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48" r:id="rId1"/>
  </p:sldMasterIdLst>
  <p:notesMasterIdLst>
    <p:notesMasterId r:id="rId21"/>
  </p:notesMasterIdLst>
  <p:handoutMasterIdLst>
    <p:handoutMasterId r:id="rId22"/>
  </p:handoutMasterIdLst>
  <p:sldIdLst>
    <p:sldId id="269" r:id="rId2"/>
    <p:sldId id="676" r:id="rId3"/>
    <p:sldId id="572" r:id="rId4"/>
    <p:sldId id="264" r:id="rId5"/>
    <p:sldId id="265" r:id="rId6"/>
    <p:sldId id="423" r:id="rId7"/>
    <p:sldId id="352" r:id="rId8"/>
    <p:sldId id="266" r:id="rId9"/>
    <p:sldId id="673" r:id="rId10"/>
    <p:sldId id="331" r:id="rId11"/>
    <p:sldId id="342" r:id="rId12"/>
    <p:sldId id="326" r:id="rId13"/>
    <p:sldId id="327" r:id="rId14"/>
    <p:sldId id="674" r:id="rId15"/>
    <p:sldId id="317" r:id="rId16"/>
    <p:sldId id="675" r:id="rId17"/>
    <p:sldId id="318" r:id="rId18"/>
    <p:sldId id="312" r:id="rId19"/>
    <p:sldId id="566" r:id="rId20"/>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Евгений Хоров" initials="ЕХ" lastIdx="3" clrIdx="0">
    <p:extLst>
      <p:ext uri="{19B8F6BF-5375-455C-9EA6-DF929625EA0E}">
        <p15:presenceInfo xmlns:p15="http://schemas.microsoft.com/office/powerpoint/2012/main" userId="2f24dcb430ef973a"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5A5A5"/>
    <a:srgbClr val="4472C3"/>
    <a:srgbClr val="ED7D30"/>
    <a:srgbClr val="E53B47"/>
    <a:srgbClr val="FFFF00"/>
    <a:srgbClr val="8585E0"/>
    <a:srgbClr val="009973"/>
    <a:srgbClr val="C2FFF0"/>
    <a:srgbClr val="D6D6F5"/>
    <a:srgbClr val="FE7A0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Средний стиль 2 — акцент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Средний стиль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Нет стиля, сетка таблиц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016" autoAdjust="0"/>
    <p:restoredTop sz="95110" autoAdjust="0"/>
  </p:normalViewPr>
  <p:slideViewPr>
    <p:cSldViewPr>
      <p:cViewPr>
        <p:scale>
          <a:sx n="84" d="100"/>
          <a:sy n="84" d="100"/>
        </p:scale>
        <p:origin x="1363" y="182"/>
      </p:cViewPr>
      <p:guideLst>
        <p:guide orient="horz" pos="2160"/>
        <p:guide pos="2880"/>
      </p:guideLst>
    </p:cSldViewPr>
  </p:slideViewPr>
  <p:outlineViewPr>
    <p:cViewPr>
      <p:scale>
        <a:sx n="33" d="100"/>
        <a:sy n="33" d="100"/>
      </p:scale>
      <p:origin x="0" y="0"/>
    </p:cViewPr>
  </p:outlineViewPr>
  <p:notesTextViewPr>
    <p:cViewPr>
      <p:scale>
        <a:sx n="3" d="2"/>
        <a:sy n="3" d="2"/>
      </p:scale>
      <p:origin x="0" y="0"/>
    </p:cViewPr>
  </p:notesTextViewPr>
  <p:sorterViewPr>
    <p:cViewPr>
      <p:scale>
        <a:sx n="66" d="100"/>
        <a:sy n="66" d="100"/>
      </p:scale>
      <p:origin x="0" y="0"/>
    </p:cViewPr>
  </p:sorterViewPr>
  <p:notesViewPr>
    <p:cSldViewPr>
      <p:cViewPr varScale="1">
        <p:scale>
          <a:sx n="66" d="100"/>
          <a:sy n="66" d="100"/>
        </p:scale>
        <p:origin x="2822" y="5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smtClean="0"/>
            </a:lvl1pPr>
          </a:lstStyle>
          <a:p>
            <a:pPr>
              <a:defRPr/>
            </a:pPr>
            <a:r>
              <a:rPr lang="en-US"/>
              <a:t>Doc Title</a:t>
            </a:r>
            <a:endParaRPr lang="en-US" dirty="0"/>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smtClean="0"/>
            </a:lvl1pPr>
          </a:lstStyle>
          <a:p>
            <a:pPr>
              <a:defRPr/>
            </a:pPr>
            <a:r>
              <a:rPr lang="en-US" dirty="0"/>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smtClean="0"/>
            </a:lvl1pPr>
          </a:lstStyle>
          <a:p>
            <a:pPr>
              <a:defRPr/>
            </a:pPr>
            <a:r>
              <a:rPr lang="en-US" dirty="0"/>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smtClean="0"/>
            </a:lvl1pPr>
          </a:lstStyle>
          <a:p>
            <a:pPr>
              <a:defRPr/>
            </a:pPr>
            <a:r>
              <a:rPr lang="en-US" dirty="0"/>
              <a:t>Page </a:t>
            </a:r>
            <a:fld id="{3F99EF29-387F-42BB-8A81-132E16DF8442}" type="slidenum">
              <a:rPr lang="en-US"/>
              <a:pPr>
                <a:defRPr/>
              </a:pPr>
              <a:t>‹#›</a:t>
            </a:fld>
            <a:endParaRPr lang="en-US" dirty="0"/>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dirty="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Tree>
    <p:extLst>
      <p:ext uri="{BB962C8B-B14F-4D97-AF65-F5344CB8AC3E}">
        <p14:creationId xmlns:p14="http://schemas.microsoft.com/office/powerpoint/2010/main" val="255837981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smtClean="0"/>
            </a:lvl1pPr>
          </a:lstStyle>
          <a:p>
            <a:pPr>
              <a:defRPr/>
            </a:pPr>
            <a:r>
              <a:rPr lang="en-US"/>
              <a:t>Doc Title</a:t>
            </a:r>
            <a:endParaRPr lang="en-US" dirty="0"/>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smtClean="0"/>
            </a:lvl1pPr>
          </a:lstStyle>
          <a:p>
            <a:pPr>
              <a:defRPr/>
            </a:pPr>
            <a:r>
              <a:rPr lang="en-US" dirty="0"/>
              <a:t>Month Year</a:t>
            </a:r>
          </a:p>
        </p:txBody>
      </p:sp>
      <p:sp>
        <p:nvSpPr>
          <p:cNvPr id="922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smtClean="0"/>
            </a:lvl5pPr>
          </a:lstStyle>
          <a:p>
            <a:pPr lvl="4">
              <a:defRPr/>
            </a:pPr>
            <a:r>
              <a:rPr lang="en-US" dirty="0"/>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smtClean="0"/>
            </a:lvl1pPr>
          </a:lstStyle>
          <a:p>
            <a:pPr>
              <a:defRPr/>
            </a:pPr>
            <a:r>
              <a:rPr lang="en-US" dirty="0"/>
              <a:t>Page </a:t>
            </a:r>
            <a:fld id="{870C1BA4-1CEE-4CD8-8532-343A8D2B3155}" type="slidenum">
              <a:rPr lang="en-US"/>
              <a:pPr>
                <a:defRPr/>
              </a:pPr>
              <a:t>‹#›</a:t>
            </a:fld>
            <a:endParaRPr lang="en-US" dirty="0"/>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dirty="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Tree>
    <p:extLst>
      <p:ext uri="{BB962C8B-B14F-4D97-AF65-F5344CB8AC3E}">
        <p14:creationId xmlns:p14="http://schemas.microsoft.com/office/powerpoint/2010/main" val="155109202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a:noFill/>
        </p:spPr>
        <p:txBody>
          <a:bodyPr/>
          <a:lstStyle/>
          <a:p>
            <a:r>
              <a:rPr lang="en-US"/>
              <a:t>Doc Title</a:t>
            </a:r>
            <a:endParaRPr lang="en-US" dirty="0"/>
          </a:p>
        </p:txBody>
      </p:sp>
      <p:sp>
        <p:nvSpPr>
          <p:cNvPr id="10243" name="Rectangle 3"/>
          <p:cNvSpPr>
            <a:spLocks noGrp="1" noChangeArrowheads="1"/>
          </p:cNvSpPr>
          <p:nvPr>
            <p:ph type="dt" sz="quarter" idx="1"/>
          </p:nvPr>
        </p:nvSpPr>
        <p:spPr>
          <a:noFill/>
        </p:spPr>
        <p:txBody>
          <a:bodyPr/>
          <a:lstStyle/>
          <a:p>
            <a:r>
              <a:rPr lang="en-US" dirty="0"/>
              <a:t>Month Year</a:t>
            </a:r>
          </a:p>
        </p:txBody>
      </p:sp>
      <p:sp>
        <p:nvSpPr>
          <p:cNvPr id="10244" name="Rectangle 6"/>
          <p:cNvSpPr>
            <a:spLocks noGrp="1" noChangeArrowheads="1"/>
          </p:cNvSpPr>
          <p:nvPr>
            <p:ph type="ftr" sz="quarter" idx="4"/>
          </p:nvPr>
        </p:nvSpPr>
        <p:spPr>
          <a:noFill/>
        </p:spPr>
        <p:txBody>
          <a:bodyPr/>
          <a:lstStyle/>
          <a:p>
            <a:pPr lvl="4"/>
            <a:r>
              <a:rPr lang="en-US" dirty="0"/>
              <a:t>John Doe, Some Company</a:t>
            </a:r>
          </a:p>
        </p:txBody>
      </p:sp>
      <p:sp>
        <p:nvSpPr>
          <p:cNvPr id="10245" name="Rectangle 7"/>
          <p:cNvSpPr>
            <a:spLocks noGrp="1" noChangeArrowheads="1"/>
          </p:cNvSpPr>
          <p:nvPr>
            <p:ph type="sldNum" sz="quarter" idx="5"/>
          </p:nvPr>
        </p:nvSpPr>
        <p:spPr>
          <a:noFill/>
        </p:spPr>
        <p:txBody>
          <a:bodyPr/>
          <a:lstStyle/>
          <a:p>
            <a:r>
              <a:rPr lang="en-US" dirty="0"/>
              <a:t>Page </a:t>
            </a:r>
            <a:fld id="{9A6FF2A5-3843-4034-80EC-B86A7C49C539}" type="slidenum">
              <a:rPr lang="en-US"/>
              <a:pPr/>
              <a:t>1</a:t>
            </a:fld>
            <a:endParaRPr lang="en-US" dirty="0"/>
          </a:p>
        </p:txBody>
      </p:sp>
      <p:sp>
        <p:nvSpPr>
          <p:cNvPr id="10246" name="Rectangle 2"/>
          <p:cNvSpPr>
            <a:spLocks noGrp="1" noRot="1" noChangeAspect="1" noChangeArrowheads="1" noTextEdit="1"/>
          </p:cNvSpPr>
          <p:nvPr>
            <p:ph type="sldImg"/>
          </p:nvPr>
        </p:nvSpPr>
        <p:spPr>
          <a:xfrm>
            <a:off x="1154113" y="701675"/>
            <a:ext cx="4625975" cy="3468688"/>
          </a:xfrm>
          <a:ln/>
        </p:spPr>
      </p:sp>
      <p:sp>
        <p:nvSpPr>
          <p:cNvPr id="10247" name="Rectangle 3"/>
          <p:cNvSpPr>
            <a:spLocks noGrp="1" noChangeArrowheads="1"/>
          </p:cNvSpPr>
          <p:nvPr>
            <p:ph type="body" idx="1"/>
          </p:nvPr>
        </p:nvSpPr>
        <p:spPr>
          <a:noFill/>
          <a:ln/>
        </p:spPr>
        <p:txBody>
          <a:bodyPr/>
          <a:lstStyle/>
          <a:p>
            <a:endParaRPr lang="en-US" dirty="0"/>
          </a:p>
        </p:txBody>
      </p:sp>
    </p:spTree>
    <p:extLst>
      <p:ext uri="{BB962C8B-B14F-4D97-AF65-F5344CB8AC3E}">
        <p14:creationId xmlns:p14="http://schemas.microsoft.com/office/powerpoint/2010/main" val="18019613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dirty="0"/>
              <a:t>Slide </a:t>
            </a:r>
            <a:fld id="{67085262-DAF8-40EB-B101-2C509DD64786}" type="slidenum">
              <a:rPr lang="en-US"/>
              <a:pPr>
                <a:defRPr/>
              </a:pPr>
              <a:t>‹#›</a:t>
            </a:fld>
            <a:endParaRPr lang="en-US" dirty="0"/>
          </a:p>
        </p:txBody>
      </p:sp>
      <p:sp>
        <p:nvSpPr>
          <p:cNvPr id="6" name="Footer Placeholder 5"/>
          <p:cNvSpPr>
            <a:spLocks noGrp="1" noChangeArrowheads="1"/>
          </p:cNvSpPr>
          <p:nvPr>
            <p:ph type="ftr" sz="quarter" idx="3"/>
          </p:nvPr>
        </p:nvSpPr>
        <p:spPr bwMode="auto">
          <a:xfrm flipH="1">
            <a:off x="5791199" y="6475413"/>
            <a:ext cx="2752661"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marL="0" marR="0" indent="0" algn="r" defTabSz="914400" rtl="0" eaLnBrk="0" fontAlgn="base" latinLnBrk="0" hangingPunct="0">
              <a:lnSpc>
                <a:spcPct val="100000"/>
              </a:lnSpc>
              <a:spcBef>
                <a:spcPct val="0"/>
              </a:spcBef>
              <a:spcAft>
                <a:spcPct val="0"/>
              </a:spcAft>
              <a:buClrTx/>
              <a:buSzTx/>
              <a:buFontTx/>
              <a:buNone/>
              <a:tabLst/>
              <a:defRPr/>
            </a:lvl1pPr>
          </a:lstStyle>
          <a:p>
            <a:pPr>
              <a:defRPr/>
            </a:pPr>
            <a:r>
              <a:rPr lang="en-US"/>
              <a:t>Evgeny Khorov (IITP RAS)</a:t>
            </a:r>
            <a:endParaRPr lang="en-US" dirty="0"/>
          </a:p>
        </p:txBody>
      </p:sp>
      <p:sp>
        <p:nvSpPr>
          <p:cNvPr id="7" name="Rectangle 4"/>
          <p:cNvSpPr>
            <a:spLocks noGrp="1" noChangeArrowheads="1"/>
          </p:cNvSpPr>
          <p:nvPr>
            <p:ph type="dt" sz="half" idx="2"/>
          </p:nvPr>
        </p:nvSpPr>
        <p:spPr bwMode="auto">
          <a:xfrm>
            <a:off x="696913" y="334189"/>
            <a:ext cx="94256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vl1pPr>
          </a:lstStyle>
          <a:p>
            <a:pPr>
              <a:defRPr/>
            </a:pPr>
            <a:r>
              <a:rPr lang="en-US" altLang="zh-CN" dirty="0"/>
              <a:t>July 2022</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5791199" y="6475413"/>
            <a:ext cx="2752661" cy="184666"/>
          </a:xfrm>
          <a:prstGeom prst="rect">
            <a:avLst/>
          </a:prstGeom>
          <a:ln/>
        </p:spPr>
        <p:txBody>
          <a:bodyPr/>
          <a:lstStyle>
            <a:lvl1pPr>
              <a:defRPr/>
            </a:lvl1pPr>
          </a:lstStyle>
          <a:p>
            <a:pPr>
              <a:defRPr/>
            </a:pPr>
            <a:r>
              <a:rPr lang="en-US"/>
              <a:t>Evgeny Khorov (IITP RAS)</a:t>
            </a: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US" dirty="0"/>
              <a:t>Slide </a:t>
            </a:r>
            <a:fld id="{78767F8E-C671-44AE-B57E-1FAC75A3C92D}"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5791199" y="6475413"/>
            <a:ext cx="2752661" cy="184666"/>
          </a:xfrm>
          <a:prstGeom prst="rect">
            <a:avLst/>
          </a:prstGeom>
          <a:ln/>
        </p:spPr>
        <p:txBody>
          <a:bodyPr/>
          <a:lstStyle>
            <a:lvl1pPr>
              <a:defRPr/>
            </a:lvl1pPr>
          </a:lstStyle>
          <a:p>
            <a:pPr>
              <a:defRPr/>
            </a:pPr>
            <a:r>
              <a:rPr lang="en-US"/>
              <a:t>Evgeny Khorov (IITP RAS)</a:t>
            </a: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US" dirty="0"/>
              <a:t>Slide </a:t>
            </a:r>
            <a:fld id="{5C694010-9FAD-4A5E-AE03-53FD22EA53F4}" type="slidenum">
              <a:rPr lang="en-US"/>
              <a:pPr>
                <a:defRPr/>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Объект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a:xfrm>
            <a:off x="696913" y="334189"/>
            <a:ext cx="942566" cy="276999"/>
          </a:xfrm>
        </p:spPr>
        <p:txBody>
          <a:bodyPr/>
          <a:lstStyle/>
          <a:p>
            <a:r>
              <a:rPr lang="en-US" altLang="zh-CN" dirty="0"/>
              <a:t>July 2022</a:t>
            </a:r>
            <a:endParaRPr lang="ru-RU" dirty="0"/>
          </a:p>
        </p:txBody>
      </p:sp>
      <p:sp>
        <p:nvSpPr>
          <p:cNvPr id="5" name="Нижний колонтитул 4"/>
          <p:cNvSpPr>
            <a:spLocks noGrp="1"/>
          </p:cNvSpPr>
          <p:nvPr>
            <p:ph type="ftr" sz="quarter" idx="11"/>
          </p:nvPr>
        </p:nvSpPr>
        <p:spPr/>
        <p:txBody>
          <a:bodyPr/>
          <a:lstStyle/>
          <a:p>
            <a:r>
              <a:rPr lang="en-US"/>
              <a:t>Evgeny Khorov (IITP RAS)</a:t>
            </a:r>
            <a:endParaRPr lang="ru-RU"/>
          </a:p>
        </p:txBody>
      </p:sp>
      <p:sp>
        <p:nvSpPr>
          <p:cNvPr id="6" name="Номер слайда 5"/>
          <p:cNvSpPr>
            <a:spLocks noGrp="1"/>
          </p:cNvSpPr>
          <p:nvPr>
            <p:ph type="sldNum" sz="quarter" idx="12"/>
          </p:nvPr>
        </p:nvSpPr>
        <p:spPr>
          <a:xfrm>
            <a:off x="4520332" y="6475413"/>
            <a:ext cx="179536" cy="184666"/>
          </a:xfrm>
        </p:spPr>
        <p:txBody>
          <a:bodyPr/>
          <a:lstStyle/>
          <a:p>
            <a:fld id="{58561C4A-FE2A-4B22-B307-E500E2728C2D}" type="slidenum">
              <a:rPr lang="ru-RU" smtClean="0"/>
              <a:t>‹#›</a:t>
            </a:fld>
            <a:endParaRPr lang="ru-RU"/>
          </a:p>
        </p:txBody>
      </p:sp>
    </p:spTree>
    <p:extLst>
      <p:ext uri="{BB962C8B-B14F-4D97-AF65-F5344CB8AC3E}">
        <p14:creationId xmlns:p14="http://schemas.microsoft.com/office/powerpoint/2010/main" val="16271552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dirty="0"/>
              <a:t>Slide </a:t>
            </a:r>
            <a:fld id="{3099D1E7-2CFE-4362-BB72-AF97192842EA}" type="slidenum">
              <a:rPr lang="en-US"/>
              <a:pPr>
                <a:defRPr/>
              </a:pPr>
              <a:t>‹#›</a:t>
            </a:fld>
            <a:endParaRPr lang="en-US" dirty="0"/>
          </a:p>
        </p:txBody>
      </p:sp>
      <p:sp>
        <p:nvSpPr>
          <p:cNvPr id="6" name="Footer Placeholder 5"/>
          <p:cNvSpPr>
            <a:spLocks noGrp="1" noChangeArrowheads="1"/>
          </p:cNvSpPr>
          <p:nvPr>
            <p:ph type="ftr" sz="quarter" idx="3"/>
          </p:nvPr>
        </p:nvSpPr>
        <p:spPr bwMode="auto">
          <a:xfrm flipH="1">
            <a:off x="5791199" y="6475413"/>
            <a:ext cx="2752661"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smtClean="0"/>
            </a:lvl1pPr>
          </a:lstStyle>
          <a:p>
            <a:pPr>
              <a:defRPr/>
            </a:pPr>
            <a:r>
              <a:rPr lang="en-US"/>
              <a:t>Evgeny Khorov (IITP RAS)</a:t>
            </a:r>
            <a:endParaRPr lang="en-US" dirty="0"/>
          </a:p>
        </p:txBody>
      </p:sp>
      <p:sp>
        <p:nvSpPr>
          <p:cNvPr id="7" name="Rectangle 4"/>
          <p:cNvSpPr>
            <a:spLocks noGrp="1" noChangeArrowheads="1"/>
          </p:cNvSpPr>
          <p:nvPr>
            <p:ph type="dt" sz="half" idx="2"/>
          </p:nvPr>
        </p:nvSpPr>
        <p:spPr bwMode="auto">
          <a:xfrm>
            <a:off x="696913" y="334189"/>
            <a:ext cx="94256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vl1pPr>
          </a:lstStyle>
          <a:p>
            <a:pPr>
              <a:defRPr/>
            </a:pPr>
            <a:r>
              <a:rPr lang="en-US" altLang="zh-CN" dirty="0"/>
              <a:t>July 2022</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dirty="0"/>
              <a:t>Slide </a:t>
            </a:r>
            <a:fld id="{F9CC4226-5898-4289-B3B7-B3B638472375}" type="slidenum">
              <a:rPr lang="en-US"/>
              <a:pPr>
                <a:defRPr/>
              </a:pPr>
              <a:t>‹#›</a:t>
            </a:fld>
            <a:endParaRPr lang="en-US" dirty="0"/>
          </a:p>
        </p:txBody>
      </p:sp>
      <p:sp>
        <p:nvSpPr>
          <p:cNvPr id="6" name="Footer Placeholder 5"/>
          <p:cNvSpPr>
            <a:spLocks noGrp="1" noChangeArrowheads="1"/>
          </p:cNvSpPr>
          <p:nvPr>
            <p:ph type="ftr" sz="quarter" idx="3"/>
          </p:nvPr>
        </p:nvSpPr>
        <p:spPr bwMode="auto">
          <a:xfrm flipH="1">
            <a:off x="5791199" y="6475413"/>
            <a:ext cx="2752661"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marL="0" marR="0" indent="0" algn="r" defTabSz="914400" rtl="0" eaLnBrk="0" fontAlgn="base" latinLnBrk="0" hangingPunct="0">
              <a:lnSpc>
                <a:spcPct val="100000"/>
              </a:lnSpc>
              <a:spcBef>
                <a:spcPct val="0"/>
              </a:spcBef>
              <a:spcAft>
                <a:spcPct val="0"/>
              </a:spcAft>
              <a:buClrTx/>
              <a:buSzTx/>
              <a:buFontTx/>
              <a:buNone/>
              <a:tabLst/>
              <a:defRPr/>
            </a:lvl1pPr>
          </a:lstStyle>
          <a:p>
            <a:pPr>
              <a:defRPr/>
            </a:pPr>
            <a:r>
              <a:rPr lang="en-US"/>
              <a:t>Evgeny Khorov (IITP RAS)</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ftr" sz="quarter" idx="10"/>
          </p:nvPr>
        </p:nvSpPr>
        <p:spPr>
          <a:xfrm>
            <a:off x="5791199" y="6475413"/>
            <a:ext cx="2752661" cy="369332"/>
          </a:xfrm>
          <a:prstGeom prst="rect">
            <a:avLst/>
          </a:prstGeom>
          <a:ln/>
        </p:spPr>
        <p:txBody>
          <a:bodyPr/>
          <a:lstStyle>
            <a:lvl1pPr marL="0" marR="0" indent="0" algn="r" defTabSz="914400" rtl="0" eaLnBrk="0" fontAlgn="base" latinLnBrk="0" hangingPunct="0">
              <a:lnSpc>
                <a:spcPct val="100000"/>
              </a:lnSpc>
              <a:spcBef>
                <a:spcPct val="0"/>
              </a:spcBef>
              <a:spcAft>
                <a:spcPct val="0"/>
              </a:spcAft>
              <a:buClrTx/>
              <a:buSzTx/>
              <a:buFontTx/>
              <a:buNone/>
              <a:tabLst/>
              <a:defRPr/>
            </a:lvl1pPr>
          </a:lstStyle>
          <a:p>
            <a:pPr>
              <a:defRPr/>
            </a:pPr>
            <a:r>
              <a:rPr lang="en-US"/>
              <a:t>Evgeny Khorov (IITP RAS)</a:t>
            </a:r>
            <a:endParaRPr lang="en-US" dirty="0"/>
          </a:p>
        </p:txBody>
      </p:sp>
      <p:sp>
        <p:nvSpPr>
          <p:cNvPr id="6" name="Rectangle 6"/>
          <p:cNvSpPr>
            <a:spLocks noGrp="1" noChangeArrowheads="1"/>
          </p:cNvSpPr>
          <p:nvPr>
            <p:ph type="sldNum" sz="quarter" idx="11"/>
          </p:nvPr>
        </p:nvSpPr>
        <p:spPr>
          <a:ln/>
        </p:spPr>
        <p:txBody>
          <a:bodyPr/>
          <a:lstStyle>
            <a:lvl1pPr>
              <a:defRPr/>
            </a:lvl1pPr>
          </a:lstStyle>
          <a:p>
            <a:pPr>
              <a:defRPr/>
            </a:pPr>
            <a:r>
              <a:rPr lang="en-US" dirty="0"/>
              <a:t>Slide </a:t>
            </a:r>
            <a:fld id="{852FA7AA-22C1-4E97-88D6-3976232AE53D}"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5"/>
          <p:cNvSpPr>
            <a:spLocks noGrp="1" noChangeArrowheads="1"/>
          </p:cNvSpPr>
          <p:nvPr>
            <p:ph type="ftr" sz="quarter" idx="10"/>
          </p:nvPr>
        </p:nvSpPr>
        <p:spPr>
          <a:xfrm>
            <a:off x="5791199" y="6475413"/>
            <a:ext cx="2752661" cy="369332"/>
          </a:xfrm>
          <a:prstGeom prst="rect">
            <a:avLst/>
          </a:prstGeom>
          <a:ln/>
        </p:spPr>
        <p:txBody>
          <a:bodyPr/>
          <a:lstStyle>
            <a:lvl1pPr marL="0" marR="0" indent="0" algn="r" defTabSz="914400" rtl="0" eaLnBrk="0" fontAlgn="base" latinLnBrk="0" hangingPunct="0">
              <a:lnSpc>
                <a:spcPct val="100000"/>
              </a:lnSpc>
              <a:spcBef>
                <a:spcPct val="0"/>
              </a:spcBef>
              <a:spcAft>
                <a:spcPct val="0"/>
              </a:spcAft>
              <a:buClrTx/>
              <a:buSzTx/>
              <a:buFontTx/>
              <a:buNone/>
              <a:tabLst/>
              <a:defRPr/>
            </a:lvl1pPr>
          </a:lstStyle>
          <a:p>
            <a:pPr>
              <a:defRPr/>
            </a:pPr>
            <a:r>
              <a:rPr lang="en-US"/>
              <a:t>Evgeny Khorov (IITP RAS)</a:t>
            </a:r>
            <a:endParaRPr lang="en-US" dirty="0"/>
          </a:p>
        </p:txBody>
      </p:sp>
      <p:sp>
        <p:nvSpPr>
          <p:cNvPr id="8" name="Rectangle 6"/>
          <p:cNvSpPr>
            <a:spLocks noGrp="1" noChangeArrowheads="1"/>
          </p:cNvSpPr>
          <p:nvPr>
            <p:ph type="sldNum" sz="quarter" idx="11"/>
          </p:nvPr>
        </p:nvSpPr>
        <p:spPr>
          <a:ln/>
        </p:spPr>
        <p:txBody>
          <a:bodyPr/>
          <a:lstStyle>
            <a:lvl1pPr>
              <a:defRPr/>
            </a:lvl1pPr>
          </a:lstStyle>
          <a:p>
            <a:pPr>
              <a:defRPr/>
            </a:pPr>
            <a:r>
              <a:rPr lang="en-US" dirty="0"/>
              <a:t>Slide </a:t>
            </a:r>
            <a:fld id="{829B3BF4-2FB5-48DF-B7F8-378C94E27CDE}"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5"/>
          <p:cNvSpPr>
            <a:spLocks noGrp="1" noChangeArrowheads="1"/>
          </p:cNvSpPr>
          <p:nvPr>
            <p:ph type="ftr" sz="quarter" idx="10"/>
          </p:nvPr>
        </p:nvSpPr>
        <p:spPr>
          <a:xfrm>
            <a:off x="5791199" y="6475413"/>
            <a:ext cx="2752661" cy="184666"/>
          </a:xfrm>
          <a:prstGeom prst="rect">
            <a:avLst/>
          </a:prstGeom>
          <a:ln/>
        </p:spPr>
        <p:txBody>
          <a:bodyPr/>
          <a:lstStyle>
            <a:lvl1pPr>
              <a:defRPr/>
            </a:lvl1pPr>
          </a:lstStyle>
          <a:p>
            <a:pPr>
              <a:defRPr/>
            </a:pPr>
            <a:r>
              <a:rPr lang="en-US"/>
              <a:t>Evgeny Khorov (IITP RAS)</a:t>
            </a:r>
            <a:endParaRPr lang="en-US" dirty="0"/>
          </a:p>
        </p:txBody>
      </p:sp>
      <p:sp>
        <p:nvSpPr>
          <p:cNvPr id="4" name="Rectangle 6"/>
          <p:cNvSpPr>
            <a:spLocks noGrp="1" noChangeArrowheads="1"/>
          </p:cNvSpPr>
          <p:nvPr>
            <p:ph type="sldNum" sz="quarter" idx="11"/>
          </p:nvPr>
        </p:nvSpPr>
        <p:spPr>
          <a:ln/>
        </p:spPr>
        <p:txBody>
          <a:bodyPr/>
          <a:lstStyle>
            <a:lvl1pPr>
              <a:defRPr/>
            </a:lvl1pPr>
          </a:lstStyle>
          <a:p>
            <a:pPr>
              <a:defRPr/>
            </a:pPr>
            <a:r>
              <a:rPr lang="en-US" dirty="0"/>
              <a:t>Slide </a:t>
            </a:r>
            <a:fld id="{2EA5A18A-0502-4C7F-91C7-3FAD3C70332A}"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xfrm>
            <a:off x="5791199" y="6475413"/>
            <a:ext cx="2752661" cy="184666"/>
          </a:xfrm>
          <a:prstGeom prst="rect">
            <a:avLst/>
          </a:prstGeom>
          <a:ln/>
        </p:spPr>
        <p:txBody>
          <a:bodyPr/>
          <a:lstStyle>
            <a:lvl1pPr>
              <a:defRPr/>
            </a:lvl1pPr>
          </a:lstStyle>
          <a:p>
            <a:pPr>
              <a:defRPr/>
            </a:pPr>
            <a:r>
              <a:rPr lang="en-US"/>
              <a:t>Evgeny Khorov (IITP RAS)</a:t>
            </a:r>
            <a:endParaRPr lang="en-US" dirty="0"/>
          </a:p>
        </p:txBody>
      </p:sp>
      <p:sp>
        <p:nvSpPr>
          <p:cNvPr id="3" name="Rectangle 6"/>
          <p:cNvSpPr>
            <a:spLocks noGrp="1" noChangeArrowheads="1"/>
          </p:cNvSpPr>
          <p:nvPr>
            <p:ph type="sldNum" sz="quarter" idx="11"/>
          </p:nvPr>
        </p:nvSpPr>
        <p:spPr>
          <a:ln/>
        </p:spPr>
        <p:txBody>
          <a:bodyPr/>
          <a:lstStyle>
            <a:lvl1pPr>
              <a:defRPr/>
            </a:lvl1pPr>
          </a:lstStyle>
          <a:p>
            <a:pPr>
              <a:defRPr/>
            </a:pPr>
            <a:r>
              <a:rPr lang="en-US" dirty="0"/>
              <a:t>Slide </a:t>
            </a:r>
            <a:fld id="{57D10478-073E-41FC-8CD8-273C831393DD}"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p:cNvSpPr>
            <a:spLocks noGrp="1" noChangeArrowheads="1"/>
          </p:cNvSpPr>
          <p:nvPr>
            <p:ph type="ftr" sz="quarter" idx="10"/>
          </p:nvPr>
        </p:nvSpPr>
        <p:spPr>
          <a:xfrm>
            <a:off x="5791199" y="6475413"/>
            <a:ext cx="2752661" cy="184666"/>
          </a:xfrm>
          <a:prstGeom prst="rect">
            <a:avLst/>
          </a:prstGeom>
          <a:ln/>
        </p:spPr>
        <p:txBody>
          <a:bodyPr/>
          <a:lstStyle>
            <a:lvl1pPr>
              <a:defRPr/>
            </a:lvl1pPr>
          </a:lstStyle>
          <a:p>
            <a:pPr>
              <a:defRPr/>
            </a:pPr>
            <a:r>
              <a:rPr lang="en-US"/>
              <a:t>Evgeny Khorov (IITP RAS)</a:t>
            </a:r>
            <a:endParaRPr lang="en-US" dirty="0"/>
          </a:p>
        </p:txBody>
      </p:sp>
      <p:sp>
        <p:nvSpPr>
          <p:cNvPr id="6" name="Rectangle 6"/>
          <p:cNvSpPr>
            <a:spLocks noGrp="1" noChangeArrowheads="1"/>
          </p:cNvSpPr>
          <p:nvPr>
            <p:ph type="sldNum" sz="quarter" idx="11"/>
          </p:nvPr>
        </p:nvSpPr>
        <p:spPr>
          <a:ln/>
        </p:spPr>
        <p:txBody>
          <a:bodyPr/>
          <a:lstStyle>
            <a:lvl1pPr>
              <a:defRPr/>
            </a:lvl1pPr>
          </a:lstStyle>
          <a:p>
            <a:pPr>
              <a:defRPr/>
            </a:pPr>
            <a:r>
              <a:rPr lang="en-US" dirty="0"/>
              <a:t>Slide </a:t>
            </a:r>
            <a:fld id="{62DA8EA7-967B-44C3-81AE-E347CC116DAC}"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p:cNvSpPr>
            <a:spLocks noGrp="1" noChangeArrowheads="1"/>
          </p:cNvSpPr>
          <p:nvPr>
            <p:ph type="ftr" sz="quarter" idx="10"/>
          </p:nvPr>
        </p:nvSpPr>
        <p:spPr>
          <a:xfrm>
            <a:off x="5791199" y="6475413"/>
            <a:ext cx="2752661" cy="184666"/>
          </a:xfrm>
          <a:prstGeom prst="rect">
            <a:avLst/>
          </a:prstGeom>
          <a:ln/>
        </p:spPr>
        <p:txBody>
          <a:bodyPr/>
          <a:lstStyle>
            <a:lvl1pPr>
              <a:defRPr/>
            </a:lvl1pPr>
          </a:lstStyle>
          <a:p>
            <a:pPr>
              <a:defRPr/>
            </a:pPr>
            <a:r>
              <a:rPr lang="en-US"/>
              <a:t>Evgeny Khorov (IITP RAS)</a:t>
            </a:r>
            <a:endParaRPr lang="en-US" dirty="0"/>
          </a:p>
        </p:txBody>
      </p:sp>
      <p:sp>
        <p:nvSpPr>
          <p:cNvPr id="6" name="Rectangle 6"/>
          <p:cNvSpPr>
            <a:spLocks noGrp="1" noChangeArrowheads="1"/>
          </p:cNvSpPr>
          <p:nvPr>
            <p:ph type="sldNum" sz="quarter" idx="11"/>
          </p:nvPr>
        </p:nvSpPr>
        <p:spPr>
          <a:ln/>
        </p:spPr>
        <p:txBody>
          <a:bodyPr/>
          <a:lstStyle>
            <a:lvl1pPr>
              <a:defRPr/>
            </a:lvl1pPr>
          </a:lstStyle>
          <a:p>
            <a:pPr>
              <a:defRPr/>
            </a:pPr>
            <a:r>
              <a:rPr lang="en-US" dirty="0"/>
              <a:t>Slide </a:t>
            </a:r>
            <a:fld id="{4E488B76-7930-427E-B17C-4A951210E5AC}"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a:t>Click to edit Master title style</a:t>
            </a:r>
          </a:p>
        </p:txBody>
      </p:sp>
      <p:sp>
        <p:nvSpPr>
          <p:cNvPr id="614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smtClean="0"/>
            </a:lvl1pPr>
          </a:lstStyle>
          <a:p>
            <a:pPr>
              <a:defRPr/>
            </a:pPr>
            <a:r>
              <a:rPr lang="en-US" dirty="0"/>
              <a:t>Slide </a:t>
            </a:r>
            <a:fld id="{1020D93E-1000-485A-B4A0-9946B8CFFE0D}" type="slidenum">
              <a:rPr lang="en-US"/>
              <a:pPr>
                <a:defRPr/>
              </a:pPr>
              <a:t>‹#›</a:t>
            </a:fld>
            <a:endParaRPr lang="en-US"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
        <p:nvSpPr>
          <p:cNvPr id="8" name="Rectangle 9"/>
          <p:cNvSpPr>
            <a:spLocks noChangeArrowheads="1"/>
          </p:cNvSpPr>
          <p:nvPr userDrawn="1"/>
        </p:nvSpPr>
        <p:spPr bwMode="auto">
          <a:xfrm>
            <a:off x="685800" y="6475413"/>
            <a:ext cx="718145" cy="184666"/>
          </a:xfrm>
          <a:prstGeom prst="rect">
            <a:avLst/>
          </a:prstGeom>
          <a:noFill/>
          <a:ln w="9525">
            <a:noFill/>
            <a:miter lim="800000"/>
            <a:headEnd/>
            <a:tailEnd/>
          </a:ln>
          <a:effectLst/>
        </p:spPr>
        <p:txBody>
          <a:bodyPr wrap="none" lIns="0" tIns="0" rIns="0" bIns="0">
            <a:spAutoFit/>
          </a:bodyPr>
          <a:lstStyle/>
          <a:p>
            <a:pPr>
              <a:defRPr/>
            </a:pPr>
            <a:r>
              <a:rPr lang="en-US" dirty="0"/>
              <a:t>Submission</a:t>
            </a:r>
          </a:p>
        </p:txBody>
      </p:sp>
      <p:sp>
        <p:nvSpPr>
          <p:cNvPr id="9" name="Rectangle 5"/>
          <p:cNvSpPr>
            <a:spLocks noGrp="1" noChangeArrowheads="1"/>
          </p:cNvSpPr>
          <p:nvPr>
            <p:ph type="ftr" sz="quarter" idx="3"/>
          </p:nvPr>
        </p:nvSpPr>
        <p:spPr bwMode="auto">
          <a:xfrm flipH="1">
            <a:off x="5791199" y="6475413"/>
            <a:ext cx="2752661"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smtClean="0"/>
            </a:lvl1pPr>
          </a:lstStyle>
          <a:p>
            <a:pPr>
              <a:defRPr/>
            </a:pPr>
            <a:r>
              <a:rPr lang="en-US" dirty="0"/>
              <a:t>Evgeny Khorov (IITP RAS)</a:t>
            </a:r>
          </a:p>
        </p:txBody>
      </p:sp>
      <p:sp>
        <p:nvSpPr>
          <p:cNvPr id="11" name="Rectangle 7"/>
          <p:cNvSpPr>
            <a:spLocks noChangeArrowheads="1"/>
          </p:cNvSpPr>
          <p:nvPr userDrawn="1"/>
        </p:nvSpPr>
        <p:spPr bwMode="auto">
          <a:xfrm>
            <a:off x="5162485" y="334189"/>
            <a:ext cx="3283015" cy="276999"/>
          </a:xfrm>
          <a:prstGeom prst="rect">
            <a:avLst/>
          </a:prstGeom>
          <a:noFill/>
          <a:ln w="9525">
            <a:noFill/>
            <a:miter lim="800000"/>
            <a:headEnd/>
            <a:tailEnd/>
          </a:ln>
          <a:effectLst/>
        </p:spPr>
        <p:txBody>
          <a:bodyPr wrap="none" lIns="0" tIns="0" rIns="0" bIns="0" anchor="b">
            <a:spAutoFit/>
          </a:bodyPr>
          <a:lstStyle/>
          <a:p>
            <a:pPr marL="457200" lvl="4" algn="r" eaLnBrk="0" hangingPunct="0">
              <a:defRPr/>
            </a:pPr>
            <a:r>
              <a:rPr lang="en-US" sz="1800" b="1" dirty="0"/>
              <a:t>doc.: IEEE </a:t>
            </a:r>
            <a:r>
              <a:rPr lang="en-US" sz="1800" b="1" kern="1200" dirty="0">
                <a:solidFill>
                  <a:schemeClr val="tx1"/>
                </a:solidFill>
                <a:latin typeface="Times New Roman" pitchFamily="18" charset="0"/>
                <a:ea typeface="+mn-ea"/>
                <a:cs typeface="+mn-cs"/>
              </a:rPr>
              <a:t>802.11-22/0887r2</a:t>
            </a:r>
          </a:p>
        </p:txBody>
      </p:sp>
      <p:sp>
        <p:nvSpPr>
          <p:cNvPr id="12" name="Rectangle 4"/>
          <p:cNvSpPr>
            <a:spLocks noGrp="1" noChangeArrowheads="1"/>
          </p:cNvSpPr>
          <p:nvPr>
            <p:ph type="dt" sz="half" idx="2"/>
          </p:nvPr>
        </p:nvSpPr>
        <p:spPr bwMode="auto">
          <a:xfrm>
            <a:off x="696913" y="334189"/>
            <a:ext cx="94256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vl1pPr>
          </a:lstStyle>
          <a:p>
            <a:pPr>
              <a:defRPr/>
            </a:pPr>
            <a:r>
              <a:rPr lang="en-US" altLang="zh-CN" dirty="0"/>
              <a:t>July 2022</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2" name="Rectangle 2"/>
          <p:cNvSpPr>
            <a:spLocks noGrp="1" noChangeArrowheads="1"/>
          </p:cNvSpPr>
          <p:nvPr>
            <p:ph type="title"/>
          </p:nvPr>
        </p:nvSpPr>
        <p:spPr>
          <a:noFill/>
        </p:spPr>
        <p:txBody>
          <a:bodyPr/>
          <a:lstStyle/>
          <a:p>
            <a:r>
              <a:rPr lang="en-US" altLang="zh-CN" dirty="0"/>
              <a:t>Enhancements for massive TSN</a:t>
            </a:r>
            <a:endParaRPr lang="en-US" dirty="0"/>
          </a:p>
        </p:txBody>
      </p:sp>
      <p:sp>
        <p:nvSpPr>
          <p:cNvPr id="7173" name="Rectangle 6"/>
          <p:cNvSpPr>
            <a:spLocks noGrp="1" noChangeArrowheads="1"/>
          </p:cNvSpPr>
          <p:nvPr>
            <p:ph idx="1"/>
          </p:nvPr>
        </p:nvSpPr>
        <p:spPr>
          <a:noFill/>
        </p:spPr>
        <p:txBody>
          <a:bodyPr/>
          <a:lstStyle/>
          <a:p>
            <a:pPr algn="ctr">
              <a:buFontTx/>
              <a:buNone/>
            </a:pPr>
            <a:r>
              <a:rPr lang="en-US" sz="2000" dirty="0"/>
              <a:t>Date</a:t>
            </a:r>
            <a:r>
              <a:rPr lang="en-US" sz="2000"/>
              <a:t>: 06-07-2022</a:t>
            </a:r>
            <a:endParaRPr lang="en-US" sz="2000" b="0" dirty="0"/>
          </a:p>
        </p:txBody>
      </p:sp>
      <p:sp>
        <p:nvSpPr>
          <p:cNvPr id="7171" name="Slide Number Placeholder 4"/>
          <p:cNvSpPr>
            <a:spLocks noGrp="1"/>
          </p:cNvSpPr>
          <p:nvPr>
            <p:ph type="sldNum" sz="quarter" idx="11"/>
          </p:nvPr>
        </p:nvSpPr>
        <p:spPr>
          <a:noFill/>
        </p:spPr>
        <p:txBody>
          <a:bodyPr/>
          <a:lstStyle/>
          <a:p>
            <a:r>
              <a:rPr lang="en-US" dirty="0"/>
              <a:t>Slide </a:t>
            </a:r>
            <a:fld id="{8ECFE58B-6F90-4BB0-B09C-F6AB727C71EB}" type="slidenum">
              <a:rPr lang="en-US"/>
              <a:pPr/>
              <a:t>1</a:t>
            </a:fld>
            <a:endParaRPr lang="en-US" dirty="0"/>
          </a:p>
        </p:txBody>
      </p:sp>
      <p:sp>
        <p:nvSpPr>
          <p:cNvPr id="7170" name="Footer Placeholder 3"/>
          <p:cNvSpPr>
            <a:spLocks noGrp="1"/>
          </p:cNvSpPr>
          <p:nvPr>
            <p:ph type="ftr" sz="quarter" idx="3"/>
          </p:nvPr>
        </p:nvSpPr>
        <p:spPr>
          <a:noFill/>
        </p:spPr>
        <p:txBody>
          <a:bodyPr/>
          <a:lstStyle/>
          <a:p>
            <a:pPr>
              <a:defRPr/>
            </a:pPr>
            <a:r>
              <a:rPr lang="en-US"/>
              <a:t>Evgeny Khorov (IITP RAS)</a:t>
            </a:r>
            <a:endParaRPr lang="en-US" dirty="0"/>
          </a:p>
        </p:txBody>
      </p:sp>
      <p:sp>
        <p:nvSpPr>
          <p:cNvPr id="9" name="Rectangle 4"/>
          <p:cNvSpPr>
            <a:spLocks noGrp="1" noChangeArrowheads="1"/>
          </p:cNvSpPr>
          <p:nvPr>
            <p:ph type="dt" sz="half" idx="2"/>
          </p:nvPr>
        </p:nvSpPr>
        <p:spPr bwMode="auto">
          <a:xfrm>
            <a:off x="696913" y="334189"/>
            <a:ext cx="94256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vl1pPr>
          </a:lstStyle>
          <a:p>
            <a:pPr>
              <a:defRPr/>
            </a:pPr>
            <a:r>
              <a:rPr lang="en-US" altLang="zh-CN" dirty="0"/>
              <a:t>July 2022</a:t>
            </a:r>
            <a:endParaRPr lang="en-US" dirty="0"/>
          </a:p>
        </p:txBody>
      </p:sp>
      <p:sp>
        <p:nvSpPr>
          <p:cNvPr id="8" name="Rectangle 12"/>
          <p:cNvSpPr>
            <a:spLocks noChangeArrowheads="1"/>
          </p:cNvSpPr>
          <p:nvPr/>
        </p:nvSpPr>
        <p:spPr bwMode="auto">
          <a:xfrm>
            <a:off x="1066800" y="2133600"/>
            <a:ext cx="1368339" cy="250021"/>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b="1" dirty="0"/>
              <a:t>Authors:</a:t>
            </a:r>
            <a:endParaRPr lang="en-US" sz="2000" dirty="0"/>
          </a:p>
        </p:txBody>
      </p:sp>
      <p:graphicFrame>
        <p:nvGraphicFramePr>
          <p:cNvPr id="10" name="Table 12"/>
          <p:cNvGraphicFramePr>
            <a:graphicFrameLocks noGrp="1"/>
          </p:cNvGraphicFramePr>
          <p:nvPr>
            <p:extLst>
              <p:ext uri="{D42A27DB-BD31-4B8C-83A1-F6EECF244321}">
                <p14:modId xmlns:p14="http://schemas.microsoft.com/office/powerpoint/2010/main" val="3743697383"/>
              </p:ext>
            </p:extLst>
          </p:nvPr>
        </p:nvGraphicFramePr>
        <p:xfrm>
          <a:off x="971600" y="2590800"/>
          <a:ext cx="7467600" cy="2880000"/>
        </p:xfrm>
        <a:graphic>
          <a:graphicData uri="http://schemas.openxmlformats.org/drawingml/2006/table">
            <a:tbl>
              <a:tblPr firstRow="1" bandRow="1">
                <a:tableStyleId>{F5AB1C69-6EDB-4FF4-983F-18BD219EF322}</a:tableStyleId>
              </a:tblPr>
              <a:tblGrid>
                <a:gridCol w="1493520">
                  <a:extLst>
                    <a:ext uri="{9D8B030D-6E8A-4147-A177-3AD203B41FA5}">
                      <a16:colId xmlns:a16="http://schemas.microsoft.com/office/drawing/2014/main" val="20000"/>
                    </a:ext>
                  </a:extLst>
                </a:gridCol>
                <a:gridCol w="1179095">
                  <a:extLst>
                    <a:ext uri="{9D8B030D-6E8A-4147-A177-3AD203B41FA5}">
                      <a16:colId xmlns:a16="http://schemas.microsoft.com/office/drawing/2014/main" val="20001"/>
                    </a:ext>
                  </a:extLst>
                </a:gridCol>
                <a:gridCol w="1650733">
                  <a:extLst>
                    <a:ext uri="{9D8B030D-6E8A-4147-A177-3AD203B41FA5}">
                      <a16:colId xmlns:a16="http://schemas.microsoft.com/office/drawing/2014/main" val="20002"/>
                    </a:ext>
                  </a:extLst>
                </a:gridCol>
                <a:gridCol w="1336307">
                  <a:extLst>
                    <a:ext uri="{9D8B030D-6E8A-4147-A177-3AD203B41FA5}">
                      <a16:colId xmlns:a16="http://schemas.microsoft.com/office/drawing/2014/main" val="20003"/>
                    </a:ext>
                  </a:extLst>
                </a:gridCol>
                <a:gridCol w="1807945">
                  <a:extLst>
                    <a:ext uri="{9D8B030D-6E8A-4147-A177-3AD203B41FA5}">
                      <a16:colId xmlns:a16="http://schemas.microsoft.com/office/drawing/2014/main" val="20004"/>
                    </a:ext>
                  </a:extLst>
                </a:gridCol>
              </a:tblGrid>
              <a:tr h="288000">
                <a:tc>
                  <a:txBody>
                    <a:bodyPr/>
                    <a:lstStyle/>
                    <a:p>
                      <a:pPr algn="ctr"/>
                      <a:r>
                        <a:rPr lang="en-US" sz="1100" dirty="0">
                          <a:solidFill>
                            <a:schemeClr val="tx1"/>
                          </a:solidFill>
                        </a:rPr>
                        <a:t>Name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a:solidFill>
                            <a:schemeClr val="tx1"/>
                          </a:solidFill>
                        </a:rPr>
                        <a:t>Affiliation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a:solidFill>
                            <a:schemeClr val="tx1"/>
                          </a:solidFill>
                        </a:rPr>
                        <a:t>Address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a:solidFill>
                            <a:schemeClr val="tx1"/>
                          </a:solidFill>
                        </a:rPr>
                        <a:t>Phone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a:solidFill>
                            <a:schemeClr val="tx1"/>
                          </a:solidFill>
                        </a:rPr>
                        <a:t>Email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28800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200" dirty="0">
                          <a:latin typeface="+mn-lt"/>
                          <a:ea typeface="Times New Roman"/>
                          <a:cs typeface="Arial"/>
                        </a:rPr>
                        <a:t>Evgeny Khorov</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200" dirty="0">
                          <a:latin typeface="+mn-lt"/>
                          <a:ea typeface="Times New Roman"/>
                          <a:cs typeface="Arial"/>
                        </a:rPr>
                        <a:t>IITP RAS</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288000">
                <a:tc>
                  <a:txBody>
                    <a:bodyPr/>
                    <a:lstStyle/>
                    <a:p>
                      <a:pPr marL="0" marR="0" algn="ctr">
                        <a:spcBef>
                          <a:spcPts val="0"/>
                        </a:spcBef>
                        <a:spcAft>
                          <a:spcPts val="0"/>
                        </a:spcAft>
                      </a:pPr>
                      <a:r>
                        <a:rPr lang="en-US" sz="1200" dirty="0">
                          <a:latin typeface="Times New Roman"/>
                          <a:ea typeface="Times New Roman"/>
                          <a:cs typeface="Arial"/>
                        </a:rPr>
                        <a:t>Dmitry Bankov</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dirty="0">
                          <a:latin typeface="+mn-lt"/>
                          <a:ea typeface="Times New Roman"/>
                          <a:cs typeface="Arial"/>
                        </a:rPr>
                        <a:t>IITP RAS</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288000">
                <a:tc>
                  <a:txBody>
                    <a:bodyPr/>
                    <a:lstStyle/>
                    <a:p>
                      <a:pPr marL="0" marR="0" algn="ctr">
                        <a:spcBef>
                          <a:spcPts val="0"/>
                        </a:spcBef>
                        <a:spcAft>
                          <a:spcPts val="0"/>
                        </a:spcAft>
                      </a:pPr>
                      <a:r>
                        <a:rPr lang="en-US" altLang="zh-CN" sz="1200" dirty="0">
                          <a:latin typeface="+mn-lt"/>
                          <a:ea typeface="Times New Roman"/>
                          <a:cs typeface="Arial"/>
                        </a:rPr>
                        <a:t>Ilya </a:t>
                      </a:r>
                      <a:r>
                        <a:rPr lang="en-US" altLang="zh-CN" sz="1200" dirty="0" err="1">
                          <a:latin typeface="+mn-lt"/>
                          <a:ea typeface="Times New Roman"/>
                          <a:cs typeface="Arial"/>
                        </a:rPr>
                        <a:t>Levitsky</a:t>
                      </a:r>
                      <a:endParaRPr lang="en-US" altLang="zh-CN" sz="12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dirty="0">
                          <a:latin typeface="+mn-lt"/>
                          <a:ea typeface="Times New Roman"/>
                          <a:cs typeface="Arial"/>
                        </a:rPr>
                        <a:t>IITP RAS</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r h="288000">
                <a:tc>
                  <a:txBody>
                    <a:bodyPr/>
                    <a:lstStyle/>
                    <a:p>
                      <a:pPr marL="0" marR="0" algn="ctr">
                        <a:spcBef>
                          <a:spcPts val="0"/>
                        </a:spcBef>
                        <a:spcAft>
                          <a:spcPts val="0"/>
                        </a:spcAft>
                      </a:pPr>
                      <a:r>
                        <a:rPr lang="en-US" sz="1200" dirty="0">
                          <a:latin typeface="Times New Roman"/>
                          <a:ea typeface="Times New Roman"/>
                          <a:cs typeface="Arial"/>
                        </a:rPr>
                        <a:t>Kirill </a:t>
                      </a:r>
                      <a:r>
                        <a:rPr lang="en-US" sz="1200" dirty="0" err="1">
                          <a:latin typeface="Times New Roman"/>
                          <a:ea typeface="Times New Roman"/>
                          <a:cs typeface="Arial"/>
                        </a:rPr>
                        <a:t>Chemrov</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dirty="0">
                          <a:latin typeface="+mn-lt"/>
                          <a:ea typeface="Times New Roman"/>
                          <a:cs typeface="Arial"/>
                        </a:rPr>
                        <a:t>IITP RAS</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5"/>
                  </a:ext>
                </a:extLst>
              </a:tr>
              <a:tr h="288000">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6"/>
                  </a:ext>
                </a:extLst>
              </a:tr>
              <a:tr h="288000">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7"/>
                  </a:ext>
                </a:extLst>
              </a:tr>
              <a:tr h="288000">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8"/>
                  </a:ext>
                </a:extLst>
              </a:tr>
              <a:tr h="288000">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9"/>
                  </a:ext>
                </a:extLst>
              </a:tr>
              <a:tr h="288000">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10"/>
                  </a:ext>
                </a:extLst>
              </a:tr>
            </a:tbl>
          </a:graphicData>
        </a:graphic>
      </p:graphicFrame>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2A166FC-454C-449B-A9B2-DDDB3B737B9B}"/>
              </a:ext>
            </a:extLst>
          </p:cNvPr>
          <p:cNvSpPr>
            <a:spLocks noGrp="1"/>
          </p:cNvSpPr>
          <p:nvPr>
            <p:ph type="title"/>
          </p:nvPr>
        </p:nvSpPr>
        <p:spPr/>
        <p:txBody>
          <a:bodyPr/>
          <a:lstStyle/>
          <a:p>
            <a:r>
              <a:rPr lang="en-US" dirty="0"/>
              <a:t>Schedule </a:t>
            </a:r>
          </a:p>
        </p:txBody>
      </p:sp>
      <p:sp>
        <p:nvSpPr>
          <p:cNvPr id="3" name="Объект 2">
            <a:extLst>
              <a:ext uri="{FF2B5EF4-FFF2-40B4-BE49-F238E27FC236}">
                <a16:creationId xmlns:a16="http://schemas.microsoft.com/office/drawing/2014/main" id="{A4511A75-B6AB-41AE-8B5D-FCC767F0F5C5}"/>
              </a:ext>
            </a:extLst>
          </p:cNvPr>
          <p:cNvSpPr>
            <a:spLocks noGrp="1"/>
          </p:cNvSpPr>
          <p:nvPr>
            <p:ph sz="half" idx="1"/>
          </p:nvPr>
        </p:nvSpPr>
        <p:spPr>
          <a:xfrm>
            <a:off x="248678" y="1791451"/>
            <a:ext cx="8598626" cy="1123289"/>
          </a:xfrm>
        </p:spPr>
        <p:txBody>
          <a:bodyPr>
            <a:noAutofit/>
          </a:bodyPr>
          <a:lstStyle/>
          <a:p>
            <a:r>
              <a:rPr lang="en-US" sz="1800" dirty="0"/>
              <a:t>A list mapping an offset time to a scheduled frame info</a:t>
            </a:r>
          </a:p>
          <a:p>
            <a:r>
              <a:rPr lang="en-US" sz="1800" dirty="0"/>
              <a:t>Offset time is measured from the end of CTS (or the end of the previous schedule if several schedules are used within ITXOP)</a:t>
            </a:r>
          </a:p>
          <a:p>
            <a:r>
              <a:rPr lang="en-US" sz="1800" dirty="0"/>
              <a:t>The schedule can be sent via the IRTS frames.</a:t>
            </a:r>
          </a:p>
        </p:txBody>
      </p:sp>
      <p:grpSp>
        <p:nvGrpSpPr>
          <p:cNvPr id="6" name="Группа 5">
            <a:extLst>
              <a:ext uri="{FF2B5EF4-FFF2-40B4-BE49-F238E27FC236}">
                <a16:creationId xmlns:a16="http://schemas.microsoft.com/office/drawing/2014/main" id="{7170F902-7870-4BE5-A0EA-4D17C7435431}"/>
              </a:ext>
            </a:extLst>
          </p:cNvPr>
          <p:cNvGrpSpPr/>
          <p:nvPr/>
        </p:nvGrpSpPr>
        <p:grpSpPr>
          <a:xfrm>
            <a:off x="248678" y="3352800"/>
            <a:ext cx="8112002" cy="1905000"/>
            <a:chOff x="415565" y="2266824"/>
            <a:chExt cx="14130532" cy="2398764"/>
          </a:xfrm>
        </p:grpSpPr>
        <p:sp>
          <p:nvSpPr>
            <p:cNvPr id="4" name="Прямоугольник 3">
              <a:extLst>
                <a:ext uri="{FF2B5EF4-FFF2-40B4-BE49-F238E27FC236}">
                  <a16:creationId xmlns:a16="http://schemas.microsoft.com/office/drawing/2014/main" id="{C449391A-F4C1-4AD2-9EB6-799D1A1C6E8A}"/>
                </a:ext>
              </a:extLst>
            </p:cNvPr>
            <p:cNvSpPr/>
            <p:nvPr/>
          </p:nvSpPr>
          <p:spPr>
            <a:xfrm>
              <a:off x="1468875" y="3229583"/>
              <a:ext cx="3822972" cy="875490"/>
            </a:xfrm>
            <a:prstGeom prst="rect">
              <a:avLst/>
            </a:prstGeom>
            <a:noFill/>
            <a:ln w="38100"/>
          </p:spPr>
          <p:style>
            <a:lnRef idx="2">
              <a:schemeClr val="dk1"/>
            </a:lnRef>
            <a:fillRef idx="1">
              <a:schemeClr val="lt1"/>
            </a:fillRef>
            <a:effectRef idx="0">
              <a:schemeClr val="dk1"/>
            </a:effectRef>
            <a:fontRef idx="minor">
              <a:schemeClr val="dk1"/>
            </a:fontRef>
          </p:style>
          <p:txBody>
            <a:bodyPr rtlCol="0" anchor="ctr"/>
            <a:lstStyle/>
            <a:p>
              <a:pPr algn="ctr"/>
              <a:endParaRPr lang="ru-RU" sz="1800"/>
            </a:p>
          </p:txBody>
        </p:sp>
        <p:sp>
          <p:nvSpPr>
            <p:cNvPr id="13" name="Прямоугольник 12">
              <a:extLst>
                <a:ext uri="{FF2B5EF4-FFF2-40B4-BE49-F238E27FC236}">
                  <a16:creationId xmlns:a16="http://schemas.microsoft.com/office/drawing/2014/main" id="{45995BF6-7360-42AA-A116-0428E1819569}"/>
                </a:ext>
              </a:extLst>
            </p:cNvPr>
            <p:cNvSpPr/>
            <p:nvPr/>
          </p:nvSpPr>
          <p:spPr>
            <a:xfrm>
              <a:off x="1468875" y="3229583"/>
              <a:ext cx="1092301" cy="875490"/>
            </a:xfrm>
            <a:prstGeom prst="rect">
              <a:avLst/>
            </a:prstGeom>
            <a:noFill/>
            <a:ln w="19050"/>
          </p:spPr>
          <p:style>
            <a:lnRef idx="2">
              <a:schemeClr val="dk1"/>
            </a:lnRef>
            <a:fillRef idx="1">
              <a:schemeClr val="lt1"/>
            </a:fillRef>
            <a:effectRef idx="0">
              <a:schemeClr val="dk1"/>
            </a:effectRef>
            <a:fontRef idx="minor">
              <a:schemeClr val="dk1"/>
            </a:fontRef>
          </p:style>
          <p:txBody>
            <a:bodyPr rtlCol="0" anchor="ctr"/>
            <a:lstStyle/>
            <a:p>
              <a:pPr algn="ctr"/>
              <a:r>
                <a:rPr lang="en-US" sz="1400" dirty="0"/>
                <a:t>Offset</a:t>
              </a:r>
              <a:endParaRPr lang="ru-RU" sz="1400" dirty="0"/>
            </a:p>
          </p:txBody>
        </p:sp>
        <p:sp>
          <p:nvSpPr>
            <p:cNvPr id="5" name="Прямоугольник 4">
              <a:extLst>
                <a:ext uri="{FF2B5EF4-FFF2-40B4-BE49-F238E27FC236}">
                  <a16:creationId xmlns:a16="http://schemas.microsoft.com/office/drawing/2014/main" id="{48679A1D-144F-4889-83C2-734EC5E53B60}"/>
                </a:ext>
              </a:extLst>
            </p:cNvPr>
            <p:cNvSpPr/>
            <p:nvPr/>
          </p:nvSpPr>
          <p:spPr>
            <a:xfrm>
              <a:off x="2968169" y="3277335"/>
              <a:ext cx="1778339" cy="861775"/>
            </a:xfrm>
            <a:prstGeom prst="rect">
              <a:avLst/>
            </a:prstGeom>
          </p:spPr>
          <p:txBody>
            <a:bodyPr wrap="square">
              <a:spAutoFit/>
            </a:bodyPr>
            <a:lstStyle/>
            <a:p>
              <a:pPr algn="ctr"/>
              <a:r>
                <a:rPr lang="en-US" sz="1800" dirty="0"/>
                <a:t>Frame info</a:t>
              </a:r>
              <a:endParaRPr lang="ru-RU" sz="1800" dirty="0"/>
            </a:p>
          </p:txBody>
        </p:sp>
        <p:sp>
          <p:nvSpPr>
            <p:cNvPr id="15" name="Прямоугольник 14">
              <a:extLst>
                <a:ext uri="{FF2B5EF4-FFF2-40B4-BE49-F238E27FC236}">
                  <a16:creationId xmlns:a16="http://schemas.microsoft.com/office/drawing/2014/main" id="{264FC1B6-5374-4CE5-9DAF-08452DA21233}"/>
                </a:ext>
              </a:extLst>
            </p:cNvPr>
            <p:cNvSpPr/>
            <p:nvPr/>
          </p:nvSpPr>
          <p:spPr>
            <a:xfrm>
              <a:off x="2758136" y="2733712"/>
              <a:ext cx="1851866" cy="492443"/>
            </a:xfrm>
            <a:prstGeom prst="rect">
              <a:avLst/>
            </a:prstGeom>
          </p:spPr>
          <p:txBody>
            <a:bodyPr wrap="none">
              <a:spAutoFit/>
            </a:bodyPr>
            <a:lstStyle/>
            <a:p>
              <a:r>
                <a:rPr lang="en-US" sz="1800" dirty="0"/>
                <a:t>Frame #0</a:t>
              </a:r>
              <a:endParaRPr lang="ru-RU" sz="1800" dirty="0"/>
            </a:p>
          </p:txBody>
        </p:sp>
        <p:sp>
          <p:nvSpPr>
            <p:cNvPr id="16" name="Прямоугольник 15">
              <a:extLst>
                <a:ext uri="{FF2B5EF4-FFF2-40B4-BE49-F238E27FC236}">
                  <a16:creationId xmlns:a16="http://schemas.microsoft.com/office/drawing/2014/main" id="{8915EABD-7572-4B55-8207-1F96AB83FA16}"/>
                </a:ext>
              </a:extLst>
            </p:cNvPr>
            <p:cNvSpPr/>
            <p:nvPr/>
          </p:nvSpPr>
          <p:spPr>
            <a:xfrm>
              <a:off x="5291847" y="3229583"/>
              <a:ext cx="3822972" cy="875490"/>
            </a:xfrm>
            <a:prstGeom prst="rect">
              <a:avLst/>
            </a:prstGeom>
            <a:noFill/>
            <a:ln w="38100"/>
          </p:spPr>
          <p:style>
            <a:lnRef idx="2">
              <a:schemeClr val="dk1"/>
            </a:lnRef>
            <a:fillRef idx="1">
              <a:schemeClr val="lt1"/>
            </a:fillRef>
            <a:effectRef idx="0">
              <a:schemeClr val="dk1"/>
            </a:effectRef>
            <a:fontRef idx="minor">
              <a:schemeClr val="dk1"/>
            </a:fontRef>
          </p:style>
          <p:txBody>
            <a:bodyPr rtlCol="0" anchor="ctr"/>
            <a:lstStyle/>
            <a:p>
              <a:pPr algn="ctr"/>
              <a:endParaRPr lang="ru-RU" sz="1800"/>
            </a:p>
          </p:txBody>
        </p:sp>
        <p:sp>
          <p:nvSpPr>
            <p:cNvPr id="20" name="Прямоугольник 19">
              <a:extLst>
                <a:ext uri="{FF2B5EF4-FFF2-40B4-BE49-F238E27FC236}">
                  <a16:creationId xmlns:a16="http://schemas.microsoft.com/office/drawing/2014/main" id="{13E365FC-B03D-4D36-BAEE-FDBD7B2C9C99}"/>
                </a:ext>
              </a:extLst>
            </p:cNvPr>
            <p:cNvSpPr/>
            <p:nvPr/>
          </p:nvSpPr>
          <p:spPr>
            <a:xfrm>
              <a:off x="5291846" y="3229583"/>
              <a:ext cx="1092301" cy="875490"/>
            </a:xfrm>
            <a:prstGeom prst="rect">
              <a:avLst/>
            </a:prstGeom>
            <a:noFill/>
            <a:ln w="19050"/>
          </p:spPr>
          <p:style>
            <a:lnRef idx="2">
              <a:schemeClr val="dk1"/>
            </a:lnRef>
            <a:fillRef idx="1">
              <a:schemeClr val="lt1"/>
            </a:fillRef>
            <a:effectRef idx="0">
              <a:schemeClr val="dk1"/>
            </a:effectRef>
            <a:fontRef idx="minor">
              <a:schemeClr val="dk1"/>
            </a:fontRef>
          </p:style>
          <p:txBody>
            <a:bodyPr rtlCol="0" anchor="ctr"/>
            <a:lstStyle/>
            <a:p>
              <a:pPr algn="ctr"/>
              <a:r>
                <a:rPr lang="en-US" sz="1400" dirty="0"/>
                <a:t>Offset</a:t>
              </a:r>
              <a:endParaRPr lang="ru-RU" sz="1400" dirty="0"/>
            </a:p>
          </p:txBody>
        </p:sp>
        <p:sp>
          <p:nvSpPr>
            <p:cNvPr id="21" name="Прямоугольник 20">
              <a:extLst>
                <a:ext uri="{FF2B5EF4-FFF2-40B4-BE49-F238E27FC236}">
                  <a16:creationId xmlns:a16="http://schemas.microsoft.com/office/drawing/2014/main" id="{A79A8D62-F21E-478A-858A-84B2136D5B71}"/>
                </a:ext>
              </a:extLst>
            </p:cNvPr>
            <p:cNvSpPr/>
            <p:nvPr/>
          </p:nvSpPr>
          <p:spPr>
            <a:xfrm>
              <a:off x="6771949" y="3277335"/>
              <a:ext cx="1935875" cy="861775"/>
            </a:xfrm>
            <a:prstGeom prst="rect">
              <a:avLst/>
            </a:prstGeom>
          </p:spPr>
          <p:txBody>
            <a:bodyPr wrap="square">
              <a:spAutoFit/>
            </a:bodyPr>
            <a:lstStyle/>
            <a:p>
              <a:pPr algn="ctr"/>
              <a:r>
                <a:rPr lang="en-US" sz="1800" dirty="0"/>
                <a:t>Frame info</a:t>
              </a:r>
              <a:endParaRPr lang="ru-RU" sz="1800" dirty="0"/>
            </a:p>
          </p:txBody>
        </p:sp>
        <p:sp>
          <p:nvSpPr>
            <p:cNvPr id="23" name="Прямоугольник 22">
              <a:extLst>
                <a:ext uri="{FF2B5EF4-FFF2-40B4-BE49-F238E27FC236}">
                  <a16:creationId xmlns:a16="http://schemas.microsoft.com/office/drawing/2014/main" id="{9323DBFB-07C8-4BB5-A5BB-4231098BB2D6}"/>
                </a:ext>
              </a:extLst>
            </p:cNvPr>
            <p:cNvSpPr/>
            <p:nvPr/>
          </p:nvSpPr>
          <p:spPr>
            <a:xfrm>
              <a:off x="6581107" y="2733712"/>
              <a:ext cx="1851866" cy="492443"/>
            </a:xfrm>
            <a:prstGeom prst="rect">
              <a:avLst/>
            </a:prstGeom>
          </p:spPr>
          <p:txBody>
            <a:bodyPr wrap="none">
              <a:spAutoFit/>
            </a:bodyPr>
            <a:lstStyle/>
            <a:p>
              <a:r>
                <a:rPr lang="en-US" sz="1800" dirty="0"/>
                <a:t>Frame #1</a:t>
              </a:r>
              <a:endParaRPr lang="ru-RU" sz="1800" dirty="0"/>
            </a:p>
          </p:txBody>
        </p:sp>
        <p:sp>
          <p:nvSpPr>
            <p:cNvPr id="24" name="Прямоугольник 23">
              <a:extLst>
                <a:ext uri="{FF2B5EF4-FFF2-40B4-BE49-F238E27FC236}">
                  <a16:creationId xmlns:a16="http://schemas.microsoft.com/office/drawing/2014/main" id="{1E77BA54-5AE6-41D9-9BD9-412A2A4A6005}"/>
                </a:ext>
              </a:extLst>
            </p:cNvPr>
            <p:cNvSpPr/>
            <p:nvPr/>
          </p:nvSpPr>
          <p:spPr>
            <a:xfrm>
              <a:off x="10723125" y="3229583"/>
              <a:ext cx="3822972" cy="875490"/>
            </a:xfrm>
            <a:prstGeom prst="rect">
              <a:avLst/>
            </a:prstGeom>
            <a:noFill/>
            <a:ln w="38100"/>
          </p:spPr>
          <p:style>
            <a:lnRef idx="2">
              <a:schemeClr val="dk1"/>
            </a:lnRef>
            <a:fillRef idx="1">
              <a:schemeClr val="lt1"/>
            </a:fillRef>
            <a:effectRef idx="0">
              <a:schemeClr val="dk1"/>
            </a:effectRef>
            <a:fontRef idx="minor">
              <a:schemeClr val="dk1"/>
            </a:fontRef>
          </p:style>
          <p:txBody>
            <a:bodyPr rtlCol="0" anchor="ctr"/>
            <a:lstStyle/>
            <a:p>
              <a:pPr algn="ctr"/>
              <a:endParaRPr lang="ru-RU" sz="1800"/>
            </a:p>
          </p:txBody>
        </p:sp>
        <p:sp>
          <p:nvSpPr>
            <p:cNvPr id="25" name="Прямоугольник 24">
              <a:extLst>
                <a:ext uri="{FF2B5EF4-FFF2-40B4-BE49-F238E27FC236}">
                  <a16:creationId xmlns:a16="http://schemas.microsoft.com/office/drawing/2014/main" id="{06C80ACD-677A-410C-B667-30F87E01E266}"/>
                </a:ext>
              </a:extLst>
            </p:cNvPr>
            <p:cNvSpPr/>
            <p:nvPr/>
          </p:nvSpPr>
          <p:spPr>
            <a:xfrm>
              <a:off x="10723125" y="3229583"/>
              <a:ext cx="1092301" cy="875490"/>
            </a:xfrm>
            <a:prstGeom prst="rect">
              <a:avLst/>
            </a:prstGeom>
            <a:noFill/>
            <a:ln w="19050"/>
          </p:spPr>
          <p:style>
            <a:lnRef idx="2">
              <a:schemeClr val="dk1"/>
            </a:lnRef>
            <a:fillRef idx="1">
              <a:schemeClr val="lt1"/>
            </a:fillRef>
            <a:effectRef idx="0">
              <a:schemeClr val="dk1"/>
            </a:effectRef>
            <a:fontRef idx="minor">
              <a:schemeClr val="dk1"/>
            </a:fontRef>
          </p:style>
          <p:txBody>
            <a:bodyPr rtlCol="0" anchor="ctr"/>
            <a:lstStyle/>
            <a:p>
              <a:pPr algn="ctr"/>
              <a:r>
                <a:rPr lang="en-US" sz="1400" dirty="0"/>
                <a:t>Offset</a:t>
              </a:r>
              <a:endParaRPr lang="ru-RU" sz="1400" dirty="0"/>
            </a:p>
          </p:txBody>
        </p:sp>
        <p:sp>
          <p:nvSpPr>
            <p:cNvPr id="26" name="Прямоугольник 25">
              <a:extLst>
                <a:ext uri="{FF2B5EF4-FFF2-40B4-BE49-F238E27FC236}">
                  <a16:creationId xmlns:a16="http://schemas.microsoft.com/office/drawing/2014/main" id="{CD1CC65C-3197-4575-8393-A22E42992908}"/>
                </a:ext>
              </a:extLst>
            </p:cNvPr>
            <p:cNvSpPr/>
            <p:nvPr/>
          </p:nvSpPr>
          <p:spPr>
            <a:xfrm>
              <a:off x="12190490" y="3277335"/>
              <a:ext cx="1935875" cy="861775"/>
            </a:xfrm>
            <a:prstGeom prst="rect">
              <a:avLst/>
            </a:prstGeom>
          </p:spPr>
          <p:txBody>
            <a:bodyPr wrap="square">
              <a:spAutoFit/>
            </a:bodyPr>
            <a:lstStyle/>
            <a:p>
              <a:pPr algn="ctr"/>
              <a:r>
                <a:rPr lang="en-US" sz="1800" dirty="0"/>
                <a:t>Frame info</a:t>
              </a:r>
              <a:endParaRPr lang="ru-RU" sz="1800" dirty="0"/>
            </a:p>
          </p:txBody>
        </p:sp>
        <p:sp>
          <p:nvSpPr>
            <p:cNvPr id="27" name="Прямоугольник 26">
              <a:extLst>
                <a:ext uri="{FF2B5EF4-FFF2-40B4-BE49-F238E27FC236}">
                  <a16:creationId xmlns:a16="http://schemas.microsoft.com/office/drawing/2014/main" id="{01971496-81D6-42FB-87AD-8C3335AB3827}"/>
                </a:ext>
              </a:extLst>
            </p:cNvPr>
            <p:cNvSpPr/>
            <p:nvPr/>
          </p:nvSpPr>
          <p:spPr>
            <a:xfrm>
              <a:off x="12012386" y="2733712"/>
              <a:ext cx="1851866" cy="492443"/>
            </a:xfrm>
            <a:prstGeom prst="rect">
              <a:avLst/>
            </a:prstGeom>
          </p:spPr>
          <p:txBody>
            <a:bodyPr wrap="none">
              <a:spAutoFit/>
            </a:bodyPr>
            <a:lstStyle/>
            <a:p>
              <a:r>
                <a:rPr lang="en-US" sz="1800" dirty="0"/>
                <a:t>Frame #n</a:t>
              </a:r>
              <a:endParaRPr lang="ru-RU" sz="1800" dirty="0"/>
            </a:p>
          </p:txBody>
        </p:sp>
        <p:sp>
          <p:nvSpPr>
            <p:cNvPr id="28" name="Прямоугольник 27">
              <a:extLst>
                <a:ext uri="{FF2B5EF4-FFF2-40B4-BE49-F238E27FC236}">
                  <a16:creationId xmlns:a16="http://schemas.microsoft.com/office/drawing/2014/main" id="{0D3215B4-7C91-4675-B0AC-2378C6BEC4D6}"/>
                </a:ext>
              </a:extLst>
            </p:cNvPr>
            <p:cNvSpPr/>
            <p:nvPr/>
          </p:nvSpPr>
          <p:spPr>
            <a:xfrm>
              <a:off x="9563790" y="3144108"/>
              <a:ext cx="723768" cy="492443"/>
            </a:xfrm>
            <a:prstGeom prst="rect">
              <a:avLst/>
            </a:prstGeom>
          </p:spPr>
          <p:txBody>
            <a:bodyPr wrap="none">
              <a:spAutoFit/>
            </a:bodyPr>
            <a:lstStyle/>
            <a:p>
              <a:r>
                <a:rPr lang="en-US" sz="1800" dirty="0"/>
                <a:t>…</a:t>
              </a:r>
              <a:endParaRPr lang="ru-RU" sz="1800" dirty="0"/>
            </a:p>
          </p:txBody>
        </p:sp>
        <p:sp>
          <p:nvSpPr>
            <p:cNvPr id="29" name="Прямоугольник 28">
              <a:extLst>
                <a:ext uri="{FF2B5EF4-FFF2-40B4-BE49-F238E27FC236}">
                  <a16:creationId xmlns:a16="http://schemas.microsoft.com/office/drawing/2014/main" id="{B80964FC-4234-4AAC-9C77-405EE9DF8E89}"/>
                </a:ext>
              </a:extLst>
            </p:cNvPr>
            <p:cNvSpPr/>
            <p:nvPr/>
          </p:nvSpPr>
          <p:spPr>
            <a:xfrm>
              <a:off x="7456975" y="2266824"/>
              <a:ext cx="1896543" cy="492443"/>
            </a:xfrm>
            <a:prstGeom prst="rect">
              <a:avLst/>
            </a:prstGeom>
          </p:spPr>
          <p:txBody>
            <a:bodyPr wrap="none">
              <a:spAutoFit/>
            </a:bodyPr>
            <a:lstStyle/>
            <a:p>
              <a:r>
                <a:rPr lang="en-US" sz="1800" dirty="0"/>
                <a:t>Schedule </a:t>
              </a:r>
              <a:endParaRPr lang="ru-RU" sz="1800" dirty="0"/>
            </a:p>
          </p:txBody>
        </p:sp>
        <p:sp>
          <p:nvSpPr>
            <p:cNvPr id="22" name="Прямоугольник 21">
              <a:extLst>
                <a:ext uri="{FF2B5EF4-FFF2-40B4-BE49-F238E27FC236}">
                  <a16:creationId xmlns:a16="http://schemas.microsoft.com/office/drawing/2014/main" id="{97B79CFF-C963-471A-9C72-9CB84954BFAF}"/>
                </a:ext>
              </a:extLst>
            </p:cNvPr>
            <p:cNvSpPr/>
            <p:nvPr/>
          </p:nvSpPr>
          <p:spPr>
            <a:xfrm>
              <a:off x="1727690" y="4173145"/>
              <a:ext cx="522722" cy="492443"/>
            </a:xfrm>
            <a:prstGeom prst="rect">
              <a:avLst/>
            </a:prstGeom>
          </p:spPr>
          <p:txBody>
            <a:bodyPr wrap="none">
              <a:spAutoFit/>
            </a:bodyPr>
            <a:lstStyle/>
            <a:p>
              <a:r>
                <a:rPr lang="ru-RU" sz="1800" dirty="0"/>
                <a:t>2</a:t>
              </a:r>
            </a:p>
          </p:txBody>
        </p:sp>
        <p:sp>
          <p:nvSpPr>
            <p:cNvPr id="30" name="Прямоугольник 29">
              <a:extLst>
                <a:ext uri="{FF2B5EF4-FFF2-40B4-BE49-F238E27FC236}">
                  <a16:creationId xmlns:a16="http://schemas.microsoft.com/office/drawing/2014/main" id="{EEE429A3-7FCD-40EF-AFD7-87F5EC056E5E}"/>
                </a:ext>
              </a:extLst>
            </p:cNvPr>
            <p:cNvSpPr/>
            <p:nvPr/>
          </p:nvSpPr>
          <p:spPr>
            <a:xfrm>
              <a:off x="5550660" y="4173145"/>
              <a:ext cx="522722" cy="492443"/>
            </a:xfrm>
            <a:prstGeom prst="rect">
              <a:avLst/>
            </a:prstGeom>
          </p:spPr>
          <p:txBody>
            <a:bodyPr wrap="none">
              <a:spAutoFit/>
            </a:bodyPr>
            <a:lstStyle/>
            <a:p>
              <a:r>
                <a:rPr lang="ru-RU" sz="1800" dirty="0"/>
                <a:t>2</a:t>
              </a:r>
            </a:p>
          </p:txBody>
        </p:sp>
        <p:sp>
          <p:nvSpPr>
            <p:cNvPr id="31" name="Прямоугольник 30">
              <a:extLst>
                <a:ext uri="{FF2B5EF4-FFF2-40B4-BE49-F238E27FC236}">
                  <a16:creationId xmlns:a16="http://schemas.microsoft.com/office/drawing/2014/main" id="{468798A7-5D71-4CE7-90D6-F0980D4DA93A}"/>
                </a:ext>
              </a:extLst>
            </p:cNvPr>
            <p:cNvSpPr/>
            <p:nvPr/>
          </p:nvSpPr>
          <p:spPr>
            <a:xfrm>
              <a:off x="10981939" y="4173145"/>
              <a:ext cx="522722" cy="492443"/>
            </a:xfrm>
            <a:prstGeom prst="rect">
              <a:avLst/>
            </a:prstGeom>
          </p:spPr>
          <p:txBody>
            <a:bodyPr wrap="none">
              <a:spAutoFit/>
            </a:bodyPr>
            <a:lstStyle/>
            <a:p>
              <a:r>
                <a:rPr lang="ru-RU" sz="1800" dirty="0"/>
                <a:t>2</a:t>
              </a:r>
            </a:p>
          </p:txBody>
        </p:sp>
        <p:sp>
          <p:nvSpPr>
            <p:cNvPr id="32" name="Прямоугольник 31">
              <a:extLst>
                <a:ext uri="{FF2B5EF4-FFF2-40B4-BE49-F238E27FC236}">
                  <a16:creationId xmlns:a16="http://schemas.microsoft.com/office/drawing/2014/main" id="{59F627AF-07CB-42B8-95E5-119B4197F236}"/>
                </a:ext>
              </a:extLst>
            </p:cNvPr>
            <p:cNvSpPr/>
            <p:nvPr/>
          </p:nvSpPr>
          <p:spPr>
            <a:xfrm>
              <a:off x="3240021" y="4173145"/>
              <a:ext cx="1617310" cy="492443"/>
            </a:xfrm>
            <a:prstGeom prst="rect">
              <a:avLst/>
            </a:prstGeom>
          </p:spPr>
          <p:txBody>
            <a:bodyPr wrap="none">
              <a:spAutoFit/>
            </a:bodyPr>
            <a:lstStyle/>
            <a:p>
              <a:r>
                <a:rPr lang="en-US" sz="1800" dirty="0"/>
                <a:t>variable</a:t>
              </a:r>
              <a:endParaRPr lang="ru-RU" sz="1800" dirty="0"/>
            </a:p>
          </p:txBody>
        </p:sp>
        <p:sp>
          <p:nvSpPr>
            <p:cNvPr id="33" name="Прямоугольник 32">
              <a:extLst>
                <a:ext uri="{FF2B5EF4-FFF2-40B4-BE49-F238E27FC236}">
                  <a16:creationId xmlns:a16="http://schemas.microsoft.com/office/drawing/2014/main" id="{B1259EEB-518F-4E17-9915-1E54F0E93E31}"/>
                </a:ext>
              </a:extLst>
            </p:cNvPr>
            <p:cNvSpPr/>
            <p:nvPr/>
          </p:nvSpPr>
          <p:spPr>
            <a:xfrm>
              <a:off x="7062993" y="4173145"/>
              <a:ext cx="1617310" cy="492443"/>
            </a:xfrm>
            <a:prstGeom prst="rect">
              <a:avLst/>
            </a:prstGeom>
          </p:spPr>
          <p:txBody>
            <a:bodyPr wrap="none">
              <a:spAutoFit/>
            </a:bodyPr>
            <a:lstStyle/>
            <a:p>
              <a:r>
                <a:rPr lang="en-US" sz="1800" dirty="0"/>
                <a:t>variable</a:t>
              </a:r>
              <a:endParaRPr lang="ru-RU" sz="1800" dirty="0"/>
            </a:p>
          </p:txBody>
        </p:sp>
        <p:sp>
          <p:nvSpPr>
            <p:cNvPr id="34" name="Прямоугольник 33">
              <a:extLst>
                <a:ext uri="{FF2B5EF4-FFF2-40B4-BE49-F238E27FC236}">
                  <a16:creationId xmlns:a16="http://schemas.microsoft.com/office/drawing/2014/main" id="{6ABD26A1-55A9-46DE-8D9F-7C240A8794E7}"/>
                </a:ext>
              </a:extLst>
            </p:cNvPr>
            <p:cNvSpPr/>
            <p:nvPr/>
          </p:nvSpPr>
          <p:spPr>
            <a:xfrm>
              <a:off x="12494272" y="4173145"/>
              <a:ext cx="1617310" cy="492443"/>
            </a:xfrm>
            <a:prstGeom prst="rect">
              <a:avLst/>
            </a:prstGeom>
          </p:spPr>
          <p:txBody>
            <a:bodyPr wrap="none">
              <a:spAutoFit/>
            </a:bodyPr>
            <a:lstStyle/>
            <a:p>
              <a:r>
                <a:rPr lang="en-US" sz="1800" dirty="0"/>
                <a:t>variable</a:t>
              </a:r>
              <a:endParaRPr lang="ru-RU" sz="1800" dirty="0"/>
            </a:p>
          </p:txBody>
        </p:sp>
        <p:sp>
          <p:nvSpPr>
            <p:cNvPr id="35" name="Прямоугольник 34">
              <a:extLst>
                <a:ext uri="{FF2B5EF4-FFF2-40B4-BE49-F238E27FC236}">
                  <a16:creationId xmlns:a16="http://schemas.microsoft.com/office/drawing/2014/main" id="{149E09C6-EB93-493F-AEA3-50FEFC910FBA}"/>
                </a:ext>
              </a:extLst>
            </p:cNvPr>
            <p:cNvSpPr/>
            <p:nvPr/>
          </p:nvSpPr>
          <p:spPr>
            <a:xfrm>
              <a:off x="415565" y="4173145"/>
              <a:ext cx="1460940" cy="492443"/>
            </a:xfrm>
            <a:prstGeom prst="rect">
              <a:avLst/>
            </a:prstGeom>
          </p:spPr>
          <p:txBody>
            <a:bodyPr wrap="none">
              <a:spAutoFit/>
            </a:bodyPr>
            <a:lstStyle/>
            <a:p>
              <a:r>
                <a:rPr lang="en-US" sz="1800" dirty="0"/>
                <a:t>Octets:</a:t>
              </a:r>
              <a:endParaRPr lang="ru-RU" sz="1800" dirty="0"/>
            </a:p>
          </p:txBody>
        </p:sp>
      </p:grpSp>
      <p:sp>
        <p:nvSpPr>
          <p:cNvPr id="7" name="Нижний колонтитул 6">
            <a:extLst>
              <a:ext uri="{FF2B5EF4-FFF2-40B4-BE49-F238E27FC236}">
                <a16:creationId xmlns:a16="http://schemas.microsoft.com/office/drawing/2014/main" id="{E92DF810-C7D0-B83C-A16F-92DC379729B9}"/>
              </a:ext>
            </a:extLst>
          </p:cNvPr>
          <p:cNvSpPr>
            <a:spLocks noGrp="1"/>
          </p:cNvSpPr>
          <p:nvPr>
            <p:ph type="ftr" sz="quarter" idx="10"/>
          </p:nvPr>
        </p:nvSpPr>
        <p:spPr/>
        <p:txBody>
          <a:bodyPr/>
          <a:lstStyle/>
          <a:p>
            <a:pPr>
              <a:defRPr/>
            </a:pPr>
            <a:r>
              <a:rPr lang="en-US"/>
              <a:t>Evgeny Khorov (IITP RAS)</a:t>
            </a:r>
            <a:endParaRPr lang="en-US" dirty="0"/>
          </a:p>
        </p:txBody>
      </p:sp>
      <p:sp>
        <p:nvSpPr>
          <p:cNvPr id="36" name="Номер слайда 4">
            <a:extLst>
              <a:ext uri="{FF2B5EF4-FFF2-40B4-BE49-F238E27FC236}">
                <a16:creationId xmlns:a16="http://schemas.microsoft.com/office/drawing/2014/main" id="{C0D40F6F-E57B-40D3-A34E-38B5AF5179BA}"/>
              </a:ext>
            </a:extLst>
          </p:cNvPr>
          <p:cNvSpPr txBox="1">
            <a:spLocks/>
          </p:cNvSpPr>
          <p:nvPr/>
        </p:nvSpPr>
        <p:spPr>
          <a:xfrm>
            <a:off x="4533156" y="6475413"/>
            <a:ext cx="153888" cy="184666"/>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fld id="{E0F95982-DE6F-4AB0-ACCC-88BFD843D27D}" type="slidenum">
              <a:rPr lang="ru-RU" smtClean="0"/>
              <a:pPr/>
              <a:t>10</a:t>
            </a:fld>
            <a:endParaRPr lang="ru-RU"/>
          </a:p>
        </p:txBody>
      </p:sp>
    </p:spTree>
    <p:extLst>
      <p:ext uri="{BB962C8B-B14F-4D97-AF65-F5344CB8AC3E}">
        <p14:creationId xmlns:p14="http://schemas.microsoft.com/office/powerpoint/2010/main" val="3936834844"/>
      </p:ext>
    </p:extLst>
  </p:cSld>
  <p:clrMapOvr>
    <a:masterClrMapping/>
  </p:clrMapOvr>
  <mc:AlternateContent xmlns:mc="http://schemas.openxmlformats.org/markup-compatibility/2006" xmlns:p159="http://schemas.microsoft.com/office/powerpoint/2015/09/main">
    <mc:Choice Requires="p159">
      <p:transition spd="slow">
        <p159:morph option="byObject"/>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4">
            <a:extLst>
              <a:ext uri="{FF2B5EF4-FFF2-40B4-BE49-F238E27FC236}">
                <a16:creationId xmlns:a16="http://schemas.microsoft.com/office/drawing/2014/main" id="{FA63FFDF-4C8B-4F62-8B4C-C92B2D15616C}"/>
              </a:ext>
            </a:extLst>
          </p:cNvPr>
          <p:cNvSpPr>
            <a:spLocks noGrp="1"/>
          </p:cNvSpPr>
          <p:nvPr>
            <p:ph type="title"/>
          </p:nvPr>
        </p:nvSpPr>
        <p:spPr/>
        <p:txBody>
          <a:bodyPr/>
          <a:lstStyle/>
          <a:p>
            <a:r>
              <a:rPr lang="en-US" dirty="0"/>
              <a:t>Example of using a schedule</a:t>
            </a:r>
            <a:endParaRPr lang="ru-RU" dirty="0"/>
          </a:p>
        </p:txBody>
      </p:sp>
      <p:sp>
        <p:nvSpPr>
          <p:cNvPr id="8" name="Прямоугольник 7">
            <a:extLst>
              <a:ext uri="{FF2B5EF4-FFF2-40B4-BE49-F238E27FC236}">
                <a16:creationId xmlns:a16="http://schemas.microsoft.com/office/drawing/2014/main" id="{DDCB47FE-8490-4CDD-9472-E8C64071A914}"/>
              </a:ext>
            </a:extLst>
          </p:cNvPr>
          <p:cNvSpPr/>
          <p:nvPr/>
        </p:nvSpPr>
        <p:spPr>
          <a:xfrm>
            <a:off x="408710" y="2838743"/>
            <a:ext cx="1377000" cy="351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dirty="0"/>
              <a:t>Offset #0 Frame #0</a:t>
            </a:r>
            <a:endParaRPr lang="ru-RU" sz="1050" dirty="0"/>
          </a:p>
        </p:txBody>
      </p:sp>
      <p:sp>
        <p:nvSpPr>
          <p:cNvPr id="9" name="Прямоугольник 8">
            <a:extLst>
              <a:ext uri="{FF2B5EF4-FFF2-40B4-BE49-F238E27FC236}">
                <a16:creationId xmlns:a16="http://schemas.microsoft.com/office/drawing/2014/main" id="{BFA73A99-CFAC-4E8B-8EC7-7BDF68820395}"/>
              </a:ext>
            </a:extLst>
          </p:cNvPr>
          <p:cNvSpPr/>
          <p:nvPr/>
        </p:nvSpPr>
        <p:spPr>
          <a:xfrm>
            <a:off x="1792366" y="2838743"/>
            <a:ext cx="1377000" cy="351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dirty="0"/>
              <a:t>Offset #1 Frame #1</a:t>
            </a:r>
            <a:endParaRPr lang="ru-RU" sz="1050" dirty="0"/>
          </a:p>
        </p:txBody>
      </p:sp>
      <p:sp>
        <p:nvSpPr>
          <p:cNvPr id="10" name="Прямоугольник 9">
            <a:extLst>
              <a:ext uri="{FF2B5EF4-FFF2-40B4-BE49-F238E27FC236}">
                <a16:creationId xmlns:a16="http://schemas.microsoft.com/office/drawing/2014/main" id="{1703DF05-A70E-4A55-9E0E-5CD31DDE68DC}"/>
              </a:ext>
            </a:extLst>
          </p:cNvPr>
          <p:cNvSpPr/>
          <p:nvPr/>
        </p:nvSpPr>
        <p:spPr>
          <a:xfrm>
            <a:off x="5943333" y="2838743"/>
            <a:ext cx="1377000" cy="351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dirty="0"/>
              <a:t>Offset #4 Frame #4</a:t>
            </a:r>
            <a:endParaRPr lang="ru-RU" sz="1050" dirty="0"/>
          </a:p>
        </p:txBody>
      </p:sp>
      <p:sp>
        <p:nvSpPr>
          <p:cNvPr id="13" name="Прямоугольник 12">
            <a:extLst>
              <a:ext uri="{FF2B5EF4-FFF2-40B4-BE49-F238E27FC236}">
                <a16:creationId xmlns:a16="http://schemas.microsoft.com/office/drawing/2014/main" id="{B46FE753-722E-4185-9C73-B297E2CEFB7B}"/>
              </a:ext>
            </a:extLst>
          </p:cNvPr>
          <p:cNvSpPr/>
          <p:nvPr/>
        </p:nvSpPr>
        <p:spPr>
          <a:xfrm>
            <a:off x="1467679" y="4889826"/>
            <a:ext cx="6865173" cy="966826"/>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tx1"/>
              </a:solidFill>
            </a:endParaRPr>
          </a:p>
          <a:p>
            <a:pPr algn="ctr"/>
            <a:endParaRPr lang="en-US" sz="900" dirty="0">
              <a:solidFill>
                <a:schemeClr val="tx1"/>
              </a:solidFill>
            </a:endParaRPr>
          </a:p>
          <a:p>
            <a:pPr algn="ctr"/>
            <a:endParaRPr lang="en-US" sz="900" dirty="0">
              <a:solidFill>
                <a:schemeClr val="tx1"/>
              </a:solidFill>
            </a:endParaRPr>
          </a:p>
          <a:p>
            <a:pPr algn="ctr"/>
            <a:r>
              <a:rPr lang="en-US" sz="900" dirty="0">
                <a:solidFill>
                  <a:schemeClr val="tx1"/>
                </a:solidFill>
              </a:rPr>
              <a:t>                    NAV</a:t>
            </a:r>
            <a:r>
              <a:rPr lang="en-US" sz="900" dirty="0"/>
              <a:t>      .</a:t>
            </a:r>
            <a:endParaRPr lang="ru-RU" sz="900" dirty="0"/>
          </a:p>
        </p:txBody>
      </p:sp>
      <p:cxnSp>
        <p:nvCxnSpPr>
          <p:cNvPr id="14" name="Прямая со стрелкой 13">
            <a:extLst>
              <a:ext uri="{FF2B5EF4-FFF2-40B4-BE49-F238E27FC236}">
                <a16:creationId xmlns:a16="http://schemas.microsoft.com/office/drawing/2014/main" id="{3D16DF05-5E69-435A-99A3-45258A0D3450}"/>
              </a:ext>
            </a:extLst>
          </p:cNvPr>
          <p:cNvCxnSpPr/>
          <p:nvPr/>
        </p:nvCxnSpPr>
        <p:spPr>
          <a:xfrm>
            <a:off x="338384" y="4883451"/>
            <a:ext cx="8131628"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5" name="Прямоугольник 14">
            <a:extLst>
              <a:ext uri="{FF2B5EF4-FFF2-40B4-BE49-F238E27FC236}">
                <a16:creationId xmlns:a16="http://schemas.microsoft.com/office/drawing/2014/main" id="{EDA06C2F-76B9-4D4E-853D-0D7749E05BEF}"/>
              </a:ext>
            </a:extLst>
          </p:cNvPr>
          <p:cNvSpPr/>
          <p:nvPr/>
        </p:nvSpPr>
        <p:spPr>
          <a:xfrm>
            <a:off x="588266" y="4511157"/>
            <a:ext cx="879413" cy="37229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t>IRTS</a:t>
            </a:r>
            <a:endParaRPr lang="ru-RU" sz="900" dirty="0"/>
          </a:p>
        </p:txBody>
      </p:sp>
      <p:sp>
        <p:nvSpPr>
          <p:cNvPr id="17" name="TextBox 16">
            <a:extLst>
              <a:ext uri="{FF2B5EF4-FFF2-40B4-BE49-F238E27FC236}">
                <a16:creationId xmlns:a16="http://schemas.microsoft.com/office/drawing/2014/main" id="{7444A6DB-FEEA-490C-A4FE-F8B5B24688B0}"/>
              </a:ext>
            </a:extLst>
          </p:cNvPr>
          <p:cNvSpPr txBox="1"/>
          <p:nvPr/>
        </p:nvSpPr>
        <p:spPr>
          <a:xfrm>
            <a:off x="1433852" y="4576332"/>
            <a:ext cx="415498" cy="230832"/>
          </a:xfrm>
          <a:prstGeom prst="rect">
            <a:avLst/>
          </a:prstGeom>
          <a:noFill/>
        </p:spPr>
        <p:txBody>
          <a:bodyPr wrap="none" rtlCol="0">
            <a:spAutoFit/>
          </a:bodyPr>
          <a:lstStyle/>
          <a:p>
            <a:r>
              <a:rPr lang="en-US" sz="900" dirty="0"/>
              <a:t>SIFS</a:t>
            </a:r>
            <a:endParaRPr lang="ru-RU" sz="900" dirty="0"/>
          </a:p>
        </p:txBody>
      </p:sp>
      <p:sp>
        <p:nvSpPr>
          <p:cNvPr id="22" name="Прямоугольник 21">
            <a:extLst>
              <a:ext uri="{FF2B5EF4-FFF2-40B4-BE49-F238E27FC236}">
                <a16:creationId xmlns:a16="http://schemas.microsoft.com/office/drawing/2014/main" id="{4D4BAF64-00BC-4D01-9D72-831B10BB488A}"/>
              </a:ext>
            </a:extLst>
          </p:cNvPr>
          <p:cNvSpPr/>
          <p:nvPr/>
        </p:nvSpPr>
        <p:spPr>
          <a:xfrm>
            <a:off x="5457223" y="4883449"/>
            <a:ext cx="697742" cy="362562"/>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t>IMPDU</a:t>
            </a:r>
            <a:endParaRPr lang="ru-RU" sz="900" dirty="0"/>
          </a:p>
        </p:txBody>
      </p:sp>
      <p:grpSp>
        <p:nvGrpSpPr>
          <p:cNvPr id="40" name="Группа 39">
            <a:extLst>
              <a:ext uri="{FF2B5EF4-FFF2-40B4-BE49-F238E27FC236}">
                <a16:creationId xmlns:a16="http://schemas.microsoft.com/office/drawing/2014/main" id="{91EC85FD-97E2-4397-91EE-AB52DE40AD78}"/>
              </a:ext>
            </a:extLst>
          </p:cNvPr>
          <p:cNvGrpSpPr/>
          <p:nvPr/>
        </p:nvGrpSpPr>
        <p:grpSpPr>
          <a:xfrm>
            <a:off x="6251282" y="4878585"/>
            <a:ext cx="697743" cy="367426"/>
            <a:chOff x="8354498" y="4534088"/>
            <a:chExt cx="930324" cy="331098"/>
          </a:xfrm>
        </p:grpSpPr>
        <p:sp>
          <p:nvSpPr>
            <p:cNvPr id="31" name="Прямоугольник 30">
              <a:extLst>
                <a:ext uri="{FF2B5EF4-FFF2-40B4-BE49-F238E27FC236}">
                  <a16:creationId xmlns:a16="http://schemas.microsoft.com/office/drawing/2014/main" id="{B347C1ED-A0DA-4D78-B82C-934E71EF3F87}"/>
                </a:ext>
              </a:extLst>
            </p:cNvPr>
            <p:cNvSpPr/>
            <p:nvPr/>
          </p:nvSpPr>
          <p:spPr>
            <a:xfrm>
              <a:off x="8354499" y="4534088"/>
              <a:ext cx="930323" cy="178500"/>
            </a:xfrm>
            <a:prstGeom prst="rect">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t>IMPDU</a:t>
              </a:r>
              <a:endParaRPr lang="ru-RU" sz="900" dirty="0"/>
            </a:p>
          </p:txBody>
        </p:sp>
        <p:sp>
          <p:nvSpPr>
            <p:cNvPr id="32" name="Прямоугольник 31">
              <a:extLst>
                <a:ext uri="{FF2B5EF4-FFF2-40B4-BE49-F238E27FC236}">
                  <a16:creationId xmlns:a16="http://schemas.microsoft.com/office/drawing/2014/main" id="{952889BA-0D7B-4326-8B04-79132ED74362}"/>
                </a:ext>
              </a:extLst>
            </p:cNvPr>
            <p:cNvSpPr/>
            <p:nvPr/>
          </p:nvSpPr>
          <p:spPr>
            <a:xfrm>
              <a:off x="8354498" y="4686686"/>
              <a:ext cx="930323" cy="17850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900" dirty="0"/>
                <a:t>IMPDU</a:t>
              </a:r>
              <a:endParaRPr lang="ru-RU" sz="900" dirty="0"/>
            </a:p>
          </p:txBody>
        </p:sp>
      </p:grpSp>
      <p:sp>
        <p:nvSpPr>
          <p:cNvPr id="33" name="Прямоугольник 32">
            <a:extLst>
              <a:ext uri="{FF2B5EF4-FFF2-40B4-BE49-F238E27FC236}">
                <a16:creationId xmlns:a16="http://schemas.microsoft.com/office/drawing/2014/main" id="{90DE2BD1-D6C5-4AA2-8F80-38B0EAF356E7}"/>
              </a:ext>
            </a:extLst>
          </p:cNvPr>
          <p:cNvSpPr/>
          <p:nvPr/>
        </p:nvSpPr>
        <p:spPr>
          <a:xfrm>
            <a:off x="3176022" y="2838743"/>
            <a:ext cx="1377000" cy="351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dirty="0"/>
              <a:t>Offset #2 Frame #2</a:t>
            </a:r>
            <a:endParaRPr lang="ru-RU" sz="1050" dirty="0"/>
          </a:p>
        </p:txBody>
      </p:sp>
      <p:sp>
        <p:nvSpPr>
          <p:cNvPr id="34" name="Прямоугольник 33">
            <a:extLst>
              <a:ext uri="{FF2B5EF4-FFF2-40B4-BE49-F238E27FC236}">
                <a16:creationId xmlns:a16="http://schemas.microsoft.com/office/drawing/2014/main" id="{A2684E10-2DE8-48CC-A33A-E77165652582}"/>
              </a:ext>
            </a:extLst>
          </p:cNvPr>
          <p:cNvSpPr/>
          <p:nvPr/>
        </p:nvSpPr>
        <p:spPr>
          <a:xfrm>
            <a:off x="4559678" y="2838743"/>
            <a:ext cx="1377000" cy="351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dirty="0"/>
              <a:t>Offset #3 Frame #3</a:t>
            </a:r>
            <a:endParaRPr lang="ru-RU" sz="1050" dirty="0"/>
          </a:p>
        </p:txBody>
      </p:sp>
      <p:sp>
        <p:nvSpPr>
          <p:cNvPr id="35" name="Прямоугольник 34">
            <a:extLst>
              <a:ext uri="{FF2B5EF4-FFF2-40B4-BE49-F238E27FC236}">
                <a16:creationId xmlns:a16="http://schemas.microsoft.com/office/drawing/2014/main" id="{4B074389-06BE-4B5E-8D60-28D6F56995FF}"/>
              </a:ext>
            </a:extLst>
          </p:cNvPr>
          <p:cNvSpPr/>
          <p:nvPr/>
        </p:nvSpPr>
        <p:spPr>
          <a:xfrm>
            <a:off x="2714167" y="4466445"/>
            <a:ext cx="1601327" cy="412141"/>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t>IMPDU</a:t>
            </a:r>
            <a:endParaRPr lang="ru-RU" sz="900" dirty="0"/>
          </a:p>
        </p:txBody>
      </p:sp>
      <p:sp>
        <p:nvSpPr>
          <p:cNvPr id="37" name="TextBox 36">
            <a:extLst>
              <a:ext uri="{FF2B5EF4-FFF2-40B4-BE49-F238E27FC236}">
                <a16:creationId xmlns:a16="http://schemas.microsoft.com/office/drawing/2014/main" id="{CD3CAD06-C932-49BB-93BC-4813AB208DAC}"/>
              </a:ext>
            </a:extLst>
          </p:cNvPr>
          <p:cNvSpPr txBox="1"/>
          <p:nvPr/>
        </p:nvSpPr>
        <p:spPr>
          <a:xfrm>
            <a:off x="2129264" y="4189445"/>
            <a:ext cx="1592103" cy="230832"/>
          </a:xfrm>
          <a:prstGeom prst="rect">
            <a:avLst/>
          </a:prstGeom>
          <a:noFill/>
        </p:spPr>
        <p:txBody>
          <a:bodyPr wrap="none" rtlCol="0">
            <a:spAutoFit/>
          </a:bodyPr>
          <a:lstStyle/>
          <a:p>
            <a:r>
              <a:rPr lang="en-US" sz="900" dirty="0"/>
              <a:t>(destined for multiple sensors)</a:t>
            </a:r>
            <a:endParaRPr lang="ru-RU" sz="900" dirty="0"/>
          </a:p>
        </p:txBody>
      </p:sp>
      <p:sp>
        <p:nvSpPr>
          <p:cNvPr id="38" name="TextBox 37">
            <a:extLst>
              <a:ext uri="{FF2B5EF4-FFF2-40B4-BE49-F238E27FC236}">
                <a16:creationId xmlns:a16="http://schemas.microsoft.com/office/drawing/2014/main" id="{24F7C740-5242-4942-B3FD-56A8D5A0D599}"/>
              </a:ext>
            </a:extLst>
          </p:cNvPr>
          <p:cNvSpPr txBox="1"/>
          <p:nvPr/>
        </p:nvSpPr>
        <p:spPr>
          <a:xfrm>
            <a:off x="4321719" y="4598795"/>
            <a:ext cx="415498" cy="230832"/>
          </a:xfrm>
          <a:prstGeom prst="rect">
            <a:avLst/>
          </a:prstGeom>
          <a:noFill/>
        </p:spPr>
        <p:txBody>
          <a:bodyPr wrap="none" rtlCol="0">
            <a:spAutoFit/>
          </a:bodyPr>
          <a:lstStyle/>
          <a:p>
            <a:r>
              <a:rPr lang="en-US" sz="900" dirty="0"/>
              <a:t>SIFS</a:t>
            </a:r>
            <a:endParaRPr lang="ru-RU" sz="900" dirty="0"/>
          </a:p>
        </p:txBody>
      </p:sp>
      <p:sp>
        <p:nvSpPr>
          <p:cNvPr id="39" name="Прямоугольник 38">
            <a:extLst>
              <a:ext uri="{FF2B5EF4-FFF2-40B4-BE49-F238E27FC236}">
                <a16:creationId xmlns:a16="http://schemas.microsoft.com/office/drawing/2014/main" id="{3DF8AA18-6781-42D4-B097-F9246F171037}"/>
              </a:ext>
            </a:extLst>
          </p:cNvPr>
          <p:cNvSpPr/>
          <p:nvPr/>
        </p:nvSpPr>
        <p:spPr>
          <a:xfrm>
            <a:off x="4674714" y="4883449"/>
            <a:ext cx="697742" cy="362562"/>
          </a:xfrm>
          <a:prstGeom prst="rect">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t>IMPDU</a:t>
            </a:r>
            <a:endParaRPr lang="ru-RU" sz="900" dirty="0"/>
          </a:p>
        </p:txBody>
      </p:sp>
      <p:sp>
        <p:nvSpPr>
          <p:cNvPr id="41" name="Прямоугольник 40">
            <a:extLst>
              <a:ext uri="{FF2B5EF4-FFF2-40B4-BE49-F238E27FC236}">
                <a16:creationId xmlns:a16="http://schemas.microsoft.com/office/drawing/2014/main" id="{15ABB1DF-FD42-44D1-8799-FE80CC1BE406}"/>
              </a:ext>
            </a:extLst>
          </p:cNvPr>
          <p:cNvSpPr/>
          <p:nvPr/>
        </p:nvSpPr>
        <p:spPr>
          <a:xfrm>
            <a:off x="7405181" y="4466445"/>
            <a:ext cx="906978" cy="412141"/>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t>IMPDU</a:t>
            </a:r>
            <a:endParaRPr lang="ru-RU" sz="900" dirty="0"/>
          </a:p>
        </p:txBody>
      </p:sp>
      <p:sp>
        <p:nvSpPr>
          <p:cNvPr id="42" name="TextBox 41">
            <a:extLst>
              <a:ext uri="{FF2B5EF4-FFF2-40B4-BE49-F238E27FC236}">
                <a16:creationId xmlns:a16="http://schemas.microsoft.com/office/drawing/2014/main" id="{D1CA4531-9DB3-4691-8087-BA2F201783D2}"/>
              </a:ext>
            </a:extLst>
          </p:cNvPr>
          <p:cNvSpPr txBox="1"/>
          <p:nvPr/>
        </p:nvSpPr>
        <p:spPr>
          <a:xfrm>
            <a:off x="6964771" y="4576332"/>
            <a:ext cx="415498" cy="230832"/>
          </a:xfrm>
          <a:prstGeom prst="rect">
            <a:avLst/>
          </a:prstGeom>
          <a:noFill/>
        </p:spPr>
        <p:txBody>
          <a:bodyPr wrap="none" rtlCol="0">
            <a:spAutoFit/>
          </a:bodyPr>
          <a:lstStyle/>
          <a:p>
            <a:r>
              <a:rPr lang="en-US" sz="900" dirty="0"/>
              <a:t>SIFS</a:t>
            </a:r>
            <a:endParaRPr lang="ru-RU" sz="900" dirty="0"/>
          </a:p>
        </p:txBody>
      </p:sp>
      <p:sp>
        <p:nvSpPr>
          <p:cNvPr id="43" name="TextBox 42">
            <a:extLst>
              <a:ext uri="{FF2B5EF4-FFF2-40B4-BE49-F238E27FC236}">
                <a16:creationId xmlns:a16="http://schemas.microsoft.com/office/drawing/2014/main" id="{2CE35651-34C2-44E4-9955-6272DB5AD2B2}"/>
              </a:ext>
            </a:extLst>
          </p:cNvPr>
          <p:cNvSpPr txBox="1"/>
          <p:nvPr/>
        </p:nvSpPr>
        <p:spPr>
          <a:xfrm>
            <a:off x="7052084" y="3986265"/>
            <a:ext cx="1613171" cy="230832"/>
          </a:xfrm>
          <a:prstGeom prst="rect">
            <a:avLst/>
          </a:prstGeom>
          <a:noFill/>
        </p:spPr>
        <p:txBody>
          <a:bodyPr wrap="square" rtlCol="0">
            <a:spAutoFit/>
          </a:bodyPr>
          <a:lstStyle/>
          <a:p>
            <a:r>
              <a:rPr lang="en-US" sz="900" dirty="0"/>
              <a:t>(“BA” for multiple sensors)</a:t>
            </a:r>
            <a:endParaRPr lang="ru-RU" sz="900" dirty="0"/>
          </a:p>
        </p:txBody>
      </p:sp>
      <p:cxnSp>
        <p:nvCxnSpPr>
          <p:cNvPr id="45" name="Соединитель: уступ 44">
            <a:extLst>
              <a:ext uri="{FF2B5EF4-FFF2-40B4-BE49-F238E27FC236}">
                <a16:creationId xmlns:a16="http://schemas.microsoft.com/office/drawing/2014/main" id="{47559A18-C834-4FA6-9137-3AC9A5814D9E}"/>
              </a:ext>
            </a:extLst>
          </p:cNvPr>
          <p:cNvCxnSpPr>
            <a:cxnSpLocks/>
          </p:cNvCxnSpPr>
          <p:nvPr/>
        </p:nvCxnSpPr>
        <p:spPr>
          <a:xfrm rot="16200000" flipH="1">
            <a:off x="1707833" y="2576463"/>
            <a:ext cx="998066" cy="2227900"/>
          </a:xfrm>
          <a:prstGeom prst="bentConnector3">
            <a:avLst>
              <a:gd name="adj1" fmla="val 84009"/>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7" name="Соединитель: уступ 46">
            <a:extLst>
              <a:ext uri="{FF2B5EF4-FFF2-40B4-BE49-F238E27FC236}">
                <a16:creationId xmlns:a16="http://schemas.microsoft.com/office/drawing/2014/main" id="{8B72F179-EB84-4179-8AC6-45463802F304}"/>
              </a:ext>
            </a:extLst>
          </p:cNvPr>
          <p:cNvCxnSpPr>
            <a:cxnSpLocks/>
          </p:cNvCxnSpPr>
          <p:nvPr/>
        </p:nvCxnSpPr>
        <p:spPr>
          <a:xfrm rot="16200000" flipH="1">
            <a:off x="2867963" y="2727826"/>
            <a:ext cx="1690966" cy="2620283"/>
          </a:xfrm>
          <a:prstGeom prst="bentConnector3">
            <a:avLst>
              <a:gd name="adj1" fmla="val 40168"/>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1" name="Соединитель: уступ 50">
            <a:extLst>
              <a:ext uri="{FF2B5EF4-FFF2-40B4-BE49-F238E27FC236}">
                <a16:creationId xmlns:a16="http://schemas.microsoft.com/office/drawing/2014/main" id="{88657403-1822-417E-A81E-1670B9B94141}"/>
              </a:ext>
            </a:extLst>
          </p:cNvPr>
          <p:cNvCxnSpPr>
            <a:cxnSpLocks/>
            <a:stCxn id="33" idx="2"/>
            <a:endCxn id="22" idx="0"/>
          </p:cNvCxnSpPr>
          <p:nvPr/>
        </p:nvCxnSpPr>
        <p:spPr>
          <a:xfrm rot="16200000" flipH="1">
            <a:off x="3988456" y="3065809"/>
            <a:ext cx="1693706" cy="1941572"/>
          </a:xfrm>
          <a:prstGeom prst="bentConnector3">
            <a:avLst>
              <a:gd name="adj1" fmla="val 32707"/>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5" name="Соединитель: уступ 54">
            <a:extLst>
              <a:ext uri="{FF2B5EF4-FFF2-40B4-BE49-F238E27FC236}">
                <a16:creationId xmlns:a16="http://schemas.microsoft.com/office/drawing/2014/main" id="{2EBA88CC-59E4-4A1B-9388-56B341A84943}"/>
              </a:ext>
            </a:extLst>
          </p:cNvPr>
          <p:cNvCxnSpPr>
            <a:cxnSpLocks/>
          </p:cNvCxnSpPr>
          <p:nvPr/>
        </p:nvCxnSpPr>
        <p:spPr>
          <a:xfrm rot="16200000" flipH="1">
            <a:off x="5070158" y="3348589"/>
            <a:ext cx="1691583" cy="1368410"/>
          </a:xfrm>
          <a:prstGeom prst="bentConnector3">
            <a:avLst>
              <a:gd name="adj1" fmla="val 2297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9" name="Соединитель: уступ 58">
            <a:extLst>
              <a:ext uri="{FF2B5EF4-FFF2-40B4-BE49-F238E27FC236}">
                <a16:creationId xmlns:a16="http://schemas.microsoft.com/office/drawing/2014/main" id="{4E739A29-7979-4C8F-AF16-675C0C0DA513}"/>
              </a:ext>
            </a:extLst>
          </p:cNvPr>
          <p:cNvCxnSpPr>
            <a:cxnSpLocks/>
            <a:stCxn id="10" idx="2"/>
            <a:endCxn id="43" idx="0"/>
          </p:cNvCxnSpPr>
          <p:nvPr/>
        </p:nvCxnSpPr>
        <p:spPr>
          <a:xfrm rot="16200000" flipH="1">
            <a:off x="6846990" y="2974585"/>
            <a:ext cx="796522" cy="1226837"/>
          </a:xfrm>
          <a:prstGeom prst="bentConnector3">
            <a:avLst>
              <a:gd name="adj1" fmla="val 50000"/>
            </a:avLst>
          </a:prstGeom>
          <a:ln>
            <a:tailEnd type="triangle"/>
          </a:ln>
        </p:spPr>
        <p:style>
          <a:lnRef idx="1">
            <a:schemeClr val="accent1"/>
          </a:lnRef>
          <a:fillRef idx="0">
            <a:schemeClr val="accent1"/>
          </a:fillRef>
          <a:effectRef idx="0">
            <a:schemeClr val="accent1"/>
          </a:effectRef>
          <a:fontRef idx="minor">
            <a:schemeClr val="tx1"/>
          </a:fontRef>
        </p:style>
      </p:cxnSp>
      <p:sp>
        <p:nvSpPr>
          <p:cNvPr id="63" name="TextBox 62">
            <a:extLst>
              <a:ext uri="{FF2B5EF4-FFF2-40B4-BE49-F238E27FC236}">
                <a16:creationId xmlns:a16="http://schemas.microsoft.com/office/drawing/2014/main" id="{C95E9452-6C50-4FCD-B701-85CF0EFC8009}"/>
              </a:ext>
            </a:extLst>
          </p:cNvPr>
          <p:cNvSpPr txBox="1"/>
          <p:nvPr/>
        </p:nvSpPr>
        <p:spPr>
          <a:xfrm>
            <a:off x="2192218" y="2492115"/>
            <a:ext cx="752129" cy="230832"/>
          </a:xfrm>
          <a:prstGeom prst="rect">
            <a:avLst/>
          </a:prstGeom>
          <a:noFill/>
        </p:spPr>
        <p:txBody>
          <a:bodyPr wrap="none" rtlCol="0">
            <a:spAutoFit/>
          </a:bodyPr>
          <a:lstStyle/>
          <a:p>
            <a:r>
              <a:rPr lang="en-US" sz="900" dirty="0"/>
              <a:t>Schedule #1</a:t>
            </a:r>
            <a:endParaRPr lang="ru-RU" sz="900" dirty="0"/>
          </a:p>
        </p:txBody>
      </p:sp>
      <p:sp>
        <p:nvSpPr>
          <p:cNvPr id="64" name="TextBox 63">
            <a:extLst>
              <a:ext uri="{FF2B5EF4-FFF2-40B4-BE49-F238E27FC236}">
                <a16:creationId xmlns:a16="http://schemas.microsoft.com/office/drawing/2014/main" id="{AD039168-B776-49DB-BB1E-E695C774BB28}"/>
              </a:ext>
            </a:extLst>
          </p:cNvPr>
          <p:cNvSpPr txBox="1"/>
          <p:nvPr/>
        </p:nvSpPr>
        <p:spPr>
          <a:xfrm>
            <a:off x="539630" y="4247936"/>
            <a:ext cx="752129" cy="230832"/>
          </a:xfrm>
          <a:prstGeom prst="rect">
            <a:avLst/>
          </a:prstGeom>
          <a:noFill/>
        </p:spPr>
        <p:txBody>
          <a:bodyPr wrap="none" rtlCol="0">
            <a:spAutoFit/>
          </a:bodyPr>
          <a:lstStyle/>
          <a:p>
            <a:r>
              <a:rPr lang="en-US" sz="900" dirty="0"/>
              <a:t>Schedule #1</a:t>
            </a:r>
            <a:endParaRPr lang="ru-RU" sz="900" dirty="0"/>
          </a:p>
        </p:txBody>
      </p:sp>
      <p:sp>
        <p:nvSpPr>
          <p:cNvPr id="3" name="Стрелка: изогнутая вправо 2">
            <a:extLst>
              <a:ext uri="{FF2B5EF4-FFF2-40B4-BE49-F238E27FC236}">
                <a16:creationId xmlns:a16="http://schemas.microsoft.com/office/drawing/2014/main" id="{42B04CCF-793B-4AAA-9CF0-CB5B7F8E5AAF}"/>
              </a:ext>
            </a:extLst>
          </p:cNvPr>
          <p:cNvSpPr/>
          <p:nvPr/>
        </p:nvSpPr>
        <p:spPr>
          <a:xfrm flipV="1">
            <a:off x="191774" y="3007374"/>
            <a:ext cx="300174" cy="1568956"/>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900">
              <a:solidFill>
                <a:schemeClr val="tx1"/>
              </a:solidFill>
            </a:endParaRPr>
          </a:p>
        </p:txBody>
      </p:sp>
      <p:sp>
        <p:nvSpPr>
          <p:cNvPr id="36" name="Объект 2">
            <a:extLst>
              <a:ext uri="{FF2B5EF4-FFF2-40B4-BE49-F238E27FC236}">
                <a16:creationId xmlns:a16="http://schemas.microsoft.com/office/drawing/2014/main" id="{D9B92F68-D712-4417-AD08-88454AEFF7A6}"/>
              </a:ext>
            </a:extLst>
          </p:cNvPr>
          <p:cNvSpPr>
            <a:spLocks noGrp="1"/>
          </p:cNvSpPr>
          <p:nvPr>
            <p:ph sz="half" idx="1"/>
          </p:nvPr>
        </p:nvSpPr>
        <p:spPr>
          <a:xfrm>
            <a:off x="248678" y="1652830"/>
            <a:ext cx="8598626" cy="829034"/>
          </a:xfrm>
        </p:spPr>
        <p:txBody>
          <a:bodyPr>
            <a:normAutofit/>
          </a:bodyPr>
          <a:lstStyle/>
          <a:p>
            <a:pPr marL="0" indent="0">
              <a:buNone/>
            </a:pPr>
            <a:r>
              <a:rPr lang="en-US" sz="1800" dirty="0"/>
              <a:t>The schedule is broadcasted via IRTS frames.</a:t>
            </a:r>
            <a:endParaRPr lang="en-US" sz="1500" dirty="0"/>
          </a:p>
          <a:p>
            <a:pPr lvl="1"/>
            <a:endParaRPr lang="en-US" sz="1500" dirty="0"/>
          </a:p>
          <a:p>
            <a:pPr lvl="2"/>
            <a:endParaRPr lang="ru-RU" sz="1350" dirty="0"/>
          </a:p>
        </p:txBody>
      </p:sp>
      <p:cxnSp>
        <p:nvCxnSpPr>
          <p:cNvPr id="4" name="Прямая соединительная линия 3">
            <a:extLst>
              <a:ext uri="{FF2B5EF4-FFF2-40B4-BE49-F238E27FC236}">
                <a16:creationId xmlns:a16="http://schemas.microsoft.com/office/drawing/2014/main" id="{B87DE391-1F92-4819-BC58-6B760630A21F}"/>
              </a:ext>
            </a:extLst>
          </p:cNvPr>
          <p:cNvCxnSpPr>
            <a:cxnSpLocks/>
          </p:cNvCxnSpPr>
          <p:nvPr/>
        </p:nvCxnSpPr>
        <p:spPr>
          <a:xfrm>
            <a:off x="2371772" y="4598796"/>
            <a:ext cx="0" cy="1219075"/>
          </a:xfrm>
          <a:prstGeom prst="line">
            <a:avLst/>
          </a:prstGeom>
        </p:spPr>
        <p:style>
          <a:lnRef idx="1">
            <a:schemeClr val="accent1"/>
          </a:lnRef>
          <a:fillRef idx="0">
            <a:schemeClr val="accent1"/>
          </a:fillRef>
          <a:effectRef idx="0">
            <a:schemeClr val="accent1"/>
          </a:effectRef>
          <a:fontRef idx="minor">
            <a:schemeClr val="tx1"/>
          </a:fontRef>
        </p:style>
      </p:cxnSp>
      <p:cxnSp>
        <p:nvCxnSpPr>
          <p:cNvPr id="44" name="Прямая соединительная линия 43">
            <a:extLst>
              <a:ext uri="{FF2B5EF4-FFF2-40B4-BE49-F238E27FC236}">
                <a16:creationId xmlns:a16="http://schemas.microsoft.com/office/drawing/2014/main" id="{C617B9C0-A72C-4688-B502-9473CCB6F182}"/>
              </a:ext>
            </a:extLst>
          </p:cNvPr>
          <p:cNvCxnSpPr>
            <a:cxnSpLocks/>
          </p:cNvCxnSpPr>
          <p:nvPr/>
        </p:nvCxnSpPr>
        <p:spPr>
          <a:xfrm>
            <a:off x="2714167" y="4697303"/>
            <a:ext cx="0" cy="675936"/>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Прямая со стрелкой 6">
            <a:extLst>
              <a:ext uri="{FF2B5EF4-FFF2-40B4-BE49-F238E27FC236}">
                <a16:creationId xmlns:a16="http://schemas.microsoft.com/office/drawing/2014/main" id="{0F0A32C7-ABA9-48B0-B626-6BDCC0E743C5}"/>
              </a:ext>
            </a:extLst>
          </p:cNvPr>
          <p:cNvCxnSpPr>
            <a:cxnSpLocks/>
          </p:cNvCxnSpPr>
          <p:nvPr/>
        </p:nvCxnSpPr>
        <p:spPr>
          <a:xfrm>
            <a:off x="2371772" y="5314950"/>
            <a:ext cx="335608" cy="0"/>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46" name="Прямая соединительная линия 45">
            <a:extLst>
              <a:ext uri="{FF2B5EF4-FFF2-40B4-BE49-F238E27FC236}">
                <a16:creationId xmlns:a16="http://schemas.microsoft.com/office/drawing/2014/main" id="{39E0A083-B224-49B8-A47A-AD7F5F6E01A0}"/>
              </a:ext>
            </a:extLst>
          </p:cNvPr>
          <p:cNvCxnSpPr>
            <a:cxnSpLocks/>
          </p:cNvCxnSpPr>
          <p:nvPr/>
        </p:nvCxnSpPr>
        <p:spPr>
          <a:xfrm>
            <a:off x="4675607" y="5047926"/>
            <a:ext cx="0" cy="563129"/>
          </a:xfrm>
          <a:prstGeom prst="line">
            <a:avLst/>
          </a:prstGeom>
        </p:spPr>
        <p:style>
          <a:lnRef idx="1">
            <a:schemeClr val="accent1"/>
          </a:lnRef>
          <a:fillRef idx="0">
            <a:schemeClr val="accent1"/>
          </a:fillRef>
          <a:effectRef idx="0">
            <a:schemeClr val="accent1"/>
          </a:effectRef>
          <a:fontRef idx="minor">
            <a:schemeClr val="tx1"/>
          </a:fontRef>
        </p:style>
      </p:cxnSp>
      <p:cxnSp>
        <p:nvCxnSpPr>
          <p:cNvPr id="48" name="Прямая со стрелкой 47">
            <a:extLst>
              <a:ext uri="{FF2B5EF4-FFF2-40B4-BE49-F238E27FC236}">
                <a16:creationId xmlns:a16="http://schemas.microsoft.com/office/drawing/2014/main" id="{D0F43E9E-CD9D-42AC-A381-997ED62B7C84}"/>
              </a:ext>
            </a:extLst>
          </p:cNvPr>
          <p:cNvCxnSpPr>
            <a:cxnSpLocks/>
          </p:cNvCxnSpPr>
          <p:nvPr/>
        </p:nvCxnSpPr>
        <p:spPr>
          <a:xfrm>
            <a:off x="2366899" y="5611055"/>
            <a:ext cx="2307815" cy="0"/>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sp>
        <p:nvSpPr>
          <p:cNvPr id="49" name="TextBox 48">
            <a:extLst>
              <a:ext uri="{FF2B5EF4-FFF2-40B4-BE49-F238E27FC236}">
                <a16:creationId xmlns:a16="http://schemas.microsoft.com/office/drawing/2014/main" id="{463EBD32-94E4-4323-B98B-C899FFEBE586}"/>
              </a:ext>
            </a:extLst>
          </p:cNvPr>
          <p:cNvSpPr txBox="1"/>
          <p:nvPr/>
        </p:nvSpPr>
        <p:spPr>
          <a:xfrm>
            <a:off x="2680789" y="5184632"/>
            <a:ext cx="915635" cy="230832"/>
          </a:xfrm>
          <a:prstGeom prst="rect">
            <a:avLst/>
          </a:prstGeom>
          <a:noFill/>
        </p:spPr>
        <p:txBody>
          <a:bodyPr wrap="none" rtlCol="0">
            <a:spAutoFit/>
          </a:bodyPr>
          <a:lstStyle/>
          <a:p>
            <a:r>
              <a:rPr lang="en-US" sz="900" dirty="0"/>
              <a:t>Frame #0 offset</a:t>
            </a:r>
            <a:endParaRPr lang="ru-RU" sz="900" dirty="0"/>
          </a:p>
        </p:txBody>
      </p:sp>
      <p:sp>
        <p:nvSpPr>
          <p:cNvPr id="50" name="TextBox 49">
            <a:extLst>
              <a:ext uri="{FF2B5EF4-FFF2-40B4-BE49-F238E27FC236}">
                <a16:creationId xmlns:a16="http://schemas.microsoft.com/office/drawing/2014/main" id="{2A805497-4F38-4CA8-A54B-1291D3F675C5}"/>
              </a:ext>
            </a:extLst>
          </p:cNvPr>
          <p:cNvSpPr txBox="1"/>
          <p:nvPr/>
        </p:nvSpPr>
        <p:spPr>
          <a:xfrm>
            <a:off x="2854945" y="5589206"/>
            <a:ext cx="915635" cy="230832"/>
          </a:xfrm>
          <a:prstGeom prst="rect">
            <a:avLst/>
          </a:prstGeom>
          <a:noFill/>
        </p:spPr>
        <p:txBody>
          <a:bodyPr wrap="none" rtlCol="0">
            <a:spAutoFit/>
          </a:bodyPr>
          <a:lstStyle/>
          <a:p>
            <a:r>
              <a:rPr lang="en-US" sz="900" dirty="0"/>
              <a:t>Frame #1 offset</a:t>
            </a:r>
            <a:endParaRPr lang="ru-RU" sz="900" dirty="0"/>
          </a:p>
        </p:txBody>
      </p:sp>
      <p:sp>
        <p:nvSpPr>
          <p:cNvPr id="70" name="Прямоугольник 69">
            <a:extLst>
              <a:ext uri="{FF2B5EF4-FFF2-40B4-BE49-F238E27FC236}">
                <a16:creationId xmlns:a16="http://schemas.microsoft.com/office/drawing/2014/main" id="{DDE9ECC7-D97B-4271-8BB7-96BEB9C8DB99}"/>
              </a:ext>
            </a:extLst>
          </p:cNvPr>
          <p:cNvSpPr/>
          <p:nvPr/>
        </p:nvSpPr>
        <p:spPr>
          <a:xfrm>
            <a:off x="1777123" y="4883448"/>
            <a:ext cx="589776" cy="37229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t>CTS</a:t>
            </a:r>
            <a:endParaRPr lang="ru-RU" sz="900" dirty="0"/>
          </a:p>
        </p:txBody>
      </p:sp>
      <p:sp>
        <p:nvSpPr>
          <p:cNvPr id="71" name="TextBox 70">
            <a:extLst>
              <a:ext uri="{FF2B5EF4-FFF2-40B4-BE49-F238E27FC236}">
                <a16:creationId xmlns:a16="http://schemas.microsoft.com/office/drawing/2014/main" id="{6FAFC77F-6D49-4107-8AF4-1AF48D0AA6E1}"/>
              </a:ext>
            </a:extLst>
          </p:cNvPr>
          <p:cNvSpPr txBox="1"/>
          <p:nvPr/>
        </p:nvSpPr>
        <p:spPr>
          <a:xfrm>
            <a:off x="2301095" y="4598795"/>
            <a:ext cx="415498" cy="230832"/>
          </a:xfrm>
          <a:prstGeom prst="rect">
            <a:avLst/>
          </a:prstGeom>
          <a:noFill/>
        </p:spPr>
        <p:txBody>
          <a:bodyPr wrap="none" rtlCol="0">
            <a:spAutoFit/>
          </a:bodyPr>
          <a:lstStyle/>
          <a:p>
            <a:r>
              <a:rPr lang="en-US" sz="900" dirty="0"/>
              <a:t>SIFS</a:t>
            </a:r>
            <a:endParaRPr lang="ru-RU" sz="900" dirty="0"/>
          </a:p>
        </p:txBody>
      </p:sp>
      <p:sp>
        <p:nvSpPr>
          <p:cNvPr id="6" name="Номер слайда 5">
            <a:extLst>
              <a:ext uri="{FF2B5EF4-FFF2-40B4-BE49-F238E27FC236}">
                <a16:creationId xmlns:a16="http://schemas.microsoft.com/office/drawing/2014/main" id="{1450C05F-F0A1-46AA-8BD0-7BC3ACED8D5A}"/>
              </a:ext>
            </a:extLst>
          </p:cNvPr>
          <p:cNvSpPr>
            <a:spLocks noGrp="1"/>
          </p:cNvSpPr>
          <p:nvPr>
            <p:ph type="sldNum" sz="quarter" idx="12"/>
          </p:nvPr>
        </p:nvSpPr>
        <p:spPr>
          <a:xfrm>
            <a:off x="4533156" y="6475413"/>
            <a:ext cx="153888" cy="184666"/>
          </a:xfrm>
        </p:spPr>
        <p:txBody>
          <a:bodyPr/>
          <a:lstStyle/>
          <a:p>
            <a:fld id="{E0F95982-DE6F-4AB0-ACCC-88BFD843D27D}" type="slidenum">
              <a:rPr lang="ru-RU" smtClean="0"/>
              <a:t>11</a:t>
            </a:fld>
            <a:endParaRPr lang="ru-RU"/>
          </a:p>
        </p:txBody>
      </p:sp>
      <p:sp>
        <p:nvSpPr>
          <p:cNvPr id="2" name="Дата 1">
            <a:extLst>
              <a:ext uri="{FF2B5EF4-FFF2-40B4-BE49-F238E27FC236}">
                <a16:creationId xmlns:a16="http://schemas.microsoft.com/office/drawing/2014/main" id="{260DB40A-D181-56E8-B0AD-501479876597}"/>
              </a:ext>
            </a:extLst>
          </p:cNvPr>
          <p:cNvSpPr>
            <a:spLocks noGrp="1"/>
          </p:cNvSpPr>
          <p:nvPr>
            <p:ph type="dt" sz="half" idx="10"/>
          </p:nvPr>
        </p:nvSpPr>
        <p:spPr>
          <a:xfrm>
            <a:off x="696913" y="334189"/>
            <a:ext cx="942566" cy="276999"/>
          </a:xfrm>
        </p:spPr>
        <p:txBody>
          <a:bodyPr/>
          <a:lstStyle/>
          <a:p>
            <a:r>
              <a:rPr lang="en-US" altLang="zh-CN" dirty="0"/>
              <a:t>July 2022</a:t>
            </a:r>
            <a:endParaRPr lang="ru-RU" dirty="0"/>
          </a:p>
        </p:txBody>
      </p:sp>
      <p:sp>
        <p:nvSpPr>
          <p:cNvPr id="11" name="Нижний колонтитул 10">
            <a:extLst>
              <a:ext uri="{FF2B5EF4-FFF2-40B4-BE49-F238E27FC236}">
                <a16:creationId xmlns:a16="http://schemas.microsoft.com/office/drawing/2014/main" id="{51C5BD1D-06EA-2BFE-6B25-0C49F846B639}"/>
              </a:ext>
            </a:extLst>
          </p:cNvPr>
          <p:cNvSpPr>
            <a:spLocks noGrp="1"/>
          </p:cNvSpPr>
          <p:nvPr>
            <p:ph type="ftr" sz="quarter" idx="11"/>
          </p:nvPr>
        </p:nvSpPr>
        <p:spPr/>
        <p:txBody>
          <a:bodyPr/>
          <a:lstStyle/>
          <a:p>
            <a:r>
              <a:rPr lang="en-US"/>
              <a:t>Evgeny Khorov (IITP RAS)</a:t>
            </a:r>
            <a:endParaRPr lang="ru-RU"/>
          </a:p>
        </p:txBody>
      </p:sp>
    </p:spTree>
    <p:extLst>
      <p:ext uri="{BB962C8B-B14F-4D97-AF65-F5344CB8AC3E}">
        <p14:creationId xmlns:p14="http://schemas.microsoft.com/office/powerpoint/2010/main" val="1009348689"/>
      </p:ext>
    </p:extLst>
  </p:cSld>
  <p:clrMapOvr>
    <a:masterClrMapping/>
  </p:clrMapOvr>
  <mc:AlternateContent xmlns:mc="http://schemas.openxmlformats.org/markup-compatibility/2006" xmlns:p159="http://schemas.microsoft.com/office/powerpoint/2015/09/main">
    <mc:Choice Requires="p159">
      <p:transition spd="slow">
        <p159:morph option="byObject"/>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6AD97A7-FAD4-4280-B9F5-1A84BC1D1CD3}"/>
              </a:ext>
            </a:extLst>
          </p:cNvPr>
          <p:cNvSpPr>
            <a:spLocks noGrp="1"/>
          </p:cNvSpPr>
          <p:nvPr>
            <p:ph type="title"/>
          </p:nvPr>
        </p:nvSpPr>
        <p:spPr/>
        <p:txBody>
          <a:bodyPr>
            <a:normAutofit/>
          </a:bodyPr>
          <a:lstStyle/>
          <a:p>
            <a:r>
              <a:rPr lang="en-US" dirty="0"/>
              <a:t>Scheduled frame info template</a:t>
            </a:r>
            <a:endParaRPr lang="ru-RU" dirty="0"/>
          </a:p>
        </p:txBody>
      </p:sp>
      <p:pic>
        <p:nvPicPr>
          <p:cNvPr id="4" name="Рисунок 3">
            <a:extLst>
              <a:ext uri="{FF2B5EF4-FFF2-40B4-BE49-F238E27FC236}">
                <a16:creationId xmlns:a16="http://schemas.microsoft.com/office/drawing/2014/main" id="{F801B8A2-351D-408D-A9CF-80F8FFA21A3A}"/>
              </a:ext>
            </a:extLst>
          </p:cNvPr>
          <p:cNvPicPr>
            <a:picLocks noChangeAspect="1"/>
          </p:cNvPicPr>
          <p:nvPr/>
        </p:nvPicPr>
        <p:blipFill rotWithShape="1">
          <a:blip r:embed="rId2"/>
          <a:srcRect b="37669"/>
          <a:stretch/>
        </p:blipFill>
        <p:spPr>
          <a:xfrm>
            <a:off x="475060" y="2825653"/>
            <a:ext cx="8193881" cy="1206695"/>
          </a:xfrm>
          <a:prstGeom prst="rect">
            <a:avLst/>
          </a:prstGeom>
        </p:spPr>
      </p:pic>
      <p:pic>
        <p:nvPicPr>
          <p:cNvPr id="8" name="Рисунок 7">
            <a:extLst>
              <a:ext uri="{FF2B5EF4-FFF2-40B4-BE49-F238E27FC236}">
                <a16:creationId xmlns:a16="http://schemas.microsoft.com/office/drawing/2014/main" id="{F25D1803-A824-456C-8D3B-05EC0374C5C5}"/>
              </a:ext>
            </a:extLst>
          </p:cNvPr>
          <p:cNvPicPr>
            <a:picLocks noChangeAspect="1"/>
          </p:cNvPicPr>
          <p:nvPr/>
        </p:nvPicPr>
        <p:blipFill rotWithShape="1">
          <a:blip r:embed="rId2"/>
          <a:srcRect t="69348" b="14243"/>
          <a:stretch/>
        </p:blipFill>
        <p:spPr>
          <a:xfrm>
            <a:off x="475060" y="2661833"/>
            <a:ext cx="8193881" cy="317683"/>
          </a:xfrm>
          <a:prstGeom prst="rect">
            <a:avLst/>
          </a:prstGeom>
        </p:spPr>
      </p:pic>
      <p:cxnSp>
        <p:nvCxnSpPr>
          <p:cNvPr id="19" name="Прямая со стрелкой 18">
            <a:extLst>
              <a:ext uri="{FF2B5EF4-FFF2-40B4-BE49-F238E27FC236}">
                <a16:creationId xmlns:a16="http://schemas.microsoft.com/office/drawing/2014/main" id="{8430A239-BB24-4A35-B7D7-56B8ACEF56F9}"/>
              </a:ext>
            </a:extLst>
          </p:cNvPr>
          <p:cNvCxnSpPr>
            <a:cxnSpLocks/>
          </p:cNvCxnSpPr>
          <p:nvPr/>
        </p:nvCxnSpPr>
        <p:spPr>
          <a:xfrm>
            <a:off x="7641819" y="2979515"/>
            <a:ext cx="569069" cy="105283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0" name="TextBox 19">
            <a:extLst>
              <a:ext uri="{FF2B5EF4-FFF2-40B4-BE49-F238E27FC236}">
                <a16:creationId xmlns:a16="http://schemas.microsoft.com/office/drawing/2014/main" id="{38546E3E-92E2-43F1-BA09-BEF0FEABBD2B}"/>
              </a:ext>
            </a:extLst>
          </p:cNvPr>
          <p:cNvSpPr txBox="1"/>
          <p:nvPr/>
        </p:nvSpPr>
        <p:spPr>
          <a:xfrm>
            <a:off x="7926354" y="4047711"/>
            <a:ext cx="598241" cy="230832"/>
          </a:xfrm>
          <a:prstGeom prst="rect">
            <a:avLst/>
          </a:prstGeom>
          <a:noFill/>
          <a:ln>
            <a:solidFill>
              <a:schemeClr val="accent1"/>
            </a:solidFill>
          </a:ln>
        </p:spPr>
        <p:txBody>
          <a:bodyPr wrap="none" rtlCol="0">
            <a:spAutoFit/>
          </a:bodyPr>
          <a:lstStyle/>
          <a:p>
            <a:r>
              <a:rPr lang="en-US" sz="900" dirty="0"/>
              <a:t>Not used</a:t>
            </a:r>
            <a:endParaRPr lang="ru-RU" sz="900" dirty="0"/>
          </a:p>
        </p:txBody>
      </p:sp>
      <p:sp>
        <p:nvSpPr>
          <p:cNvPr id="3" name="TextBox 2">
            <a:extLst>
              <a:ext uri="{FF2B5EF4-FFF2-40B4-BE49-F238E27FC236}">
                <a16:creationId xmlns:a16="http://schemas.microsoft.com/office/drawing/2014/main" id="{7B4C3E73-612B-4602-97E4-F272AF0C41C3}"/>
              </a:ext>
            </a:extLst>
          </p:cNvPr>
          <p:cNvSpPr txBox="1"/>
          <p:nvPr/>
        </p:nvSpPr>
        <p:spPr>
          <a:xfrm>
            <a:off x="820683" y="1909683"/>
            <a:ext cx="5180136" cy="369332"/>
          </a:xfrm>
          <a:prstGeom prst="rect">
            <a:avLst/>
          </a:prstGeom>
          <a:noFill/>
        </p:spPr>
        <p:txBody>
          <a:bodyPr wrap="none" rtlCol="0">
            <a:spAutoFit/>
          </a:bodyPr>
          <a:lstStyle/>
          <a:p>
            <a:r>
              <a:rPr lang="en-US" sz="1800" dirty="0"/>
              <a:t>Let us try to reuse User info field of the Trigger frame</a:t>
            </a:r>
            <a:endParaRPr lang="ru-RU" sz="1800" dirty="0"/>
          </a:p>
        </p:txBody>
      </p:sp>
      <p:sp>
        <p:nvSpPr>
          <p:cNvPr id="21" name="TextBox 20">
            <a:extLst>
              <a:ext uri="{FF2B5EF4-FFF2-40B4-BE49-F238E27FC236}">
                <a16:creationId xmlns:a16="http://schemas.microsoft.com/office/drawing/2014/main" id="{A0C5BCB0-2E86-44E0-A364-2297E9674D50}"/>
              </a:ext>
            </a:extLst>
          </p:cNvPr>
          <p:cNvSpPr txBox="1"/>
          <p:nvPr/>
        </p:nvSpPr>
        <p:spPr>
          <a:xfrm>
            <a:off x="1600999" y="4032347"/>
            <a:ext cx="979755" cy="369332"/>
          </a:xfrm>
          <a:prstGeom prst="rect">
            <a:avLst/>
          </a:prstGeom>
          <a:noFill/>
          <a:ln>
            <a:solidFill>
              <a:schemeClr val="accent1"/>
            </a:solidFill>
          </a:ln>
        </p:spPr>
        <p:txBody>
          <a:bodyPr wrap="none" rtlCol="0">
            <a:spAutoFit/>
          </a:bodyPr>
          <a:lstStyle/>
          <a:p>
            <a:pPr algn="ctr"/>
            <a:r>
              <a:rPr lang="en-US" sz="900" dirty="0"/>
              <a:t>Used only </a:t>
            </a:r>
          </a:p>
          <a:p>
            <a:pPr algn="ctr"/>
            <a:r>
              <a:rPr lang="en-US" sz="900" dirty="0"/>
              <a:t>for OFDMA MU</a:t>
            </a:r>
            <a:endParaRPr lang="ru-RU" sz="900" dirty="0"/>
          </a:p>
        </p:txBody>
      </p:sp>
      <p:cxnSp>
        <p:nvCxnSpPr>
          <p:cNvPr id="22" name="Прямая со стрелкой 21">
            <a:extLst>
              <a:ext uri="{FF2B5EF4-FFF2-40B4-BE49-F238E27FC236}">
                <a16:creationId xmlns:a16="http://schemas.microsoft.com/office/drawing/2014/main" id="{CBB59D10-B0EF-48C0-9789-96B282781AA4}"/>
              </a:ext>
            </a:extLst>
          </p:cNvPr>
          <p:cNvCxnSpPr>
            <a:cxnSpLocks/>
          </p:cNvCxnSpPr>
          <p:nvPr/>
        </p:nvCxnSpPr>
        <p:spPr>
          <a:xfrm>
            <a:off x="3982976" y="2979515"/>
            <a:ext cx="569069" cy="105283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3" name="TextBox 22">
            <a:extLst>
              <a:ext uri="{FF2B5EF4-FFF2-40B4-BE49-F238E27FC236}">
                <a16:creationId xmlns:a16="http://schemas.microsoft.com/office/drawing/2014/main" id="{92EF12FA-98B1-4A85-BAC5-B0AFDAE3E830}"/>
              </a:ext>
            </a:extLst>
          </p:cNvPr>
          <p:cNvSpPr txBox="1"/>
          <p:nvPr/>
        </p:nvSpPr>
        <p:spPr>
          <a:xfrm>
            <a:off x="4267511" y="4047711"/>
            <a:ext cx="598241" cy="230832"/>
          </a:xfrm>
          <a:prstGeom prst="rect">
            <a:avLst/>
          </a:prstGeom>
          <a:noFill/>
          <a:ln>
            <a:solidFill>
              <a:schemeClr val="accent1"/>
            </a:solidFill>
          </a:ln>
        </p:spPr>
        <p:txBody>
          <a:bodyPr wrap="none" rtlCol="0">
            <a:spAutoFit/>
          </a:bodyPr>
          <a:lstStyle/>
          <a:p>
            <a:r>
              <a:rPr lang="en-US" sz="900" dirty="0"/>
              <a:t>Not used</a:t>
            </a:r>
            <a:endParaRPr lang="ru-RU" sz="900" dirty="0"/>
          </a:p>
        </p:txBody>
      </p:sp>
      <p:cxnSp>
        <p:nvCxnSpPr>
          <p:cNvPr id="13" name="Прямая со стрелкой 12">
            <a:extLst>
              <a:ext uri="{FF2B5EF4-FFF2-40B4-BE49-F238E27FC236}">
                <a16:creationId xmlns:a16="http://schemas.microsoft.com/office/drawing/2014/main" id="{CD545500-FB1A-43A3-B3BA-0AC741D8AEDF}"/>
              </a:ext>
            </a:extLst>
          </p:cNvPr>
          <p:cNvCxnSpPr>
            <a:cxnSpLocks/>
          </p:cNvCxnSpPr>
          <p:nvPr/>
        </p:nvCxnSpPr>
        <p:spPr>
          <a:xfrm>
            <a:off x="5033107" y="2979515"/>
            <a:ext cx="569069" cy="105283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4" name="TextBox 13">
            <a:extLst>
              <a:ext uri="{FF2B5EF4-FFF2-40B4-BE49-F238E27FC236}">
                <a16:creationId xmlns:a16="http://schemas.microsoft.com/office/drawing/2014/main" id="{BBEC5D84-7380-49B7-8422-A627A1B6331C}"/>
              </a:ext>
            </a:extLst>
          </p:cNvPr>
          <p:cNvSpPr txBox="1"/>
          <p:nvPr/>
        </p:nvSpPr>
        <p:spPr>
          <a:xfrm>
            <a:off x="5317642" y="4047711"/>
            <a:ext cx="713657" cy="230832"/>
          </a:xfrm>
          <a:prstGeom prst="rect">
            <a:avLst/>
          </a:prstGeom>
          <a:noFill/>
          <a:ln>
            <a:solidFill>
              <a:schemeClr val="accent1"/>
            </a:solidFill>
          </a:ln>
        </p:spPr>
        <p:txBody>
          <a:bodyPr wrap="none" rtlCol="0">
            <a:spAutoFit/>
          </a:bodyPr>
          <a:lstStyle/>
          <a:p>
            <a:r>
              <a:rPr lang="en-US" sz="900" dirty="0"/>
              <a:t>Only N_SS</a:t>
            </a:r>
            <a:endParaRPr lang="ru-RU" sz="900" dirty="0"/>
          </a:p>
        </p:txBody>
      </p:sp>
      <p:sp>
        <p:nvSpPr>
          <p:cNvPr id="6" name="Номер слайда 5">
            <a:extLst>
              <a:ext uri="{FF2B5EF4-FFF2-40B4-BE49-F238E27FC236}">
                <a16:creationId xmlns:a16="http://schemas.microsoft.com/office/drawing/2014/main" id="{C784B74F-9B47-4572-BA00-235581CD56CA}"/>
              </a:ext>
            </a:extLst>
          </p:cNvPr>
          <p:cNvSpPr>
            <a:spLocks noGrp="1"/>
          </p:cNvSpPr>
          <p:nvPr>
            <p:ph type="sldNum" sz="quarter" idx="12"/>
          </p:nvPr>
        </p:nvSpPr>
        <p:spPr>
          <a:xfrm>
            <a:off x="4533156" y="6475413"/>
            <a:ext cx="153888" cy="184666"/>
          </a:xfrm>
        </p:spPr>
        <p:txBody>
          <a:bodyPr/>
          <a:lstStyle/>
          <a:p>
            <a:fld id="{E0F95982-DE6F-4AB0-ACCC-88BFD843D27D}" type="slidenum">
              <a:rPr lang="ru-RU" smtClean="0"/>
              <a:t>12</a:t>
            </a:fld>
            <a:endParaRPr lang="ru-RU"/>
          </a:p>
        </p:txBody>
      </p:sp>
      <p:sp>
        <p:nvSpPr>
          <p:cNvPr id="5" name="Дата 4">
            <a:extLst>
              <a:ext uri="{FF2B5EF4-FFF2-40B4-BE49-F238E27FC236}">
                <a16:creationId xmlns:a16="http://schemas.microsoft.com/office/drawing/2014/main" id="{65B116BD-E99F-E457-142F-3EBD373B17D9}"/>
              </a:ext>
            </a:extLst>
          </p:cNvPr>
          <p:cNvSpPr>
            <a:spLocks noGrp="1"/>
          </p:cNvSpPr>
          <p:nvPr>
            <p:ph type="dt" sz="half" idx="10"/>
          </p:nvPr>
        </p:nvSpPr>
        <p:spPr>
          <a:xfrm>
            <a:off x="696913" y="334189"/>
            <a:ext cx="942566" cy="276999"/>
          </a:xfrm>
        </p:spPr>
        <p:txBody>
          <a:bodyPr/>
          <a:lstStyle/>
          <a:p>
            <a:r>
              <a:rPr lang="en-US" altLang="zh-CN" dirty="0"/>
              <a:t>July 2022</a:t>
            </a:r>
            <a:endParaRPr lang="ru-RU" dirty="0"/>
          </a:p>
        </p:txBody>
      </p:sp>
      <p:sp>
        <p:nvSpPr>
          <p:cNvPr id="7" name="Нижний колонтитул 6">
            <a:extLst>
              <a:ext uri="{FF2B5EF4-FFF2-40B4-BE49-F238E27FC236}">
                <a16:creationId xmlns:a16="http://schemas.microsoft.com/office/drawing/2014/main" id="{6D0992C0-8012-59E7-445D-72834264CEFF}"/>
              </a:ext>
            </a:extLst>
          </p:cNvPr>
          <p:cNvSpPr>
            <a:spLocks noGrp="1"/>
          </p:cNvSpPr>
          <p:nvPr>
            <p:ph type="ftr" sz="quarter" idx="11"/>
          </p:nvPr>
        </p:nvSpPr>
        <p:spPr/>
        <p:txBody>
          <a:bodyPr/>
          <a:lstStyle/>
          <a:p>
            <a:r>
              <a:rPr lang="en-US"/>
              <a:t>Evgeny Khorov (IITP RAS)</a:t>
            </a:r>
            <a:endParaRPr lang="ru-RU"/>
          </a:p>
        </p:txBody>
      </p:sp>
    </p:spTree>
    <p:extLst>
      <p:ext uri="{BB962C8B-B14F-4D97-AF65-F5344CB8AC3E}">
        <p14:creationId xmlns:p14="http://schemas.microsoft.com/office/powerpoint/2010/main" val="3755755631"/>
      </p:ext>
    </p:extLst>
  </p:cSld>
  <p:clrMapOvr>
    <a:masterClrMapping/>
  </p:clrMapOvr>
  <mc:AlternateContent xmlns:mc="http://schemas.openxmlformats.org/markup-compatibility/2006" xmlns:p159="http://schemas.microsoft.com/office/powerpoint/2015/09/main">
    <mc:Choice Requires="p159">
      <p:transition spd="slow">
        <p159:morph option="byObject"/>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6AD97A7-FAD4-4280-B9F5-1A84BC1D1CD3}"/>
              </a:ext>
            </a:extLst>
          </p:cNvPr>
          <p:cNvSpPr>
            <a:spLocks noGrp="1"/>
          </p:cNvSpPr>
          <p:nvPr>
            <p:ph type="title"/>
          </p:nvPr>
        </p:nvSpPr>
        <p:spPr/>
        <p:txBody>
          <a:bodyPr>
            <a:noAutofit/>
          </a:bodyPr>
          <a:lstStyle/>
          <a:p>
            <a:r>
              <a:rPr lang="en-US" sz="2700" dirty="0"/>
              <a:t>Scheduled Frame Info </a:t>
            </a:r>
            <a:endParaRPr lang="ru-RU" sz="2700" dirty="0"/>
          </a:p>
        </p:txBody>
      </p:sp>
      <p:sp>
        <p:nvSpPr>
          <p:cNvPr id="26" name="Прямоугольник 25">
            <a:extLst>
              <a:ext uri="{FF2B5EF4-FFF2-40B4-BE49-F238E27FC236}">
                <a16:creationId xmlns:a16="http://schemas.microsoft.com/office/drawing/2014/main" id="{A86535C1-32ED-4C48-8A88-987EC053807A}"/>
              </a:ext>
            </a:extLst>
          </p:cNvPr>
          <p:cNvSpPr/>
          <p:nvPr/>
        </p:nvSpPr>
        <p:spPr>
          <a:xfrm>
            <a:off x="6374595" y="5525572"/>
            <a:ext cx="2036135" cy="400110"/>
          </a:xfrm>
          <a:prstGeom prst="rect">
            <a:avLst/>
          </a:prstGeom>
          <a:ln>
            <a:solidFill>
              <a:schemeClr val="accent1"/>
            </a:solidFill>
          </a:ln>
        </p:spPr>
        <p:txBody>
          <a:bodyPr wrap="none">
            <a:spAutoFit/>
          </a:bodyPr>
          <a:lstStyle/>
          <a:p>
            <a:r>
              <a:rPr lang="en-US" sz="1000" dirty="0"/>
              <a:t>*For RU Allocation see Table 9-29i</a:t>
            </a:r>
          </a:p>
          <a:p>
            <a:r>
              <a:rPr lang="en-US" sz="1000" dirty="0"/>
              <a:t>802.11ax D8.0</a:t>
            </a:r>
            <a:endParaRPr lang="ru-RU" sz="1000" dirty="0"/>
          </a:p>
        </p:txBody>
      </p:sp>
      <p:graphicFrame>
        <p:nvGraphicFramePr>
          <p:cNvPr id="25" name="Объект 21">
            <a:extLst>
              <a:ext uri="{FF2B5EF4-FFF2-40B4-BE49-F238E27FC236}">
                <a16:creationId xmlns:a16="http://schemas.microsoft.com/office/drawing/2014/main" id="{340853D7-B3EC-4B7C-AC91-08D55A53694E}"/>
              </a:ext>
            </a:extLst>
          </p:cNvPr>
          <p:cNvGraphicFramePr>
            <a:graphicFrameLocks/>
          </p:cNvGraphicFramePr>
          <p:nvPr>
            <p:extLst>
              <p:ext uri="{D42A27DB-BD31-4B8C-83A1-F6EECF244321}">
                <p14:modId xmlns:p14="http://schemas.microsoft.com/office/powerpoint/2010/main" val="2404817681"/>
              </p:ext>
            </p:extLst>
          </p:nvPr>
        </p:nvGraphicFramePr>
        <p:xfrm>
          <a:off x="138576" y="2383184"/>
          <a:ext cx="6989087" cy="1112520"/>
        </p:xfrm>
        <a:graphic>
          <a:graphicData uri="http://schemas.openxmlformats.org/drawingml/2006/table">
            <a:tbl>
              <a:tblPr firstRow="1" bandRow="1">
                <a:tableStyleId>{2D5ABB26-0587-4C30-8999-92F81FD0307C}</a:tableStyleId>
              </a:tblPr>
              <a:tblGrid>
                <a:gridCol w="537622">
                  <a:extLst>
                    <a:ext uri="{9D8B030D-6E8A-4147-A177-3AD203B41FA5}">
                      <a16:colId xmlns:a16="http://schemas.microsoft.com/office/drawing/2014/main" val="821914585"/>
                    </a:ext>
                  </a:extLst>
                </a:gridCol>
                <a:gridCol w="537622">
                  <a:extLst>
                    <a:ext uri="{9D8B030D-6E8A-4147-A177-3AD203B41FA5}">
                      <a16:colId xmlns:a16="http://schemas.microsoft.com/office/drawing/2014/main" val="4221027330"/>
                    </a:ext>
                  </a:extLst>
                </a:gridCol>
                <a:gridCol w="600694">
                  <a:extLst>
                    <a:ext uri="{9D8B030D-6E8A-4147-A177-3AD203B41FA5}">
                      <a16:colId xmlns:a16="http://schemas.microsoft.com/office/drawing/2014/main" val="1478730521"/>
                    </a:ext>
                  </a:extLst>
                </a:gridCol>
                <a:gridCol w="474550">
                  <a:extLst>
                    <a:ext uri="{9D8B030D-6E8A-4147-A177-3AD203B41FA5}">
                      <a16:colId xmlns:a16="http://schemas.microsoft.com/office/drawing/2014/main" val="385034790"/>
                    </a:ext>
                  </a:extLst>
                </a:gridCol>
                <a:gridCol w="537622">
                  <a:extLst>
                    <a:ext uri="{9D8B030D-6E8A-4147-A177-3AD203B41FA5}">
                      <a16:colId xmlns:a16="http://schemas.microsoft.com/office/drawing/2014/main" val="1824645152"/>
                    </a:ext>
                  </a:extLst>
                </a:gridCol>
                <a:gridCol w="537622">
                  <a:extLst>
                    <a:ext uri="{9D8B030D-6E8A-4147-A177-3AD203B41FA5}">
                      <a16:colId xmlns:a16="http://schemas.microsoft.com/office/drawing/2014/main" val="3328335289"/>
                    </a:ext>
                  </a:extLst>
                </a:gridCol>
                <a:gridCol w="537622">
                  <a:extLst>
                    <a:ext uri="{9D8B030D-6E8A-4147-A177-3AD203B41FA5}">
                      <a16:colId xmlns:a16="http://schemas.microsoft.com/office/drawing/2014/main" val="1810277583"/>
                    </a:ext>
                  </a:extLst>
                </a:gridCol>
                <a:gridCol w="478614">
                  <a:extLst>
                    <a:ext uri="{9D8B030D-6E8A-4147-A177-3AD203B41FA5}">
                      <a16:colId xmlns:a16="http://schemas.microsoft.com/office/drawing/2014/main" val="3210647404"/>
                    </a:ext>
                  </a:extLst>
                </a:gridCol>
                <a:gridCol w="596630">
                  <a:extLst>
                    <a:ext uri="{9D8B030D-6E8A-4147-A177-3AD203B41FA5}">
                      <a16:colId xmlns:a16="http://schemas.microsoft.com/office/drawing/2014/main" val="2659048177"/>
                    </a:ext>
                  </a:extLst>
                </a:gridCol>
                <a:gridCol w="537622">
                  <a:extLst>
                    <a:ext uri="{9D8B030D-6E8A-4147-A177-3AD203B41FA5}">
                      <a16:colId xmlns:a16="http://schemas.microsoft.com/office/drawing/2014/main" val="3019481772"/>
                    </a:ext>
                  </a:extLst>
                </a:gridCol>
                <a:gridCol w="537622">
                  <a:extLst>
                    <a:ext uri="{9D8B030D-6E8A-4147-A177-3AD203B41FA5}">
                      <a16:colId xmlns:a16="http://schemas.microsoft.com/office/drawing/2014/main" val="961277750"/>
                    </a:ext>
                  </a:extLst>
                </a:gridCol>
                <a:gridCol w="480566">
                  <a:extLst>
                    <a:ext uri="{9D8B030D-6E8A-4147-A177-3AD203B41FA5}">
                      <a16:colId xmlns:a16="http://schemas.microsoft.com/office/drawing/2014/main" val="2866795089"/>
                    </a:ext>
                  </a:extLst>
                </a:gridCol>
                <a:gridCol w="594679">
                  <a:extLst>
                    <a:ext uri="{9D8B030D-6E8A-4147-A177-3AD203B41FA5}">
                      <a16:colId xmlns:a16="http://schemas.microsoft.com/office/drawing/2014/main" val="808210373"/>
                    </a:ext>
                  </a:extLst>
                </a:gridCol>
              </a:tblGrid>
              <a:tr h="617220">
                <a:tc>
                  <a:txBody>
                    <a:bodyPr/>
                    <a:lstStyle/>
                    <a:p>
                      <a:pPr algn="ctr"/>
                      <a:endParaRPr lang="ru-RU" sz="1400" dirty="0"/>
                    </a:p>
                  </a:txBody>
                  <a:tcPr marL="68580" marR="68580" marT="34290" marB="34290">
                    <a:lnR w="12700" cap="flat" cmpd="sng" algn="ctr">
                      <a:solidFill>
                        <a:schemeClr val="tx1"/>
                      </a:solidFill>
                      <a:prstDash val="solid"/>
                      <a:round/>
                      <a:headEnd type="none" w="med" len="med"/>
                      <a:tailEnd type="none" w="med" len="med"/>
                    </a:lnR>
                  </a:tcPr>
                </a:tc>
                <a:tc>
                  <a:txBody>
                    <a:bodyPr/>
                    <a:lstStyle/>
                    <a:p>
                      <a:pPr algn="ctr"/>
                      <a:r>
                        <a:rPr lang="en-US" sz="1100" dirty="0"/>
                        <a:t>DL=1</a:t>
                      </a:r>
                      <a:endParaRPr lang="ru-RU" sz="1100" dirty="0"/>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900" dirty="0"/>
                        <a:t>Number Of User Fields</a:t>
                      </a:r>
                      <a:endParaRPr lang="ru-RU" sz="900" dirty="0"/>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900" dirty="0"/>
                        <a:t>N of SS</a:t>
                      </a:r>
                      <a:endParaRPr lang="ru-RU" sz="900" dirty="0"/>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900" dirty="0"/>
                        <a:t>MCS</a:t>
                      </a:r>
                      <a:endParaRPr lang="ru-RU" sz="900" dirty="0"/>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900" dirty="0"/>
                        <a:t>FEC</a:t>
                      </a:r>
                      <a:endParaRPr lang="ru-RU" sz="900" dirty="0"/>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srgbClr val="000000"/>
                          </a:solidFill>
                          <a:effectLst/>
                          <a:uLnTx/>
                          <a:uFillTx/>
                          <a:latin typeface="+mn-lt"/>
                          <a:ea typeface="+mn-ea"/>
                          <a:cs typeface="+mn-cs"/>
                        </a:rPr>
                        <a:t>RX AID12</a:t>
                      </a:r>
                      <a:endParaRPr kumimoji="0" lang="ru-RU" sz="1100" b="0" i="0" u="none" strike="noStrike" kern="1200" cap="none" spc="0" normalizeH="0" baseline="0" noProof="0" dirty="0">
                        <a:ln>
                          <a:noFill/>
                        </a:ln>
                        <a:solidFill>
                          <a:srgbClr val="000000"/>
                        </a:solidFill>
                        <a:effectLst/>
                        <a:uLnTx/>
                        <a:uFillTx/>
                        <a:latin typeface="+mn-lt"/>
                        <a:ea typeface="+mn-ea"/>
                        <a:cs typeface="+mn-cs"/>
                      </a:endParaRPr>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ctr"/>
                      <a:r>
                        <a:rPr lang="en-US" sz="1200" dirty="0"/>
                        <a:t>Type</a:t>
                      </a:r>
                      <a:endParaRPr lang="ru-RU" sz="1200" dirty="0"/>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ctr"/>
                      <a:r>
                        <a:rPr lang="en-US" sz="1200" dirty="0"/>
                        <a:t>Length</a:t>
                      </a:r>
                      <a:endParaRPr lang="ru-RU" sz="1200" dirty="0"/>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ctr"/>
                      <a:r>
                        <a:rPr lang="en-US" sz="1200" dirty="0"/>
                        <a:t>…</a:t>
                      </a:r>
                      <a:endParaRPr lang="ru-RU" sz="1200" dirty="0"/>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srgbClr val="000000"/>
                          </a:solidFill>
                          <a:effectLst/>
                          <a:uLnTx/>
                          <a:uFillTx/>
                          <a:latin typeface="+mn-lt"/>
                          <a:ea typeface="+mn-ea"/>
                          <a:cs typeface="+mn-cs"/>
                        </a:rPr>
                        <a:t>RX AID12</a:t>
                      </a:r>
                      <a:endParaRPr kumimoji="0" lang="ru-RU" sz="1100" b="0" i="0" u="none" strike="noStrike" kern="1200" cap="none" spc="0" normalizeH="0" baseline="0" noProof="0" dirty="0">
                        <a:ln>
                          <a:noFill/>
                        </a:ln>
                        <a:solidFill>
                          <a:srgbClr val="000000"/>
                        </a:solidFill>
                        <a:effectLst/>
                        <a:uLnTx/>
                        <a:uFillTx/>
                        <a:latin typeface="+mn-lt"/>
                        <a:ea typeface="+mn-ea"/>
                        <a:cs typeface="+mn-cs"/>
                      </a:endParaRPr>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ctr"/>
                      <a:r>
                        <a:rPr lang="en-US" sz="1200" dirty="0"/>
                        <a:t>Type</a:t>
                      </a:r>
                      <a:endParaRPr lang="ru-RU" sz="1200" dirty="0"/>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ctr"/>
                      <a:r>
                        <a:rPr lang="en-US" sz="1200" dirty="0"/>
                        <a:t>Length</a:t>
                      </a:r>
                      <a:endParaRPr lang="ru-RU" sz="1200" dirty="0"/>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extLst>
                  <a:ext uri="{0D108BD9-81ED-4DB2-BD59-A6C34878D82A}">
                    <a16:rowId xmlns:a16="http://schemas.microsoft.com/office/drawing/2014/main" val="339696637"/>
                  </a:ext>
                </a:extLst>
              </a:tr>
              <a:tr h="480060">
                <a:tc>
                  <a:txBody>
                    <a:bodyPr/>
                    <a:lstStyle/>
                    <a:p>
                      <a:pPr algn="ctr"/>
                      <a:r>
                        <a:rPr lang="en-US" sz="1400" dirty="0"/>
                        <a:t>   Bits:</a:t>
                      </a:r>
                      <a:endParaRPr lang="ru-RU" sz="1400" dirty="0"/>
                    </a:p>
                  </a:txBody>
                  <a:tcPr marL="68580" marR="68580" marT="34290" marB="34290"/>
                </a:tc>
                <a:tc>
                  <a:txBody>
                    <a:bodyPr/>
                    <a:lstStyle/>
                    <a:p>
                      <a:pPr algn="ctr"/>
                      <a:r>
                        <a:rPr lang="en-US" sz="1400" dirty="0"/>
                        <a:t>1</a:t>
                      </a:r>
                      <a:endParaRPr lang="ru-RU" sz="1400" dirty="0"/>
                    </a:p>
                  </a:txBody>
                  <a:tcPr marL="68580" marR="68580" marT="34290" marB="34290">
                    <a:lnT w="12700" cap="flat" cmpd="sng" algn="ctr">
                      <a:solidFill>
                        <a:schemeClr val="tx1"/>
                      </a:solidFill>
                      <a:prstDash val="solid"/>
                      <a:round/>
                      <a:headEnd type="none" w="med" len="med"/>
                      <a:tailEnd type="none" w="med" len="med"/>
                    </a:lnT>
                  </a:tcPr>
                </a:tc>
                <a:tc>
                  <a:txBody>
                    <a:bodyPr/>
                    <a:lstStyle/>
                    <a:p>
                      <a:pPr algn="ctr"/>
                      <a:r>
                        <a:rPr lang="en-US" sz="1400" dirty="0"/>
                        <a:t>7</a:t>
                      </a:r>
                      <a:endParaRPr lang="ru-RU" sz="1400" dirty="0"/>
                    </a:p>
                  </a:txBody>
                  <a:tcPr marL="68580" marR="68580" marT="34290" marB="34290">
                    <a:lnT w="12700" cap="flat" cmpd="sng" algn="ctr">
                      <a:solidFill>
                        <a:schemeClr val="tx1"/>
                      </a:solidFill>
                      <a:prstDash val="solid"/>
                      <a:round/>
                      <a:headEnd type="none" w="med" len="med"/>
                      <a:tailEnd type="none" w="med" len="med"/>
                    </a:lnT>
                  </a:tcPr>
                </a:tc>
                <a:tc>
                  <a:txBody>
                    <a:bodyPr/>
                    <a:lstStyle/>
                    <a:p>
                      <a:pPr algn="ctr"/>
                      <a:r>
                        <a:rPr lang="en-US" sz="1400" dirty="0"/>
                        <a:t>3</a:t>
                      </a:r>
                      <a:endParaRPr lang="ru-RU" sz="1400" dirty="0"/>
                    </a:p>
                  </a:txBody>
                  <a:tcPr marL="68580" marR="68580" marT="34290" marB="34290">
                    <a:lnT w="12700" cap="flat" cmpd="sng" algn="ctr">
                      <a:solidFill>
                        <a:schemeClr val="tx1"/>
                      </a:solidFill>
                      <a:prstDash val="solid"/>
                      <a:round/>
                      <a:headEnd type="none" w="med" len="med"/>
                      <a:tailEnd type="none" w="med" len="med"/>
                    </a:lnT>
                  </a:tcPr>
                </a:tc>
                <a:tc>
                  <a:txBody>
                    <a:bodyPr/>
                    <a:lstStyle/>
                    <a:p>
                      <a:pPr algn="ctr"/>
                      <a:r>
                        <a:rPr lang="en-US" sz="1400" dirty="0"/>
                        <a:t>4</a:t>
                      </a:r>
                      <a:endParaRPr lang="ru-RU" sz="1400" dirty="0"/>
                    </a:p>
                  </a:txBody>
                  <a:tcPr marL="68580" marR="68580" marT="34290" marB="34290">
                    <a:lnT w="12700" cap="flat" cmpd="sng" algn="ctr">
                      <a:solidFill>
                        <a:schemeClr val="tx1"/>
                      </a:solidFill>
                      <a:prstDash val="solid"/>
                      <a:round/>
                      <a:headEnd type="none" w="med" len="med"/>
                      <a:tailEnd type="none" w="med" len="med"/>
                    </a:lnT>
                  </a:tcPr>
                </a:tc>
                <a:tc>
                  <a:txBody>
                    <a:bodyPr/>
                    <a:lstStyle/>
                    <a:p>
                      <a:pPr algn="ctr"/>
                      <a:r>
                        <a:rPr lang="en-US" sz="1400" dirty="0"/>
                        <a:t>1</a:t>
                      </a:r>
                      <a:endParaRPr lang="ru-RU" sz="1400" dirty="0"/>
                    </a:p>
                  </a:txBody>
                  <a:tcPr marL="68580" marR="68580" marT="34290" marB="34290">
                    <a:lnT w="12700" cap="flat" cmpd="sng" algn="ctr">
                      <a:solidFill>
                        <a:schemeClr val="tx1"/>
                      </a:solidFill>
                      <a:prstDash val="solid"/>
                      <a:round/>
                      <a:headEnd type="none" w="med" len="med"/>
                      <a:tailEnd type="none" w="med" len="med"/>
                    </a:lnT>
                  </a:tcPr>
                </a:tc>
                <a:tc>
                  <a:txBody>
                    <a:bodyPr/>
                    <a:lstStyle/>
                    <a:p>
                      <a:pPr algn="ctr"/>
                      <a:r>
                        <a:rPr lang="en-US" sz="1400" dirty="0"/>
                        <a:t>12</a:t>
                      </a:r>
                      <a:endParaRPr lang="ru-RU" sz="1400" dirty="0"/>
                    </a:p>
                  </a:txBody>
                  <a:tcPr marL="68580" marR="68580" marT="34290" marB="34290">
                    <a:lnT w="12700" cap="flat" cmpd="sng" algn="ctr">
                      <a:solidFill>
                        <a:schemeClr val="tx1"/>
                      </a:solidFill>
                      <a:prstDash val="solid"/>
                      <a:round/>
                      <a:headEnd type="none" w="med" len="med"/>
                      <a:tailEnd type="none" w="med" len="med"/>
                    </a:lnT>
                  </a:tcPr>
                </a:tc>
                <a:tc>
                  <a:txBody>
                    <a:bodyPr/>
                    <a:lstStyle/>
                    <a:p>
                      <a:pPr algn="ctr"/>
                      <a:r>
                        <a:rPr lang="en-US" sz="1400" dirty="0"/>
                        <a:t>4</a:t>
                      </a:r>
                      <a:endParaRPr lang="ru-RU" sz="1400" dirty="0"/>
                    </a:p>
                  </a:txBody>
                  <a:tcPr marL="68580" marR="68580" marT="34290" marB="34290">
                    <a:lnT w="12700" cap="flat" cmpd="sng" algn="ctr">
                      <a:solidFill>
                        <a:schemeClr val="tx1"/>
                      </a:solidFill>
                      <a:prstDash val="solid"/>
                      <a:round/>
                      <a:headEnd type="none" w="med" len="med"/>
                      <a:tailEnd type="none" w="med" len="med"/>
                    </a:lnT>
                  </a:tcPr>
                </a:tc>
                <a:tc>
                  <a:txBody>
                    <a:bodyPr/>
                    <a:lstStyle/>
                    <a:p>
                      <a:pPr algn="ctr"/>
                      <a:r>
                        <a:rPr lang="en-US" sz="1400" dirty="0"/>
                        <a:t>16</a:t>
                      </a:r>
                      <a:endParaRPr lang="ru-RU" sz="1400" dirty="0"/>
                    </a:p>
                  </a:txBody>
                  <a:tcPr marL="68580" marR="68580" marT="34290" marB="34290">
                    <a:lnT w="12700" cap="flat" cmpd="sng" algn="ctr">
                      <a:solidFill>
                        <a:schemeClr val="tx1"/>
                      </a:solidFill>
                      <a:prstDash val="solid"/>
                      <a:round/>
                      <a:headEnd type="none" w="med" len="med"/>
                      <a:tailEnd type="none" w="med" len="med"/>
                    </a:lnT>
                  </a:tcPr>
                </a:tc>
                <a:tc>
                  <a:txBody>
                    <a:bodyPr/>
                    <a:lstStyle/>
                    <a:p>
                      <a:pPr algn="ctr"/>
                      <a:endParaRPr lang="ru-RU" sz="1400" dirty="0"/>
                    </a:p>
                  </a:txBody>
                  <a:tcPr marL="68580" marR="68580" marT="34290" marB="34290">
                    <a:lnT w="12700" cap="flat" cmpd="sng" algn="ctr">
                      <a:solidFill>
                        <a:schemeClr val="tx1"/>
                      </a:solidFill>
                      <a:prstDash val="solid"/>
                      <a:round/>
                      <a:headEnd type="none" w="med" len="med"/>
                      <a:tailEnd type="none" w="med" len="med"/>
                    </a:lnT>
                  </a:tcPr>
                </a:tc>
                <a:tc>
                  <a:txBody>
                    <a:bodyPr/>
                    <a:lstStyle/>
                    <a:p>
                      <a:pPr algn="ctr"/>
                      <a:r>
                        <a:rPr lang="en-US" sz="1400" dirty="0"/>
                        <a:t>12</a:t>
                      </a:r>
                      <a:endParaRPr lang="ru-RU" sz="1400" dirty="0"/>
                    </a:p>
                  </a:txBody>
                  <a:tcPr marL="68580" marR="68580" marT="34290" marB="34290">
                    <a:lnT w="12700" cap="flat" cmpd="sng" algn="ctr">
                      <a:solidFill>
                        <a:schemeClr val="tx1"/>
                      </a:solidFill>
                      <a:prstDash val="solid"/>
                      <a:round/>
                      <a:headEnd type="none" w="med" len="med"/>
                      <a:tailEnd type="none" w="med" len="med"/>
                    </a:lnT>
                  </a:tcPr>
                </a:tc>
                <a:tc>
                  <a:txBody>
                    <a:bodyPr/>
                    <a:lstStyle/>
                    <a:p>
                      <a:pPr algn="ctr"/>
                      <a:r>
                        <a:rPr lang="en-US" sz="1400" dirty="0"/>
                        <a:t>4</a:t>
                      </a:r>
                      <a:endParaRPr lang="ru-RU" sz="1400" dirty="0"/>
                    </a:p>
                  </a:txBody>
                  <a:tcPr marL="68580" marR="68580" marT="34290" marB="34290">
                    <a:lnT w="12700" cap="flat" cmpd="sng" algn="ctr">
                      <a:solidFill>
                        <a:schemeClr val="tx1"/>
                      </a:solidFill>
                      <a:prstDash val="solid"/>
                      <a:round/>
                      <a:headEnd type="none" w="med" len="med"/>
                      <a:tailEnd type="none" w="med" len="med"/>
                    </a:lnT>
                  </a:tcPr>
                </a:tc>
                <a:tc>
                  <a:txBody>
                    <a:bodyPr/>
                    <a:lstStyle/>
                    <a:p>
                      <a:pPr algn="ctr"/>
                      <a:r>
                        <a:rPr lang="en-US" sz="1400" dirty="0"/>
                        <a:t>16</a:t>
                      </a:r>
                      <a:endParaRPr lang="ru-RU" sz="1400" dirty="0"/>
                    </a:p>
                  </a:txBody>
                  <a:tcPr marL="68580" marR="68580" marT="34290" marB="34290">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4093310275"/>
                  </a:ext>
                </a:extLst>
              </a:tr>
            </a:tbl>
          </a:graphicData>
        </a:graphic>
      </p:graphicFrame>
      <p:sp>
        <p:nvSpPr>
          <p:cNvPr id="3" name="TextBox 2">
            <a:extLst>
              <a:ext uri="{FF2B5EF4-FFF2-40B4-BE49-F238E27FC236}">
                <a16:creationId xmlns:a16="http://schemas.microsoft.com/office/drawing/2014/main" id="{2386A6D8-A02F-45BC-B390-056A0B64B0CF}"/>
              </a:ext>
            </a:extLst>
          </p:cNvPr>
          <p:cNvSpPr txBox="1"/>
          <p:nvPr/>
        </p:nvSpPr>
        <p:spPr>
          <a:xfrm>
            <a:off x="2285126" y="3318230"/>
            <a:ext cx="655949" cy="246221"/>
          </a:xfrm>
          <a:prstGeom prst="rect">
            <a:avLst/>
          </a:prstGeom>
          <a:noFill/>
        </p:spPr>
        <p:txBody>
          <a:bodyPr wrap="none" rtlCol="0">
            <a:spAutoFit/>
          </a:bodyPr>
          <a:lstStyle/>
          <a:p>
            <a:r>
              <a:rPr lang="en-US" sz="1000" b="1" dirty="0">
                <a:solidFill>
                  <a:srgbClr val="0070C0"/>
                </a:solidFill>
              </a:rPr>
              <a:t>common</a:t>
            </a:r>
            <a:endParaRPr lang="ru-RU" sz="1000" b="1" dirty="0">
              <a:solidFill>
                <a:srgbClr val="0070C0"/>
              </a:solidFill>
            </a:endParaRPr>
          </a:p>
        </p:txBody>
      </p:sp>
      <p:sp>
        <p:nvSpPr>
          <p:cNvPr id="14" name="TextBox 13">
            <a:extLst>
              <a:ext uri="{FF2B5EF4-FFF2-40B4-BE49-F238E27FC236}">
                <a16:creationId xmlns:a16="http://schemas.microsoft.com/office/drawing/2014/main" id="{E4EE1F97-67B7-46B9-BE01-B5681208E73A}"/>
              </a:ext>
            </a:extLst>
          </p:cNvPr>
          <p:cNvSpPr txBox="1"/>
          <p:nvPr/>
        </p:nvSpPr>
        <p:spPr>
          <a:xfrm>
            <a:off x="4234974" y="3318230"/>
            <a:ext cx="638316" cy="246221"/>
          </a:xfrm>
          <a:prstGeom prst="rect">
            <a:avLst/>
          </a:prstGeom>
          <a:noFill/>
        </p:spPr>
        <p:txBody>
          <a:bodyPr wrap="none" rtlCol="0">
            <a:spAutoFit/>
          </a:bodyPr>
          <a:lstStyle/>
          <a:p>
            <a:r>
              <a:rPr lang="en-US" sz="1000" b="1" dirty="0">
                <a:solidFill>
                  <a:schemeClr val="accent2"/>
                </a:solidFill>
              </a:rPr>
              <a:t>per user</a:t>
            </a:r>
            <a:endParaRPr lang="ru-RU" sz="1000" b="1" dirty="0">
              <a:solidFill>
                <a:schemeClr val="accent2"/>
              </a:solidFill>
            </a:endParaRPr>
          </a:p>
        </p:txBody>
      </p:sp>
      <p:graphicFrame>
        <p:nvGraphicFramePr>
          <p:cNvPr id="19" name="Объект 21">
            <a:extLst>
              <a:ext uri="{FF2B5EF4-FFF2-40B4-BE49-F238E27FC236}">
                <a16:creationId xmlns:a16="http://schemas.microsoft.com/office/drawing/2014/main" id="{1D335334-75D3-496B-88D2-F73544DE1406}"/>
              </a:ext>
            </a:extLst>
          </p:cNvPr>
          <p:cNvGraphicFramePr>
            <a:graphicFrameLocks/>
          </p:cNvGraphicFramePr>
          <p:nvPr>
            <p:extLst>
              <p:ext uri="{D42A27DB-BD31-4B8C-83A1-F6EECF244321}">
                <p14:modId xmlns:p14="http://schemas.microsoft.com/office/powerpoint/2010/main" val="2969007204"/>
              </p:ext>
            </p:extLst>
          </p:nvPr>
        </p:nvGraphicFramePr>
        <p:xfrm>
          <a:off x="138576" y="4353848"/>
          <a:ext cx="8702092" cy="857821"/>
        </p:xfrm>
        <a:graphic>
          <a:graphicData uri="http://schemas.openxmlformats.org/drawingml/2006/table">
            <a:tbl>
              <a:tblPr firstRow="1" bandRow="1">
                <a:tableStyleId>{2D5ABB26-0587-4C30-8999-92F81FD0307C}</a:tableStyleId>
              </a:tblPr>
              <a:tblGrid>
                <a:gridCol w="424908">
                  <a:extLst>
                    <a:ext uri="{9D8B030D-6E8A-4147-A177-3AD203B41FA5}">
                      <a16:colId xmlns:a16="http://schemas.microsoft.com/office/drawing/2014/main" val="821914585"/>
                    </a:ext>
                  </a:extLst>
                </a:gridCol>
                <a:gridCol w="424908">
                  <a:extLst>
                    <a:ext uri="{9D8B030D-6E8A-4147-A177-3AD203B41FA5}">
                      <a16:colId xmlns:a16="http://schemas.microsoft.com/office/drawing/2014/main" val="4221027330"/>
                    </a:ext>
                  </a:extLst>
                </a:gridCol>
                <a:gridCol w="680652">
                  <a:extLst>
                    <a:ext uri="{9D8B030D-6E8A-4147-A177-3AD203B41FA5}">
                      <a16:colId xmlns:a16="http://schemas.microsoft.com/office/drawing/2014/main" val="1824645152"/>
                    </a:ext>
                  </a:extLst>
                </a:gridCol>
                <a:gridCol w="424908">
                  <a:extLst>
                    <a:ext uri="{9D8B030D-6E8A-4147-A177-3AD203B41FA5}">
                      <a16:colId xmlns:a16="http://schemas.microsoft.com/office/drawing/2014/main" val="1810277583"/>
                    </a:ext>
                  </a:extLst>
                </a:gridCol>
                <a:gridCol w="424908">
                  <a:extLst>
                    <a:ext uri="{9D8B030D-6E8A-4147-A177-3AD203B41FA5}">
                      <a16:colId xmlns:a16="http://schemas.microsoft.com/office/drawing/2014/main" val="3642986814"/>
                    </a:ext>
                  </a:extLst>
                </a:gridCol>
                <a:gridCol w="378272">
                  <a:extLst>
                    <a:ext uri="{9D8B030D-6E8A-4147-A177-3AD203B41FA5}">
                      <a16:colId xmlns:a16="http://schemas.microsoft.com/office/drawing/2014/main" val="3210647404"/>
                    </a:ext>
                  </a:extLst>
                </a:gridCol>
                <a:gridCol w="471545">
                  <a:extLst>
                    <a:ext uri="{9D8B030D-6E8A-4147-A177-3AD203B41FA5}">
                      <a16:colId xmlns:a16="http://schemas.microsoft.com/office/drawing/2014/main" val="3475384882"/>
                    </a:ext>
                  </a:extLst>
                </a:gridCol>
                <a:gridCol w="471545">
                  <a:extLst>
                    <a:ext uri="{9D8B030D-6E8A-4147-A177-3AD203B41FA5}">
                      <a16:colId xmlns:a16="http://schemas.microsoft.com/office/drawing/2014/main" val="2573074728"/>
                    </a:ext>
                  </a:extLst>
                </a:gridCol>
                <a:gridCol w="471545">
                  <a:extLst>
                    <a:ext uri="{9D8B030D-6E8A-4147-A177-3AD203B41FA5}">
                      <a16:colId xmlns:a16="http://schemas.microsoft.com/office/drawing/2014/main" val="2004603627"/>
                    </a:ext>
                  </a:extLst>
                </a:gridCol>
                <a:gridCol w="471545">
                  <a:extLst>
                    <a:ext uri="{9D8B030D-6E8A-4147-A177-3AD203B41FA5}">
                      <a16:colId xmlns:a16="http://schemas.microsoft.com/office/drawing/2014/main" val="3041346425"/>
                    </a:ext>
                  </a:extLst>
                </a:gridCol>
                <a:gridCol w="471545">
                  <a:extLst>
                    <a:ext uri="{9D8B030D-6E8A-4147-A177-3AD203B41FA5}">
                      <a16:colId xmlns:a16="http://schemas.microsoft.com/office/drawing/2014/main" val="717943392"/>
                    </a:ext>
                  </a:extLst>
                </a:gridCol>
                <a:gridCol w="471545">
                  <a:extLst>
                    <a:ext uri="{9D8B030D-6E8A-4147-A177-3AD203B41FA5}">
                      <a16:colId xmlns:a16="http://schemas.microsoft.com/office/drawing/2014/main" val="1992500326"/>
                    </a:ext>
                  </a:extLst>
                </a:gridCol>
                <a:gridCol w="471545">
                  <a:extLst>
                    <a:ext uri="{9D8B030D-6E8A-4147-A177-3AD203B41FA5}">
                      <a16:colId xmlns:a16="http://schemas.microsoft.com/office/drawing/2014/main" val="2659048177"/>
                    </a:ext>
                  </a:extLst>
                </a:gridCol>
                <a:gridCol w="471545">
                  <a:extLst>
                    <a:ext uri="{9D8B030D-6E8A-4147-A177-3AD203B41FA5}">
                      <a16:colId xmlns:a16="http://schemas.microsoft.com/office/drawing/2014/main" val="400007810"/>
                    </a:ext>
                  </a:extLst>
                </a:gridCol>
                <a:gridCol w="471545">
                  <a:extLst>
                    <a:ext uri="{9D8B030D-6E8A-4147-A177-3AD203B41FA5}">
                      <a16:colId xmlns:a16="http://schemas.microsoft.com/office/drawing/2014/main" val="3316927095"/>
                    </a:ext>
                  </a:extLst>
                </a:gridCol>
                <a:gridCol w="424908">
                  <a:extLst>
                    <a:ext uri="{9D8B030D-6E8A-4147-A177-3AD203B41FA5}">
                      <a16:colId xmlns:a16="http://schemas.microsoft.com/office/drawing/2014/main" val="3019481772"/>
                    </a:ext>
                  </a:extLst>
                </a:gridCol>
                <a:gridCol w="424908">
                  <a:extLst>
                    <a:ext uri="{9D8B030D-6E8A-4147-A177-3AD203B41FA5}">
                      <a16:colId xmlns:a16="http://schemas.microsoft.com/office/drawing/2014/main" val="961277750"/>
                    </a:ext>
                  </a:extLst>
                </a:gridCol>
                <a:gridCol w="379812">
                  <a:extLst>
                    <a:ext uri="{9D8B030D-6E8A-4147-A177-3AD203B41FA5}">
                      <a16:colId xmlns:a16="http://schemas.microsoft.com/office/drawing/2014/main" val="2866795089"/>
                    </a:ext>
                  </a:extLst>
                </a:gridCol>
                <a:gridCol w="470003">
                  <a:extLst>
                    <a:ext uri="{9D8B030D-6E8A-4147-A177-3AD203B41FA5}">
                      <a16:colId xmlns:a16="http://schemas.microsoft.com/office/drawing/2014/main" val="808210373"/>
                    </a:ext>
                  </a:extLst>
                </a:gridCol>
              </a:tblGrid>
              <a:tr h="489215">
                <a:tc>
                  <a:txBody>
                    <a:bodyPr/>
                    <a:lstStyle/>
                    <a:p>
                      <a:pPr algn="ctr"/>
                      <a:endParaRPr lang="ru-RU" sz="900" dirty="0"/>
                    </a:p>
                  </a:txBody>
                  <a:tcPr marL="68580" marR="68580" marT="34290" marB="34290">
                    <a:lnR w="12700" cap="flat" cmpd="sng" algn="ctr">
                      <a:solidFill>
                        <a:schemeClr val="tx1"/>
                      </a:solidFill>
                      <a:prstDash val="solid"/>
                      <a:round/>
                      <a:headEnd type="none" w="med" len="med"/>
                      <a:tailEnd type="none" w="med" len="med"/>
                    </a:lnR>
                  </a:tcPr>
                </a:tc>
                <a:tc>
                  <a:txBody>
                    <a:bodyPr/>
                    <a:lstStyle/>
                    <a:p>
                      <a:pPr algn="ctr"/>
                      <a:r>
                        <a:rPr lang="en-US" sz="800"/>
                        <a:t>DL=0</a:t>
                      </a:r>
                      <a:endParaRPr lang="ru-RU" sz="800" dirty="0"/>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800"/>
                        <a:t>Number Of User Fields</a:t>
                      </a:r>
                      <a:endParaRPr lang="ru-RU" sz="800" dirty="0"/>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a:ln>
                            <a:noFill/>
                          </a:ln>
                          <a:solidFill>
                            <a:srgbClr val="000000"/>
                          </a:solidFill>
                          <a:effectLst/>
                          <a:uLnTx/>
                          <a:uFillTx/>
                          <a:latin typeface="+mn-lt"/>
                          <a:ea typeface="+mn-ea"/>
                          <a:cs typeface="+mn-cs"/>
                        </a:rPr>
                        <a:t>RX</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a:ln>
                            <a:noFill/>
                          </a:ln>
                          <a:solidFill>
                            <a:srgbClr val="000000"/>
                          </a:solidFill>
                          <a:effectLst/>
                          <a:uLnTx/>
                          <a:uFillTx/>
                          <a:latin typeface="+mn-lt"/>
                          <a:ea typeface="+mn-ea"/>
                          <a:cs typeface="+mn-cs"/>
                        </a:rPr>
                        <a:t>AID12</a:t>
                      </a:r>
                      <a:endParaRPr kumimoji="0" lang="ru-RU" sz="800" b="0" i="0" u="none" strike="noStrike" kern="1200" cap="none" spc="0" normalizeH="0" baseline="0" noProof="0" dirty="0">
                        <a:ln>
                          <a:noFill/>
                        </a:ln>
                        <a:solidFill>
                          <a:srgbClr val="000000"/>
                        </a:solidFill>
                        <a:effectLst/>
                        <a:uLnTx/>
                        <a:uFillTx/>
                        <a:latin typeface="+mn-lt"/>
                        <a:ea typeface="+mn-ea"/>
                        <a:cs typeface="+mn-cs"/>
                      </a:endParaRPr>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srgbClr val="000000"/>
                          </a:solidFill>
                          <a:effectLst/>
                          <a:uLnTx/>
                          <a:uFillTx/>
                          <a:latin typeface="+mn-lt"/>
                          <a:ea typeface="+mn-ea"/>
                          <a:cs typeface="+mn-cs"/>
                        </a:rPr>
                        <a:t>TX</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srgbClr val="000000"/>
                          </a:solidFill>
                          <a:effectLst/>
                          <a:uLnTx/>
                          <a:uFillTx/>
                          <a:latin typeface="+mn-lt"/>
                          <a:ea typeface="+mn-ea"/>
                          <a:cs typeface="+mn-cs"/>
                        </a:rPr>
                        <a:t>AID12</a:t>
                      </a:r>
                      <a:endParaRPr kumimoji="0" lang="ru-RU" sz="800" b="0" i="0" u="none" strike="noStrike" kern="1200" cap="none" spc="0" normalizeH="0" baseline="0" noProof="0" dirty="0">
                        <a:ln>
                          <a:noFill/>
                        </a:ln>
                        <a:solidFill>
                          <a:srgbClr val="000000"/>
                        </a:solidFill>
                        <a:effectLst/>
                        <a:uLnTx/>
                        <a:uFillTx/>
                        <a:latin typeface="+mn-lt"/>
                        <a:ea typeface="+mn-ea"/>
                        <a:cs typeface="+mn-cs"/>
                      </a:endParaRPr>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ctr"/>
                      <a:r>
                        <a:rPr lang="en-US" sz="800" dirty="0"/>
                        <a:t>Type</a:t>
                      </a:r>
                      <a:endParaRPr lang="ru-RU" sz="800" dirty="0"/>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ctr"/>
                      <a:r>
                        <a:rPr lang="en-US" sz="800" dirty="0"/>
                        <a:t>MCS</a:t>
                      </a:r>
                      <a:endParaRPr lang="ru-RU" sz="800" dirty="0"/>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600" b="0" i="0" u="none" strike="noStrike" kern="1200" cap="none" spc="0" normalizeH="0" baseline="0" noProof="0" dirty="0">
                          <a:ln>
                            <a:noFill/>
                          </a:ln>
                          <a:solidFill>
                            <a:srgbClr val="000000"/>
                          </a:solidFill>
                          <a:effectLst/>
                          <a:uLnTx/>
                          <a:uFillTx/>
                          <a:latin typeface="+mn-lt"/>
                          <a:ea typeface="+mn-ea"/>
                          <a:cs typeface="+mn-cs"/>
                        </a:rPr>
                        <a:t>*RU Allocation</a:t>
                      </a:r>
                      <a:endParaRPr lang="ru-RU" sz="600" dirty="0"/>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ctr"/>
                      <a:r>
                        <a:rPr lang="en-US" sz="800" dirty="0"/>
                        <a:t>Length</a:t>
                      </a:r>
                      <a:endParaRPr lang="ru-RU" sz="800" dirty="0"/>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800" dirty="0"/>
                        <a:t>N of SS</a:t>
                      </a:r>
                      <a:endParaRPr lang="ru-RU" sz="800" dirty="0"/>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a:ln>
                            <a:noFill/>
                          </a:ln>
                          <a:solidFill>
                            <a:srgbClr val="000000"/>
                          </a:solidFill>
                          <a:effectLst/>
                          <a:uLnTx/>
                          <a:uFillTx/>
                          <a:latin typeface="+mn-lt"/>
                          <a:ea typeface="+mn-ea"/>
                          <a:cs typeface="+mn-cs"/>
                        </a:rPr>
                        <a:t>FEC</a:t>
                      </a:r>
                      <a:endParaRPr lang="ru-RU" sz="800" dirty="0"/>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ctr"/>
                      <a:r>
                        <a:rPr kumimoji="0" lang="en-US" sz="600" b="0" i="0" u="none" strike="noStrike" kern="1200" cap="none" spc="0" normalizeH="0" baseline="0" noProof="0" dirty="0">
                          <a:ln>
                            <a:noFill/>
                          </a:ln>
                          <a:solidFill>
                            <a:srgbClr val="000000"/>
                          </a:solidFill>
                          <a:effectLst/>
                          <a:uLnTx/>
                          <a:uFillTx/>
                          <a:latin typeface="+mn-lt"/>
                          <a:ea typeface="+mn-ea"/>
                          <a:cs typeface="+mn-cs"/>
                        </a:rPr>
                        <a:t>UL</a:t>
                      </a:r>
                      <a:r>
                        <a:rPr kumimoji="0" lang="ru-RU" sz="600" b="0" i="0" u="none" strike="noStrike" kern="1200" cap="none" spc="0" normalizeH="0" baseline="0" noProof="0" dirty="0">
                          <a:ln>
                            <a:noFill/>
                          </a:ln>
                          <a:solidFill>
                            <a:srgbClr val="000000"/>
                          </a:solidFill>
                          <a:effectLst/>
                          <a:uLnTx/>
                          <a:uFillTx/>
                          <a:latin typeface="+mn-lt"/>
                          <a:ea typeface="+mn-ea"/>
                          <a:cs typeface="+mn-cs"/>
                        </a:rPr>
                        <a:t> </a:t>
                      </a:r>
                      <a:r>
                        <a:rPr kumimoji="0" lang="en-US" sz="600" b="0" i="0" u="none" strike="noStrike" kern="1200" cap="none" spc="0" normalizeH="0" baseline="0" noProof="0" dirty="0">
                          <a:ln>
                            <a:noFill/>
                          </a:ln>
                          <a:solidFill>
                            <a:srgbClr val="000000"/>
                          </a:solidFill>
                          <a:effectLst/>
                          <a:uLnTx/>
                          <a:uFillTx/>
                          <a:latin typeface="+mn-lt"/>
                          <a:ea typeface="+mn-ea"/>
                          <a:cs typeface="+mn-cs"/>
                        </a:rPr>
                        <a:t>Target Receive power (TBD)</a:t>
                      </a:r>
                      <a:endParaRPr lang="ru-RU" sz="600" dirty="0"/>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ctr"/>
                      <a:r>
                        <a:rPr lang="en-US" sz="800"/>
                        <a:t>…</a:t>
                      </a:r>
                      <a:endParaRPr lang="ru-RU" sz="800" dirty="0"/>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a:ln>
                            <a:noFill/>
                          </a:ln>
                          <a:solidFill>
                            <a:srgbClr val="000000"/>
                          </a:solidFill>
                          <a:effectLst/>
                          <a:uLnTx/>
                          <a:uFillTx/>
                          <a:latin typeface="+mn-lt"/>
                          <a:ea typeface="+mn-ea"/>
                          <a:cs typeface="+mn-cs"/>
                        </a:rPr>
                        <a:t>RX</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a:ln>
                            <a:noFill/>
                          </a:ln>
                          <a:solidFill>
                            <a:srgbClr val="000000"/>
                          </a:solidFill>
                          <a:effectLst/>
                          <a:uLnTx/>
                          <a:uFillTx/>
                          <a:latin typeface="+mn-lt"/>
                          <a:ea typeface="+mn-ea"/>
                          <a:cs typeface="+mn-cs"/>
                        </a:rPr>
                        <a:t>AID12</a:t>
                      </a:r>
                      <a:endParaRPr kumimoji="0" lang="ru-RU" sz="800" b="0" i="0" u="none" strike="noStrike" kern="1200" cap="none" spc="0" normalizeH="0" baseline="0" noProof="0" dirty="0">
                        <a:ln>
                          <a:noFill/>
                        </a:ln>
                        <a:solidFill>
                          <a:srgbClr val="000000"/>
                        </a:solidFill>
                        <a:effectLst/>
                        <a:uLnTx/>
                        <a:uFillTx/>
                        <a:latin typeface="+mn-lt"/>
                        <a:ea typeface="+mn-ea"/>
                        <a:cs typeface="+mn-cs"/>
                      </a:endParaRPr>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srgbClr val="000000"/>
                          </a:solidFill>
                          <a:effectLst/>
                          <a:uLnTx/>
                          <a:uFillTx/>
                          <a:latin typeface="+mn-lt"/>
                          <a:ea typeface="+mn-ea"/>
                          <a:cs typeface="+mn-cs"/>
                        </a:rPr>
                        <a:t>TX</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srgbClr val="000000"/>
                          </a:solidFill>
                          <a:effectLst/>
                          <a:uLnTx/>
                          <a:uFillTx/>
                          <a:latin typeface="+mn-lt"/>
                          <a:ea typeface="+mn-ea"/>
                          <a:cs typeface="+mn-cs"/>
                        </a:rPr>
                        <a:t>AID12</a:t>
                      </a:r>
                      <a:endParaRPr kumimoji="0" lang="ru-RU" sz="800" b="0" i="0" u="none" strike="noStrike" kern="1200" cap="none" spc="0" normalizeH="0" baseline="0" noProof="0" dirty="0">
                        <a:ln>
                          <a:noFill/>
                        </a:ln>
                        <a:solidFill>
                          <a:srgbClr val="000000"/>
                        </a:solidFill>
                        <a:effectLst/>
                        <a:uLnTx/>
                        <a:uFillTx/>
                        <a:latin typeface="+mn-lt"/>
                        <a:ea typeface="+mn-ea"/>
                        <a:cs typeface="+mn-cs"/>
                      </a:endParaRPr>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ctr"/>
                      <a:r>
                        <a:rPr lang="en-US" sz="800"/>
                        <a:t>…</a:t>
                      </a:r>
                      <a:endParaRPr lang="ru-RU" sz="800" dirty="0"/>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ctr"/>
                      <a:r>
                        <a:rPr lang="en-US" sz="800"/>
                        <a:t>…</a:t>
                      </a:r>
                      <a:endParaRPr lang="ru-RU" sz="800" dirty="0"/>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800"/>
                        <a:t>FEC</a:t>
                      </a:r>
                      <a:endParaRPr lang="ru-RU" sz="800" dirty="0"/>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ctr"/>
                      <a:r>
                        <a:rPr kumimoji="0" lang="en-US" sz="600" b="0" i="0" u="none" strike="noStrike" kern="1200" cap="none" spc="0" normalizeH="0" baseline="0" noProof="0" dirty="0">
                          <a:ln>
                            <a:noFill/>
                          </a:ln>
                          <a:solidFill>
                            <a:srgbClr val="000000"/>
                          </a:solidFill>
                          <a:effectLst/>
                          <a:uLnTx/>
                          <a:uFillTx/>
                          <a:latin typeface="+mn-lt"/>
                          <a:ea typeface="+mn-ea"/>
                          <a:cs typeface="+mn-cs"/>
                        </a:rPr>
                        <a:t>UL</a:t>
                      </a:r>
                      <a:r>
                        <a:rPr kumimoji="0" lang="ru-RU" sz="600" b="0" i="0" u="none" strike="noStrike" kern="1200" cap="none" spc="0" normalizeH="0" baseline="0" noProof="0" dirty="0">
                          <a:ln>
                            <a:noFill/>
                          </a:ln>
                          <a:solidFill>
                            <a:srgbClr val="000000"/>
                          </a:solidFill>
                          <a:effectLst/>
                          <a:uLnTx/>
                          <a:uFillTx/>
                          <a:latin typeface="+mn-lt"/>
                          <a:ea typeface="+mn-ea"/>
                          <a:cs typeface="+mn-cs"/>
                        </a:rPr>
                        <a:t> </a:t>
                      </a:r>
                      <a:r>
                        <a:rPr kumimoji="0" lang="en-US" sz="600" b="0" i="0" u="none" strike="noStrike" kern="1200" cap="none" spc="0" normalizeH="0" baseline="0" noProof="0" dirty="0">
                          <a:ln>
                            <a:noFill/>
                          </a:ln>
                          <a:solidFill>
                            <a:srgbClr val="000000"/>
                          </a:solidFill>
                          <a:effectLst/>
                          <a:uLnTx/>
                          <a:uFillTx/>
                          <a:latin typeface="+mn-lt"/>
                          <a:ea typeface="+mn-ea"/>
                          <a:cs typeface="+mn-cs"/>
                        </a:rPr>
                        <a:t>Target Receive power (TBD)</a:t>
                      </a:r>
                      <a:endParaRPr lang="ru-RU" sz="600" dirty="0"/>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extLst>
                  <a:ext uri="{0D108BD9-81ED-4DB2-BD59-A6C34878D82A}">
                    <a16:rowId xmlns:a16="http://schemas.microsoft.com/office/drawing/2014/main" val="339696637"/>
                  </a:ext>
                </a:extLst>
              </a:tr>
              <a:tr h="368606">
                <a:tc>
                  <a:txBody>
                    <a:bodyPr/>
                    <a:lstStyle/>
                    <a:p>
                      <a:pPr algn="ctr"/>
                      <a:r>
                        <a:rPr lang="en-US" sz="900"/>
                        <a:t>    Bits:</a:t>
                      </a:r>
                      <a:endParaRPr lang="ru-RU" sz="900" dirty="0"/>
                    </a:p>
                  </a:txBody>
                  <a:tcPr marL="68580" marR="68580" marT="34290" marB="34290"/>
                </a:tc>
                <a:tc>
                  <a:txBody>
                    <a:bodyPr/>
                    <a:lstStyle/>
                    <a:p>
                      <a:pPr algn="ctr"/>
                      <a:r>
                        <a:rPr lang="en-US" sz="900"/>
                        <a:t>1</a:t>
                      </a:r>
                      <a:endParaRPr lang="ru-RU" sz="900" dirty="0"/>
                    </a:p>
                  </a:txBody>
                  <a:tcPr marL="68580" marR="68580" marT="34290" marB="34290">
                    <a:lnT w="12700" cap="flat" cmpd="sng" algn="ctr">
                      <a:solidFill>
                        <a:schemeClr val="tx1"/>
                      </a:solidFill>
                      <a:prstDash val="solid"/>
                      <a:round/>
                      <a:headEnd type="none" w="med" len="med"/>
                      <a:tailEnd type="none" w="med" len="med"/>
                    </a:lnT>
                  </a:tcPr>
                </a:tc>
                <a:tc>
                  <a:txBody>
                    <a:bodyPr/>
                    <a:lstStyle/>
                    <a:p>
                      <a:pPr algn="ctr"/>
                      <a:r>
                        <a:rPr lang="en-US" sz="900"/>
                        <a:t>7</a:t>
                      </a:r>
                      <a:endParaRPr lang="ru-RU" sz="900" dirty="0"/>
                    </a:p>
                  </a:txBody>
                  <a:tcPr marL="68580" marR="68580" marT="34290" marB="34290">
                    <a:lnT w="12700" cap="flat" cmpd="sng" algn="ctr">
                      <a:solidFill>
                        <a:schemeClr val="tx1"/>
                      </a:solidFill>
                      <a:prstDash val="solid"/>
                      <a:round/>
                      <a:headEnd type="none" w="med" len="med"/>
                      <a:tailEnd type="none" w="med" len="med"/>
                    </a:lnT>
                  </a:tcPr>
                </a:tc>
                <a:tc>
                  <a:txBody>
                    <a:bodyPr/>
                    <a:lstStyle/>
                    <a:p>
                      <a:pPr algn="ctr"/>
                      <a:r>
                        <a:rPr lang="en-US" sz="900"/>
                        <a:t>12</a:t>
                      </a:r>
                      <a:endParaRPr lang="ru-RU" sz="900" dirty="0"/>
                    </a:p>
                  </a:txBody>
                  <a:tcPr marL="68580" marR="68580" marT="34290" marB="34290">
                    <a:lnT w="12700" cap="flat" cmpd="sng" algn="ctr">
                      <a:solidFill>
                        <a:schemeClr val="tx1"/>
                      </a:solidFill>
                      <a:prstDash val="solid"/>
                      <a:round/>
                      <a:headEnd type="none" w="med" len="med"/>
                      <a:tailEnd type="none" w="med" len="med"/>
                    </a:lnT>
                  </a:tcPr>
                </a:tc>
                <a:tc>
                  <a:txBody>
                    <a:bodyPr/>
                    <a:lstStyle/>
                    <a:p>
                      <a:pPr algn="ctr"/>
                      <a:r>
                        <a:rPr lang="en-US" sz="900" dirty="0"/>
                        <a:t>12</a:t>
                      </a:r>
                      <a:endParaRPr lang="ru-RU" sz="900" dirty="0"/>
                    </a:p>
                  </a:txBody>
                  <a:tcPr marL="68580" marR="68580" marT="34290" marB="34290">
                    <a:lnT w="12700" cap="flat" cmpd="sng" algn="ctr">
                      <a:solidFill>
                        <a:schemeClr val="tx1"/>
                      </a:solidFill>
                      <a:prstDash val="solid"/>
                      <a:round/>
                      <a:headEnd type="none" w="med" len="med"/>
                      <a:tailEnd type="none" w="med" len="med"/>
                    </a:lnT>
                  </a:tcPr>
                </a:tc>
                <a:tc>
                  <a:txBody>
                    <a:bodyPr/>
                    <a:lstStyle/>
                    <a:p>
                      <a:pPr algn="ctr"/>
                      <a:r>
                        <a:rPr lang="en-US" sz="900" dirty="0"/>
                        <a:t>4</a:t>
                      </a:r>
                      <a:endParaRPr lang="ru-RU" sz="900" dirty="0"/>
                    </a:p>
                  </a:txBody>
                  <a:tcPr marL="68580" marR="68580" marT="34290" marB="34290">
                    <a:lnT w="12700" cap="flat" cmpd="sng" algn="ctr">
                      <a:solidFill>
                        <a:schemeClr val="tx1"/>
                      </a:solidFill>
                      <a:prstDash val="solid"/>
                      <a:round/>
                      <a:headEnd type="none" w="med" len="med"/>
                      <a:tailEnd type="none" w="med" len="med"/>
                    </a:lnT>
                  </a:tcPr>
                </a:tc>
                <a:tc>
                  <a:txBody>
                    <a:bodyPr/>
                    <a:lstStyle/>
                    <a:p>
                      <a:pPr algn="ctr"/>
                      <a:r>
                        <a:rPr lang="en-US" sz="900" dirty="0"/>
                        <a:t>4</a:t>
                      </a:r>
                      <a:endParaRPr lang="ru-RU" sz="900" dirty="0"/>
                    </a:p>
                  </a:txBody>
                  <a:tcPr marL="68580" marR="68580" marT="34290" marB="34290">
                    <a:lnT w="12700" cap="flat" cmpd="sng" algn="ctr">
                      <a:solidFill>
                        <a:schemeClr val="tx1"/>
                      </a:solidFill>
                      <a:prstDash val="solid"/>
                      <a:round/>
                      <a:headEnd type="none" w="med" len="med"/>
                      <a:tailEnd type="none" w="med" len="med"/>
                    </a:lnT>
                  </a:tcPr>
                </a:tc>
                <a:tc>
                  <a:txBody>
                    <a:bodyPr/>
                    <a:lstStyle/>
                    <a:p>
                      <a:pPr algn="ctr"/>
                      <a:r>
                        <a:rPr lang="en-US" sz="900"/>
                        <a:t>8</a:t>
                      </a:r>
                      <a:endParaRPr lang="ru-RU" sz="900" dirty="0"/>
                    </a:p>
                  </a:txBody>
                  <a:tcPr marL="68580" marR="68580" marT="34290" marB="34290">
                    <a:lnT w="12700" cap="flat" cmpd="sng" algn="ctr">
                      <a:solidFill>
                        <a:schemeClr val="tx1"/>
                      </a:solidFill>
                      <a:prstDash val="solid"/>
                      <a:round/>
                      <a:headEnd type="none" w="med" len="med"/>
                      <a:tailEnd type="none" w="med" len="med"/>
                    </a:lnT>
                  </a:tcPr>
                </a:tc>
                <a:tc>
                  <a:txBody>
                    <a:bodyPr/>
                    <a:lstStyle/>
                    <a:p>
                      <a:pPr algn="ctr"/>
                      <a:r>
                        <a:rPr lang="en-US" sz="900" dirty="0"/>
                        <a:t>16</a:t>
                      </a:r>
                      <a:endParaRPr lang="ru-RU" sz="900" dirty="0"/>
                    </a:p>
                  </a:txBody>
                  <a:tcPr marL="68580" marR="68580" marT="34290" marB="34290">
                    <a:lnT w="12700" cap="flat" cmpd="sng" algn="ctr">
                      <a:solidFill>
                        <a:schemeClr val="tx1"/>
                      </a:solidFill>
                      <a:prstDash val="solid"/>
                      <a:round/>
                      <a:headEnd type="none" w="med" len="med"/>
                      <a:tailEnd type="none" w="med" len="med"/>
                    </a:lnT>
                  </a:tcPr>
                </a:tc>
                <a:tc>
                  <a:txBody>
                    <a:bodyPr/>
                    <a:lstStyle/>
                    <a:p>
                      <a:pPr algn="ctr"/>
                      <a:r>
                        <a:rPr lang="en-US" sz="900" dirty="0"/>
                        <a:t>3</a:t>
                      </a:r>
                      <a:endParaRPr lang="ru-RU" sz="900" dirty="0"/>
                    </a:p>
                  </a:txBody>
                  <a:tcPr marL="68580" marR="68580" marT="34290" marB="34290">
                    <a:lnT w="12700" cap="flat" cmpd="sng" algn="ctr">
                      <a:solidFill>
                        <a:schemeClr val="tx1"/>
                      </a:solidFill>
                      <a:prstDash val="solid"/>
                      <a:round/>
                      <a:headEnd type="none" w="med" len="med"/>
                      <a:tailEnd type="none" w="med" len="med"/>
                    </a:lnT>
                  </a:tcPr>
                </a:tc>
                <a:tc>
                  <a:txBody>
                    <a:bodyPr/>
                    <a:lstStyle/>
                    <a:p>
                      <a:pPr algn="ctr"/>
                      <a:r>
                        <a:rPr lang="en-US" sz="900"/>
                        <a:t>1</a:t>
                      </a:r>
                      <a:endParaRPr lang="ru-RU" sz="900" dirty="0"/>
                    </a:p>
                  </a:txBody>
                  <a:tcPr marL="68580" marR="68580" marT="34290" marB="34290">
                    <a:lnT w="12700" cap="flat" cmpd="sng" algn="ctr">
                      <a:solidFill>
                        <a:schemeClr val="tx1"/>
                      </a:solidFill>
                      <a:prstDash val="solid"/>
                      <a:round/>
                      <a:headEnd type="none" w="med" len="med"/>
                      <a:tailEnd type="none" w="med" len="med"/>
                    </a:lnT>
                  </a:tcPr>
                </a:tc>
                <a:tc>
                  <a:txBody>
                    <a:bodyPr/>
                    <a:lstStyle/>
                    <a:p>
                      <a:pPr algn="ctr"/>
                      <a:r>
                        <a:rPr lang="en-US" sz="900"/>
                        <a:t>4</a:t>
                      </a:r>
                      <a:endParaRPr lang="ru-RU" sz="900" dirty="0"/>
                    </a:p>
                  </a:txBody>
                  <a:tcPr marL="68580" marR="68580" marT="34290" marB="34290">
                    <a:lnT w="12700" cap="flat" cmpd="sng" algn="ctr">
                      <a:solidFill>
                        <a:schemeClr val="tx1"/>
                      </a:solidFill>
                      <a:prstDash val="solid"/>
                      <a:round/>
                      <a:headEnd type="none" w="med" len="med"/>
                      <a:tailEnd type="none" w="med" len="med"/>
                    </a:lnT>
                  </a:tcPr>
                </a:tc>
                <a:tc>
                  <a:txBody>
                    <a:bodyPr/>
                    <a:lstStyle/>
                    <a:p>
                      <a:pPr algn="ctr"/>
                      <a:endParaRPr lang="ru-RU" sz="900" dirty="0"/>
                    </a:p>
                  </a:txBody>
                  <a:tcPr marL="68580" marR="68580" marT="34290" marB="34290">
                    <a:lnT w="12700" cap="flat" cmpd="sng" algn="ctr">
                      <a:solidFill>
                        <a:schemeClr val="tx1"/>
                      </a:solidFill>
                      <a:prstDash val="solid"/>
                      <a:round/>
                      <a:headEnd type="none" w="med" len="med"/>
                      <a:tailEnd type="none" w="med" len="med"/>
                    </a:lnT>
                  </a:tcPr>
                </a:tc>
                <a:tc>
                  <a:txBody>
                    <a:bodyPr/>
                    <a:lstStyle/>
                    <a:p>
                      <a:pPr algn="ctr"/>
                      <a:r>
                        <a:rPr lang="en-US" sz="900"/>
                        <a:t>12</a:t>
                      </a:r>
                      <a:endParaRPr lang="ru-RU" sz="900" dirty="0"/>
                    </a:p>
                  </a:txBody>
                  <a:tcPr marL="68580" marR="68580" marT="34290" marB="34290">
                    <a:lnT w="12700" cap="flat" cmpd="sng" algn="ctr">
                      <a:solidFill>
                        <a:schemeClr val="tx1"/>
                      </a:solidFill>
                      <a:prstDash val="solid"/>
                      <a:round/>
                      <a:headEnd type="none" w="med" len="med"/>
                      <a:tailEnd type="none" w="med" len="med"/>
                    </a:lnT>
                  </a:tcPr>
                </a:tc>
                <a:tc>
                  <a:txBody>
                    <a:bodyPr/>
                    <a:lstStyle/>
                    <a:p>
                      <a:pPr algn="ctr"/>
                      <a:r>
                        <a:rPr lang="en-US" sz="900" dirty="0"/>
                        <a:t>12</a:t>
                      </a:r>
                      <a:endParaRPr lang="ru-RU" sz="900" dirty="0"/>
                    </a:p>
                  </a:txBody>
                  <a:tcPr marL="68580" marR="68580" marT="34290" marB="34290">
                    <a:lnT w="12700" cap="flat" cmpd="sng" algn="ctr">
                      <a:solidFill>
                        <a:schemeClr val="tx1"/>
                      </a:solidFill>
                      <a:prstDash val="solid"/>
                      <a:round/>
                      <a:headEnd type="none" w="med" len="med"/>
                      <a:tailEnd type="none" w="med" len="med"/>
                    </a:lnT>
                  </a:tcPr>
                </a:tc>
                <a:tc>
                  <a:txBody>
                    <a:bodyPr/>
                    <a:lstStyle/>
                    <a:p>
                      <a:pPr algn="ctr"/>
                      <a:endParaRPr lang="ru-RU" sz="900" dirty="0"/>
                    </a:p>
                  </a:txBody>
                  <a:tcPr marL="68580" marR="68580" marT="34290" marB="34290">
                    <a:lnT w="12700" cap="flat" cmpd="sng" algn="ctr">
                      <a:solidFill>
                        <a:schemeClr val="tx1"/>
                      </a:solidFill>
                      <a:prstDash val="solid"/>
                      <a:round/>
                      <a:headEnd type="none" w="med" len="med"/>
                      <a:tailEnd type="none" w="med" len="med"/>
                    </a:lnT>
                  </a:tcPr>
                </a:tc>
                <a:tc>
                  <a:txBody>
                    <a:bodyPr/>
                    <a:lstStyle/>
                    <a:p>
                      <a:pPr algn="ctr"/>
                      <a:endParaRPr lang="ru-RU" sz="900" dirty="0"/>
                    </a:p>
                  </a:txBody>
                  <a:tcPr marL="68580" marR="68580" marT="34290" marB="34290">
                    <a:lnT w="12700" cap="flat" cmpd="sng" algn="ctr">
                      <a:solidFill>
                        <a:schemeClr val="tx1"/>
                      </a:solidFill>
                      <a:prstDash val="solid"/>
                      <a:round/>
                      <a:headEnd type="none" w="med" len="med"/>
                      <a:tailEnd type="none" w="med" len="med"/>
                    </a:lnT>
                  </a:tcPr>
                </a:tc>
                <a:tc>
                  <a:txBody>
                    <a:bodyPr/>
                    <a:lstStyle/>
                    <a:p>
                      <a:pPr algn="ctr"/>
                      <a:r>
                        <a:rPr lang="en-US" sz="900"/>
                        <a:t>1</a:t>
                      </a:r>
                      <a:endParaRPr lang="ru-RU" sz="900" dirty="0"/>
                    </a:p>
                  </a:txBody>
                  <a:tcPr marL="68580" marR="68580" marT="34290" marB="34290">
                    <a:lnT w="12700" cap="flat" cmpd="sng" algn="ctr">
                      <a:solidFill>
                        <a:schemeClr val="tx1"/>
                      </a:solidFill>
                      <a:prstDash val="solid"/>
                      <a:round/>
                      <a:headEnd type="none" w="med" len="med"/>
                      <a:tailEnd type="none" w="med" len="med"/>
                    </a:lnT>
                  </a:tcPr>
                </a:tc>
                <a:tc>
                  <a:txBody>
                    <a:bodyPr/>
                    <a:lstStyle/>
                    <a:p>
                      <a:pPr algn="ctr"/>
                      <a:r>
                        <a:rPr lang="en-US" sz="900" dirty="0"/>
                        <a:t>4</a:t>
                      </a:r>
                      <a:endParaRPr lang="ru-RU" sz="900" dirty="0"/>
                    </a:p>
                  </a:txBody>
                  <a:tcPr marL="68580" marR="68580" marT="34290" marB="34290">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4093310275"/>
                  </a:ext>
                </a:extLst>
              </a:tr>
            </a:tbl>
          </a:graphicData>
        </a:graphic>
      </p:graphicFrame>
      <p:sp>
        <p:nvSpPr>
          <p:cNvPr id="9" name="TextBox 8">
            <a:extLst>
              <a:ext uri="{FF2B5EF4-FFF2-40B4-BE49-F238E27FC236}">
                <a16:creationId xmlns:a16="http://schemas.microsoft.com/office/drawing/2014/main" id="{C5AF95FD-9FAD-45A9-86BC-9E63AAAAD0DC}"/>
              </a:ext>
            </a:extLst>
          </p:cNvPr>
          <p:cNvSpPr txBox="1"/>
          <p:nvPr/>
        </p:nvSpPr>
        <p:spPr>
          <a:xfrm>
            <a:off x="429492" y="5815284"/>
            <a:ext cx="3185487" cy="246221"/>
          </a:xfrm>
          <a:prstGeom prst="rect">
            <a:avLst/>
          </a:prstGeom>
          <a:noFill/>
        </p:spPr>
        <p:txBody>
          <a:bodyPr wrap="none" rtlCol="0">
            <a:spAutoFit/>
          </a:bodyPr>
          <a:lstStyle/>
          <a:p>
            <a:r>
              <a:rPr lang="en-US" sz="1000" dirty="0"/>
              <a:t>Note</a:t>
            </a:r>
            <a:r>
              <a:rPr lang="ru-RU" sz="1000" dirty="0"/>
              <a:t> 1</a:t>
            </a:r>
            <a:r>
              <a:rPr lang="en-US" sz="1000" dirty="0"/>
              <a:t>: for Groupcast frames, Groupcast AIDs are needed</a:t>
            </a:r>
            <a:endParaRPr lang="ru-RU" sz="1000" dirty="0"/>
          </a:p>
        </p:txBody>
      </p:sp>
      <p:sp>
        <p:nvSpPr>
          <p:cNvPr id="10" name="TextBox 9">
            <a:extLst>
              <a:ext uri="{FF2B5EF4-FFF2-40B4-BE49-F238E27FC236}">
                <a16:creationId xmlns:a16="http://schemas.microsoft.com/office/drawing/2014/main" id="{EAAB648B-CF7A-4448-8659-05C0A9525350}"/>
              </a:ext>
            </a:extLst>
          </p:cNvPr>
          <p:cNvSpPr txBox="1"/>
          <p:nvPr/>
        </p:nvSpPr>
        <p:spPr>
          <a:xfrm>
            <a:off x="248678" y="1792432"/>
            <a:ext cx="356188" cy="246221"/>
          </a:xfrm>
          <a:prstGeom prst="rect">
            <a:avLst/>
          </a:prstGeom>
          <a:noFill/>
        </p:spPr>
        <p:txBody>
          <a:bodyPr wrap="none" rtlCol="0">
            <a:spAutoFit/>
          </a:bodyPr>
          <a:lstStyle/>
          <a:p>
            <a:r>
              <a:rPr lang="en-US" sz="1000" dirty="0"/>
              <a:t>DL</a:t>
            </a:r>
            <a:endParaRPr lang="ru-RU" sz="1000" dirty="0"/>
          </a:p>
        </p:txBody>
      </p:sp>
      <p:sp>
        <p:nvSpPr>
          <p:cNvPr id="27" name="TextBox 26">
            <a:extLst>
              <a:ext uri="{FF2B5EF4-FFF2-40B4-BE49-F238E27FC236}">
                <a16:creationId xmlns:a16="http://schemas.microsoft.com/office/drawing/2014/main" id="{251E7289-7439-4572-8BE9-A1DE4B54AE2D}"/>
              </a:ext>
            </a:extLst>
          </p:cNvPr>
          <p:cNvSpPr txBox="1"/>
          <p:nvPr/>
        </p:nvSpPr>
        <p:spPr>
          <a:xfrm>
            <a:off x="257724" y="3896110"/>
            <a:ext cx="356188" cy="400110"/>
          </a:xfrm>
          <a:prstGeom prst="rect">
            <a:avLst/>
          </a:prstGeom>
          <a:noFill/>
        </p:spPr>
        <p:txBody>
          <a:bodyPr wrap="none" rtlCol="0">
            <a:spAutoFit/>
          </a:bodyPr>
          <a:lstStyle/>
          <a:p>
            <a:endParaRPr lang="en-US" sz="1000" dirty="0"/>
          </a:p>
          <a:p>
            <a:r>
              <a:rPr lang="en-US" sz="1000" dirty="0"/>
              <a:t>UL</a:t>
            </a:r>
            <a:endParaRPr lang="ru-RU" sz="1000" dirty="0"/>
          </a:p>
        </p:txBody>
      </p:sp>
      <p:sp>
        <p:nvSpPr>
          <p:cNvPr id="11" name="Правая фигурная скобка 10">
            <a:extLst>
              <a:ext uri="{FF2B5EF4-FFF2-40B4-BE49-F238E27FC236}">
                <a16:creationId xmlns:a16="http://schemas.microsoft.com/office/drawing/2014/main" id="{DFA5C567-7D83-4DF5-AC1C-65F83B719E1F}"/>
              </a:ext>
            </a:extLst>
          </p:cNvPr>
          <p:cNvSpPr/>
          <p:nvPr/>
        </p:nvSpPr>
        <p:spPr>
          <a:xfrm rot="5400000">
            <a:off x="1869518" y="1986658"/>
            <a:ext cx="286229" cy="2638770"/>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000" dirty="0"/>
          </a:p>
        </p:txBody>
      </p:sp>
      <p:sp>
        <p:nvSpPr>
          <p:cNvPr id="28" name="Правая фигурная скобка 27">
            <a:extLst>
              <a:ext uri="{FF2B5EF4-FFF2-40B4-BE49-F238E27FC236}">
                <a16:creationId xmlns:a16="http://schemas.microsoft.com/office/drawing/2014/main" id="{CBE94B90-FE7D-403D-BFAD-F6244FAD86B9}"/>
              </a:ext>
            </a:extLst>
          </p:cNvPr>
          <p:cNvSpPr/>
          <p:nvPr/>
        </p:nvSpPr>
        <p:spPr>
          <a:xfrm rot="5400000">
            <a:off x="1009066" y="4679871"/>
            <a:ext cx="220692" cy="1072532"/>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000" dirty="0"/>
          </a:p>
        </p:txBody>
      </p:sp>
      <p:sp>
        <p:nvSpPr>
          <p:cNvPr id="29" name="Правая фигурная скобка 28">
            <a:extLst>
              <a:ext uri="{FF2B5EF4-FFF2-40B4-BE49-F238E27FC236}">
                <a16:creationId xmlns:a16="http://schemas.microsoft.com/office/drawing/2014/main" id="{B0E84EF1-C85E-4D40-A4B1-07ED33D7189E}"/>
              </a:ext>
            </a:extLst>
          </p:cNvPr>
          <p:cNvSpPr/>
          <p:nvPr/>
        </p:nvSpPr>
        <p:spPr>
          <a:xfrm rot="5400000">
            <a:off x="3604278" y="3194114"/>
            <a:ext cx="220692" cy="4057904"/>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000" dirty="0"/>
          </a:p>
        </p:txBody>
      </p:sp>
      <p:sp>
        <p:nvSpPr>
          <p:cNvPr id="30" name="Правая фигурная скобка 29">
            <a:extLst>
              <a:ext uri="{FF2B5EF4-FFF2-40B4-BE49-F238E27FC236}">
                <a16:creationId xmlns:a16="http://schemas.microsoft.com/office/drawing/2014/main" id="{B3AE0844-0381-4B38-9D82-130848B19A36}"/>
              </a:ext>
            </a:extLst>
          </p:cNvPr>
          <p:cNvSpPr/>
          <p:nvPr/>
        </p:nvSpPr>
        <p:spPr>
          <a:xfrm rot="5400000">
            <a:off x="4016563" y="2516709"/>
            <a:ext cx="266756" cy="1592265"/>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000" dirty="0"/>
          </a:p>
        </p:txBody>
      </p:sp>
      <p:sp>
        <p:nvSpPr>
          <p:cNvPr id="12" name="TextBox 11">
            <a:extLst>
              <a:ext uri="{FF2B5EF4-FFF2-40B4-BE49-F238E27FC236}">
                <a16:creationId xmlns:a16="http://schemas.microsoft.com/office/drawing/2014/main" id="{E495CBC5-AD9C-4612-AACB-0E73D600B76A}"/>
              </a:ext>
            </a:extLst>
          </p:cNvPr>
          <p:cNvSpPr txBox="1"/>
          <p:nvPr/>
        </p:nvSpPr>
        <p:spPr>
          <a:xfrm>
            <a:off x="1846434" y="3515954"/>
            <a:ext cx="2512226" cy="246221"/>
          </a:xfrm>
          <a:prstGeom prst="rect">
            <a:avLst/>
          </a:prstGeom>
          <a:noFill/>
        </p:spPr>
        <p:txBody>
          <a:bodyPr wrap="none" rtlCol="0">
            <a:spAutoFit/>
          </a:bodyPr>
          <a:lstStyle/>
          <a:p>
            <a:r>
              <a:rPr lang="en-US" sz="1000" dirty="0"/>
              <a:t>16		           32</a:t>
            </a:r>
            <a:endParaRPr lang="ru-RU" sz="1000" dirty="0"/>
          </a:p>
        </p:txBody>
      </p:sp>
      <p:sp>
        <p:nvSpPr>
          <p:cNvPr id="31" name="TextBox 30">
            <a:extLst>
              <a:ext uri="{FF2B5EF4-FFF2-40B4-BE49-F238E27FC236}">
                <a16:creationId xmlns:a16="http://schemas.microsoft.com/office/drawing/2014/main" id="{4DA7B23B-F688-47C6-BAF2-3AC64D027320}"/>
              </a:ext>
            </a:extLst>
          </p:cNvPr>
          <p:cNvSpPr txBox="1"/>
          <p:nvPr/>
        </p:nvSpPr>
        <p:spPr>
          <a:xfrm>
            <a:off x="1041882" y="5453806"/>
            <a:ext cx="2864887" cy="246221"/>
          </a:xfrm>
          <a:prstGeom prst="rect">
            <a:avLst/>
          </a:prstGeom>
          <a:noFill/>
        </p:spPr>
        <p:txBody>
          <a:bodyPr wrap="none" rtlCol="0">
            <a:spAutoFit/>
          </a:bodyPr>
          <a:lstStyle/>
          <a:p>
            <a:r>
              <a:rPr lang="en-US" sz="1000" dirty="0"/>
              <a:t>8	   	                      64</a:t>
            </a:r>
            <a:endParaRPr lang="ru-RU" sz="1000" dirty="0"/>
          </a:p>
        </p:txBody>
      </p:sp>
      <p:sp>
        <p:nvSpPr>
          <p:cNvPr id="18" name="Прямоугольник 17">
            <a:extLst>
              <a:ext uri="{FF2B5EF4-FFF2-40B4-BE49-F238E27FC236}">
                <a16:creationId xmlns:a16="http://schemas.microsoft.com/office/drawing/2014/main" id="{A8074997-1914-42E9-B0D7-A419B4433B03}"/>
              </a:ext>
            </a:extLst>
          </p:cNvPr>
          <p:cNvSpPr/>
          <p:nvPr/>
        </p:nvSpPr>
        <p:spPr>
          <a:xfrm>
            <a:off x="5743575" y="3260332"/>
            <a:ext cx="3142701" cy="954107"/>
          </a:xfrm>
          <a:prstGeom prst="rect">
            <a:avLst/>
          </a:prstGeom>
          <a:ln>
            <a:solidFill>
              <a:schemeClr val="accent1"/>
            </a:solidFill>
          </a:ln>
        </p:spPr>
        <p:txBody>
          <a:bodyPr wrap="square">
            <a:spAutoFit/>
          </a:bodyPr>
          <a:lstStyle/>
          <a:p>
            <a:r>
              <a:rPr lang="en-US" sz="1400" dirty="0"/>
              <a:t>A per user info may repeat multiple times (with the same RU Allocation) to signal that multiple MPDUs for the receiver are present.</a:t>
            </a:r>
            <a:endParaRPr lang="ru-RU" sz="1400" dirty="0"/>
          </a:p>
        </p:txBody>
      </p:sp>
      <p:sp>
        <p:nvSpPr>
          <p:cNvPr id="5" name="Номер слайда 4">
            <a:extLst>
              <a:ext uri="{FF2B5EF4-FFF2-40B4-BE49-F238E27FC236}">
                <a16:creationId xmlns:a16="http://schemas.microsoft.com/office/drawing/2014/main" id="{B3036FC1-7329-4213-8C64-D6A74B13A032}"/>
              </a:ext>
            </a:extLst>
          </p:cNvPr>
          <p:cNvSpPr>
            <a:spLocks noGrp="1"/>
          </p:cNvSpPr>
          <p:nvPr>
            <p:ph type="sldNum" sz="quarter" idx="12"/>
          </p:nvPr>
        </p:nvSpPr>
        <p:spPr>
          <a:xfrm>
            <a:off x="4533156" y="6475413"/>
            <a:ext cx="153888" cy="184666"/>
          </a:xfrm>
        </p:spPr>
        <p:txBody>
          <a:bodyPr/>
          <a:lstStyle/>
          <a:p>
            <a:fld id="{E0F95982-DE6F-4AB0-ACCC-88BFD843D27D}" type="slidenum">
              <a:rPr lang="ru-RU" smtClean="0"/>
              <a:t>13</a:t>
            </a:fld>
            <a:endParaRPr lang="ru-RU"/>
          </a:p>
        </p:txBody>
      </p:sp>
      <p:sp>
        <p:nvSpPr>
          <p:cNvPr id="20" name="Облачко с текстом: прямоугольное со скругленными углами 19">
            <a:extLst>
              <a:ext uri="{FF2B5EF4-FFF2-40B4-BE49-F238E27FC236}">
                <a16:creationId xmlns:a16="http://schemas.microsoft.com/office/drawing/2014/main" id="{E5BD6FBB-8E56-4A4B-A7C8-C0098E4E1793}"/>
              </a:ext>
            </a:extLst>
          </p:cNvPr>
          <p:cNvSpPr/>
          <p:nvPr/>
        </p:nvSpPr>
        <p:spPr>
          <a:xfrm>
            <a:off x="2981707" y="1519060"/>
            <a:ext cx="1137325" cy="521018"/>
          </a:xfrm>
          <a:prstGeom prst="wedgeRoundRectCallout">
            <a:avLst>
              <a:gd name="adj1" fmla="val 52866"/>
              <a:gd name="adj2" fmla="val 107705"/>
              <a:gd name="adj3" fmla="val 16667"/>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a:solidFill>
                  <a:schemeClr val="tx1"/>
                </a:solidFill>
              </a:rPr>
              <a:t>Data, </a:t>
            </a:r>
            <a:r>
              <a:rPr lang="en-US" sz="1100" dirty="0" err="1">
                <a:solidFill>
                  <a:schemeClr val="tx1"/>
                </a:solidFill>
              </a:rPr>
              <a:t>Data+ACK</a:t>
            </a:r>
            <a:r>
              <a:rPr lang="en-US" sz="1100" dirty="0">
                <a:solidFill>
                  <a:schemeClr val="tx1"/>
                </a:solidFill>
              </a:rPr>
              <a:t>, </a:t>
            </a:r>
            <a:r>
              <a:rPr lang="en-US" sz="1100" dirty="0" err="1">
                <a:solidFill>
                  <a:schemeClr val="tx1"/>
                </a:solidFill>
              </a:rPr>
              <a:t>BlockAck</a:t>
            </a:r>
            <a:r>
              <a:rPr lang="en-US" sz="1100" dirty="0">
                <a:solidFill>
                  <a:schemeClr val="tx1"/>
                </a:solidFill>
              </a:rPr>
              <a:t>, etc.</a:t>
            </a:r>
            <a:endParaRPr lang="ru-RU" sz="1100" dirty="0">
              <a:solidFill>
                <a:schemeClr val="tx1"/>
              </a:solidFill>
            </a:endParaRPr>
          </a:p>
        </p:txBody>
      </p:sp>
      <p:sp>
        <p:nvSpPr>
          <p:cNvPr id="21" name="Облачко с текстом: прямоугольное со скругленными углами 20">
            <a:extLst>
              <a:ext uri="{FF2B5EF4-FFF2-40B4-BE49-F238E27FC236}">
                <a16:creationId xmlns:a16="http://schemas.microsoft.com/office/drawing/2014/main" id="{1767B70B-739C-4893-B647-5C95136D445B}"/>
              </a:ext>
            </a:extLst>
          </p:cNvPr>
          <p:cNvSpPr/>
          <p:nvPr/>
        </p:nvSpPr>
        <p:spPr>
          <a:xfrm>
            <a:off x="4290951" y="1519060"/>
            <a:ext cx="1137325" cy="521018"/>
          </a:xfrm>
          <a:prstGeom prst="wedgeRoundRectCallout">
            <a:avLst>
              <a:gd name="adj1" fmla="val -14742"/>
              <a:gd name="adj2" fmla="val 114353"/>
              <a:gd name="adj3" fmla="val 16667"/>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a:solidFill>
                  <a:schemeClr val="tx1"/>
                </a:solidFill>
              </a:rPr>
              <a:t>Octets</a:t>
            </a:r>
            <a:endParaRPr lang="ru-RU" sz="1100" dirty="0">
              <a:solidFill>
                <a:schemeClr val="tx1"/>
              </a:solidFill>
            </a:endParaRPr>
          </a:p>
        </p:txBody>
      </p:sp>
      <p:sp>
        <p:nvSpPr>
          <p:cNvPr id="4" name="Дата 3">
            <a:extLst>
              <a:ext uri="{FF2B5EF4-FFF2-40B4-BE49-F238E27FC236}">
                <a16:creationId xmlns:a16="http://schemas.microsoft.com/office/drawing/2014/main" id="{CF3805A7-504C-C8F4-094D-C93FC0DD5983}"/>
              </a:ext>
            </a:extLst>
          </p:cNvPr>
          <p:cNvSpPr>
            <a:spLocks noGrp="1"/>
          </p:cNvSpPr>
          <p:nvPr>
            <p:ph type="dt" sz="half" idx="10"/>
          </p:nvPr>
        </p:nvSpPr>
        <p:spPr>
          <a:xfrm>
            <a:off x="696913" y="334189"/>
            <a:ext cx="942566" cy="276999"/>
          </a:xfrm>
        </p:spPr>
        <p:txBody>
          <a:bodyPr/>
          <a:lstStyle/>
          <a:p>
            <a:r>
              <a:rPr lang="en-US" altLang="zh-CN" dirty="0"/>
              <a:t>July 2022</a:t>
            </a:r>
            <a:endParaRPr lang="ru-RU" dirty="0"/>
          </a:p>
        </p:txBody>
      </p:sp>
      <p:sp>
        <p:nvSpPr>
          <p:cNvPr id="6" name="Нижний колонтитул 5">
            <a:extLst>
              <a:ext uri="{FF2B5EF4-FFF2-40B4-BE49-F238E27FC236}">
                <a16:creationId xmlns:a16="http://schemas.microsoft.com/office/drawing/2014/main" id="{B373A64C-679B-0FD3-8F29-2C303BE4AA4B}"/>
              </a:ext>
            </a:extLst>
          </p:cNvPr>
          <p:cNvSpPr>
            <a:spLocks noGrp="1"/>
          </p:cNvSpPr>
          <p:nvPr>
            <p:ph type="ftr" sz="quarter" idx="11"/>
          </p:nvPr>
        </p:nvSpPr>
        <p:spPr/>
        <p:txBody>
          <a:bodyPr/>
          <a:lstStyle/>
          <a:p>
            <a:r>
              <a:rPr lang="en-US"/>
              <a:t>Evgeny Khorov (IITP RAS)</a:t>
            </a:r>
            <a:endParaRPr lang="ru-RU"/>
          </a:p>
        </p:txBody>
      </p:sp>
    </p:spTree>
    <p:extLst>
      <p:ext uri="{BB962C8B-B14F-4D97-AF65-F5344CB8AC3E}">
        <p14:creationId xmlns:p14="http://schemas.microsoft.com/office/powerpoint/2010/main" val="1942770455"/>
      </p:ext>
    </p:extLst>
  </p:cSld>
  <p:clrMapOvr>
    <a:masterClrMapping/>
  </p:clrMapOvr>
  <mc:AlternateContent xmlns:mc="http://schemas.openxmlformats.org/markup-compatibility/2006" xmlns:p159="http://schemas.microsoft.com/office/powerpoint/2015/09/main">
    <mc:Choice Requires="p159">
      <p:transition spd="slow">
        <p159:morph option="byObject"/>
      </p:transition>
    </mc:Choice>
    <mc:Fallback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1191936-8687-4679-9EC4-F3B53ED51C61}"/>
              </a:ext>
            </a:extLst>
          </p:cNvPr>
          <p:cNvSpPr>
            <a:spLocks noGrp="1"/>
          </p:cNvSpPr>
          <p:nvPr>
            <p:ph type="title"/>
          </p:nvPr>
        </p:nvSpPr>
        <p:spPr/>
        <p:txBody>
          <a:bodyPr>
            <a:normAutofit/>
          </a:bodyPr>
          <a:lstStyle/>
          <a:p>
            <a:r>
              <a:rPr lang="en-US" dirty="0"/>
              <a:t>Schedule broadcast in beacons</a:t>
            </a:r>
            <a:endParaRPr lang="ru-RU" dirty="0"/>
          </a:p>
        </p:txBody>
      </p:sp>
      <p:sp>
        <p:nvSpPr>
          <p:cNvPr id="3" name="Объект 2">
            <a:extLst>
              <a:ext uri="{FF2B5EF4-FFF2-40B4-BE49-F238E27FC236}">
                <a16:creationId xmlns:a16="http://schemas.microsoft.com/office/drawing/2014/main" id="{3FB70A54-F4AF-469F-B391-48E7BB4F6247}"/>
              </a:ext>
            </a:extLst>
          </p:cNvPr>
          <p:cNvSpPr>
            <a:spLocks noGrp="1"/>
          </p:cNvSpPr>
          <p:nvPr>
            <p:ph idx="1"/>
          </p:nvPr>
        </p:nvSpPr>
        <p:spPr>
          <a:xfrm>
            <a:off x="248679" y="1847221"/>
            <a:ext cx="8643551" cy="3489616"/>
          </a:xfrm>
        </p:spPr>
        <p:txBody>
          <a:bodyPr>
            <a:normAutofit/>
          </a:bodyPr>
          <a:lstStyle/>
          <a:p>
            <a:pPr marL="0" indent="0">
              <a:buNone/>
            </a:pPr>
            <a:r>
              <a:rPr lang="en-US" sz="1800" dirty="0"/>
              <a:t>The schedule is broadcasted via beacons. A beacon has one or several Schedule IEs, each containing one schedule.</a:t>
            </a:r>
          </a:p>
          <a:p>
            <a:endParaRPr lang="en-US" sz="1800" dirty="0"/>
          </a:p>
          <a:p>
            <a:endParaRPr lang="en-US" sz="1800" dirty="0"/>
          </a:p>
          <a:p>
            <a:endParaRPr lang="en-US" sz="1800" dirty="0"/>
          </a:p>
          <a:p>
            <a:endParaRPr lang="en-US" sz="1800" dirty="0"/>
          </a:p>
          <a:p>
            <a:pPr marL="0" indent="0">
              <a:buNone/>
            </a:pPr>
            <a:endParaRPr lang="en-US" sz="1800" dirty="0"/>
          </a:p>
        </p:txBody>
      </p:sp>
      <p:graphicFrame>
        <p:nvGraphicFramePr>
          <p:cNvPr id="6" name="Таблица 5">
            <a:extLst>
              <a:ext uri="{FF2B5EF4-FFF2-40B4-BE49-F238E27FC236}">
                <a16:creationId xmlns:a16="http://schemas.microsoft.com/office/drawing/2014/main" id="{086927B8-60AA-48A0-9481-ED1F4B00F993}"/>
              </a:ext>
            </a:extLst>
          </p:cNvPr>
          <p:cNvGraphicFramePr>
            <a:graphicFrameLocks noGrp="1"/>
          </p:cNvGraphicFramePr>
          <p:nvPr/>
        </p:nvGraphicFramePr>
        <p:xfrm>
          <a:off x="2459182" y="4243886"/>
          <a:ext cx="3685309" cy="777240"/>
        </p:xfrm>
        <a:graphic>
          <a:graphicData uri="http://schemas.openxmlformats.org/drawingml/2006/table">
            <a:tbl>
              <a:tblPr firstRow="1" bandRow="1">
                <a:tableStyleId>{5940675A-B579-460E-94D1-54222C63F5DA}</a:tableStyleId>
              </a:tblPr>
              <a:tblGrid>
                <a:gridCol w="729551">
                  <a:extLst>
                    <a:ext uri="{9D8B030D-6E8A-4147-A177-3AD203B41FA5}">
                      <a16:colId xmlns:a16="http://schemas.microsoft.com/office/drawing/2014/main" val="2034042560"/>
                    </a:ext>
                  </a:extLst>
                </a:gridCol>
                <a:gridCol w="819544">
                  <a:extLst>
                    <a:ext uri="{9D8B030D-6E8A-4147-A177-3AD203B41FA5}">
                      <a16:colId xmlns:a16="http://schemas.microsoft.com/office/drawing/2014/main" val="2456197314"/>
                    </a:ext>
                  </a:extLst>
                </a:gridCol>
                <a:gridCol w="1068107">
                  <a:extLst>
                    <a:ext uri="{9D8B030D-6E8A-4147-A177-3AD203B41FA5}">
                      <a16:colId xmlns:a16="http://schemas.microsoft.com/office/drawing/2014/main" val="2637646027"/>
                    </a:ext>
                  </a:extLst>
                </a:gridCol>
                <a:gridCol w="1068107">
                  <a:extLst>
                    <a:ext uri="{9D8B030D-6E8A-4147-A177-3AD203B41FA5}">
                      <a16:colId xmlns:a16="http://schemas.microsoft.com/office/drawing/2014/main" val="646683112"/>
                    </a:ext>
                  </a:extLst>
                </a:gridCol>
              </a:tblGrid>
              <a:tr h="480060">
                <a:tc>
                  <a:txBody>
                    <a:bodyPr/>
                    <a:lstStyle/>
                    <a:p>
                      <a:endParaRPr lang="ru-RU" sz="1400" dirty="0"/>
                    </a:p>
                  </a:txBody>
                  <a:tcPr marL="68580" marR="68580" marT="34290" marB="3429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400" dirty="0"/>
                        <a:t>Schedule ID</a:t>
                      </a:r>
                      <a:endParaRPr lang="ru-RU" sz="1400" dirty="0"/>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Duration</a:t>
                      </a:r>
                      <a:endParaRPr lang="ru-RU" sz="1400" dirty="0"/>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Schedule</a:t>
                      </a:r>
                      <a:endParaRPr lang="ru-RU" sz="1400" dirty="0"/>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068749533"/>
                  </a:ext>
                </a:extLst>
              </a:tr>
              <a:tr h="278130">
                <a:tc>
                  <a:txBody>
                    <a:bodyPr/>
                    <a:lstStyle/>
                    <a:p>
                      <a:pPr algn="ctr"/>
                      <a:r>
                        <a:rPr lang="en-US" sz="1400" dirty="0"/>
                        <a:t>Octets:</a:t>
                      </a:r>
                      <a:endParaRPr lang="ru-RU" sz="1400" dirty="0"/>
                    </a:p>
                  </a:txBody>
                  <a:tcPr marL="68580" marR="68580" marT="34290" marB="34290">
                    <a:lnL w="12700" cmpd="sng">
                      <a:noFill/>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r>
                        <a:rPr lang="ru-RU" sz="1400" dirty="0"/>
                        <a:t>1</a:t>
                      </a:r>
                    </a:p>
                  </a:txBody>
                  <a:tcPr marL="68580" marR="68580" marT="34290" marB="34290">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r>
                        <a:rPr lang="en-US" sz="1400" dirty="0"/>
                        <a:t>2</a:t>
                      </a:r>
                      <a:endParaRPr lang="ru-RU" sz="1400" dirty="0"/>
                    </a:p>
                  </a:txBody>
                  <a:tcPr marL="68580" marR="68580" marT="34290" marB="34290">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r>
                        <a:rPr lang="en-US" sz="1400" dirty="0"/>
                        <a:t>variable</a:t>
                      </a:r>
                      <a:endParaRPr lang="ru-RU" sz="1400" dirty="0"/>
                    </a:p>
                  </a:txBody>
                  <a:tcPr marL="68580" marR="68580" marT="34290" marB="34290">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4249908662"/>
                  </a:ext>
                </a:extLst>
              </a:tr>
            </a:tbl>
          </a:graphicData>
        </a:graphic>
      </p:graphicFrame>
      <p:graphicFrame>
        <p:nvGraphicFramePr>
          <p:cNvPr id="10" name="Таблица 9">
            <a:extLst>
              <a:ext uri="{FF2B5EF4-FFF2-40B4-BE49-F238E27FC236}">
                <a16:creationId xmlns:a16="http://schemas.microsoft.com/office/drawing/2014/main" id="{14D7A5A5-D06D-4F0A-AB78-D59864D85EE0}"/>
              </a:ext>
            </a:extLst>
          </p:cNvPr>
          <p:cNvGraphicFramePr>
            <a:graphicFrameLocks noGrp="1"/>
          </p:cNvGraphicFramePr>
          <p:nvPr/>
        </p:nvGraphicFramePr>
        <p:xfrm>
          <a:off x="1158744" y="3014612"/>
          <a:ext cx="3581457" cy="556260"/>
        </p:xfrm>
        <a:graphic>
          <a:graphicData uri="http://schemas.openxmlformats.org/drawingml/2006/table">
            <a:tbl>
              <a:tblPr firstRow="1" bandRow="1">
                <a:tableStyleId>{5940675A-B579-460E-94D1-54222C63F5DA}</a:tableStyleId>
              </a:tblPr>
              <a:tblGrid>
                <a:gridCol w="708992">
                  <a:extLst>
                    <a:ext uri="{9D8B030D-6E8A-4147-A177-3AD203B41FA5}">
                      <a16:colId xmlns:a16="http://schemas.microsoft.com/office/drawing/2014/main" val="2034042560"/>
                    </a:ext>
                  </a:extLst>
                </a:gridCol>
                <a:gridCol w="796449">
                  <a:extLst>
                    <a:ext uri="{9D8B030D-6E8A-4147-A177-3AD203B41FA5}">
                      <a16:colId xmlns:a16="http://schemas.microsoft.com/office/drawing/2014/main" val="2456197314"/>
                    </a:ext>
                  </a:extLst>
                </a:gridCol>
                <a:gridCol w="1038008">
                  <a:extLst>
                    <a:ext uri="{9D8B030D-6E8A-4147-A177-3AD203B41FA5}">
                      <a16:colId xmlns:a16="http://schemas.microsoft.com/office/drawing/2014/main" val="2637646027"/>
                    </a:ext>
                  </a:extLst>
                </a:gridCol>
                <a:gridCol w="1038008">
                  <a:extLst>
                    <a:ext uri="{9D8B030D-6E8A-4147-A177-3AD203B41FA5}">
                      <a16:colId xmlns:a16="http://schemas.microsoft.com/office/drawing/2014/main" val="4267060194"/>
                    </a:ext>
                  </a:extLst>
                </a:gridCol>
              </a:tblGrid>
              <a:tr h="278130">
                <a:tc>
                  <a:txBody>
                    <a:bodyPr/>
                    <a:lstStyle/>
                    <a:p>
                      <a:endParaRPr lang="ru-RU" sz="1100" dirty="0"/>
                    </a:p>
                  </a:txBody>
                  <a:tcPr marL="68580" marR="68580" marT="34290" marB="3429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100" dirty="0"/>
                        <a:t>Element ID</a:t>
                      </a:r>
                      <a:endParaRPr lang="ru-RU" sz="1100" dirty="0"/>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a:t>Length</a:t>
                      </a:r>
                      <a:endParaRPr lang="ru-RU" sz="1100" dirty="0"/>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a:t>Schedule Info </a:t>
                      </a:r>
                      <a:endParaRPr lang="ru-RU" sz="1100" dirty="0"/>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068749533"/>
                  </a:ext>
                </a:extLst>
              </a:tr>
              <a:tr h="278130">
                <a:tc>
                  <a:txBody>
                    <a:bodyPr/>
                    <a:lstStyle/>
                    <a:p>
                      <a:pPr algn="ctr"/>
                      <a:r>
                        <a:rPr lang="en-US" sz="1100" dirty="0"/>
                        <a:t>Octets:</a:t>
                      </a:r>
                      <a:endParaRPr lang="ru-RU" sz="1100" dirty="0"/>
                    </a:p>
                  </a:txBody>
                  <a:tcPr marL="68580" marR="68580" marT="34290" marB="34290">
                    <a:lnL w="12700" cmpd="sng">
                      <a:noFill/>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r>
                        <a:rPr lang="ru-RU" sz="1100" dirty="0"/>
                        <a:t>1</a:t>
                      </a:r>
                    </a:p>
                  </a:txBody>
                  <a:tcPr marL="68580" marR="68580" marT="34290" marB="34290">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r>
                        <a:rPr lang="en-US" sz="1100" dirty="0"/>
                        <a:t>1</a:t>
                      </a:r>
                      <a:endParaRPr lang="ru-RU" sz="1100" dirty="0"/>
                    </a:p>
                  </a:txBody>
                  <a:tcPr marL="68580" marR="68580" marT="34290" marB="34290">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r>
                        <a:rPr lang="en-US" sz="1100" dirty="0"/>
                        <a:t>variable</a:t>
                      </a:r>
                      <a:endParaRPr lang="ru-RU" sz="1100" dirty="0"/>
                    </a:p>
                  </a:txBody>
                  <a:tcPr marL="68580" marR="68580" marT="34290" marB="34290">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4249908662"/>
                  </a:ext>
                </a:extLst>
              </a:tr>
            </a:tbl>
          </a:graphicData>
        </a:graphic>
      </p:graphicFrame>
      <p:cxnSp>
        <p:nvCxnSpPr>
          <p:cNvPr id="13" name="Прямая соединительная линия 12">
            <a:extLst>
              <a:ext uri="{FF2B5EF4-FFF2-40B4-BE49-F238E27FC236}">
                <a16:creationId xmlns:a16="http://schemas.microsoft.com/office/drawing/2014/main" id="{97D9B8C7-6AEF-40F3-A123-2EB6BD8C9D02}"/>
              </a:ext>
            </a:extLst>
          </p:cNvPr>
          <p:cNvCxnSpPr>
            <a:cxnSpLocks/>
          </p:cNvCxnSpPr>
          <p:nvPr/>
        </p:nvCxnSpPr>
        <p:spPr>
          <a:xfrm flipH="1">
            <a:off x="3228109" y="3292741"/>
            <a:ext cx="491837" cy="966068"/>
          </a:xfrm>
          <a:prstGeom prst="line">
            <a:avLst/>
          </a:prstGeom>
        </p:spPr>
        <p:style>
          <a:lnRef idx="1">
            <a:schemeClr val="dk1"/>
          </a:lnRef>
          <a:fillRef idx="0">
            <a:schemeClr val="dk1"/>
          </a:fillRef>
          <a:effectRef idx="0">
            <a:schemeClr val="dk1"/>
          </a:effectRef>
          <a:fontRef idx="minor">
            <a:schemeClr val="tx1"/>
          </a:fontRef>
        </p:style>
      </p:cxnSp>
      <p:cxnSp>
        <p:nvCxnSpPr>
          <p:cNvPr id="14" name="Прямая соединительная линия 13">
            <a:extLst>
              <a:ext uri="{FF2B5EF4-FFF2-40B4-BE49-F238E27FC236}">
                <a16:creationId xmlns:a16="http://schemas.microsoft.com/office/drawing/2014/main" id="{42EDD250-2B82-4A4D-83C0-893E739484EF}"/>
              </a:ext>
            </a:extLst>
          </p:cNvPr>
          <p:cNvCxnSpPr>
            <a:cxnSpLocks/>
          </p:cNvCxnSpPr>
          <p:nvPr/>
        </p:nvCxnSpPr>
        <p:spPr>
          <a:xfrm>
            <a:off x="4740200" y="3292742"/>
            <a:ext cx="1404292" cy="896527"/>
          </a:xfrm>
          <a:prstGeom prst="line">
            <a:avLst/>
          </a:prstGeom>
        </p:spPr>
        <p:style>
          <a:lnRef idx="1">
            <a:schemeClr val="dk1"/>
          </a:lnRef>
          <a:fillRef idx="0">
            <a:schemeClr val="dk1"/>
          </a:fillRef>
          <a:effectRef idx="0">
            <a:schemeClr val="dk1"/>
          </a:effectRef>
          <a:fontRef idx="minor">
            <a:schemeClr val="tx1"/>
          </a:fontRef>
        </p:style>
      </p:cxnSp>
      <p:sp>
        <p:nvSpPr>
          <p:cNvPr id="17" name="TextBox 16">
            <a:extLst>
              <a:ext uri="{FF2B5EF4-FFF2-40B4-BE49-F238E27FC236}">
                <a16:creationId xmlns:a16="http://schemas.microsoft.com/office/drawing/2014/main" id="{11846C07-F02C-44FD-ABF6-B095B5CF785D}"/>
              </a:ext>
            </a:extLst>
          </p:cNvPr>
          <p:cNvSpPr txBox="1"/>
          <p:nvPr/>
        </p:nvSpPr>
        <p:spPr>
          <a:xfrm>
            <a:off x="6056910" y="3173997"/>
            <a:ext cx="2895344" cy="461665"/>
          </a:xfrm>
          <a:prstGeom prst="rect">
            <a:avLst/>
          </a:prstGeom>
          <a:noFill/>
          <a:ln>
            <a:solidFill>
              <a:schemeClr val="accent6"/>
            </a:solidFill>
          </a:ln>
        </p:spPr>
        <p:txBody>
          <a:bodyPr wrap="none" rtlCol="0">
            <a:spAutoFit/>
          </a:bodyPr>
          <a:lstStyle/>
          <a:p>
            <a:r>
              <a:rPr lang="en-US" dirty="0"/>
              <a:t>Schedule ID can be from 1 to 127</a:t>
            </a:r>
          </a:p>
          <a:p>
            <a:r>
              <a:rPr lang="en-US" dirty="0"/>
              <a:t>Schedule ID = 0 is used for ad hoc schedule</a:t>
            </a:r>
            <a:endParaRPr lang="ru-RU" dirty="0"/>
          </a:p>
        </p:txBody>
      </p:sp>
      <p:sp>
        <p:nvSpPr>
          <p:cNvPr id="5" name="Номер слайда 4">
            <a:extLst>
              <a:ext uri="{FF2B5EF4-FFF2-40B4-BE49-F238E27FC236}">
                <a16:creationId xmlns:a16="http://schemas.microsoft.com/office/drawing/2014/main" id="{B5BADB56-00ED-4951-8840-614E321DA7D7}"/>
              </a:ext>
            </a:extLst>
          </p:cNvPr>
          <p:cNvSpPr>
            <a:spLocks noGrp="1"/>
          </p:cNvSpPr>
          <p:nvPr>
            <p:ph type="sldNum" sz="quarter" idx="12"/>
          </p:nvPr>
        </p:nvSpPr>
        <p:spPr>
          <a:xfrm>
            <a:off x="4533156" y="6475413"/>
            <a:ext cx="153888" cy="184666"/>
          </a:xfrm>
        </p:spPr>
        <p:txBody>
          <a:bodyPr/>
          <a:lstStyle/>
          <a:p>
            <a:fld id="{E0F95982-DE6F-4AB0-ACCC-88BFD843D27D}" type="slidenum">
              <a:rPr lang="ru-RU" smtClean="0"/>
              <a:t>14</a:t>
            </a:fld>
            <a:endParaRPr lang="ru-RU"/>
          </a:p>
        </p:txBody>
      </p:sp>
      <p:sp>
        <p:nvSpPr>
          <p:cNvPr id="4" name="Дата 3">
            <a:extLst>
              <a:ext uri="{FF2B5EF4-FFF2-40B4-BE49-F238E27FC236}">
                <a16:creationId xmlns:a16="http://schemas.microsoft.com/office/drawing/2014/main" id="{45140A22-0D69-B7A6-BBEC-E5E51DFEF7C3}"/>
              </a:ext>
            </a:extLst>
          </p:cNvPr>
          <p:cNvSpPr>
            <a:spLocks noGrp="1"/>
          </p:cNvSpPr>
          <p:nvPr>
            <p:ph type="dt" sz="half" idx="10"/>
          </p:nvPr>
        </p:nvSpPr>
        <p:spPr>
          <a:xfrm>
            <a:off x="696913" y="334189"/>
            <a:ext cx="942566" cy="276999"/>
          </a:xfrm>
        </p:spPr>
        <p:txBody>
          <a:bodyPr/>
          <a:lstStyle/>
          <a:p>
            <a:r>
              <a:rPr lang="en-US" altLang="zh-CN" dirty="0"/>
              <a:t>July 2022</a:t>
            </a:r>
            <a:endParaRPr lang="ru-RU" dirty="0"/>
          </a:p>
        </p:txBody>
      </p:sp>
      <p:sp>
        <p:nvSpPr>
          <p:cNvPr id="7" name="Нижний колонтитул 6">
            <a:extLst>
              <a:ext uri="{FF2B5EF4-FFF2-40B4-BE49-F238E27FC236}">
                <a16:creationId xmlns:a16="http://schemas.microsoft.com/office/drawing/2014/main" id="{A4F3995D-DB94-3A22-0CE9-D455F7F8E3F9}"/>
              </a:ext>
            </a:extLst>
          </p:cNvPr>
          <p:cNvSpPr>
            <a:spLocks noGrp="1"/>
          </p:cNvSpPr>
          <p:nvPr>
            <p:ph type="ftr" sz="quarter" idx="11"/>
          </p:nvPr>
        </p:nvSpPr>
        <p:spPr/>
        <p:txBody>
          <a:bodyPr/>
          <a:lstStyle/>
          <a:p>
            <a:r>
              <a:rPr lang="en-US"/>
              <a:t>Evgeny Khorov (IITP RAS)</a:t>
            </a:r>
            <a:endParaRPr lang="ru-RU"/>
          </a:p>
        </p:txBody>
      </p:sp>
    </p:spTree>
    <p:extLst>
      <p:ext uri="{BB962C8B-B14F-4D97-AF65-F5344CB8AC3E}">
        <p14:creationId xmlns:p14="http://schemas.microsoft.com/office/powerpoint/2010/main" val="3472980183"/>
      </p:ext>
    </p:extLst>
  </p:cSld>
  <p:clrMapOvr>
    <a:masterClrMapping/>
  </p:clrMapOvr>
  <mc:AlternateContent xmlns:mc="http://schemas.openxmlformats.org/markup-compatibility/2006" xmlns:p159="http://schemas.microsoft.com/office/powerpoint/2015/09/main">
    <mc:Choice Requires="p159">
      <p:transition spd="slow">
        <p159:morph option="byObject"/>
      </p:transition>
    </mc:Choice>
    <mc:Fallback xmlns="">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B0B1318-FDCE-47DA-962A-8995F44495D8}"/>
              </a:ext>
            </a:extLst>
          </p:cNvPr>
          <p:cNvSpPr>
            <a:spLocks noGrp="1"/>
          </p:cNvSpPr>
          <p:nvPr>
            <p:ph type="title"/>
          </p:nvPr>
        </p:nvSpPr>
        <p:spPr/>
        <p:txBody>
          <a:bodyPr/>
          <a:lstStyle/>
          <a:p>
            <a:r>
              <a:rPr lang="en-US" dirty="0"/>
              <a:t>IRTS frame format</a:t>
            </a:r>
            <a:endParaRPr lang="ru-RU" dirty="0"/>
          </a:p>
        </p:txBody>
      </p:sp>
      <p:sp>
        <p:nvSpPr>
          <p:cNvPr id="3" name="Объект 2">
            <a:extLst>
              <a:ext uri="{FF2B5EF4-FFF2-40B4-BE49-F238E27FC236}">
                <a16:creationId xmlns:a16="http://schemas.microsoft.com/office/drawing/2014/main" id="{DF9FCF21-5702-4CCC-B395-FEBE430DCE9A}"/>
              </a:ext>
            </a:extLst>
          </p:cNvPr>
          <p:cNvSpPr>
            <a:spLocks noGrp="1"/>
          </p:cNvSpPr>
          <p:nvPr>
            <p:ph idx="1"/>
          </p:nvPr>
        </p:nvSpPr>
        <p:spPr/>
        <p:txBody>
          <a:bodyPr>
            <a:normAutofit fontScale="62500" lnSpcReduction="20000"/>
          </a:bodyPr>
          <a:lstStyle/>
          <a:p>
            <a:pPr>
              <a:lnSpc>
                <a:spcPct val="120000"/>
              </a:lnSpc>
            </a:pPr>
            <a:r>
              <a:rPr lang="en-US" dirty="0"/>
              <a:t>The schedule can be sent in IRTS. </a:t>
            </a:r>
          </a:p>
          <a:p>
            <a:pPr>
              <a:lnSpc>
                <a:spcPct val="120000"/>
              </a:lnSpc>
            </a:pPr>
            <a:r>
              <a:rPr lang="en-US" dirty="0"/>
              <a:t>It is a Control frame</a:t>
            </a:r>
          </a:p>
          <a:p>
            <a:pPr>
              <a:lnSpc>
                <a:spcPct val="120000"/>
              </a:lnSpc>
            </a:pPr>
            <a:endParaRPr lang="en-US" dirty="0"/>
          </a:p>
          <a:p>
            <a:pPr>
              <a:lnSpc>
                <a:spcPct val="120000"/>
              </a:lnSpc>
            </a:pPr>
            <a:endParaRPr lang="en-US" dirty="0"/>
          </a:p>
          <a:p>
            <a:pPr>
              <a:lnSpc>
                <a:spcPct val="120000"/>
              </a:lnSpc>
            </a:pPr>
            <a:endParaRPr lang="en-US" dirty="0"/>
          </a:p>
          <a:p>
            <a:pPr>
              <a:lnSpc>
                <a:spcPct val="120000"/>
              </a:lnSpc>
            </a:pPr>
            <a:r>
              <a:rPr lang="en-US" dirty="0"/>
              <a:t>As for 802.11be, there are three Control Subtypes left: 0000, 0001, 1111.</a:t>
            </a:r>
          </a:p>
          <a:p>
            <a:pPr>
              <a:lnSpc>
                <a:spcPct val="120000"/>
              </a:lnSpc>
            </a:pPr>
            <a:r>
              <a:rPr lang="en-US" dirty="0"/>
              <a:t>Address 1 is a</a:t>
            </a:r>
            <a:r>
              <a:rPr lang="ru-RU" dirty="0"/>
              <a:t> </a:t>
            </a:r>
            <a:r>
              <a:rPr lang="en-US" dirty="0"/>
              <a:t>group address of multiple sensors that will response to IRTS with a synchronous CTS.</a:t>
            </a:r>
          </a:p>
          <a:p>
            <a:pPr>
              <a:lnSpc>
                <a:spcPct val="120000"/>
              </a:lnSpc>
            </a:pPr>
            <a:r>
              <a:rPr lang="en-US" dirty="0"/>
              <a:t>Address 2 is the address of the STA sending the IRTS (we assume that IRTS are sent by the AP)</a:t>
            </a:r>
          </a:p>
          <a:p>
            <a:pPr>
              <a:lnSpc>
                <a:spcPct val="120000"/>
              </a:lnSpc>
            </a:pPr>
            <a:r>
              <a:rPr lang="en-US" dirty="0" err="1"/>
              <a:t>Tetrapartial</a:t>
            </a:r>
            <a:r>
              <a:rPr lang="en-US" dirty="0"/>
              <a:t> Timestamp is included for synchronization</a:t>
            </a:r>
            <a:endParaRPr lang="ru-RU" dirty="0"/>
          </a:p>
          <a:p>
            <a:pPr>
              <a:lnSpc>
                <a:spcPct val="120000"/>
              </a:lnSpc>
            </a:pPr>
            <a:r>
              <a:rPr lang="en-US" i="1" dirty="0" err="1"/>
              <a:t>Tetrapartial</a:t>
            </a:r>
            <a:r>
              <a:rPr lang="ru-RU" i="1" dirty="0"/>
              <a:t> </a:t>
            </a:r>
            <a:r>
              <a:rPr lang="en-US" i="1" dirty="0"/>
              <a:t>Timestamp</a:t>
            </a:r>
            <a:r>
              <a:rPr lang="ru-RU" i="1" dirty="0"/>
              <a:t> </a:t>
            </a:r>
            <a:r>
              <a:rPr lang="en-US" i="1" dirty="0"/>
              <a:t>field contains the value of the </a:t>
            </a:r>
            <a:r>
              <a:rPr lang="en-US" b="1" i="1" u="sng" dirty="0"/>
              <a:t>4 least significant octets of the</a:t>
            </a:r>
            <a:r>
              <a:rPr lang="ru-RU" b="1" i="1" u="sng" dirty="0"/>
              <a:t> </a:t>
            </a:r>
            <a:r>
              <a:rPr lang="en-US" b="1" i="1" u="sng" dirty="0"/>
              <a:t>STA’s TSF timer</a:t>
            </a:r>
            <a:r>
              <a:rPr lang="en-US" b="1" i="1" dirty="0"/>
              <a:t> </a:t>
            </a:r>
            <a:r>
              <a:rPr lang="en-US" i="1" dirty="0"/>
              <a:t>at the time that the start of the data symbol containing the first bit of the </a:t>
            </a:r>
            <a:r>
              <a:rPr lang="en-US" i="1" dirty="0" err="1"/>
              <a:t>Tetrapartial</a:t>
            </a:r>
            <a:r>
              <a:rPr lang="ru-RU" i="1" dirty="0"/>
              <a:t> </a:t>
            </a:r>
            <a:r>
              <a:rPr lang="en-US" i="1" dirty="0"/>
              <a:t>Timestamp field appears at the transmit antenna connector.</a:t>
            </a:r>
          </a:p>
          <a:p>
            <a:pPr>
              <a:lnSpc>
                <a:spcPct val="120000"/>
              </a:lnSpc>
            </a:pPr>
            <a:endParaRPr lang="en-US" dirty="0"/>
          </a:p>
          <a:p>
            <a:pPr>
              <a:lnSpc>
                <a:spcPct val="120000"/>
              </a:lnSpc>
            </a:pPr>
            <a:endParaRPr lang="en-US" dirty="0"/>
          </a:p>
          <a:p>
            <a:pPr marL="0" indent="0">
              <a:lnSpc>
                <a:spcPct val="120000"/>
              </a:lnSpc>
              <a:buNone/>
            </a:pPr>
            <a:endParaRPr lang="en-US" dirty="0"/>
          </a:p>
        </p:txBody>
      </p:sp>
      <p:graphicFrame>
        <p:nvGraphicFramePr>
          <p:cNvPr id="4" name="Таблица 3">
            <a:extLst>
              <a:ext uri="{FF2B5EF4-FFF2-40B4-BE49-F238E27FC236}">
                <a16:creationId xmlns:a16="http://schemas.microsoft.com/office/drawing/2014/main" id="{5F4702A9-CFB0-4AA5-84BF-1E2A2CDA2957}"/>
              </a:ext>
            </a:extLst>
          </p:cNvPr>
          <p:cNvGraphicFramePr>
            <a:graphicFrameLocks noGrp="1"/>
          </p:cNvGraphicFramePr>
          <p:nvPr/>
        </p:nvGraphicFramePr>
        <p:xfrm>
          <a:off x="1471007" y="2579564"/>
          <a:ext cx="5634831" cy="685800"/>
        </p:xfrm>
        <a:graphic>
          <a:graphicData uri="http://schemas.openxmlformats.org/drawingml/2006/table">
            <a:tbl>
              <a:tblPr firstRow="1" bandRow="1">
                <a:tableStyleId>{5940675A-B579-460E-94D1-54222C63F5DA}</a:tableStyleId>
              </a:tblPr>
              <a:tblGrid>
                <a:gridCol w="704354">
                  <a:extLst>
                    <a:ext uri="{9D8B030D-6E8A-4147-A177-3AD203B41FA5}">
                      <a16:colId xmlns:a16="http://schemas.microsoft.com/office/drawing/2014/main" val="2034042560"/>
                    </a:ext>
                  </a:extLst>
                </a:gridCol>
                <a:gridCol w="704354">
                  <a:extLst>
                    <a:ext uri="{9D8B030D-6E8A-4147-A177-3AD203B41FA5}">
                      <a16:colId xmlns:a16="http://schemas.microsoft.com/office/drawing/2014/main" val="2456197314"/>
                    </a:ext>
                  </a:extLst>
                </a:gridCol>
                <a:gridCol w="704354">
                  <a:extLst>
                    <a:ext uri="{9D8B030D-6E8A-4147-A177-3AD203B41FA5}">
                      <a16:colId xmlns:a16="http://schemas.microsoft.com/office/drawing/2014/main" val="2637646027"/>
                    </a:ext>
                  </a:extLst>
                </a:gridCol>
                <a:gridCol w="704354">
                  <a:extLst>
                    <a:ext uri="{9D8B030D-6E8A-4147-A177-3AD203B41FA5}">
                      <a16:colId xmlns:a16="http://schemas.microsoft.com/office/drawing/2014/main" val="924166357"/>
                    </a:ext>
                  </a:extLst>
                </a:gridCol>
                <a:gridCol w="704354">
                  <a:extLst>
                    <a:ext uri="{9D8B030D-6E8A-4147-A177-3AD203B41FA5}">
                      <a16:colId xmlns:a16="http://schemas.microsoft.com/office/drawing/2014/main" val="3446183196"/>
                    </a:ext>
                  </a:extLst>
                </a:gridCol>
                <a:gridCol w="819678">
                  <a:extLst>
                    <a:ext uri="{9D8B030D-6E8A-4147-A177-3AD203B41FA5}">
                      <a16:colId xmlns:a16="http://schemas.microsoft.com/office/drawing/2014/main" val="3239654300"/>
                    </a:ext>
                  </a:extLst>
                </a:gridCol>
                <a:gridCol w="826492">
                  <a:extLst>
                    <a:ext uri="{9D8B030D-6E8A-4147-A177-3AD203B41FA5}">
                      <a16:colId xmlns:a16="http://schemas.microsoft.com/office/drawing/2014/main" val="3626742544"/>
                    </a:ext>
                  </a:extLst>
                </a:gridCol>
                <a:gridCol w="466891">
                  <a:extLst>
                    <a:ext uri="{9D8B030D-6E8A-4147-A177-3AD203B41FA5}">
                      <a16:colId xmlns:a16="http://schemas.microsoft.com/office/drawing/2014/main" val="590607693"/>
                    </a:ext>
                  </a:extLst>
                </a:gridCol>
              </a:tblGrid>
              <a:tr h="388620">
                <a:tc>
                  <a:txBody>
                    <a:bodyPr/>
                    <a:lstStyle/>
                    <a:p>
                      <a:endParaRPr lang="ru-RU" sz="1400" dirty="0"/>
                    </a:p>
                  </a:txBody>
                  <a:tcPr marL="68580" marR="68580" marT="34290" marB="3429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100" dirty="0"/>
                        <a:t>Frame Control</a:t>
                      </a:r>
                      <a:endParaRPr lang="ru-RU" sz="1100" dirty="0"/>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900" dirty="0"/>
                        <a:t>Duration/ID</a:t>
                      </a:r>
                      <a:endParaRPr lang="ru-RU" sz="900" dirty="0"/>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a:t>Address 1</a:t>
                      </a:r>
                      <a:endParaRPr lang="ru-RU" sz="1100" dirty="0"/>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b="0" i="0" u="none" strike="noStrike" kern="1200" baseline="0" dirty="0">
                          <a:solidFill>
                            <a:schemeClr val="tx1"/>
                          </a:solidFill>
                          <a:latin typeface="+mn-lt"/>
                          <a:ea typeface="+mn-ea"/>
                          <a:cs typeface="+mn-cs"/>
                        </a:rPr>
                        <a:t>Address 2</a:t>
                      </a:r>
                      <a:endParaRPr lang="ru-RU" sz="1100" dirty="0"/>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err="1"/>
                        <a:t>Tetrapartial</a:t>
                      </a:r>
                      <a:r>
                        <a:rPr lang="en-US" sz="1100" dirty="0"/>
                        <a:t> Timestamp</a:t>
                      </a:r>
                      <a:endParaRPr lang="ru-RU" sz="1100" dirty="0"/>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a:t>Schedule</a:t>
                      </a:r>
                      <a:endParaRPr lang="ru-RU" sz="1100" dirty="0"/>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a:t>FCS</a:t>
                      </a:r>
                      <a:endParaRPr lang="ru-RU" sz="1100" dirty="0"/>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068749533"/>
                  </a:ext>
                </a:extLst>
              </a:tr>
              <a:tr h="278130">
                <a:tc>
                  <a:txBody>
                    <a:bodyPr/>
                    <a:lstStyle/>
                    <a:p>
                      <a:pPr algn="ctr"/>
                      <a:r>
                        <a:rPr lang="en-US" sz="1400" dirty="0"/>
                        <a:t>Octets:</a:t>
                      </a:r>
                      <a:endParaRPr lang="ru-RU" sz="1400" dirty="0"/>
                    </a:p>
                  </a:txBody>
                  <a:tcPr marL="68580" marR="68580" marT="34290" marB="34290">
                    <a:lnL w="12700" cmpd="sng">
                      <a:noFill/>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r>
                        <a:rPr lang="en-US" sz="1400" dirty="0"/>
                        <a:t>2</a:t>
                      </a:r>
                      <a:endParaRPr lang="ru-RU" sz="1400" dirty="0"/>
                    </a:p>
                  </a:txBody>
                  <a:tcPr marL="68580" marR="68580" marT="34290" marB="34290">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r>
                        <a:rPr lang="en-US" sz="1400" dirty="0"/>
                        <a:t>2</a:t>
                      </a:r>
                      <a:endParaRPr lang="ru-RU" sz="1400" dirty="0"/>
                    </a:p>
                  </a:txBody>
                  <a:tcPr marL="68580" marR="68580" marT="34290" marB="34290">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r>
                        <a:rPr lang="en-US" sz="1400" dirty="0"/>
                        <a:t>6</a:t>
                      </a:r>
                      <a:endParaRPr lang="ru-RU" sz="1400" dirty="0"/>
                    </a:p>
                  </a:txBody>
                  <a:tcPr marL="68580" marR="68580" marT="34290" marB="34290">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r>
                        <a:rPr lang="en-US" sz="1400" dirty="0"/>
                        <a:t>6</a:t>
                      </a:r>
                      <a:endParaRPr lang="ru-RU" sz="1400" dirty="0"/>
                    </a:p>
                  </a:txBody>
                  <a:tcPr marL="68580" marR="68580" marT="34290" marB="34290">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r>
                        <a:rPr lang="ru-RU" sz="1400" dirty="0"/>
                        <a:t>4</a:t>
                      </a:r>
                    </a:p>
                  </a:txBody>
                  <a:tcPr marL="68580" marR="68580" marT="34290" marB="34290">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r>
                        <a:rPr lang="en-US" sz="1400" dirty="0"/>
                        <a:t>variable</a:t>
                      </a:r>
                      <a:endParaRPr lang="ru-RU" sz="1400" dirty="0"/>
                    </a:p>
                  </a:txBody>
                  <a:tcPr marL="68580" marR="68580" marT="34290" marB="34290">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r>
                        <a:rPr lang="en-US" sz="1400" dirty="0"/>
                        <a:t>4</a:t>
                      </a:r>
                      <a:endParaRPr lang="ru-RU" sz="1400" dirty="0"/>
                    </a:p>
                  </a:txBody>
                  <a:tcPr marL="68580" marR="68580" marT="34290" marB="34290">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4249908662"/>
                  </a:ext>
                </a:extLst>
              </a:tr>
            </a:tbl>
          </a:graphicData>
        </a:graphic>
      </p:graphicFrame>
      <p:sp>
        <p:nvSpPr>
          <p:cNvPr id="5" name="Прямоугольник 4">
            <a:extLst>
              <a:ext uri="{FF2B5EF4-FFF2-40B4-BE49-F238E27FC236}">
                <a16:creationId xmlns:a16="http://schemas.microsoft.com/office/drawing/2014/main" id="{48F86C8B-C0E8-4AA9-8056-CD494FD93272}"/>
              </a:ext>
            </a:extLst>
          </p:cNvPr>
          <p:cNvSpPr/>
          <p:nvPr/>
        </p:nvSpPr>
        <p:spPr>
          <a:xfrm>
            <a:off x="817730" y="5865168"/>
            <a:ext cx="4745210" cy="261610"/>
          </a:xfrm>
          <a:prstGeom prst="rect">
            <a:avLst/>
          </a:prstGeom>
        </p:spPr>
        <p:txBody>
          <a:bodyPr wrap="none">
            <a:spAutoFit/>
          </a:bodyPr>
          <a:lstStyle/>
          <a:p>
            <a:r>
              <a:rPr lang="en-US" sz="1100" dirty="0" err="1"/>
              <a:t>Tetrapartial</a:t>
            </a:r>
            <a:r>
              <a:rPr lang="en-US" sz="1100" dirty="0"/>
              <a:t> Timestamp inspired by 802.11-2020, </a:t>
            </a:r>
            <a:r>
              <a:rPr lang="en-US" sz="1100" b="1" dirty="0"/>
              <a:t>9.8.4.2 STACK frame format</a:t>
            </a:r>
            <a:endParaRPr lang="ru-RU" sz="1100" dirty="0"/>
          </a:p>
        </p:txBody>
      </p:sp>
      <p:sp>
        <p:nvSpPr>
          <p:cNvPr id="7" name="Номер слайда 6">
            <a:extLst>
              <a:ext uri="{FF2B5EF4-FFF2-40B4-BE49-F238E27FC236}">
                <a16:creationId xmlns:a16="http://schemas.microsoft.com/office/drawing/2014/main" id="{3433DCAB-AF58-4F34-A6A3-D3695116E9B2}"/>
              </a:ext>
            </a:extLst>
          </p:cNvPr>
          <p:cNvSpPr>
            <a:spLocks noGrp="1"/>
          </p:cNvSpPr>
          <p:nvPr>
            <p:ph type="sldNum" sz="quarter" idx="12"/>
          </p:nvPr>
        </p:nvSpPr>
        <p:spPr>
          <a:xfrm>
            <a:off x="4494684" y="6475413"/>
            <a:ext cx="230833" cy="184666"/>
          </a:xfrm>
        </p:spPr>
        <p:txBody>
          <a:bodyPr/>
          <a:lstStyle/>
          <a:p>
            <a:fld id="{E0F95982-DE6F-4AB0-ACCC-88BFD843D27D}" type="slidenum">
              <a:rPr lang="ru-RU" smtClean="0"/>
              <a:t>15</a:t>
            </a:fld>
            <a:endParaRPr lang="ru-RU"/>
          </a:p>
        </p:txBody>
      </p:sp>
      <p:sp>
        <p:nvSpPr>
          <p:cNvPr id="6" name="Дата 5">
            <a:extLst>
              <a:ext uri="{FF2B5EF4-FFF2-40B4-BE49-F238E27FC236}">
                <a16:creationId xmlns:a16="http://schemas.microsoft.com/office/drawing/2014/main" id="{BF342C18-24E7-105B-50C9-D4B5FD4E27A9}"/>
              </a:ext>
            </a:extLst>
          </p:cNvPr>
          <p:cNvSpPr>
            <a:spLocks noGrp="1"/>
          </p:cNvSpPr>
          <p:nvPr>
            <p:ph type="dt" sz="half" idx="10"/>
          </p:nvPr>
        </p:nvSpPr>
        <p:spPr>
          <a:xfrm>
            <a:off x="696913" y="334189"/>
            <a:ext cx="942566" cy="276999"/>
          </a:xfrm>
        </p:spPr>
        <p:txBody>
          <a:bodyPr/>
          <a:lstStyle/>
          <a:p>
            <a:r>
              <a:rPr lang="en-US" altLang="zh-CN" dirty="0"/>
              <a:t>July 2022</a:t>
            </a:r>
            <a:endParaRPr lang="ru-RU" dirty="0"/>
          </a:p>
        </p:txBody>
      </p:sp>
      <p:sp>
        <p:nvSpPr>
          <p:cNvPr id="8" name="Нижний колонтитул 7">
            <a:extLst>
              <a:ext uri="{FF2B5EF4-FFF2-40B4-BE49-F238E27FC236}">
                <a16:creationId xmlns:a16="http://schemas.microsoft.com/office/drawing/2014/main" id="{570E45BC-080F-B512-4143-A5129F262415}"/>
              </a:ext>
            </a:extLst>
          </p:cNvPr>
          <p:cNvSpPr>
            <a:spLocks noGrp="1"/>
          </p:cNvSpPr>
          <p:nvPr>
            <p:ph type="ftr" sz="quarter" idx="11"/>
          </p:nvPr>
        </p:nvSpPr>
        <p:spPr/>
        <p:txBody>
          <a:bodyPr/>
          <a:lstStyle/>
          <a:p>
            <a:r>
              <a:rPr lang="en-US"/>
              <a:t>Evgeny Khorov (IITP RAS)</a:t>
            </a:r>
            <a:endParaRPr lang="ru-RU"/>
          </a:p>
        </p:txBody>
      </p:sp>
    </p:spTree>
    <p:extLst>
      <p:ext uri="{BB962C8B-B14F-4D97-AF65-F5344CB8AC3E}">
        <p14:creationId xmlns:p14="http://schemas.microsoft.com/office/powerpoint/2010/main" val="864120641"/>
      </p:ext>
    </p:extLst>
  </p:cSld>
  <p:clrMapOvr>
    <a:masterClrMapping/>
  </p:clrMapOvr>
  <mc:AlternateContent xmlns:mc="http://schemas.openxmlformats.org/markup-compatibility/2006" xmlns:p159="http://schemas.microsoft.com/office/powerpoint/2015/09/main">
    <mc:Choice Requires="p159">
      <p:transition spd="slow">
        <p159:morph option="byObject"/>
      </p:transition>
    </mc:Choice>
    <mc:Fallback xmlns="">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1191936-8687-4679-9EC4-F3B53ED51C61}"/>
              </a:ext>
            </a:extLst>
          </p:cNvPr>
          <p:cNvSpPr>
            <a:spLocks noGrp="1"/>
          </p:cNvSpPr>
          <p:nvPr>
            <p:ph type="title"/>
          </p:nvPr>
        </p:nvSpPr>
        <p:spPr/>
        <p:txBody>
          <a:bodyPr>
            <a:normAutofit/>
          </a:bodyPr>
          <a:lstStyle/>
          <a:p>
            <a:r>
              <a:rPr lang="en-US" dirty="0"/>
              <a:t>IRTS (cont’d)</a:t>
            </a:r>
            <a:endParaRPr lang="ru-RU" dirty="0"/>
          </a:p>
        </p:txBody>
      </p:sp>
      <p:sp>
        <p:nvSpPr>
          <p:cNvPr id="3" name="Объект 2">
            <a:extLst>
              <a:ext uri="{FF2B5EF4-FFF2-40B4-BE49-F238E27FC236}">
                <a16:creationId xmlns:a16="http://schemas.microsoft.com/office/drawing/2014/main" id="{3FB70A54-F4AF-469F-B391-48E7BB4F6247}"/>
              </a:ext>
            </a:extLst>
          </p:cNvPr>
          <p:cNvSpPr>
            <a:spLocks noGrp="1"/>
          </p:cNvSpPr>
          <p:nvPr>
            <p:ph idx="1"/>
          </p:nvPr>
        </p:nvSpPr>
        <p:spPr>
          <a:xfrm>
            <a:off x="170242" y="1648551"/>
            <a:ext cx="8578112" cy="1359636"/>
          </a:xfrm>
        </p:spPr>
        <p:txBody>
          <a:bodyPr>
            <a:normAutofit/>
          </a:bodyPr>
          <a:lstStyle/>
          <a:p>
            <a:pPr marL="0" indent="0">
              <a:buNone/>
            </a:pPr>
            <a:r>
              <a:rPr lang="en-US" sz="1350" dirty="0"/>
              <a:t>IRTS triggers one or several schedules defined in beacons (so the AP can combine multiple schedules in one TXOP)</a:t>
            </a:r>
          </a:p>
          <a:p>
            <a:pPr lvl="1"/>
            <a:r>
              <a:rPr lang="en-US" sz="1350" dirty="0"/>
              <a:t>IRTS can still define an ad hoc schedule (ID = 0), which will not be stored for future.</a:t>
            </a:r>
          </a:p>
          <a:p>
            <a:pPr lvl="1"/>
            <a:r>
              <a:rPr lang="en-US" sz="1350" dirty="0"/>
              <a:t>IRTS can also define a new schedule (with ID&gt;0) on the fly</a:t>
            </a:r>
          </a:p>
          <a:p>
            <a:pPr lvl="2"/>
            <a:r>
              <a:rPr lang="en-US" sz="1350" dirty="0"/>
              <a:t>It is useful if the AP needs to update a schedule before the next beacon, and then to reuse it</a:t>
            </a:r>
          </a:p>
          <a:p>
            <a:pPr marL="0" indent="0">
              <a:buNone/>
            </a:pPr>
            <a:endParaRPr lang="en-US" sz="1350" dirty="0"/>
          </a:p>
        </p:txBody>
      </p:sp>
      <p:graphicFrame>
        <p:nvGraphicFramePr>
          <p:cNvPr id="6" name="Таблица 5">
            <a:extLst>
              <a:ext uri="{FF2B5EF4-FFF2-40B4-BE49-F238E27FC236}">
                <a16:creationId xmlns:a16="http://schemas.microsoft.com/office/drawing/2014/main" id="{C815F2CD-5755-4B50-944F-7111EEEC73E4}"/>
              </a:ext>
            </a:extLst>
          </p:cNvPr>
          <p:cNvGraphicFramePr>
            <a:graphicFrameLocks noGrp="1"/>
          </p:cNvGraphicFramePr>
          <p:nvPr/>
        </p:nvGraphicFramePr>
        <p:xfrm>
          <a:off x="3811429" y="4545323"/>
          <a:ext cx="4193771" cy="685800"/>
        </p:xfrm>
        <a:graphic>
          <a:graphicData uri="http://schemas.openxmlformats.org/drawingml/2006/table">
            <a:tbl>
              <a:tblPr firstRow="1" bandRow="1">
                <a:tableStyleId>{5940675A-B579-460E-94D1-54222C63F5DA}</a:tableStyleId>
              </a:tblPr>
              <a:tblGrid>
                <a:gridCol w="860716">
                  <a:extLst>
                    <a:ext uri="{9D8B030D-6E8A-4147-A177-3AD203B41FA5}">
                      <a16:colId xmlns:a16="http://schemas.microsoft.com/office/drawing/2014/main" val="2034042560"/>
                    </a:ext>
                  </a:extLst>
                </a:gridCol>
                <a:gridCol w="1121003">
                  <a:extLst>
                    <a:ext uri="{9D8B030D-6E8A-4147-A177-3AD203B41FA5}">
                      <a16:colId xmlns:a16="http://schemas.microsoft.com/office/drawing/2014/main" val="2456197314"/>
                    </a:ext>
                  </a:extLst>
                </a:gridCol>
                <a:gridCol w="1106026">
                  <a:extLst>
                    <a:ext uri="{9D8B030D-6E8A-4147-A177-3AD203B41FA5}">
                      <a16:colId xmlns:a16="http://schemas.microsoft.com/office/drawing/2014/main" val="46720939"/>
                    </a:ext>
                  </a:extLst>
                </a:gridCol>
                <a:gridCol w="1106026">
                  <a:extLst>
                    <a:ext uri="{9D8B030D-6E8A-4147-A177-3AD203B41FA5}">
                      <a16:colId xmlns:a16="http://schemas.microsoft.com/office/drawing/2014/main" val="2637646027"/>
                    </a:ext>
                  </a:extLst>
                </a:gridCol>
              </a:tblGrid>
              <a:tr h="388620">
                <a:tc>
                  <a:txBody>
                    <a:bodyPr/>
                    <a:lstStyle/>
                    <a:p>
                      <a:endParaRPr lang="ru-RU" sz="1400" dirty="0"/>
                    </a:p>
                  </a:txBody>
                  <a:tcPr marL="68580" marR="68580" marT="34290" marB="3429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100" dirty="0"/>
                        <a:t>Schedule Present + ID</a:t>
                      </a:r>
                      <a:endParaRPr lang="ru-RU" sz="1100" dirty="0"/>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Duration</a:t>
                      </a:r>
                      <a:endParaRPr lang="ru-RU" sz="1400" dirty="0"/>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Schedule</a:t>
                      </a:r>
                      <a:endParaRPr lang="ru-RU" sz="1400" dirty="0"/>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068749533"/>
                  </a:ext>
                </a:extLst>
              </a:tr>
              <a:tr h="278130">
                <a:tc>
                  <a:txBody>
                    <a:bodyPr/>
                    <a:lstStyle/>
                    <a:p>
                      <a:pPr algn="ctr"/>
                      <a:r>
                        <a:rPr lang="en-US" sz="1400" dirty="0"/>
                        <a:t>Octets:</a:t>
                      </a:r>
                      <a:endParaRPr lang="ru-RU" sz="1400" dirty="0"/>
                    </a:p>
                  </a:txBody>
                  <a:tcPr marL="68580" marR="68580" marT="34290" marB="34290">
                    <a:lnL w="12700" cmpd="sng">
                      <a:noFill/>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r>
                        <a:rPr lang="ru-RU" sz="1400" dirty="0"/>
                        <a:t>1</a:t>
                      </a:r>
                    </a:p>
                  </a:txBody>
                  <a:tcPr marL="68580" marR="68580" marT="34290" marB="34290">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r>
                        <a:rPr lang="en-US" sz="1400" dirty="0"/>
                        <a:t>0 or 2</a:t>
                      </a:r>
                      <a:endParaRPr lang="ru-RU" sz="1400" dirty="0"/>
                    </a:p>
                  </a:txBody>
                  <a:tcPr marL="68580" marR="68580" marT="34290" marB="34290">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r>
                        <a:rPr lang="en-US" sz="1400" dirty="0"/>
                        <a:t>variable</a:t>
                      </a:r>
                      <a:endParaRPr lang="ru-RU" sz="1400" dirty="0"/>
                    </a:p>
                  </a:txBody>
                  <a:tcPr marL="68580" marR="68580" marT="34290" marB="34290">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4249908662"/>
                  </a:ext>
                </a:extLst>
              </a:tr>
            </a:tbl>
          </a:graphicData>
        </a:graphic>
      </p:graphicFrame>
      <p:cxnSp>
        <p:nvCxnSpPr>
          <p:cNvPr id="7" name="Прямая соединительная линия 6">
            <a:extLst>
              <a:ext uri="{FF2B5EF4-FFF2-40B4-BE49-F238E27FC236}">
                <a16:creationId xmlns:a16="http://schemas.microsoft.com/office/drawing/2014/main" id="{90D6B254-8505-4E17-A46A-57465CEEB3C2}"/>
              </a:ext>
            </a:extLst>
          </p:cNvPr>
          <p:cNvCxnSpPr>
            <a:cxnSpLocks/>
          </p:cNvCxnSpPr>
          <p:nvPr/>
        </p:nvCxnSpPr>
        <p:spPr>
          <a:xfrm flipH="1">
            <a:off x="4708754" y="4243030"/>
            <a:ext cx="1013390" cy="293255"/>
          </a:xfrm>
          <a:prstGeom prst="line">
            <a:avLst/>
          </a:prstGeom>
        </p:spPr>
        <p:style>
          <a:lnRef idx="1">
            <a:schemeClr val="dk1"/>
          </a:lnRef>
          <a:fillRef idx="0">
            <a:schemeClr val="dk1"/>
          </a:fillRef>
          <a:effectRef idx="0">
            <a:schemeClr val="dk1"/>
          </a:effectRef>
          <a:fontRef idx="minor">
            <a:schemeClr val="tx1"/>
          </a:fontRef>
        </p:style>
      </p:cxnSp>
      <p:cxnSp>
        <p:nvCxnSpPr>
          <p:cNvPr id="10" name="Прямая соединительная линия 9">
            <a:extLst>
              <a:ext uri="{FF2B5EF4-FFF2-40B4-BE49-F238E27FC236}">
                <a16:creationId xmlns:a16="http://schemas.microsoft.com/office/drawing/2014/main" id="{E81DADB5-2CC7-4A33-A6B9-131BA6DEB5E4}"/>
              </a:ext>
            </a:extLst>
          </p:cNvPr>
          <p:cNvCxnSpPr>
            <a:cxnSpLocks/>
          </p:cNvCxnSpPr>
          <p:nvPr/>
        </p:nvCxnSpPr>
        <p:spPr>
          <a:xfrm>
            <a:off x="6723855" y="4227007"/>
            <a:ext cx="1281345" cy="318317"/>
          </a:xfrm>
          <a:prstGeom prst="line">
            <a:avLst/>
          </a:prstGeom>
        </p:spPr>
        <p:style>
          <a:lnRef idx="1">
            <a:schemeClr val="dk1"/>
          </a:lnRef>
          <a:fillRef idx="0">
            <a:schemeClr val="dk1"/>
          </a:fillRef>
          <a:effectRef idx="0">
            <a:schemeClr val="dk1"/>
          </a:effectRef>
          <a:fontRef idx="minor">
            <a:schemeClr val="tx1"/>
          </a:fontRef>
        </p:style>
      </p:cxnSp>
      <p:graphicFrame>
        <p:nvGraphicFramePr>
          <p:cNvPr id="13" name="Таблица 12">
            <a:extLst>
              <a:ext uri="{FF2B5EF4-FFF2-40B4-BE49-F238E27FC236}">
                <a16:creationId xmlns:a16="http://schemas.microsoft.com/office/drawing/2014/main" id="{1E2198E8-5F70-4282-8673-19411D2A6573}"/>
              </a:ext>
            </a:extLst>
          </p:cNvPr>
          <p:cNvGraphicFramePr>
            <a:graphicFrameLocks noGrp="1"/>
          </p:cNvGraphicFramePr>
          <p:nvPr/>
        </p:nvGraphicFramePr>
        <p:xfrm>
          <a:off x="3415708" y="5253154"/>
          <a:ext cx="4385429" cy="563880"/>
        </p:xfrm>
        <a:graphic>
          <a:graphicData uri="http://schemas.openxmlformats.org/drawingml/2006/table">
            <a:tbl>
              <a:tblPr firstRow="1" bandRow="1">
                <a:tableStyleId>{5940675A-B579-460E-94D1-54222C63F5DA}</a:tableStyleId>
              </a:tblPr>
              <a:tblGrid>
                <a:gridCol w="1222448">
                  <a:extLst>
                    <a:ext uri="{9D8B030D-6E8A-4147-A177-3AD203B41FA5}">
                      <a16:colId xmlns:a16="http://schemas.microsoft.com/office/drawing/2014/main" val="2034042560"/>
                    </a:ext>
                  </a:extLst>
                </a:gridCol>
                <a:gridCol w="1373243">
                  <a:extLst>
                    <a:ext uri="{9D8B030D-6E8A-4147-A177-3AD203B41FA5}">
                      <a16:colId xmlns:a16="http://schemas.microsoft.com/office/drawing/2014/main" val="2456197314"/>
                    </a:ext>
                  </a:extLst>
                </a:gridCol>
                <a:gridCol w="1789738">
                  <a:extLst>
                    <a:ext uri="{9D8B030D-6E8A-4147-A177-3AD203B41FA5}">
                      <a16:colId xmlns:a16="http://schemas.microsoft.com/office/drawing/2014/main" val="2637646027"/>
                    </a:ext>
                  </a:extLst>
                </a:gridCol>
              </a:tblGrid>
              <a:tr h="278130">
                <a:tc>
                  <a:txBody>
                    <a:bodyPr/>
                    <a:lstStyle/>
                    <a:p>
                      <a:endParaRPr lang="ru-RU" sz="1400" dirty="0"/>
                    </a:p>
                  </a:txBody>
                  <a:tcPr marL="68580" marR="68580" marT="34290" marB="3429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200" dirty="0"/>
                        <a:t>Schedule Present</a:t>
                      </a:r>
                      <a:endParaRPr lang="ru-RU" sz="1200" dirty="0"/>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t>Schedule ID</a:t>
                      </a:r>
                      <a:endParaRPr lang="ru-RU" sz="1400" dirty="0"/>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068749533"/>
                  </a:ext>
                </a:extLst>
              </a:tr>
              <a:tr h="278130">
                <a:tc>
                  <a:txBody>
                    <a:bodyPr/>
                    <a:lstStyle/>
                    <a:p>
                      <a:pPr algn="ctr"/>
                      <a:r>
                        <a:rPr lang="en-US" sz="1400" dirty="0"/>
                        <a:t>Bits:</a:t>
                      </a:r>
                      <a:endParaRPr lang="ru-RU" sz="1400" dirty="0"/>
                    </a:p>
                  </a:txBody>
                  <a:tcPr marL="68580" marR="68580" marT="34290" marB="34290">
                    <a:lnL w="12700" cmpd="sng">
                      <a:noFill/>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r>
                        <a:rPr lang="ru-RU" sz="1400" dirty="0"/>
                        <a:t>1</a:t>
                      </a:r>
                    </a:p>
                  </a:txBody>
                  <a:tcPr marL="68580" marR="68580" marT="34290" marB="34290">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r>
                        <a:rPr lang="en-US" sz="1400" dirty="0"/>
                        <a:t>7</a:t>
                      </a:r>
                      <a:endParaRPr lang="ru-RU" sz="1400" dirty="0"/>
                    </a:p>
                  </a:txBody>
                  <a:tcPr marL="68580" marR="68580" marT="34290" marB="34290">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4249908662"/>
                  </a:ext>
                </a:extLst>
              </a:tr>
            </a:tbl>
          </a:graphicData>
        </a:graphic>
      </p:graphicFrame>
      <p:cxnSp>
        <p:nvCxnSpPr>
          <p:cNvPr id="16" name="Прямая соединительная линия 15">
            <a:extLst>
              <a:ext uri="{FF2B5EF4-FFF2-40B4-BE49-F238E27FC236}">
                <a16:creationId xmlns:a16="http://schemas.microsoft.com/office/drawing/2014/main" id="{D61677D2-5B4C-4CD8-A66D-00CE5F440A33}"/>
              </a:ext>
            </a:extLst>
          </p:cNvPr>
          <p:cNvCxnSpPr>
            <a:cxnSpLocks/>
          </p:cNvCxnSpPr>
          <p:nvPr/>
        </p:nvCxnSpPr>
        <p:spPr>
          <a:xfrm>
            <a:off x="4657946" y="4944342"/>
            <a:ext cx="0" cy="318776"/>
          </a:xfrm>
          <a:prstGeom prst="line">
            <a:avLst/>
          </a:prstGeom>
        </p:spPr>
        <p:style>
          <a:lnRef idx="1">
            <a:schemeClr val="dk1"/>
          </a:lnRef>
          <a:fillRef idx="0">
            <a:schemeClr val="dk1"/>
          </a:fillRef>
          <a:effectRef idx="0">
            <a:schemeClr val="dk1"/>
          </a:effectRef>
          <a:fontRef idx="minor">
            <a:schemeClr val="tx1"/>
          </a:fontRef>
        </p:style>
      </p:cxnSp>
      <p:cxnSp>
        <p:nvCxnSpPr>
          <p:cNvPr id="17" name="Прямая соединительная линия 16">
            <a:extLst>
              <a:ext uri="{FF2B5EF4-FFF2-40B4-BE49-F238E27FC236}">
                <a16:creationId xmlns:a16="http://schemas.microsoft.com/office/drawing/2014/main" id="{7FA65A17-B251-4D25-9BD7-E98B0699EF03}"/>
              </a:ext>
            </a:extLst>
          </p:cNvPr>
          <p:cNvCxnSpPr>
            <a:cxnSpLocks/>
          </p:cNvCxnSpPr>
          <p:nvPr/>
        </p:nvCxnSpPr>
        <p:spPr>
          <a:xfrm>
            <a:off x="5784787" y="4944342"/>
            <a:ext cx="221159" cy="318776"/>
          </a:xfrm>
          <a:prstGeom prst="line">
            <a:avLst/>
          </a:prstGeom>
        </p:spPr>
        <p:style>
          <a:lnRef idx="1">
            <a:schemeClr val="dk1"/>
          </a:lnRef>
          <a:fillRef idx="0">
            <a:schemeClr val="dk1"/>
          </a:fillRef>
          <a:effectRef idx="0">
            <a:schemeClr val="dk1"/>
          </a:effectRef>
          <a:fontRef idx="minor">
            <a:schemeClr val="tx1"/>
          </a:fontRef>
        </p:style>
      </p:cxnSp>
      <p:sp>
        <p:nvSpPr>
          <p:cNvPr id="23" name="Прямоугольник 22">
            <a:extLst>
              <a:ext uri="{FF2B5EF4-FFF2-40B4-BE49-F238E27FC236}">
                <a16:creationId xmlns:a16="http://schemas.microsoft.com/office/drawing/2014/main" id="{54DD7828-1A26-48EC-9A3B-DF0AD077FB89}"/>
              </a:ext>
            </a:extLst>
          </p:cNvPr>
          <p:cNvSpPr/>
          <p:nvPr/>
        </p:nvSpPr>
        <p:spPr>
          <a:xfrm>
            <a:off x="111065" y="3811451"/>
            <a:ext cx="4348233" cy="1563505"/>
          </a:xfrm>
          <a:prstGeom prst="rect">
            <a:avLst/>
          </a:prstGeom>
        </p:spPr>
        <p:txBody>
          <a:bodyPr wrap="square">
            <a:spAutoFit/>
          </a:bodyPr>
          <a:lstStyle/>
          <a:p>
            <a:pPr>
              <a:lnSpc>
                <a:spcPct val="90000"/>
              </a:lnSpc>
              <a:spcBef>
                <a:spcPts val="750"/>
              </a:spcBef>
            </a:pPr>
            <a:r>
              <a:rPr lang="en-US" dirty="0">
                <a:solidFill>
                  <a:srgbClr val="000000"/>
                </a:solidFill>
              </a:rPr>
              <a:t>The IRTS frame format contains Schedule Info.</a:t>
            </a:r>
          </a:p>
          <a:p>
            <a:pPr marL="401241" lvl="1" indent="-171450">
              <a:lnSpc>
                <a:spcPct val="90000"/>
              </a:lnSpc>
              <a:spcBef>
                <a:spcPts val="375"/>
              </a:spcBef>
              <a:buFont typeface="Wingdings" panose="05000000000000000000" pitchFamily="2" charset="2"/>
              <a:buChar char="§"/>
            </a:pPr>
            <a:r>
              <a:rPr lang="en-US" dirty="0">
                <a:solidFill>
                  <a:srgbClr val="000000"/>
                </a:solidFill>
              </a:rPr>
              <a:t>If Schedule Present is 1</a:t>
            </a:r>
          </a:p>
          <a:p>
            <a:pPr marL="744141" lvl="3" indent="-171450">
              <a:lnSpc>
                <a:spcPct val="90000"/>
              </a:lnSpc>
              <a:spcBef>
                <a:spcPts val="375"/>
              </a:spcBef>
              <a:buFont typeface="Wingdings" panose="05000000000000000000" pitchFamily="2" charset="2"/>
              <a:buChar char="§"/>
            </a:pPr>
            <a:r>
              <a:rPr lang="en-US" dirty="0">
                <a:solidFill>
                  <a:srgbClr val="000000"/>
                </a:solidFill>
              </a:rPr>
              <a:t>If Schedule ID is 0, the schedule is ad hoc</a:t>
            </a:r>
          </a:p>
          <a:p>
            <a:pPr marL="744141" lvl="3" indent="-171450">
              <a:lnSpc>
                <a:spcPct val="90000"/>
              </a:lnSpc>
              <a:spcBef>
                <a:spcPts val="375"/>
              </a:spcBef>
              <a:buFont typeface="Wingdings" panose="05000000000000000000" pitchFamily="2" charset="2"/>
              <a:buChar char="§"/>
            </a:pPr>
            <a:r>
              <a:rPr lang="en-US" dirty="0">
                <a:solidFill>
                  <a:srgbClr val="000000"/>
                </a:solidFill>
              </a:rPr>
              <a:t>Otherwise, the schedule shall be remembered</a:t>
            </a:r>
            <a:endParaRPr lang="ru-RU" dirty="0">
              <a:solidFill>
                <a:srgbClr val="000000"/>
              </a:solidFill>
            </a:endParaRPr>
          </a:p>
          <a:p>
            <a:pPr marL="401241" lvl="1" indent="-171450">
              <a:lnSpc>
                <a:spcPct val="90000"/>
              </a:lnSpc>
              <a:spcBef>
                <a:spcPts val="375"/>
              </a:spcBef>
              <a:buFont typeface="Wingdings" panose="05000000000000000000" pitchFamily="2" charset="2"/>
              <a:buChar char="§"/>
            </a:pPr>
            <a:r>
              <a:rPr lang="en-US" dirty="0">
                <a:solidFill>
                  <a:srgbClr val="000000"/>
                </a:solidFill>
              </a:rPr>
              <a:t>If Schedule Present is 0</a:t>
            </a:r>
          </a:p>
          <a:p>
            <a:pPr marL="744141" lvl="3" indent="-171450">
              <a:lnSpc>
                <a:spcPct val="90000"/>
              </a:lnSpc>
              <a:spcBef>
                <a:spcPts val="375"/>
              </a:spcBef>
              <a:buFont typeface="Wingdings" panose="05000000000000000000" pitchFamily="2" charset="2"/>
              <a:buChar char="§"/>
            </a:pPr>
            <a:r>
              <a:rPr lang="en-US" dirty="0">
                <a:solidFill>
                  <a:srgbClr val="000000"/>
                </a:solidFill>
              </a:rPr>
              <a:t>Schedule ID shall contain a valid identifier</a:t>
            </a:r>
          </a:p>
          <a:p>
            <a:pPr marL="744141" lvl="3" indent="-171450">
              <a:lnSpc>
                <a:spcPct val="90000"/>
              </a:lnSpc>
              <a:spcBef>
                <a:spcPts val="375"/>
              </a:spcBef>
              <a:buFont typeface="Wingdings" panose="05000000000000000000" pitchFamily="2" charset="2"/>
              <a:buChar char="§"/>
            </a:pPr>
            <a:r>
              <a:rPr lang="en-US" dirty="0">
                <a:solidFill>
                  <a:srgbClr val="000000"/>
                </a:solidFill>
              </a:rPr>
              <a:t>The Duration and Schedule field are absent</a:t>
            </a:r>
          </a:p>
        </p:txBody>
      </p:sp>
      <p:graphicFrame>
        <p:nvGraphicFramePr>
          <p:cNvPr id="22" name="Таблица 21">
            <a:extLst>
              <a:ext uri="{FF2B5EF4-FFF2-40B4-BE49-F238E27FC236}">
                <a16:creationId xmlns:a16="http://schemas.microsoft.com/office/drawing/2014/main" id="{0E830BCE-FA59-4A95-B6E3-048819593291}"/>
              </a:ext>
            </a:extLst>
          </p:cNvPr>
          <p:cNvGraphicFramePr>
            <a:graphicFrameLocks noGrp="1"/>
          </p:cNvGraphicFramePr>
          <p:nvPr/>
        </p:nvGraphicFramePr>
        <p:xfrm>
          <a:off x="2154598" y="2934788"/>
          <a:ext cx="5780697" cy="685800"/>
        </p:xfrm>
        <a:graphic>
          <a:graphicData uri="http://schemas.openxmlformats.org/drawingml/2006/table">
            <a:tbl>
              <a:tblPr firstRow="1" bandRow="1">
                <a:tableStyleId>{5940675A-B579-460E-94D1-54222C63F5DA}</a:tableStyleId>
              </a:tblPr>
              <a:tblGrid>
                <a:gridCol w="722587">
                  <a:extLst>
                    <a:ext uri="{9D8B030D-6E8A-4147-A177-3AD203B41FA5}">
                      <a16:colId xmlns:a16="http://schemas.microsoft.com/office/drawing/2014/main" val="2034042560"/>
                    </a:ext>
                  </a:extLst>
                </a:gridCol>
                <a:gridCol w="722587">
                  <a:extLst>
                    <a:ext uri="{9D8B030D-6E8A-4147-A177-3AD203B41FA5}">
                      <a16:colId xmlns:a16="http://schemas.microsoft.com/office/drawing/2014/main" val="2456197314"/>
                    </a:ext>
                  </a:extLst>
                </a:gridCol>
                <a:gridCol w="722587">
                  <a:extLst>
                    <a:ext uri="{9D8B030D-6E8A-4147-A177-3AD203B41FA5}">
                      <a16:colId xmlns:a16="http://schemas.microsoft.com/office/drawing/2014/main" val="2637646027"/>
                    </a:ext>
                  </a:extLst>
                </a:gridCol>
                <a:gridCol w="722587">
                  <a:extLst>
                    <a:ext uri="{9D8B030D-6E8A-4147-A177-3AD203B41FA5}">
                      <a16:colId xmlns:a16="http://schemas.microsoft.com/office/drawing/2014/main" val="3290370517"/>
                    </a:ext>
                  </a:extLst>
                </a:gridCol>
                <a:gridCol w="722587">
                  <a:extLst>
                    <a:ext uri="{9D8B030D-6E8A-4147-A177-3AD203B41FA5}">
                      <a16:colId xmlns:a16="http://schemas.microsoft.com/office/drawing/2014/main" val="3446183196"/>
                    </a:ext>
                  </a:extLst>
                </a:gridCol>
                <a:gridCol w="840898">
                  <a:extLst>
                    <a:ext uri="{9D8B030D-6E8A-4147-A177-3AD203B41FA5}">
                      <a16:colId xmlns:a16="http://schemas.microsoft.com/office/drawing/2014/main" val="3239654300"/>
                    </a:ext>
                  </a:extLst>
                </a:gridCol>
                <a:gridCol w="847887">
                  <a:extLst>
                    <a:ext uri="{9D8B030D-6E8A-4147-A177-3AD203B41FA5}">
                      <a16:colId xmlns:a16="http://schemas.microsoft.com/office/drawing/2014/main" val="3626742544"/>
                    </a:ext>
                  </a:extLst>
                </a:gridCol>
                <a:gridCol w="478977">
                  <a:extLst>
                    <a:ext uri="{9D8B030D-6E8A-4147-A177-3AD203B41FA5}">
                      <a16:colId xmlns:a16="http://schemas.microsoft.com/office/drawing/2014/main" val="590607693"/>
                    </a:ext>
                  </a:extLst>
                </a:gridCol>
              </a:tblGrid>
              <a:tr h="388620">
                <a:tc>
                  <a:txBody>
                    <a:bodyPr/>
                    <a:lstStyle/>
                    <a:p>
                      <a:endParaRPr lang="ru-RU" sz="1400" dirty="0"/>
                    </a:p>
                  </a:txBody>
                  <a:tcPr marL="68580" marR="68580" marT="34290" marB="3429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100" dirty="0"/>
                        <a:t>Frame Control</a:t>
                      </a:r>
                      <a:endParaRPr lang="ru-RU" sz="1100" dirty="0"/>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900" dirty="0"/>
                        <a:t>Duration/ID</a:t>
                      </a:r>
                      <a:endParaRPr lang="ru-RU" sz="900" dirty="0"/>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a:t>Address 1</a:t>
                      </a:r>
                      <a:endParaRPr lang="ru-RU" sz="1100" dirty="0"/>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b="0" i="0" u="none" strike="noStrike" kern="1200" baseline="0" dirty="0">
                          <a:solidFill>
                            <a:schemeClr val="tx1"/>
                          </a:solidFill>
                          <a:latin typeface="+mn-lt"/>
                          <a:ea typeface="+mn-ea"/>
                          <a:cs typeface="+mn-cs"/>
                        </a:rPr>
                        <a:t>Address 2</a:t>
                      </a:r>
                      <a:endParaRPr lang="ru-RU" sz="1100" dirty="0"/>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err="1"/>
                        <a:t>Tetrapartial</a:t>
                      </a:r>
                      <a:r>
                        <a:rPr lang="en-US" sz="1100" dirty="0"/>
                        <a:t> Timestamp</a:t>
                      </a:r>
                      <a:endParaRPr lang="ru-RU" sz="1100" dirty="0"/>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b="1" dirty="0"/>
                        <a:t>Schedule Info list</a:t>
                      </a:r>
                      <a:endParaRPr lang="ru-RU" sz="1100" b="1" dirty="0"/>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lang="en-US" sz="1100" dirty="0"/>
                        <a:t>FCS</a:t>
                      </a:r>
                      <a:endParaRPr lang="ru-RU" sz="1100" dirty="0"/>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068749533"/>
                  </a:ext>
                </a:extLst>
              </a:tr>
              <a:tr h="278130">
                <a:tc>
                  <a:txBody>
                    <a:bodyPr/>
                    <a:lstStyle/>
                    <a:p>
                      <a:pPr algn="ctr"/>
                      <a:r>
                        <a:rPr lang="en-US" sz="1400" dirty="0"/>
                        <a:t>Octets:</a:t>
                      </a:r>
                      <a:endParaRPr lang="ru-RU" sz="1400" dirty="0"/>
                    </a:p>
                  </a:txBody>
                  <a:tcPr marL="68580" marR="68580" marT="34290" marB="34290">
                    <a:lnL w="12700" cmpd="sng">
                      <a:noFill/>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r>
                        <a:rPr lang="en-US" sz="1400" dirty="0"/>
                        <a:t>2</a:t>
                      </a:r>
                      <a:endParaRPr lang="ru-RU" sz="1400" dirty="0"/>
                    </a:p>
                  </a:txBody>
                  <a:tcPr marL="68580" marR="68580" marT="34290" marB="34290">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r>
                        <a:rPr lang="en-US" sz="1400" dirty="0"/>
                        <a:t>2</a:t>
                      </a:r>
                      <a:endParaRPr lang="ru-RU" sz="1400" dirty="0"/>
                    </a:p>
                  </a:txBody>
                  <a:tcPr marL="68580" marR="68580" marT="34290" marB="34290">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r>
                        <a:rPr lang="en-US" sz="1400" dirty="0"/>
                        <a:t>6</a:t>
                      </a:r>
                      <a:endParaRPr lang="ru-RU" sz="1400" dirty="0"/>
                    </a:p>
                  </a:txBody>
                  <a:tcPr marL="68580" marR="68580" marT="34290" marB="34290">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r>
                        <a:rPr lang="en-US" sz="1400" dirty="0"/>
                        <a:t>6</a:t>
                      </a:r>
                      <a:endParaRPr lang="ru-RU" sz="1400" dirty="0"/>
                    </a:p>
                  </a:txBody>
                  <a:tcPr marL="68580" marR="68580" marT="34290" marB="34290">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r>
                        <a:rPr lang="ru-RU" sz="1400" dirty="0"/>
                        <a:t>4</a:t>
                      </a:r>
                    </a:p>
                  </a:txBody>
                  <a:tcPr marL="68580" marR="68580" marT="34290" marB="34290">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r>
                        <a:rPr lang="en-US" sz="1400" dirty="0"/>
                        <a:t>variable</a:t>
                      </a:r>
                      <a:endParaRPr lang="ru-RU" sz="1400" dirty="0"/>
                    </a:p>
                  </a:txBody>
                  <a:tcPr marL="68580" marR="68580" marT="34290" marB="34290">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r>
                        <a:rPr lang="en-US" sz="1400" dirty="0"/>
                        <a:t>4</a:t>
                      </a:r>
                      <a:endParaRPr lang="ru-RU" sz="1400" dirty="0"/>
                    </a:p>
                  </a:txBody>
                  <a:tcPr marL="68580" marR="68580" marT="34290" marB="34290">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4249908662"/>
                  </a:ext>
                </a:extLst>
              </a:tr>
            </a:tbl>
          </a:graphicData>
        </a:graphic>
      </p:graphicFrame>
      <p:graphicFrame>
        <p:nvGraphicFramePr>
          <p:cNvPr id="24" name="Таблица 23">
            <a:extLst>
              <a:ext uri="{FF2B5EF4-FFF2-40B4-BE49-F238E27FC236}">
                <a16:creationId xmlns:a16="http://schemas.microsoft.com/office/drawing/2014/main" id="{95221D71-6024-48E5-ADDD-DA8B69370C59}"/>
              </a:ext>
            </a:extLst>
          </p:cNvPr>
          <p:cNvGraphicFramePr>
            <a:graphicFrameLocks noGrp="1"/>
          </p:cNvGraphicFramePr>
          <p:nvPr/>
        </p:nvGraphicFramePr>
        <p:xfrm>
          <a:off x="4711867" y="3824646"/>
          <a:ext cx="2011988" cy="413567"/>
        </p:xfrm>
        <a:graphic>
          <a:graphicData uri="http://schemas.openxmlformats.org/drawingml/2006/table">
            <a:tbl>
              <a:tblPr firstRow="1" bandRow="1">
                <a:tableStyleId>{5940675A-B579-460E-94D1-54222C63F5DA}</a:tableStyleId>
              </a:tblPr>
              <a:tblGrid>
                <a:gridCol w="1012760">
                  <a:extLst>
                    <a:ext uri="{9D8B030D-6E8A-4147-A177-3AD203B41FA5}">
                      <a16:colId xmlns:a16="http://schemas.microsoft.com/office/drawing/2014/main" val="2456197314"/>
                    </a:ext>
                  </a:extLst>
                </a:gridCol>
                <a:gridCol w="999228">
                  <a:extLst>
                    <a:ext uri="{9D8B030D-6E8A-4147-A177-3AD203B41FA5}">
                      <a16:colId xmlns:a16="http://schemas.microsoft.com/office/drawing/2014/main" val="2637646027"/>
                    </a:ext>
                  </a:extLst>
                </a:gridCol>
              </a:tblGrid>
              <a:tr h="413567">
                <a:tc>
                  <a:txBody>
                    <a:bodyPr/>
                    <a:lstStyle/>
                    <a:p>
                      <a:pPr algn="ctr"/>
                      <a:r>
                        <a:rPr lang="en-US" sz="1100" b="1" dirty="0"/>
                        <a:t>Schedule Info</a:t>
                      </a:r>
                      <a:endParaRPr lang="ru-RU" sz="1100" b="1" dirty="0"/>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b="1" dirty="0"/>
                        <a:t>Schedule Info</a:t>
                      </a:r>
                      <a:endParaRPr lang="ru-RU" sz="1100" b="1" dirty="0"/>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068749533"/>
                  </a:ext>
                </a:extLst>
              </a:tr>
            </a:tbl>
          </a:graphicData>
        </a:graphic>
      </p:graphicFrame>
      <p:sp>
        <p:nvSpPr>
          <p:cNvPr id="25" name="Прямоугольник 24">
            <a:extLst>
              <a:ext uri="{FF2B5EF4-FFF2-40B4-BE49-F238E27FC236}">
                <a16:creationId xmlns:a16="http://schemas.microsoft.com/office/drawing/2014/main" id="{9D8D8E27-C758-4D20-9D26-A46BBFB4EA7A}"/>
              </a:ext>
            </a:extLst>
          </p:cNvPr>
          <p:cNvSpPr/>
          <p:nvPr/>
        </p:nvSpPr>
        <p:spPr>
          <a:xfrm>
            <a:off x="7178580" y="3633318"/>
            <a:ext cx="569387" cy="553998"/>
          </a:xfrm>
          <a:prstGeom prst="rect">
            <a:avLst/>
          </a:prstGeom>
        </p:spPr>
        <p:txBody>
          <a:bodyPr wrap="none">
            <a:spAutoFit/>
          </a:bodyPr>
          <a:lstStyle/>
          <a:p>
            <a:r>
              <a:rPr lang="en-US" sz="3000" dirty="0"/>
              <a:t>…</a:t>
            </a:r>
            <a:endParaRPr lang="ru-RU" sz="3000" dirty="0"/>
          </a:p>
        </p:txBody>
      </p:sp>
      <p:graphicFrame>
        <p:nvGraphicFramePr>
          <p:cNvPr id="26" name="Таблица 25">
            <a:extLst>
              <a:ext uri="{FF2B5EF4-FFF2-40B4-BE49-F238E27FC236}">
                <a16:creationId xmlns:a16="http://schemas.microsoft.com/office/drawing/2014/main" id="{42103655-51BB-4827-B314-CAE5CDAA855A}"/>
              </a:ext>
            </a:extLst>
          </p:cNvPr>
          <p:cNvGraphicFramePr>
            <a:graphicFrameLocks noGrp="1"/>
          </p:cNvGraphicFramePr>
          <p:nvPr/>
        </p:nvGraphicFramePr>
        <p:xfrm>
          <a:off x="8036719" y="3824646"/>
          <a:ext cx="1042473" cy="397544"/>
        </p:xfrm>
        <a:graphic>
          <a:graphicData uri="http://schemas.openxmlformats.org/drawingml/2006/table">
            <a:tbl>
              <a:tblPr firstRow="1" bandRow="1">
                <a:tableStyleId>{5940675A-B579-460E-94D1-54222C63F5DA}</a:tableStyleId>
              </a:tblPr>
              <a:tblGrid>
                <a:gridCol w="1042473">
                  <a:extLst>
                    <a:ext uri="{9D8B030D-6E8A-4147-A177-3AD203B41FA5}">
                      <a16:colId xmlns:a16="http://schemas.microsoft.com/office/drawing/2014/main" val="2456197314"/>
                    </a:ext>
                  </a:extLst>
                </a:gridCol>
              </a:tblGrid>
              <a:tr h="397544">
                <a:tc>
                  <a:txBody>
                    <a:bodyPr/>
                    <a:lstStyle/>
                    <a:p>
                      <a:pPr algn="ctr"/>
                      <a:r>
                        <a:rPr lang="en-US" sz="1100" b="1" dirty="0"/>
                        <a:t>Schedule Info</a:t>
                      </a:r>
                      <a:endParaRPr lang="ru-RU" sz="1100" b="1" dirty="0"/>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068749533"/>
                  </a:ext>
                </a:extLst>
              </a:tr>
            </a:tbl>
          </a:graphicData>
        </a:graphic>
      </p:graphicFrame>
      <p:cxnSp>
        <p:nvCxnSpPr>
          <p:cNvPr id="27" name="Прямая соединительная линия 26">
            <a:extLst>
              <a:ext uri="{FF2B5EF4-FFF2-40B4-BE49-F238E27FC236}">
                <a16:creationId xmlns:a16="http://schemas.microsoft.com/office/drawing/2014/main" id="{F1766E18-E6BA-4E75-88AA-0ABE4164D768}"/>
              </a:ext>
            </a:extLst>
          </p:cNvPr>
          <p:cNvCxnSpPr>
            <a:cxnSpLocks/>
          </p:cNvCxnSpPr>
          <p:nvPr/>
        </p:nvCxnSpPr>
        <p:spPr>
          <a:xfrm flipH="1">
            <a:off x="4708755" y="3320652"/>
            <a:ext cx="1930103" cy="512654"/>
          </a:xfrm>
          <a:prstGeom prst="line">
            <a:avLst/>
          </a:prstGeom>
        </p:spPr>
        <p:style>
          <a:lnRef idx="1">
            <a:schemeClr val="dk1"/>
          </a:lnRef>
          <a:fillRef idx="0">
            <a:schemeClr val="dk1"/>
          </a:fillRef>
          <a:effectRef idx="0">
            <a:schemeClr val="dk1"/>
          </a:effectRef>
          <a:fontRef idx="minor">
            <a:schemeClr val="tx1"/>
          </a:fontRef>
        </p:style>
      </p:cxnSp>
      <p:cxnSp>
        <p:nvCxnSpPr>
          <p:cNvPr id="28" name="Прямая соединительная линия 27">
            <a:extLst>
              <a:ext uri="{FF2B5EF4-FFF2-40B4-BE49-F238E27FC236}">
                <a16:creationId xmlns:a16="http://schemas.microsoft.com/office/drawing/2014/main" id="{676C8B43-5A79-46C2-82D5-284A1C9569E2}"/>
              </a:ext>
            </a:extLst>
          </p:cNvPr>
          <p:cNvCxnSpPr>
            <a:cxnSpLocks/>
          </p:cNvCxnSpPr>
          <p:nvPr/>
        </p:nvCxnSpPr>
        <p:spPr>
          <a:xfrm>
            <a:off x="7462650" y="3320652"/>
            <a:ext cx="1619655" cy="503406"/>
          </a:xfrm>
          <a:prstGeom prst="line">
            <a:avLst/>
          </a:prstGeom>
        </p:spPr>
        <p:style>
          <a:lnRef idx="1">
            <a:schemeClr val="dk1"/>
          </a:lnRef>
          <a:fillRef idx="0">
            <a:schemeClr val="dk1"/>
          </a:fillRef>
          <a:effectRef idx="0">
            <a:schemeClr val="dk1"/>
          </a:effectRef>
          <a:fontRef idx="minor">
            <a:schemeClr val="tx1"/>
          </a:fontRef>
        </p:style>
      </p:cxnSp>
      <p:sp>
        <p:nvSpPr>
          <p:cNvPr id="5" name="Номер слайда 4">
            <a:extLst>
              <a:ext uri="{FF2B5EF4-FFF2-40B4-BE49-F238E27FC236}">
                <a16:creationId xmlns:a16="http://schemas.microsoft.com/office/drawing/2014/main" id="{8EF1CCFE-E847-4F39-A8D8-415E419961D9}"/>
              </a:ext>
            </a:extLst>
          </p:cNvPr>
          <p:cNvSpPr>
            <a:spLocks noGrp="1"/>
          </p:cNvSpPr>
          <p:nvPr>
            <p:ph type="sldNum" sz="quarter" idx="12"/>
          </p:nvPr>
        </p:nvSpPr>
        <p:spPr>
          <a:xfrm>
            <a:off x="4494684" y="6475413"/>
            <a:ext cx="230833" cy="184666"/>
          </a:xfrm>
        </p:spPr>
        <p:txBody>
          <a:bodyPr/>
          <a:lstStyle/>
          <a:p>
            <a:fld id="{E0F95982-DE6F-4AB0-ACCC-88BFD843D27D}" type="slidenum">
              <a:rPr lang="ru-RU" smtClean="0"/>
              <a:t>16</a:t>
            </a:fld>
            <a:endParaRPr lang="ru-RU"/>
          </a:p>
        </p:txBody>
      </p:sp>
      <p:sp>
        <p:nvSpPr>
          <p:cNvPr id="4" name="Дата 3">
            <a:extLst>
              <a:ext uri="{FF2B5EF4-FFF2-40B4-BE49-F238E27FC236}">
                <a16:creationId xmlns:a16="http://schemas.microsoft.com/office/drawing/2014/main" id="{7003429A-5A07-3FC8-A8CE-69BE163AC285}"/>
              </a:ext>
            </a:extLst>
          </p:cNvPr>
          <p:cNvSpPr>
            <a:spLocks noGrp="1"/>
          </p:cNvSpPr>
          <p:nvPr>
            <p:ph type="dt" sz="half" idx="10"/>
          </p:nvPr>
        </p:nvSpPr>
        <p:spPr>
          <a:xfrm>
            <a:off x="696913" y="334189"/>
            <a:ext cx="942566" cy="276999"/>
          </a:xfrm>
        </p:spPr>
        <p:txBody>
          <a:bodyPr/>
          <a:lstStyle/>
          <a:p>
            <a:r>
              <a:rPr lang="en-US" altLang="zh-CN" dirty="0"/>
              <a:t>July 2022</a:t>
            </a:r>
            <a:endParaRPr lang="ru-RU" dirty="0"/>
          </a:p>
        </p:txBody>
      </p:sp>
      <p:sp>
        <p:nvSpPr>
          <p:cNvPr id="8" name="Нижний колонтитул 7">
            <a:extLst>
              <a:ext uri="{FF2B5EF4-FFF2-40B4-BE49-F238E27FC236}">
                <a16:creationId xmlns:a16="http://schemas.microsoft.com/office/drawing/2014/main" id="{5FAEB722-B9B2-CF72-BF5C-3CF1662D5284}"/>
              </a:ext>
            </a:extLst>
          </p:cNvPr>
          <p:cNvSpPr>
            <a:spLocks noGrp="1"/>
          </p:cNvSpPr>
          <p:nvPr>
            <p:ph type="ftr" sz="quarter" idx="11"/>
          </p:nvPr>
        </p:nvSpPr>
        <p:spPr/>
        <p:txBody>
          <a:bodyPr/>
          <a:lstStyle/>
          <a:p>
            <a:r>
              <a:rPr lang="en-US"/>
              <a:t>Evgeny Khorov (IITP RAS)</a:t>
            </a:r>
            <a:endParaRPr lang="ru-RU"/>
          </a:p>
        </p:txBody>
      </p:sp>
    </p:spTree>
    <p:extLst>
      <p:ext uri="{BB962C8B-B14F-4D97-AF65-F5344CB8AC3E}">
        <p14:creationId xmlns:p14="http://schemas.microsoft.com/office/powerpoint/2010/main" val="3454345452"/>
      </p:ext>
    </p:extLst>
  </p:cSld>
  <p:clrMapOvr>
    <a:masterClrMapping/>
  </p:clrMapOvr>
  <mc:AlternateContent xmlns:mc="http://schemas.openxmlformats.org/markup-compatibility/2006" xmlns:p159="http://schemas.microsoft.com/office/powerpoint/2015/09/main">
    <mc:Choice Requires="p159">
      <p:transition spd="slow">
        <p159:morph option="byObject"/>
      </p:transition>
    </mc:Choice>
    <mc:Fallback xmlns="">
      <p:transitio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 name="Трапеция 97">
            <a:extLst>
              <a:ext uri="{FF2B5EF4-FFF2-40B4-BE49-F238E27FC236}">
                <a16:creationId xmlns:a16="http://schemas.microsoft.com/office/drawing/2014/main" id="{C32D0CE6-955D-41AA-A65E-3F89D8E7AEC1}"/>
              </a:ext>
            </a:extLst>
          </p:cNvPr>
          <p:cNvSpPr/>
          <p:nvPr/>
        </p:nvSpPr>
        <p:spPr>
          <a:xfrm>
            <a:off x="5192191" y="2764002"/>
            <a:ext cx="3199691" cy="1703701"/>
          </a:xfrm>
          <a:prstGeom prst="trapezoid">
            <a:avLst>
              <a:gd name="adj" fmla="val 4769"/>
            </a:avLst>
          </a:prstGeom>
          <a:solidFill>
            <a:schemeClr val="bg1">
              <a:lumMod val="8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900"/>
          </a:p>
        </p:txBody>
      </p:sp>
      <p:sp>
        <p:nvSpPr>
          <p:cNvPr id="97" name="Трапеция 96">
            <a:extLst>
              <a:ext uri="{FF2B5EF4-FFF2-40B4-BE49-F238E27FC236}">
                <a16:creationId xmlns:a16="http://schemas.microsoft.com/office/drawing/2014/main" id="{62C6DEB7-1CB3-4C58-B185-1B143BB4B76D}"/>
              </a:ext>
            </a:extLst>
          </p:cNvPr>
          <p:cNvSpPr/>
          <p:nvPr/>
        </p:nvSpPr>
        <p:spPr>
          <a:xfrm>
            <a:off x="1980289" y="2764002"/>
            <a:ext cx="3199691" cy="1703701"/>
          </a:xfrm>
          <a:prstGeom prst="trapezoid">
            <a:avLst>
              <a:gd name="adj" fmla="val 5197"/>
            </a:avLst>
          </a:prstGeom>
          <a:solidFill>
            <a:schemeClr val="bg1">
              <a:lumMod val="8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900"/>
          </a:p>
        </p:txBody>
      </p:sp>
      <p:sp>
        <p:nvSpPr>
          <p:cNvPr id="5" name="Заголовок 4">
            <a:extLst>
              <a:ext uri="{FF2B5EF4-FFF2-40B4-BE49-F238E27FC236}">
                <a16:creationId xmlns:a16="http://schemas.microsoft.com/office/drawing/2014/main" id="{FA63FFDF-4C8B-4F62-8B4C-C92B2D15616C}"/>
              </a:ext>
            </a:extLst>
          </p:cNvPr>
          <p:cNvSpPr>
            <a:spLocks noGrp="1"/>
          </p:cNvSpPr>
          <p:nvPr>
            <p:ph type="title"/>
          </p:nvPr>
        </p:nvSpPr>
        <p:spPr/>
        <p:txBody>
          <a:bodyPr>
            <a:normAutofit fontScale="90000"/>
          </a:bodyPr>
          <a:lstStyle/>
          <a:p>
            <a:r>
              <a:rPr lang="en-US" dirty="0"/>
              <a:t>Example of Multiple schedules in one TXOP</a:t>
            </a:r>
            <a:endParaRPr lang="ru-RU" dirty="0"/>
          </a:p>
        </p:txBody>
      </p:sp>
      <p:sp>
        <p:nvSpPr>
          <p:cNvPr id="13" name="Прямоугольник 12">
            <a:extLst>
              <a:ext uri="{FF2B5EF4-FFF2-40B4-BE49-F238E27FC236}">
                <a16:creationId xmlns:a16="http://schemas.microsoft.com/office/drawing/2014/main" id="{B46FE753-722E-4185-9C73-B297E2CEFB7B}"/>
              </a:ext>
            </a:extLst>
          </p:cNvPr>
          <p:cNvSpPr/>
          <p:nvPr/>
        </p:nvSpPr>
        <p:spPr>
          <a:xfrm>
            <a:off x="1953176" y="4467708"/>
            <a:ext cx="6379676" cy="966826"/>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tx1"/>
              </a:solidFill>
            </a:endParaRPr>
          </a:p>
          <a:p>
            <a:pPr algn="ctr"/>
            <a:endParaRPr lang="en-US" sz="900" dirty="0">
              <a:solidFill>
                <a:schemeClr val="tx1"/>
              </a:solidFill>
            </a:endParaRPr>
          </a:p>
          <a:p>
            <a:pPr algn="ctr"/>
            <a:r>
              <a:rPr lang="en-US" sz="900" dirty="0">
                <a:solidFill>
                  <a:schemeClr val="tx1"/>
                </a:solidFill>
              </a:rPr>
              <a:t>NAV</a:t>
            </a:r>
            <a:r>
              <a:rPr lang="en-US" sz="900" dirty="0"/>
              <a:t>      .</a:t>
            </a:r>
            <a:endParaRPr lang="ru-RU" sz="900" dirty="0"/>
          </a:p>
        </p:txBody>
      </p:sp>
      <p:cxnSp>
        <p:nvCxnSpPr>
          <p:cNvPr id="14" name="Прямая со стрелкой 13">
            <a:extLst>
              <a:ext uri="{FF2B5EF4-FFF2-40B4-BE49-F238E27FC236}">
                <a16:creationId xmlns:a16="http://schemas.microsoft.com/office/drawing/2014/main" id="{3D16DF05-5E69-435A-99A3-45258A0D3450}"/>
              </a:ext>
            </a:extLst>
          </p:cNvPr>
          <p:cNvCxnSpPr/>
          <p:nvPr/>
        </p:nvCxnSpPr>
        <p:spPr>
          <a:xfrm>
            <a:off x="338384" y="4461333"/>
            <a:ext cx="8131628"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5" name="Прямоугольник 14">
            <a:extLst>
              <a:ext uri="{FF2B5EF4-FFF2-40B4-BE49-F238E27FC236}">
                <a16:creationId xmlns:a16="http://schemas.microsoft.com/office/drawing/2014/main" id="{EDA06C2F-76B9-4D4E-853D-0D7749E05BEF}"/>
              </a:ext>
            </a:extLst>
          </p:cNvPr>
          <p:cNvSpPr/>
          <p:nvPr/>
        </p:nvSpPr>
        <p:spPr>
          <a:xfrm>
            <a:off x="609057" y="4082667"/>
            <a:ext cx="639503" cy="37229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t>IRTS</a:t>
            </a:r>
            <a:endParaRPr lang="ru-RU" sz="900" dirty="0"/>
          </a:p>
        </p:txBody>
      </p:sp>
      <p:grpSp>
        <p:nvGrpSpPr>
          <p:cNvPr id="78" name="Группа 77">
            <a:extLst>
              <a:ext uri="{FF2B5EF4-FFF2-40B4-BE49-F238E27FC236}">
                <a16:creationId xmlns:a16="http://schemas.microsoft.com/office/drawing/2014/main" id="{DBC578E9-072F-4DDC-A1FE-78CC02741FD7}"/>
              </a:ext>
            </a:extLst>
          </p:cNvPr>
          <p:cNvGrpSpPr/>
          <p:nvPr/>
        </p:nvGrpSpPr>
        <p:grpSpPr>
          <a:xfrm>
            <a:off x="2066503" y="2406511"/>
            <a:ext cx="3027262" cy="357491"/>
            <a:chOff x="749030" y="1618208"/>
            <a:chExt cx="5885236" cy="476655"/>
          </a:xfrm>
        </p:grpSpPr>
        <p:sp>
          <p:nvSpPr>
            <p:cNvPr id="8" name="Прямоугольник 7">
              <a:extLst>
                <a:ext uri="{FF2B5EF4-FFF2-40B4-BE49-F238E27FC236}">
                  <a16:creationId xmlns:a16="http://schemas.microsoft.com/office/drawing/2014/main" id="{DDCB47FE-8490-4CDD-9472-E8C64071A914}"/>
                </a:ext>
              </a:extLst>
            </p:cNvPr>
            <p:cNvSpPr/>
            <p:nvPr/>
          </p:nvSpPr>
          <p:spPr>
            <a:xfrm>
              <a:off x="749030" y="1618208"/>
              <a:ext cx="1177048" cy="47665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t>Frame #0</a:t>
              </a:r>
              <a:endParaRPr lang="ru-RU" sz="900" dirty="0"/>
            </a:p>
          </p:txBody>
        </p:sp>
        <p:sp>
          <p:nvSpPr>
            <p:cNvPr id="9" name="Прямоугольник 8">
              <a:extLst>
                <a:ext uri="{FF2B5EF4-FFF2-40B4-BE49-F238E27FC236}">
                  <a16:creationId xmlns:a16="http://schemas.microsoft.com/office/drawing/2014/main" id="{BFA73A99-CFAC-4E8B-8EC7-7BDF68820395}"/>
                </a:ext>
              </a:extLst>
            </p:cNvPr>
            <p:cNvSpPr/>
            <p:nvPr/>
          </p:nvSpPr>
          <p:spPr>
            <a:xfrm>
              <a:off x="1926077" y="1618208"/>
              <a:ext cx="1177048" cy="47665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t>Frame #1</a:t>
              </a:r>
              <a:endParaRPr lang="ru-RU" sz="900" dirty="0"/>
            </a:p>
          </p:txBody>
        </p:sp>
        <p:sp>
          <p:nvSpPr>
            <p:cNvPr id="10" name="Прямоугольник 9">
              <a:extLst>
                <a:ext uri="{FF2B5EF4-FFF2-40B4-BE49-F238E27FC236}">
                  <a16:creationId xmlns:a16="http://schemas.microsoft.com/office/drawing/2014/main" id="{1703DF05-A70E-4A55-9E0E-5CD31DDE68DC}"/>
                </a:ext>
              </a:extLst>
            </p:cNvPr>
            <p:cNvSpPr/>
            <p:nvPr/>
          </p:nvSpPr>
          <p:spPr>
            <a:xfrm>
              <a:off x="5457218" y="1618208"/>
              <a:ext cx="1177048" cy="47665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t>Frame #4</a:t>
              </a:r>
              <a:endParaRPr lang="ru-RU" sz="900" dirty="0"/>
            </a:p>
          </p:txBody>
        </p:sp>
        <p:sp>
          <p:nvSpPr>
            <p:cNvPr id="33" name="Прямоугольник 32">
              <a:extLst>
                <a:ext uri="{FF2B5EF4-FFF2-40B4-BE49-F238E27FC236}">
                  <a16:creationId xmlns:a16="http://schemas.microsoft.com/office/drawing/2014/main" id="{90DE2BD1-D6C5-4AA2-8F80-38B0EAF356E7}"/>
                </a:ext>
              </a:extLst>
            </p:cNvPr>
            <p:cNvSpPr/>
            <p:nvPr/>
          </p:nvSpPr>
          <p:spPr>
            <a:xfrm>
              <a:off x="3103124" y="1618208"/>
              <a:ext cx="1177048" cy="47665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t>Frame #2</a:t>
              </a:r>
              <a:endParaRPr lang="ru-RU" sz="900" dirty="0"/>
            </a:p>
          </p:txBody>
        </p:sp>
        <p:sp>
          <p:nvSpPr>
            <p:cNvPr id="34" name="Прямоугольник 33">
              <a:extLst>
                <a:ext uri="{FF2B5EF4-FFF2-40B4-BE49-F238E27FC236}">
                  <a16:creationId xmlns:a16="http://schemas.microsoft.com/office/drawing/2014/main" id="{A2684E10-2DE8-48CC-A33A-E77165652582}"/>
                </a:ext>
              </a:extLst>
            </p:cNvPr>
            <p:cNvSpPr/>
            <p:nvPr/>
          </p:nvSpPr>
          <p:spPr>
            <a:xfrm>
              <a:off x="4280171" y="1618208"/>
              <a:ext cx="1177048" cy="47665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t>Frame #3</a:t>
              </a:r>
              <a:endParaRPr lang="ru-RU" sz="900" dirty="0"/>
            </a:p>
          </p:txBody>
        </p:sp>
      </p:grpSp>
      <p:sp>
        <p:nvSpPr>
          <p:cNvPr id="63" name="TextBox 62">
            <a:extLst>
              <a:ext uri="{FF2B5EF4-FFF2-40B4-BE49-F238E27FC236}">
                <a16:creationId xmlns:a16="http://schemas.microsoft.com/office/drawing/2014/main" id="{C95E9452-6C50-4FCD-B701-85CF0EFC8009}"/>
              </a:ext>
            </a:extLst>
          </p:cNvPr>
          <p:cNvSpPr txBox="1"/>
          <p:nvPr/>
        </p:nvSpPr>
        <p:spPr>
          <a:xfrm>
            <a:off x="3121197" y="2078380"/>
            <a:ext cx="752129" cy="230832"/>
          </a:xfrm>
          <a:prstGeom prst="rect">
            <a:avLst/>
          </a:prstGeom>
          <a:noFill/>
        </p:spPr>
        <p:txBody>
          <a:bodyPr wrap="none" rtlCol="0">
            <a:spAutoFit/>
          </a:bodyPr>
          <a:lstStyle/>
          <a:p>
            <a:r>
              <a:rPr lang="en-US" sz="900" dirty="0"/>
              <a:t>Schedule #1</a:t>
            </a:r>
            <a:endParaRPr lang="ru-RU" sz="900" dirty="0"/>
          </a:p>
        </p:txBody>
      </p:sp>
      <p:sp>
        <p:nvSpPr>
          <p:cNvPr id="64" name="TextBox 63">
            <a:extLst>
              <a:ext uri="{FF2B5EF4-FFF2-40B4-BE49-F238E27FC236}">
                <a16:creationId xmlns:a16="http://schemas.microsoft.com/office/drawing/2014/main" id="{AD039168-B776-49DB-BB1E-E695C774BB28}"/>
              </a:ext>
            </a:extLst>
          </p:cNvPr>
          <p:cNvSpPr txBox="1"/>
          <p:nvPr/>
        </p:nvSpPr>
        <p:spPr>
          <a:xfrm>
            <a:off x="586090" y="3764605"/>
            <a:ext cx="925253" cy="230832"/>
          </a:xfrm>
          <a:prstGeom prst="rect">
            <a:avLst/>
          </a:prstGeom>
          <a:noFill/>
        </p:spPr>
        <p:txBody>
          <a:bodyPr wrap="none" rtlCol="0">
            <a:spAutoFit/>
          </a:bodyPr>
          <a:lstStyle/>
          <a:p>
            <a:r>
              <a:rPr lang="en-US" sz="900" dirty="0"/>
              <a:t>Schedule </a:t>
            </a:r>
            <a:r>
              <a:rPr lang="en-US" sz="900" b="1" u="sng" dirty="0"/>
              <a:t>#1, #1</a:t>
            </a:r>
            <a:endParaRPr lang="ru-RU" sz="900" b="1" u="sng" dirty="0"/>
          </a:p>
        </p:txBody>
      </p:sp>
      <p:grpSp>
        <p:nvGrpSpPr>
          <p:cNvPr id="88" name="Группа 87">
            <a:extLst>
              <a:ext uri="{FF2B5EF4-FFF2-40B4-BE49-F238E27FC236}">
                <a16:creationId xmlns:a16="http://schemas.microsoft.com/office/drawing/2014/main" id="{A252E675-FCBA-46BC-8834-CA1F45304A8D}"/>
              </a:ext>
            </a:extLst>
          </p:cNvPr>
          <p:cNvGrpSpPr/>
          <p:nvPr/>
        </p:nvGrpSpPr>
        <p:grpSpPr>
          <a:xfrm>
            <a:off x="2066504" y="4044326"/>
            <a:ext cx="6266349" cy="779567"/>
            <a:chOff x="2959954" y="3801962"/>
            <a:chExt cx="8484497" cy="1039422"/>
          </a:xfrm>
        </p:grpSpPr>
        <p:grpSp>
          <p:nvGrpSpPr>
            <p:cNvPr id="66" name="Группа 65">
              <a:extLst>
                <a:ext uri="{FF2B5EF4-FFF2-40B4-BE49-F238E27FC236}">
                  <a16:creationId xmlns:a16="http://schemas.microsoft.com/office/drawing/2014/main" id="{F3FC1C5E-ADE9-4566-8E22-B971A8BBD41D}"/>
                </a:ext>
              </a:extLst>
            </p:cNvPr>
            <p:cNvGrpSpPr/>
            <p:nvPr/>
          </p:nvGrpSpPr>
          <p:grpSpPr>
            <a:xfrm>
              <a:off x="2959954" y="3801962"/>
              <a:ext cx="4098845" cy="1039422"/>
              <a:chOff x="3259958" y="3801962"/>
              <a:chExt cx="7822920" cy="1039422"/>
            </a:xfrm>
          </p:grpSpPr>
          <p:sp>
            <p:nvSpPr>
              <p:cNvPr id="22" name="Прямоугольник 21">
                <a:extLst>
                  <a:ext uri="{FF2B5EF4-FFF2-40B4-BE49-F238E27FC236}">
                    <a16:creationId xmlns:a16="http://schemas.microsoft.com/office/drawing/2014/main" id="{4D4BAF64-00BC-4D01-9D72-831B10BB488A}"/>
                  </a:ext>
                </a:extLst>
              </p:cNvPr>
              <p:cNvSpPr/>
              <p:nvPr/>
            </p:nvSpPr>
            <p:spPr>
              <a:xfrm>
                <a:off x="7276296" y="4357968"/>
                <a:ext cx="930323" cy="483416"/>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900" dirty="0"/>
              </a:p>
            </p:txBody>
          </p:sp>
          <p:grpSp>
            <p:nvGrpSpPr>
              <p:cNvPr id="40" name="Группа 39">
                <a:extLst>
                  <a:ext uri="{FF2B5EF4-FFF2-40B4-BE49-F238E27FC236}">
                    <a16:creationId xmlns:a16="http://schemas.microsoft.com/office/drawing/2014/main" id="{91EC85FD-97E2-4397-91EE-AB52DE40AD78}"/>
                  </a:ext>
                </a:extLst>
              </p:cNvPr>
              <p:cNvGrpSpPr/>
              <p:nvPr/>
            </p:nvGrpSpPr>
            <p:grpSpPr>
              <a:xfrm>
                <a:off x="8335042" y="4351483"/>
                <a:ext cx="930324" cy="489901"/>
                <a:chOff x="8354498" y="4534088"/>
                <a:chExt cx="930324" cy="331098"/>
              </a:xfrm>
            </p:grpSpPr>
            <p:sp>
              <p:nvSpPr>
                <p:cNvPr id="31" name="Прямоугольник 30">
                  <a:extLst>
                    <a:ext uri="{FF2B5EF4-FFF2-40B4-BE49-F238E27FC236}">
                      <a16:creationId xmlns:a16="http://schemas.microsoft.com/office/drawing/2014/main" id="{B347C1ED-A0DA-4D78-B82C-934E71EF3F87}"/>
                    </a:ext>
                  </a:extLst>
                </p:cNvPr>
                <p:cNvSpPr/>
                <p:nvPr/>
              </p:nvSpPr>
              <p:spPr>
                <a:xfrm>
                  <a:off x="8354499" y="4534088"/>
                  <a:ext cx="930323" cy="178500"/>
                </a:xfrm>
                <a:prstGeom prst="rect">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900" dirty="0"/>
                </a:p>
              </p:txBody>
            </p:sp>
            <p:sp>
              <p:nvSpPr>
                <p:cNvPr id="32" name="Прямоугольник 31">
                  <a:extLst>
                    <a:ext uri="{FF2B5EF4-FFF2-40B4-BE49-F238E27FC236}">
                      <a16:creationId xmlns:a16="http://schemas.microsoft.com/office/drawing/2014/main" id="{952889BA-0D7B-4326-8B04-79132ED74362}"/>
                    </a:ext>
                  </a:extLst>
                </p:cNvPr>
                <p:cNvSpPr/>
                <p:nvPr/>
              </p:nvSpPr>
              <p:spPr>
                <a:xfrm>
                  <a:off x="8354498" y="4686686"/>
                  <a:ext cx="930323" cy="17850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ru-RU" sz="900" dirty="0"/>
                </a:p>
              </p:txBody>
            </p:sp>
          </p:grpSp>
          <p:sp>
            <p:nvSpPr>
              <p:cNvPr id="35" name="Прямоугольник 34">
                <a:extLst>
                  <a:ext uri="{FF2B5EF4-FFF2-40B4-BE49-F238E27FC236}">
                    <a16:creationId xmlns:a16="http://schemas.microsoft.com/office/drawing/2014/main" id="{4B074389-06BE-4B5E-8D60-28D6F56995FF}"/>
                  </a:ext>
                </a:extLst>
              </p:cNvPr>
              <p:cNvSpPr/>
              <p:nvPr/>
            </p:nvSpPr>
            <p:spPr>
              <a:xfrm>
                <a:off x="3259958" y="3801962"/>
                <a:ext cx="2135102" cy="549521"/>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900" dirty="0"/>
              </a:p>
            </p:txBody>
          </p:sp>
          <p:sp>
            <p:nvSpPr>
              <p:cNvPr id="39" name="Прямоугольник 38">
                <a:extLst>
                  <a:ext uri="{FF2B5EF4-FFF2-40B4-BE49-F238E27FC236}">
                    <a16:creationId xmlns:a16="http://schemas.microsoft.com/office/drawing/2014/main" id="{3DF8AA18-6781-42D4-B097-F9246F171037}"/>
                  </a:ext>
                </a:extLst>
              </p:cNvPr>
              <p:cNvSpPr/>
              <p:nvPr/>
            </p:nvSpPr>
            <p:spPr>
              <a:xfrm>
                <a:off x="6232951" y="4357968"/>
                <a:ext cx="930323" cy="483416"/>
              </a:xfrm>
              <a:prstGeom prst="rect">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900" dirty="0"/>
              </a:p>
            </p:txBody>
          </p:sp>
          <p:sp>
            <p:nvSpPr>
              <p:cNvPr id="41" name="Прямоугольник 40">
                <a:extLst>
                  <a:ext uri="{FF2B5EF4-FFF2-40B4-BE49-F238E27FC236}">
                    <a16:creationId xmlns:a16="http://schemas.microsoft.com/office/drawing/2014/main" id="{15ABB1DF-FD42-44D1-8799-FE80CC1BE406}"/>
                  </a:ext>
                </a:extLst>
              </p:cNvPr>
              <p:cNvSpPr/>
              <p:nvPr/>
            </p:nvSpPr>
            <p:spPr>
              <a:xfrm>
                <a:off x="9873574" y="3801962"/>
                <a:ext cx="1209304" cy="549521"/>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900" dirty="0"/>
              </a:p>
            </p:txBody>
          </p:sp>
        </p:grpSp>
        <p:grpSp>
          <p:nvGrpSpPr>
            <p:cNvPr id="80" name="Группа 79">
              <a:extLst>
                <a:ext uri="{FF2B5EF4-FFF2-40B4-BE49-F238E27FC236}">
                  <a16:creationId xmlns:a16="http://schemas.microsoft.com/office/drawing/2014/main" id="{C9138F4E-D1A7-4435-BEE8-97DD6635AC8A}"/>
                </a:ext>
              </a:extLst>
            </p:cNvPr>
            <p:cNvGrpSpPr/>
            <p:nvPr/>
          </p:nvGrpSpPr>
          <p:grpSpPr>
            <a:xfrm>
              <a:off x="7345606" y="3801962"/>
              <a:ext cx="4098845" cy="1039422"/>
              <a:chOff x="3259958" y="3801962"/>
              <a:chExt cx="7822920" cy="1039422"/>
            </a:xfrm>
          </p:grpSpPr>
          <p:sp>
            <p:nvSpPr>
              <p:cNvPr id="81" name="Прямоугольник 80">
                <a:extLst>
                  <a:ext uri="{FF2B5EF4-FFF2-40B4-BE49-F238E27FC236}">
                    <a16:creationId xmlns:a16="http://schemas.microsoft.com/office/drawing/2014/main" id="{82F4FD88-3921-49A8-A599-B601D22CC690}"/>
                  </a:ext>
                </a:extLst>
              </p:cNvPr>
              <p:cNvSpPr/>
              <p:nvPr/>
            </p:nvSpPr>
            <p:spPr>
              <a:xfrm>
                <a:off x="7276296" y="4357968"/>
                <a:ext cx="930323" cy="483416"/>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900" dirty="0"/>
              </a:p>
            </p:txBody>
          </p:sp>
          <p:grpSp>
            <p:nvGrpSpPr>
              <p:cNvPr id="82" name="Группа 81">
                <a:extLst>
                  <a:ext uri="{FF2B5EF4-FFF2-40B4-BE49-F238E27FC236}">
                    <a16:creationId xmlns:a16="http://schemas.microsoft.com/office/drawing/2014/main" id="{35C59F81-008A-4429-B906-AC703CAA3195}"/>
                  </a:ext>
                </a:extLst>
              </p:cNvPr>
              <p:cNvGrpSpPr/>
              <p:nvPr/>
            </p:nvGrpSpPr>
            <p:grpSpPr>
              <a:xfrm>
                <a:off x="8335042" y="4351483"/>
                <a:ext cx="930324" cy="489901"/>
                <a:chOff x="8354498" y="4534088"/>
                <a:chExt cx="930324" cy="331098"/>
              </a:xfrm>
            </p:grpSpPr>
            <p:sp>
              <p:nvSpPr>
                <p:cNvPr id="86" name="Прямоугольник 85">
                  <a:extLst>
                    <a:ext uri="{FF2B5EF4-FFF2-40B4-BE49-F238E27FC236}">
                      <a16:creationId xmlns:a16="http://schemas.microsoft.com/office/drawing/2014/main" id="{C3574249-0A92-4F4E-9805-714DC9F9556C}"/>
                    </a:ext>
                  </a:extLst>
                </p:cNvPr>
                <p:cNvSpPr/>
                <p:nvPr/>
              </p:nvSpPr>
              <p:spPr>
                <a:xfrm>
                  <a:off x="8354499" y="4534088"/>
                  <a:ext cx="930323" cy="178500"/>
                </a:xfrm>
                <a:prstGeom prst="rect">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900" dirty="0"/>
                </a:p>
              </p:txBody>
            </p:sp>
            <p:sp>
              <p:nvSpPr>
                <p:cNvPr id="87" name="Прямоугольник 86">
                  <a:extLst>
                    <a:ext uri="{FF2B5EF4-FFF2-40B4-BE49-F238E27FC236}">
                      <a16:creationId xmlns:a16="http://schemas.microsoft.com/office/drawing/2014/main" id="{A8EEDDEF-B7AF-44F5-9225-5EABB7EC3D8D}"/>
                    </a:ext>
                  </a:extLst>
                </p:cNvPr>
                <p:cNvSpPr/>
                <p:nvPr/>
              </p:nvSpPr>
              <p:spPr>
                <a:xfrm>
                  <a:off x="8354498" y="4686686"/>
                  <a:ext cx="930323" cy="17850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ru-RU" sz="900" dirty="0"/>
                </a:p>
              </p:txBody>
            </p:sp>
          </p:grpSp>
          <p:sp>
            <p:nvSpPr>
              <p:cNvPr id="83" name="Прямоугольник 82">
                <a:extLst>
                  <a:ext uri="{FF2B5EF4-FFF2-40B4-BE49-F238E27FC236}">
                    <a16:creationId xmlns:a16="http://schemas.microsoft.com/office/drawing/2014/main" id="{30AA778D-9E6C-48A4-9869-46BB4373EB2E}"/>
                  </a:ext>
                </a:extLst>
              </p:cNvPr>
              <p:cNvSpPr/>
              <p:nvPr/>
            </p:nvSpPr>
            <p:spPr>
              <a:xfrm>
                <a:off x="3259958" y="3801962"/>
                <a:ext cx="2135102" cy="549521"/>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900" dirty="0"/>
              </a:p>
            </p:txBody>
          </p:sp>
          <p:sp>
            <p:nvSpPr>
              <p:cNvPr id="84" name="Прямоугольник 83">
                <a:extLst>
                  <a:ext uri="{FF2B5EF4-FFF2-40B4-BE49-F238E27FC236}">
                    <a16:creationId xmlns:a16="http://schemas.microsoft.com/office/drawing/2014/main" id="{28D7D511-827E-40B9-B14E-6666E0E83D1D}"/>
                  </a:ext>
                </a:extLst>
              </p:cNvPr>
              <p:cNvSpPr/>
              <p:nvPr/>
            </p:nvSpPr>
            <p:spPr>
              <a:xfrm>
                <a:off x="6232951" y="4357968"/>
                <a:ext cx="930323" cy="483416"/>
              </a:xfrm>
              <a:prstGeom prst="rect">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900" dirty="0"/>
              </a:p>
            </p:txBody>
          </p:sp>
          <p:sp>
            <p:nvSpPr>
              <p:cNvPr id="85" name="Прямоугольник 84">
                <a:extLst>
                  <a:ext uri="{FF2B5EF4-FFF2-40B4-BE49-F238E27FC236}">
                    <a16:creationId xmlns:a16="http://schemas.microsoft.com/office/drawing/2014/main" id="{27839081-53C6-45D1-A71F-25277E2721AA}"/>
                  </a:ext>
                </a:extLst>
              </p:cNvPr>
              <p:cNvSpPr/>
              <p:nvPr/>
            </p:nvSpPr>
            <p:spPr>
              <a:xfrm>
                <a:off x="9873574" y="3801962"/>
                <a:ext cx="1209304" cy="549521"/>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900" dirty="0"/>
              </a:p>
            </p:txBody>
          </p:sp>
        </p:grpSp>
      </p:grpSp>
      <p:grpSp>
        <p:nvGrpSpPr>
          <p:cNvPr id="90" name="Группа 89">
            <a:extLst>
              <a:ext uri="{FF2B5EF4-FFF2-40B4-BE49-F238E27FC236}">
                <a16:creationId xmlns:a16="http://schemas.microsoft.com/office/drawing/2014/main" id="{39DB1134-ED8D-46DC-A066-F068550E8C9F}"/>
              </a:ext>
            </a:extLst>
          </p:cNvPr>
          <p:cNvGrpSpPr/>
          <p:nvPr/>
        </p:nvGrpSpPr>
        <p:grpSpPr>
          <a:xfrm>
            <a:off x="5278407" y="2406511"/>
            <a:ext cx="3027262" cy="357491"/>
            <a:chOff x="749030" y="1618208"/>
            <a:chExt cx="5885236" cy="476655"/>
          </a:xfrm>
        </p:grpSpPr>
        <p:sp>
          <p:nvSpPr>
            <p:cNvPr id="91" name="Прямоугольник 90">
              <a:extLst>
                <a:ext uri="{FF2B5EF4-FFF2-40B4-BE49-F238E27FC236}">
                  <a16:creationId xmlns:a16="http://schemas.microsoft.com/office/drawing/2014/main" id="{09C34797-1F09-42E7-BCDB-786D9BEBF84F}"/>
                </a:ext>
              </a:extLst>
            </p:cNvPr>
            <p:cNvSpPr/>
            <p:nvPr/>
          </p:nvSpPr>
          <p:spPr>
            <a:xfrm>
              <a:off x="749030" y="1618208"/>
              <a:ext cx="1177048" cy="47665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t>Frame #0</a:t>
              </a:r>
              <a:endParaRPr lang="ru-RU" sz="900" dirty="0"/>
            </a:p>
          </p:txBody>
        </p:sp>
        <p:sp>
          <p:nvSpPr>
            <p:cNvPr id="92" name="Прямоугольник 91">
              <a:extLst>
                <a:ext uri="{FF2B5EF4-FFF2-40B4-BE49-F238E27FC236}">
                  <a16:creationId xmlns:a16="http://schemas.microsoft.com/office/drawing/2014/main" id="{62B94B6D-A639-4858-A16F-B4FDDDD3B5B3}"/>
                </a:ext>
              </a:extLst>
            </p:cNvPr>
            <p:cNvSpPr/>
            <p:nvPr/>
          </p:nvSpPr>
          <p:spPr>
            <a:xfrm>
              <a:off x="1926077" y="1618208"/>
              <a:ext cx="1177048" cy="47665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t>Frame #1</a:t>
              </a:r>
              <a:endParaRPr lang="ru-RU" sz="900" dirty="0"/>
            </a:p>
          </p:txBody>
        </p:sp>
        <p:sp>
          <p:nvSpPr>
            <p:cNvPr id="93" name="Прямоугольник 92">
              <a:extLst>
                <a:ext uri="{FF2B5EF4-FFF2-40B4-BE49-F238E27FC236}">
                  <a16:creationId xmlns:a16="http://schemas.microsoft.com/office/drawing/2014/main" id="{38B4C3D5-508C-4BF5-8DDC-9ADEB737FC39}"/>
                </a:ext>
              </a:extLst>
            </p:cNvPr>
            <p:cNvSpPr/>
            <p:nvPr/>
          </p:nvSpPr>
          <p:spPr>
            <a:xfrm>
              <a:off x="5457218" y="1618208"/>
              <a:ext cx="1177048" cy="47665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t>Frame #4</a:t>
              </a:r>
              <a:endParaRPr lang="ru-RU" sz="900" dirty="0"/>
            </a:p>
          </p:txBody>
        </p:sp>
        <p:sp>
          <p:nvSpPr>
            <p:cNvPr id="94" name="Прямоугольник 93">
              <a:extLst>
                <a:ext uri="{FF2B5EF4-FFF2-40B4-BE49-F238E27FC236}">
                  <a16:creationId xmlns:a16="http://schemas.microsoft.com/office/drawing/2014/main" id="{4FA01718-05F0-4E45-99CF-D9DE3F520CE7}"/>
                </a:ext>
              </a:extLst>
            </p:cNvPr>
            <p:cNvSpPr/>
            <p:nvPr/>
          </p:nvSpPr>
          <p:spPr>
            <a:xfrm>
              <a:off x="3103124" y="1618208"/>
              <a:ext cx="1177048" cy="47665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t>Frame #2</a:t>
              </a:r>
              <a:endParaRPr lang="ru-RU" sz="900" dirty="0"/>
            </a:p>
          </p:txBody>
        </p:sp>
        <p:sp>
          <p:nvSpPr>
            <p:cNvPr id="95" name="Прямоугольник 94">
              <a:extLst>
                <a:ext uri="{FF2B5EF4-FFF2-40B4-BE49-F238E27FC236}">
                  <a16:creationId xmlns:a16="http://schemas.microsoft.com/office/drawing/2014/main" id="{6EA7FAF9-95E7-4571-8959-F64D73983D5C}"/>
                </a:ext>
              </a:extLst>
            </p:cNvPr>
            <p:cNvSpPr/>
            <p:nvPr/>
          </p:nvSpPr>
          <p:spPr>
            <a:xfrm>
              <a:off x="4280171" y="1618208"/>
              <a:ext cx="1177048" cy="47665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t>Frame #3</a:t>
              </a:r>
              <a:endParaRPr lang="ru-RU" sz="900" dirty="0"/>
            </a:p>
          </p:txBody>
        </p:sp>
      </p:grpSp>
      <p:sp>
        <p:nvSpPr>
          <p:cNvPr id="96" name="TextBox 95">
            <a:extLst>
              <a:ext uri="{FF2B5EF4-FFF2-40B4-BE49-F238E27FC236}">
                <a16:creationId xmlns:a16="http://schemas.microsoft.com/office/drawing/2014/main" id="{4411745A-CA84-4D4D-B38E-C4B2412BA01A}"/>
              </a:ext>
            </a:extLst>
          </p:cNvPr>
          <p:cNvSpPr txBox="1"/>
          <p:nvPr/>
        </p:nvSpPr>
        <p:spPr>
          <a:xfrm>
            <a:off x="6333100" y="2078380"/>
            <a:ext cx="752129" cy="230832"/>
          </a:xfrm>
          <a:prstGeom prst="rect">
            <a:avLst/>
          </a:prstGeom>
          <a:noFill/>
        </p:spPr>
        <p:txBody>
          <a:bodyPr wrap="none" rtlCol="0">
            <a:spAutoFit/>
          </a:bodyPr>
          <a:lstStyle/>
          <a:p>
            <a:r>
              <a:rPr lang="en-US" sz="900" dirty="0"/>
              <a:t>Schedule #1</a:t>
            </a:r>
            <a:endParaRPr lang="ru-RU" sz="900" dirty="0"/>
          </a:p>
        </p:txBody>
      </p:sp>
      <p:sp>
        <p:nvSpPr>
          <p:cNvPr id="42" name="Прямоугольник 41">
            <a:extLst>
              <a:ext uri="{FF2B5EF4-FFF2-40B4-BE49-F238E27FC236}">
                <a16:creationId xmlns:a16="http://schemas.microsoft.com/office/drawing/2014/main" id="{6D05B924-D9A7-44CB-8717-99810EAD7864}"/>
              </a:ext>
            </a:extLst>
          </p:cNvPr>
          <p:cNvSpPr/>
          <p:nvPr/>
        </p:nvSpPr>
        <p:spPr>
          <a:xfrm>
            <a:off x="1313673" y="4468406"/>
            <a:ext cx="639503" cy="37229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t>CTS</a:t>
            </a:r>
            <a:endParaRPr lang="ru-RU" sz="900" dirty="0"/>
          </a:p>
        </p:txBody>
      </p:sp>
      <p:sp>
        <p:nvSpPr>
          <p:cNvPr id="3" name="Номер слайда 2">
            <a:extLst>
              <a:ext uri="{FF2B5EF4-FFF2-40B4-BE49-F238E27FC236}">
                <a16:creationId xmlns:a16="http://schemas.microsoft.com/office/drawing/2014/main" id="{4247F5EB-9313-4C91-8D6A-D47454D0185E}"/>
              </a:ext>
            </a:extLst>
          </p:cNvPr>
          <p:cNvSpPr>
            <a:spLocks noGrp="1"/>
          </p:cNvSpPr>
          <p:nvPr>
            <p:ph type="sldNum" sz="quarter" idx="12"/>
          </p:nvPr>
        </p:nvSpPr>
        <p:spPr>
          <a:xfrm>
            <a:off x="4494684" y="6475413"/>
            <a:ext cx="230833" cy="184666"/>
          </a:xfrm>
        </p:spPr>
        <p:txBody>
          <a:bodyPr/>
          <a:lstStyle/>
          <a:p>
            <a:fld id="{E0F95982-DE6F-4AB0-ACCC-88BFD843D27D}" type="slidenum">
              <a:rPr lang="ru-RU" smtClean="0"/>
              <a:t>17</a:t>
            </a:fld>
            <a:endParaRPr lang="ru-RU"/>
          </a:p>
        </p:txBody>
      </p:sp>
      <p:sp>
        <p:nvSpPr>
          <p:cNvPr id="2" name="Дата 1">
            <a:extLst>
              <a:ext uri="{FF2B5EF4-FFF2-40B4-BE49-F238E27FC236}">
                <a16:creationId xmlns:a16="http://schemas.microsoft.com/office/drawing/2014/main" id="{87E3E28C-A808-F542-9874-86A6C817785D}"/>
              </a:ext>
            </a:extLst>
          </p:cNvPr>
          <p:cNvSpPr>
            <a:spLocks noGrp="1"/>
          </p:cNvSpPr>
          <p:nvPr>
            <p:ph type="dt" sz="half" idx="10"/>
          </p:nvPr>
        </p:nvSpPr>
        <p:spPr>
          <a:xfrm>
            <a:off x="696913" y="334189"/>
            <a:ext cx="942566" cy="276999"/>
          </a:xfrm>
        </p:spPr>
        <p:txBody>
          <a:bodyPr/>
          <a:lstStyle/>
          <a:p>
            <a:r>
              <a:rPr lang="en-US" altLang="zh-CN" dirty="0"/>
              <a:t>July 2022</a:t>
            </a:r>
            <a:endParaRPr lang="ru-RU" dirty="0"/>
          </a:p>
        </p:txBody>
      </p:sp>
      <p:sp>
        <p:nvSpPr>
          <p:cNvPr id="4" name="Нижний колонтитул 3">
            <a:extLst>
              <a:ext uri="{FF2B5EF4-FFF2-40B4-BE49-F238E27FC236}">
                <a16:creationId xmlns:a16="http://schemas.microsoft.com/office/drawing/2014/main" id="{D2DF0E8D-359F-D891-64D7-4823B6BCE821}"/>
              </a:ext>
            </a:extLst>
          </p:cNvPr>
          <p:cNvSpPr>
            <a:spLocks noGrp="1"/>
          </p:cNvSpPr>
          <p:nvPr>
            <p:ph type="ftr" sz="quarter" idx="11"/>
          </p:nvPr>
        </p:nvSpPr>
        <p:spPr/>
        <p:txBody>
          <a:bodyPr/>
          <a:lstStyle/>
          <a:p>
            <a:r>
              <a:rPr lang="en-US"/>
              <a:t>Evgeny Khorov (IITP RAS)</a:t>
            </a:r>
            <a:endParaRPr lang="ru-RU"/>
          </a:p>
        </p:txBody>
      </p:sp>
    </p:spTree>
    <p:extLst>
      <p:ext uri="{BB962C8B-B14F-4D97-AF65-F5344CB8AC3E}">
        <p14:creationId xmlns:p14="http://schemas.microsoft.com/office/powerpoint/2010/main" val="840177538"/>
      </p:ext>
    </p:extLst>
  </p:cSld>
  <p:clrMapOvr>
    <a:masterClrMapping/>
  </p:clrMapOvr>
  <mc:AlternateContent xmlns:mc="http://schemas.openxmlformats.org/markup-compatibility/2006" xmlns:p159="http://schemas.microsoft.com/office/powerpoint/2015/09/main">
    <mc:Choice Requires="p159">
      <p:transition spd="slow">
        <p159:morph option="byObject"/>
      </p:transition>
    </mc:Choice>
    <mc:Fallback xmlns="">
      <p:transition spd="slow">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C8CD303-4EC3-4804-B232-30D4E94BA9F7}"/>
              </a:ext>
            </a:extLst>
          </p:cNvPr>
          <p:cNvSpPr>
            <a:spLocks noGrp="1"/>
          </p:cNvSpPr>
          <p:nvPr>
            <p:ph type="title"/>
          </p:nvPr>
        </p:nvSpPr>
        <p:spPr/>
        <p:txBody>
          <a:bodyPr/>
          <a:lstStyle/>
          <a:p>
            <a:r>
              <a:rPr lang="en-US" dirty="0"/>
              <a:t>Summary</a:t>
            </a:r>
            <a:endParaRPr lang="ru-RU" dirty="0"/>
          </a:p>
        </p:txBody>
      </p:sp>
      <p:sp>
        <p:nvSpPr>
          <p:cNvPr id="3" name="Объект 2">
            <a:extLst>
              <a:ext uri="{FF2B5EF4-FFF2-40B4-BE49-F238E27FC236}">
                <a16:creationId xmlns:a16="http://schemas.microsoft.com/office/drawing/2014/main" id="{C8A2A7E2-2AFA-43D9-A698-FB4894B6E4A1}"/>
              </a:ext>
            </a:extLst>
          </p:cNvPr>
          <p:cNvSpPr>
            <a:spLocks noGrp="1"/>
          </p:cNvSpPr>
          <p:nvPr>
            <p:ph idx="1"/>
          </p:nvPr>
        </p:nvSpPr>
        <p:spPr/>
        <p:txBody>
          <a:bodyPr/>
          <a:lstStyle/>
          <a:p>
            <a:r>
              <a:rPr lang="en-US" dirty="0"/>
              <a:t>In case of quasi-periodic traffic of multiple STAs  </a:t>
            </a:r>
          </a:p>
          <a:p>
            <a:pPr lvl="1"/>
            <a:r>
              <a:rPr lang="en-US" dirty="0"/>
              <a:t>We do not need to start every UL MU TXOP with full TF (the TF can be compressed as all parameters are exchanged in advance)</a:t>
            </a:r>
          </a:p>
          <a:p>
            <a:pPr lvl="1"/>
            <a:r>
              <a:rPr lang="en-US" dirty="0"/>
              <a:t>We do not need to have full PHY and MAC headers of the frames</a:t>
            </a:r>
          </a:p>
          <a:p>
            <a:pPr lvl="1"/>
            <a:r>
              <a:rPr lang="en-US" dirty="0"/>
              <a:t>More flexible packet/frame aggregation</a:t>
            </a:r>
          </a:p>
          <a:p>
            <a:pPr lvl="1"/>
            <a:r>
              <a:rPr lang="en-US" dirty="0"/>
              <a:t>Shorter interframe spaces thanks to no need to wait for the end of the frame </a:t>
            </a:r>
          </a:p>
          <a:p>
            <a:pPr marL="342900" lvl="1" indent="0">
              <a:buNone/>
            </a:pPr>
            <a:endParaRPr lang="en-US" dirty="0"/>
          </a:p>
          <a:p>
            <a:endParaRPr lang="ru-RU" dirty="0"/>
          </a:p>
        </p:txBody>
      </p:sp>
      <p:sp>
        <p:nvSpPr>
          <p:cNvPr id="5" name="Номер слайда 4">
            <a:extLst>
              <a:ext uri="{FF2B5EF4-FFF2-40B4-BE49-F238E27FC236}">
                <a16:creationId xmlns:a16="http://schemas.microsoft.com/office/drawing/2014/main" id="{6AB2EF2C-6BE0-4A53-9C1A-AA88CBE3C5B5}"/>
              </a:ext>
            </a:extLst>
          </p:cNvPr>
          <p:cNvSpPr>
            <a:spLocks noGrp="1"/>
          </p:cNvSpPr>
          <p:nvPr>
            <p:ph type="sldNum" sz="quarter" idx="12"/>
          </p:nvPr>
        </p:nvSpPr>
        <p:spPr>
          <a:xfrm>
            <a:off x="4494684" y="6475413"/>
            <a:ext cx="230833" cy="184666"/>
          </a:xfrm>
        </p:spPr>
        <p:txBody>
          <a:bodyPr/>
          <a:lstStyle/>
          <a:p>
            <a:fld id="{E0F95982-DE6F-4AB0-ACCC-88BFD843D27D}" type="slidenum">
              <a:rPr lang="ru-RU" smtClean="0"/>
              <a:t>18</a:t>
            </a:fld>
            <a:endParaRPr lang="ru-RU"/>
          </a:p>
        </p:txBody>
      </p:sp>
      <p:sp>
        <p:nvSpPr>
          <p:cNvPr id="4" name="Дата 3">
            <a:extLst>
              <a:ext uri="{FF2B5EF4-FFF2-40B4-BE49-F238E27FC236}">
                <a16:creationId xmlns:a16="http://schemas.microsoft.com/office/drawing/2014/main" id="{E2930A20-72E8-4277-6885-31BE8EF999A5}"/>
              </a:ext>
            </a:extLst>
          </p:cNvPr>
          <p:cNvSpPr>
            <a:spLocks noGrp="1"/>
          </p:cNvSpPr>
          <p:nvPr>
            <p:ph type="dt" sz="half" idx="10"/>
          </p:nvPr>
        </p:nvSpPr>
        <p:spPr>
          <a:xfrm>
            <a:off x="696913" y="334189"/>
            <a:ext cx="942566" cy="276999"/>
          </a:xfrm>
        </p:spPr>
        <p:txBody>
          <a:bodyPr/>
          <a:lstStyle/>
          <a:p>
            <a:r>
              <a:rPr lang="en-US" altLang="zh-CN" dirty="0"/>
              <a:t>July 2022</a:t>
            </a:r>
            <a:endParaRPr lang="ru-RU" dirty="0"/>
          </a:p>
        </p:txBody>
      </p:sp>
      <p:sp>
        <p:nvSpPr>
          <p:cNvPr id="6" name="Нижний колонтитул 5">
            <a:extLst>
              <a:ext uri="{FF2B5EF4-FFF2-40B4-BE49-F238E27FC236}">
                <a16:creationId xmlns:a16="http://schemas.microsoft.com/office/drawing/2014/main" id="{6218E0B3-0763-61B3-15D4-9F9DEBFD259C}"/>
              </a:ext>
            </a:extLst>
          </p:cNvPr>
          <p:cNvSpPr>
            <a:spLocks noGrp="1"/>
          </p:cNvSpPr>
          <p:nvPr>
            <p:ph type="ftr" sz="quarter" idx="11"/>
          </p:nvPr>
        </p:nvSpPr>
        <p:spPr/>
        <p:txBody>
          <a:bodyPr/>
          <a:lstStyle/>
          <a:p>
            <a:r>
              <a:rPr lang="en-US"/>
              <a:t>Evgeny Khorov (IITP RAS)</a:t>
            </a:r>
            <a:endParaRPr lang="ru-RU"/>
          </a:p>
        </p:txBody>
      </p:sp>
    </p:spTree>
    <p:extLst>
      <p:ext uri="{BB962C8B-B14F-4D97-AF65-F5344CB8AC3E}">
        <p14:creationId xmlns:p14="http://schemas.microsoft.com/office/powerpoint/2010/main" val="821740762"/>
      </p:ext>
    </p:extLst>
  </p:cSld>
  <p:clrMapOvr>
    <a:masterClrMapping/>
  </p:clrMapOvr>
  <mc:AlternateContent xmlns:mc="http://schemas.openxmlformats.org/markup-compatibility/2006" xmlns:p159="http://schemas.microsoft.com/office/powerpoint/2015/09/main">
    <mc:Choice Requires="p159">
      <p:transition spd="slow">
        <p159:morph option="byObject"/>
      </p:transition>
    </mc:Choice>
    <mc:Fallback xmlns="">
      <p:transition spd="slow">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CE16AF9-C159-44E1-8868-E82911B26168}"/>
              </a:ext>
            </a:extLst>
          </p:cNvPr>
          <p:cNvSpPr>
            <a:spLocks noGrp="1"/>
          </p:cNvSpPr>
          <p:nvPr>
            <p:ph type="title"/>
          </p:nvPr>
        </p:nvSpPr>
        <p:spPr/>
        <p:txBody>
          <a:bodyPr/>
          <a:lstStyle/>
          <a:p>
            <a:r>
              <a:rPr lang="en-US" dirty="0"/>
              <a:t>Straw Poll</a:t>
            </a:r>
            <a:endParaRPr lang="ru-RU" dirty="0"/>
          </a:p>
        </p:txBody>
      </p:sp>
      <p:sp>
        <p:nvSpPr>
          <p:cNvPr id="3" name="Объект 2">
            <a:extLst>
              <a:ext uri="{FF2B5EF4-FFF2-40B4-BE49-F238E27FC236}">
                <a16:creationId xmlns:a16="http://schemas.microsoft.com/office/drawing/2014/main" id="{9A3F0D9E-56C8-4683-B257-749DC7403ABF}"/>
              </a:ext>
            </a:extLst>
          </p:cNvPr>
          <p:cNvSpPr>
            <a:spLocks noGrp="1"/>
          </p:cNvSpPr>
          <p:nvPr>
            <p:ph idx="1"/>
          </p:nvPr>
        </p:nvSpPr>
        <p:spPr/>
        <p:txBody>
          <a:bodyPr/>
          <a:lstStyle/>
          <a:p>
            <a:r>
              <a:rPr lang="en-US" dirty="0"/>
              <a:t>Do you agree that the support of Industrial TSN  Applications for multiple STAs shall be provided by</a:t>
            </a:r>
          </a:p>
          <a:p>
            <a:endParaRPr lang="en-US" dirty="0"/>
          </a:p>
          <a:p>
            <a:r>
              <a:rPr lang="en-US" dirty="0"/>
              <a:t>Further </a:t>
            </a:r>
            <a:r>
              <a:rPr lang="en-US" dirty="0" err="1"/>
              <a:t>TGbe</a:t>
            </a:r>
            <a:r>
              <a:rPr lang="en-US" dirty="0"/>
              <a:t> activities</a:t>
            </a:r>
          </a:p>
          <a:p>
            <a:r>
              <a:rPr lang="en-US" dirty="0"/>
              <a:t>More Discussion within WNG</a:t>
            </a:r>
          </a:p>
          <a:p>
            <a:r>
              <a:rPr lang="en-US" dirty="0"/>
              <a:t>Need more info</a:t>
            </a:r>
          </a:p>
          <a:p>
            <a:r>
              <a:rPr lang="en-US" dirty="0"/>
              <a:t>Abstain</a:t>
            </a:r>
            <a:endParaRPr lang="ru-RU" dirty="0"/>
          </a:p>
        </p:txBody>
      </p:sp>
      <p:sp>
        <p:nvSpPr>
          <p:cNvPr id="4" name="Дата 3">
            <a:extLst>
              <a:ext uri="{FF2B5EF4-FFF2-40B4-BE49-F238E27FC236}">
                <a16:creationId xmlns:a16="http://schemas.microsoft.com/office/drawing/2014/main" id="{6CDE7FBC-5BAB-45C1-834B-138448B5C0B4}"/>
              </a:ext>
            </a:extLst>
          </p:cNvPr>
          <p:cNvSpPr>
            <a:spLocks noGrp="1"/>
          </p:cNvSpPr>
          <p:nvPr>
            <p:ph type="dt" sz="half" idx="10"/>
          </p:nvPr>
        </p:nvSpPr>
        <p:spPr>
          <a:xfrm>
            <a:off x="696913" y="334189"/>
            <a:ext cx="942566" cy="276999"/>
          </a:xfrm>
        </p:spPr>
        <p:txBody>
          <a:bodyPr/>
          <a:lstStyle/>
          <a:p>
            <a:r>
              <a:rPr lang="en-US" altLang="zh-CN" dirty="0"/>
              <a:t>July 2022</a:t>
            </a:r>
            <a:endParaRPr lang="ru-RU" dirty="0"/>
          </a:p>
        </p:txBody>
      </p:sp>
      <p:sp>
        <p:nvSpPr>
          <p:cNvPr id="5" name="Нижний колонтитул 4">
            <a:extLst>
              <a:ext uri="{FF2B5EF4-FFF2-40B4-BE49-F238E27FC236}">
                <a16:creationId xmlns:a16="http://schemas.microsoft.com/office/drawing/2014/main" id="{888405A0-D33D-4B46-A6F4-9BD3EBFC3460}"/>
              </a:ext>
            </a:extLst>
          </p:cNvPr>
          <p:cNvSpPr>
            <a:spLocks noGrp="1"/>
          </p:cNvSpPr>
          <p:nvPr>
            <p:ph type="ftr" sz="quarter" idx="11"/>
          </p:nvPr>
        </p:nvSpPr>
        <p:spPr/>
        <p:txBody>
          <a:bodyPr/>
          <a:lstStyle/>
          <a:p>
            <a:r>
              <a:rPr lang="en-US"/>
              <a:t>Evgeny Khorov (IITP RAS)</a:t>
            </a:r>
            <a:endParaRPr lang="ru-RU"/>
          </a:p>
        </p:txBody>
      </p:sp>
      <p:sp>
        <p:nvSpPr>
          <p:cNvPr id="6" name="Номер слайда 5">
            <a:extLst>
              <a:ext uri="{FF2B5EF4-FFF2-40B4-BE49-F238E27FC236}">
                <a16:creationId xmlns:a16="http://schemas.microsoft.com/office/drawing/2014/main" id="{8879D9C0-E555-43AB-81EF-9235AF682C52}"/>
              </a:ext>
            </a:extLst>
          </p:cNvPr>
          <p:cNvSpPr>
            <a:spLocks noGrp="1"/>
          </p:cNvSpPr>
          <p:nvPr>
            <p:ph type="sldNum" sz="quarter" idx="12"/>
          </p:nvPr>
        </p:nvSpPr>
        <p:spPr/>
        <p:txBody>
          <a:bodyPr/>
          <a:lstStyle/>
          <a:p>
            <a:fld id="{58561C4A-FE2A-4B22-B307-E500E2728C2D}" type="slidenum">
              <a:rPr lang="ru-RU" smtClean="0"/>
              <a:t>19</a:t>
            </a:fld>
            <a:endParaRPr lang="ru-RU"/>
          </a:p>
        </p:txBody>
      </p:sp>
    </p:spTree>
    <p:extLst>
      <p:ext uri="{BB962C8B-B14F-4D97-AF65-F5344CB8AC3E}">
        <p14:creationId xmlns:p14="http://schemas.microsoft.com/office/powerpoint/2010/main" val="40601268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F8A3FEF-9DEC-D7FB-A513-CF3353AA3CAB}"/>
              </a:ext>
            </a:extLst>
          </p:cNvPr>
          <p:cNvSpPr>
            <a:spLocks noGrp="1"/>
          </p:cNvSpPr>
          <p:nvPr>
            <p:ph type="title"/>
          </p:nvPr>
        </p:nvSpPr>
        <p:spPr/>
        <p:txBody>
          <a:bodyPr/>
          <a:lstStyle/>
          <a:p>
            <a:r>
              <a:rPr lang="en-US" dirty="0"/>
              <a:t>CID 13213</a:t>
            </a:r>
            <a:endParaRPr lang="ru-RU" dirty="0"/>
          </a:p>
        </p:txBody>
      </p:sp>
      <p:sp>
        <p:nvSpPr>
          <p:cNvPr id="4" name="Номер слайда 3">
            <a:extLst>
              <a:ext uri="{FF2B5EF4-FFF2-40B4-BE49-F238E27FC236}">
                <a16:creationId xmlns:a16="http://schemas.microsoft.com/office/drawing/2014/main" id="{07C4D89B-715D-DAA4-1C8C-E1A12A2A7018}"/>
              </a:ext>
            </a:extLst>
          </p:cNvPr>
          <p:cNvSpPr>
            <a:spLocks noGrp="1"/>
          </p:cNvSpPr>
          <p:nvPr>
            <p:ph type="sldNum" sz="quarter" idx="11"/>
          </p:nvPr>
        </p:nvSpPr>
        <p:spPr/>
        <p:txBody>
          <a:bodyPr/>
          <a:lstStyle/>
          <a:p>
            <a:pPr>
              <a:defRPr/>
            </a:pPr>
            <a:r>
              <a:rPr lang="en-US"/>
              <a:t>Slide </a:t>
            </a:r>
            <a:fld id="{3099D1E7-2CFE-4362-BB72-AF97192842EA}" type="slidenum">
              <a:rPr lang="en-US" smtClean="0"/>
              <a:pPr>
                <a:defRPr/>
              </a:pPr>
              <a:t>2</a:t>
            </a:fld>
            <a:endParaRPr lang="en-US" dirty="0"/>
          </a:p>
        </p:txBody>
      </p:sp>
      <p:sp>
        <p:nvSpPr>
          <p:cNvPr id="5" name="Нижний колонтитул 4">
            <a:extLst>
              <a:ext uri="{FF2B5EF4-FFF2-40B4-BE49-F238E27FC236}">
                <a16:creationId xmlns:a16="http://schemas.microsoft.com/office/drawing/2014/main" id="{BC7D0DC3-F5B1-AA33-183E-48887EE2B1B4}"/>
              </a:ext>
            </a:extLst>
          </p:cNvPr>
          <p:cNvSpPr>
            <a:spLocks noGrp="1"/>
          </p:cNvSpPr>
          <p:nvPr>
            <p:ph type="ftr" sz="quarter" idx="3"/>
          </p:nvPr>
        </p:nvSpPr>
        <p:spPr/>
        <p:txBody>
          <a:bodyPr/>
          <a:lstStyle/>
          <a:p>
            <a:pPr>
              <a:defRPr/>
            </a:pPr>
            <a:r>
              <a:rPr lang="en-US"/>
              <a:t>Evgeny Khorov (IITP RAS)</a:t>
            </a:r>
            <a:endParaRPr lang="en-US" dirty="0"/>
          </a:p>
        </p:txBody>
      </p:sp>
      <p:sp>
        <p:nvSpPr>
          <p:cNvPr id="6" name="Дата 5">
            <a:extLst>
              <a:ext uri="{FF2B5EF4-FFF2-40B4-BE49-F238E27FC236}">
                <a16:creationId xmlns:a16="http://schemas.microsoft.com/office/drawing/2014/main" id="{87A788F7-6F8F-A84F-A8AF-182ADAC025C5}"/>
              </a:ext>
            </a:extLst>
          </p:cNvPr>
          <p:cNvSpPr>
            <a:spLocks noGrp="1"/>
          </p:cNvSpPr>
          <p:nvPr>
            <p:ph type="dt" sz="half" idx="2"/>
          </p:nvPr>
        </p:nvSpPr>
        <p:spPr>
          <a:xfrm>
            <a:off x="696913" y="334189"/>
            <a:ext cx="942566" cy="276999"/>
          </a:xfrm>
        </p:spPr>
        <p:txBody>
          <a:bodyPr/>
          <a:lstStyle/>
          <a:p>
            <a:pPr>
              <a:defRPr/>
            </a:pPr>
            <a:r>
              <a:rPr lang="en-US" altLang="zh-CN" dirty="0"/>
              <a:t>July 2022</a:t>
            </a:r>
            <a:endParaRPr lang="en-US" dirty="0"/>
          </a:p>
        </p:txBody>
      </p:sp>
      <p:pic>
        <p:nvPicPr>
          <p:cNvPr id="10" name="Рисунок 9">
            <a:extLst>
              <a:ext uri="{FF2B5EF4-FFF2-40B4-BE49-F238E27FC236}">
                <a16:creationId xmlns:a16="http://schemas.microsoft.com/office/drawing/2014/main" id="{1DD09141-4C1C-4357-8034-7786E22A814E}"/>
              </a:ext>
            </a:extLst>
          </p:cNvPr>
          <p:cNvPicPr>
            <a:picLocks noChangeAspect="1"/>
          </p:cNvPicPr>
          <p:nvPr/>
        </p:nvPicPr>
        <p:blipFill rotWithShape="1">
          <a:blip r:embed="rId2"/>
          <a:srcRect r="18333"/>
          <a:stretch/>
        </p:blipFill>
        <p:spPr>
          <a:xfrm>
            <a:off x="699961" y="2133600"/>
            <a:ext cx="7467600" cy="661543"/>
          </a:xfrm>
          <a:prstGeom prst="rect">
            <a:avLst/>
          </a:prstGeom>
        </p:spPr>
      </p:pic>
    </p:spTree>
    <p:extLst>
      <p:ext uri="{BB962C8B-B14F-4D97-AF65-F5344CB8AC3E}">
        <p14:creationId xmlns:p14="http://schemas.microsoft.com/office/powerpoint/2010/main" val="26657788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01492B8-2EC2-40AC-8C9E-CEDCA07E3953}"/>
              </a:ext>
            </a:extLst>
          </p:cNvPr>
          <p:cNvSpPr>
            <a:spLocks noGrp="1"/>
          </p:cNvSpPr>
          <p:nvPr>
            <p:ph type="title"/>
          </p:nvPr>
        </p:nvSpPr>
        <p:spPr/>
        <p:txBody>
          <a:bodyPr/>
          <a:lstStyle/>
          <a:p>
            <a:r>
              <a:rPr lang="en-US" dirty="0"/>
              <a:t>TSN with 802.11be</a:t>
            </a:r>
            <a:endParaRPr lang="ru-RU" dirty="0"/>
          </a:p>
        </p:txBody>
      </p:sp>
      <p:sp>
        <p:nvSpPr>
          <p:cNvPr id="3" name="Объект 2">
            <a:extLst>
              <a:ext uri="{FF2B5EF4-FFF2-40B4-BE49-F238E27FC236}">
                <a16:creationId xmlns:a16="http://schemas.microsoft.com/office/drawing/2014/main" id="{DAF49BFD-D61D-2BC3-5802-FB53058BAB87}"/>
              </a:ext>
            </a:extLst>
          </p:cNvPr>
          <p:cNvSpPr>
            <a:spLocks noGrp="1"/>
          </p:cNvSpPr>
          <p:nvPr>
            <p:ph idx="1"/>
          </p:nvPr>
        </p:nvSpPr>
        <p:spPr>
          <a:xfrm>
            <a:off x="661416" y="1676400"/>
            <a:ext cx="7772400" cy="4114800"/>
          </a:xfrm>
        </p:spPr>
        <p:txBody>
          <a:bodyPr/>
          <a:lstStyle/>
          <a:p>
            <a:pPr marL="0" indent="0">
              <a:buNone/>
            </a:pPr>
            <a:r>
              <a:rPr lang="en-US" sz="1800" b="0" i="0" dirty="0">
                <a:solidFill>
                  <a:srgbClr val="333333"/>
                </a:solidFill>
                <a:effectLst/>
              </a:rPr>
              <a:t>According to PAR: </a:t>
            </a:r>
          </a:p>
          <a:p>
            <a:pPr marL="0" indent="0">
              <a:buNone/>
            </a:pPr>
            <a:r>
              <a:rPr lang="en-US" sz="1800" b="0" i="1" dirty="0">
                <a:solidFill>
                  <a:srgbClr val="333333"/>
                </a:solidFill>
                <a:effectLst/>
              </a:rPr>
              <a:t>Users expect improved integration with Time Sensitive Networks (TSN) to support applications over heterogeneous Ethernet and Wireless LANs. This amendment aims to build on the current and emerging WLAN technologies by providing further improvement of aggregate throughput and latency to ensure competitiveness of IEEE Std 802.11 in coming years.</a:t>
            </a:r>
          </a:p>
          <a:p>
            <a:pPr marL="0" indent="0">
              <a:buNone/>
            </a:pPr>
            <a:endParaRPr lang="en-US" sz="1800" b="0" dirty="0">
              <a:solidFill>
                <a:srgbClr val="333333"/>
              </a:solidFill>
            </a:endParaRPr>
          </a:p>
          <a:p>
            <a:pPr marL="0" indent="0">
              <a:buNone/>
            </a:pPr>
            <a:r>
              <a:rPr lang="en-US" sz="1800" b="0" dirty="0">
                <a:solidFill>
                  <a:srgbClr val="333333"/>
                </a:solidFill>
              </a:rPr>
              <a:t>One of the main use case of TSN is industrial automation. </a:t>
            </a:r>
          </a:p>
          <a:p>
            <a:pPr marL="0" indent="0">
              <a:buNone/>
            </a:pPr>
            <a:endParaRPr lang="en-US" sz="1800" b="0" dirty="0">
              <a:solidFill>
                <a:srgbClr val="333333"/>
              </a:solidFill>
            </a:endParaRPr>
          </a:p>
          <a:p>
            <a:pPr marL="0" indent="0">
              <a:buNone/>
            </a:pPr>
            <a:r>
              <a:rPr lang="en-US" sz="1800" b="0" dirty="0">
                <a:solidFill>
                  <a:srgbClr val="333333"/>
                </a:solidFill>
              </a:rPr>
              <a:t>Is 11be suitable for industrial automation?</a:t>
            </a:r>
            <a:endParaRPr lang="ru-RU" sz="1800" dirty="0"/>
          </a:p>
        </p:txBody>
      </p:sp>
      <p:sp>
        <p:nvSpPr>
          <p:cNvPr id="4" name="Номер слайда 3">
            <a:extLst>
              <a:ext uri="{FF2B5EF4-FFF2-40B4-BE49-F238E27FC236}">
                <a16:creationId xmlns:a16="http://schemas.microsoft.com/office/drawing/2014/main" id="{DFFD413E-F98C-BAAC-3CCB-99373BCD76C4}"/>
              </a:ext>
            </a:extLst>
          </p:cNvPr>
          <p:cNvSpPr>
            <a:spLocks noGrp="1"/>
          </p:cNvSpPr>
          <p:nvPr>
            <p:ph type="sldNum" sz="quarter" idx="11"/>
          </p:nvPr>
        </p:nvSpPr>
        <p:spPr/>
        <p:txBody>
          <a:bodyPr/>
          <a:lstStyle/>
          <a:p>
            <a:pPr>
              <a:defRPr/>
            </a:pPr>
            <a:r>
              <a:rPr lang="en-US"/>
              <a:t>Slide </a:t>
            </a:r>
            <a:fld id="{3099D1E7-2CFE-4362-BB72-AF97192842EA}" type="slidenum">
              <a:rPr lang="en-US" smtClean="0"/>
              <a:pPr>
                <a:defRPr/>
              </a:pPr>
              <a:t>3</a:t>
            </a:fld>
            <a:endParaRPr lang="en-US" dirty="0"/>
          </a:p>
        </p:txBody>
      </p:sp>
      <p:sp>
        <p:nvSpPr>
          <p:cNvPr id="5" name="Нижний колонтитул 4">
            <a:extLst>
              <a:ext uri="{FF2B5EF4-FFF2-40B4-BE49-F238E27FC236}">
                <a16:creationId xmlns:a16="http://schemas.microsoft.com/office/drawing/2014/main" id="{244C0E82-E660-A0DC-4D6F-3C5DEDF92CE4}"/>
              </a:ext>
            </a:extLst>
          </p:cNvPr>
          <p:cNvSpPr>
            <a:spLocks noGrp="1"/>
          </p:cNvSpPr>
          <p:nvPr>
            <p:ph type="ftr" sz="quarter" idx="3"/>
          </p:nvPr>
        </p:nvSpPr>
        <p:spPr/>
        <p:txBody>
          <a:bodyPr/>
          <a:lstStyle/>
          <a:p>
            <a:pPr>
              <a:defRPr/>
            </a:pPr>
            <a:r>
              <a:rPr lang="en-US"/>
              <a:t>Evgeny Khorov (IITP RAS)</a:t>
            </a:r>
            <a:endParaRPr lang="en-US" dirty="0"/>
          </a:p>
        </p:txBody>
      </p:sp>
      <p:sp>
        <p:nvSpPr>
          <p:cNvPr id="6" name="Дата 5">
            <a:extLst>
              <a:ext uri="{FF2B5EF4-FFF2-40B4-BE49-F238E27FC236}">
                <a16:creationId xmlns:a16="http://schemas.microsoft.com/office/drawing/2014/main" id="{196F5091-E55C-0E33-E1B1-EA854ADB1027}"/>
              </a:ext>
            </a:extLst>
          </p:cNvPr>
          <p:cNvSpPr>
            <a:spLocks noGrp="1"/>
          </p:cNvSpPr>
          <p:nvPr>
            <p:ph type="dt" sz="half" idx="2"/>
          </p:nvPr>
        </p:nvSpPr>
        <p:spPr>
          <a:xfrm>
            <a:off x="696913" y="334189"/>
            <a:ext cx="942566" cy="276999"/>
          </a:xfrm>
        </p:spPr>
        <p:txBody>
          <a:bodyPr/>
          <a:lstStyle/>
          <a:p>
            <a:pPr>
              <a:defRPr/>
            </a:pPr>
            <a:r>
              <a:rPr lang="en-US" altLang="zh-CN" dirty="0"/>
              <a:t>July 2022</a:t>
            </a:r>
            <a:endParaRPr lang="en-US" dirty="0"/>
          </a:p>
        </p:txBody>
      </p:sp>
    </p:spTree>
    <p:extLst>
      <p:ext uri="{BB962C8B-B14F-4D97-AF65-F5344CB8AC3E}">
        <p14:creationId xmlns:p14="http://schemas.microsoft.com/office/powerpoint/2010/main" val="6802788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6018F49-A5EB-4669-916E-D08FF33AA7C1}"/>
              </a:ext>
            </a:extLst>
          </p:cNvPr>
          <p:cNvSpPr>
            <a:spLocks noGrp="1"/>
          </p:cNvSpPr>
          <p:nvPr>
            <p:ph type="title"/>
          </p:nvPr>
        </p:nvSpPr>
        <p:spPr>
          <a:xfrm>
            <a:off x="381000" y="685800"/>
            <a:ext cx="8305800" cy="1066800"/>
          </a:xfrm>
        </p:spPr>
        <p:txBody>
          <a:bodyPr/>
          <a:lstStyle/>
          <a:p>
            <a:r>
              <a:rPr lang="en-US" dirty="0"/>
              <a:t>Industrial Automation is a killer APP for TSN</a:t>
            </a:r>
            <a:endParaRPr lang="ru-RU" dirty="0"/>
          </a:p>
        </p:txBody>
      </p:sp>
      <p:sp>
        <p:nvSpPr>
          <p:cNvPr id="3" name="Объект 2">
            <a:extLst>
              <a:ext uri="{FF2B5EF4-FFF2-40B4-BE49-F238E27FC236}">
                <a16:creationId xmlns:a16="http://schemas.microsoft.com/office/drawing/2014/main" id="{5596B77B-2481-40E1-9203-C7F502D47DB0}"/>
              </a:ext>
            </a:extLst>
          </p:cNvPr>
          <p:cNvSpPr>
            <a:spLocks noGrp="1"/>
          </p:cNvSpPr>
          <p:nvPr>
            <p:ph idx="1"/>
          </p:nvPr>
        </p:nvSpPr>
        <p:spPr>
          <a:xfrm>
            <a:off x="152400" y="2152725"/>
            <a:ext cx="4648200" cy="2266875"/>
          </a:xfrm>
        </p:spPr>
        <p:txBody>
          <a:bodyPr/>
          <a:lstStyle/>
          <a:p>
            <a:r>
              <a:rPr lang="en-US" sz="2000" dirty="0"/>
              <a:t>High Reliability: 0.99..9</a:t>
            </a:r>
          </a:p>
          <a:p>
            <a:r>
              <a:rPr lang="en-US" sz="2000" dirty="0"/>
              <a:t>Short packets: 10s of bytes</a:t>
            </a:r>
          </a:p>
          <a:p>
            <a:r>
              <a:rPr lang="en-US" sz="2000" dirty="0"/>
              <a:t>Dozens of STAs connected to an AP</a:t>
            </a:r>
          </a:p>
          <a:p>
            <a:r>
              <a:rPr lang="en-US" sz="2000" dirty="0"/>
              <a:t>Low delays: &lt;1ms</a:t>
            </a:r>
          </a:p>
          <a:p>
            <a:r>
              <a:rPr lang="en-US" sz="2000" dirty="0"/>
              <a:t>No Jitter: &lt;10us</a:t>
            </a:r>
          </a:p>
        </p:txBody>
      </p:sp>
      <p:sp>
        <p:nvSpPr>
          <p:cNvPr id="7" name="Номер слайда 6">
            <a:extLst>
              <a:ext uri="{FF2B5EF4-FFF2-40B4-BE49-F238E27FC236}">
                <a16:creationId xmlns:a16="http://schemas.microsoft.com/office/drawing/2014/main" id="{EE5D7B45-FF56-4A49-8555-B32A655B8BD5}"/>
              </a:ext>
            </a:extLst>
          </p:cNvPr>
          <p:cNvSpPr>
            <a:spLocks noGrp="1"/>
          </p:cNvSpPr>
          <p:nvPr>
            <p:ph type="sldNum" sz="quarter" idx="12"/>
          </p:nvPr>
        </p:nvSpPr>
        <p:spPr>
          <a:xfrm>
            <a:off x="4533156" y="6475413"/>
            <a:ext cx="153888" cy="184666"/>
          </a:xfrm>
        </p:spPr>
        <p:txBody>
          <a:bodyPr/>
          <a:lstStyle/>
          <a:p>
            <a:fld id="{E0F95982-DE6F-4AB0-ACCC-88BFD843D27D}" type="slidenum">
              <a:rPr lang="ru-RU" smtClean="0"/>
              <a:t>4</a:t>
            </a:fld>
            <a:endParaRPr lang="ru-RU"/>
          </a:p>
        </p:txBody>
      </p:sp>
      <p:pic>
        <p:nvPicPr>
          <p:cNvPr id="4" name="Picture 2" descr="Industrial Automation – Micro-factories Swiftly Move to Automation for More  Resilient Manufacturing">
            <a:extLst>
              <a:ext uri="{FF2B5EF4-FFF2-40B4-BE49-F238E27FC236}">
                <a16:creationId xmlns:a16="http://schemas.microsoft.com/office/drawing/2014/main" id="{63AD69EB-6152-F385-9DCD-DF9238B114D9}"/>
              </a:ext>
            </a:extLst>
          </p:cNvPr>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r="17984"/>
          <a:stretch/>
        </p:blipFill>
        <p:spPr bwMode="auto">
          <a:xfrm>
            <a:off x="4610101" y="2057400"/>
            <a:ext cx="4305300" cy="2952750"/>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a:extLst>
              <a:ext uri="{FF2B5EF4-FFF2-40B4-BE49-F238E27FC236}">
                <a16:creationId xmlns:a16="http://schemas.microsoft.com/office/drawing/2014/main" id="{398A3E72-B048-9762-1510-EB3E240B51A7}"/>
              </a:ext>
            </a:extLst>
          </p:cNvPr>
          <p:cNvSpPr txBox="1"/>
          <p:nvPr/>
        </p:nvSpPr>
        <p:spPr>
          <a:xfrm>
            <a:off x="457200" y="5413323"/>
            <a:ext cx="8229600" cy="584775"/>
          </a:xfrm>
          <a:prstGeom prst="rect">
            <a:avLst/>
          </a:prstGeom>
          <a:noFill/>
        </p:spPr>
        <p:txBody>
          <a:bodyPr wrap="square" rtlCol="0">
            <a:spAutoFit/>
          </a:bodyPr>
          <a:lstStyle/>
          <a:p>
            <a:r>
              <a:rPr lang="en-US" sz="1600" dirty="0">
                <a:solidFill>
                  <a:srgbClr val="FF0000"/>
                </a:solidFill>
              </a:rPr>
              <a:t>Although 5G targets 1ms delays, by now</a:t>
            </a:r>
            <a:r>
              <a:rPr lang="ru-RU" sz="1600" dirty="0">
                <a:solidFill>
                  <a:srgbClr val="FF0000"/>
                </a:solidFill>
              </a:rPr>
              <a:t>,</a:t>
            </a:r>
            <a:r>
              <a:rPr lang="en-US" sz="1600" dirty="0">
                <a:solidFill>
                  <a:srgbClr val="FF0000"/>
                </a:solidFill>
              </a:rPr>
              <a:t> it is not able to satisfy these requirements because of design limitations, but Wi-Fi has no such drawbacks</a:t>
            </a:r>
            <a:endParaRPr lang="ru-RU" sz="1600" dirty="0">
              <a:solidFill>
                <a:srgbClr val="FF0000"/>
              </a:solidFill>
            </a:endParaRPr>
          </a:p>
        </p:txBody>
      </p:sp>
      <p:sp>
        <p:nvSpPr>
          <p:cNvPr id="6" name="Дата 5">
            <a:extLst>
              <a:ext uri="{FF2B5EF4-FFF2-40B4-BE49-F238E27FC236}">
                <a16:creationId xmlns:a16="http://schemas.microsoft.com/office/drawing/2014/main" id="{9FC5E4F3-56DE-358A-AFB9-5E712C24807D}"/>
              </a:ext>
            </a:extLst>
          </p:cNvPr>
          <p:cNvSpPr>
            <a:spLocks noGrp="1"/>
          </p:cNvSpPr>
          <p:nvPr>
            <p:ph type="dt" sz="half" idx="10"/>
          </p:nvPr>
        </p:nvSpPr>
        <p:spPr>
          <a:xfrm>
            <a:off x="696913" y="334189"/>
            <a:ext cx="942566" cy="276999"/>
          </a:xfrm>
        </p:spPr>
        <p:txBody>
          <a:bodyPr/>
          <a:lstStyle/>
          <a:p>
            <a:r>
              <a:rPr lang="en-US" altLang="zh-CN" dirty="0"/>
              <a:t>July 2022</a:t>
            </a:r>
            <a:endParaRPr lang="ru-RU" dirty="0"/>
          </a:p>
        </p:txBody>
      </p:sp>
      <p:sp>
        <p:nvSpPr>
          <p:cNvPr id="8" name="Нижний колонтитул 7">
            <a:extLst>
              <a:ext uri="{FF2B5EF4-FFF2-40B4-BE49-F238E27FC236}">
                <a16:creationId xmlns:a16="http://schemas.microsoft.com/office/drawing/2014/main" id="{DF38895D-7031-51F1-44FA-8E644E7F5FAE}"/>
              </a:ext>
            </a:extLst>
          </p:cNvPr>
          <p:cNvSpPr>
            <a:spLocks noGrp="1"/>
          </p:cNvSpPr>
          <p:nvPr>
            <p:ph type="ftr" sz="quarter" idx="11"/>
          </p:nvPr>
        </p:nvSpPr>
        <p:spPr/>
        <p:txBody>
          <a:bodyPr/>
          <a:lstStyle/>
          <a:p>
            <a:r>
              <a:rPr lang="en-US"/>
              <a:t>Evgeny Khorov (IITP RAS)</a:t>
            </a:r>
            <a:endParaRPr lang="ru-RU"/>
          </a:p>
        </p:txBody>
      </p:sp>
    </p:spTree>
    <p:extLst>
      <p:ext uri="{BB962C8B-B14F-4D97-AF65-F5344CB8AC3E}">
        <p14:creationId xmlns:p14="http://schemas.microsoft.com/office/powerpoint/2010/main" val="2058522281"/>
      </p:ext>
    </p:extLst>
  </p:cSld>
  <p:clrMapOvr>
    <a:masterClrMapping/>
  </p:clrMapOvr>
  <mc:AlternateContent xmlns:mc="http://schemas.openxmlformats.org/markup-compatibility/2006" xmlns:p159="http://schemas.microsoft.com/office/powerpoint/2015/09/main">
    <mc:Choice Requires="p159">
      <p:transition spd="slow">
        <p159:morph option="byObject"/>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4" name="Группа 23">
            <a:extLst>
              <a:ext uri="{FF2B5EF4-FFF2-40B4-BE49-F238E27FC236}">
                <a16:creationId xmlns:a16="http://schemas.microsoft.com/office/drawing/2014/main" id="{B1D9709D-8F68-49F1-AD0F-570FC7D1A3A4}"/>
              </a:ext>
            </a:extLst>
          </p:cNvPr>
          <p:cNvGrpSpPr/>
          <p:nvPr/>
        </p:nvGrpSpPr>
        <p:grpSpPr>
          <a:xfrm>
            <a:off x="1513941" y="3995478"/>
            <a:ext cx="6192317" cy="1519234"/>
            <a:chOff x="2487355" y="4197164"/>
            <a:chExt cx="7406343" cy="2025645"/>
          </a:xfrm>
        </p:grpSpPr>
        <p:sp>
          <p:nvSpPr>
            <p:cNvPr id="25" name="Овал 24">
              <a:extLst>
                <a:ext uri="{FF2B5EF4-FFF2-40B4-BE49-F238E27FC236}">
                  <a16:creationId xmlns:a16="http://schemas.microsoft.com/office/drawing/2014/main" id="{5FAF4F5D-9D0E-4599-AEB1-6F2928CB940C}"/>
                </a:ext>
              </a:extLst>
            </p:cNvPr>
            <p:cNvSpPr/>
            <p:nvPr/>
          </p:nvSpPr>
          <p:spPr>
            <a:xfrm>
              <a:off x="2786743" y="4685211"/>
              <a:ext cx="322217" cy="23417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900" dirty="0"/>
            </a:p>
          </p:txBody>
        </p:sp>
        <p:sp>
          <p:nvSpPr>
            <p:cNvPr id="26" name="Овал 25">
              <a:extLst>
                <a:ext uri="{FF2B5EF4-FFF2-40B4-BE49-F238E27FC236}">
                  <a16:creationId xmlns:a16="http://schemas.microsoft.com/office/drawing/2014/main" id="{33A166DA-72C9-4653-957A-DF245F6AEC5E}"/>
                </a:ext>
              </a:extLst>
            </p:cNvPr>
            <p:cNvSpPr/>
            <p:nvPr/>
          </p:nvSpPr>
          <p:spPr>
            <a:xfrm>
              <a:off x="2786742" y="5107100"/>
              <a:ext cx="322217" cy="23417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900" dirty="0"/>
            </a:p>
          </p:txBody>
        </p:sp>
        <p:sp>
          <p:nvSpPr>
            <p:cNvPr id="27" name="Овал 26">
              <a:extLst>
                <a:ext uri="{FF2B5EF4-FFF2-40B4-BE49-F238E27FC236}">
                  <a16:creationId xmlns:a16="http://schemas.microsoft.com/office/drawing/2014/main" id="{1FDE906D-3F0C-461B-A373-D7F8D58CF5E6}"/>
                </a:ext>
              </a:extLst>
            </p:cNvPr>
            <p:cNvSpPr/>
            <p:nvPr/>
          </p:nvSpPr>
          <p:spPr>
            <a:xfrm>
              <a:off x="2786741" y="5468225"/>
              <a:ext cx="322217" cy="23417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900" dirty="0"/>
            </a:p>
          </p:txBody>
        </p:sp>
        <p:sp>
          <p:nvSpPr>
            <p:cNvPr id="28" name="Овал 27">
              <a:extLst>
                <a:ext uri="{FF2B5EF4-FFF2-40B4-BE49-F238E27FC236}">
                  <a16:creationId xmlns:a16="http://schemas.microsoft.com/office/drawing/2014/main" id="{EA247A79-43EB-4380-A837-E055917A0EC8}"/>
                </a:ext>
              </a:extLst>
            </p:cNvPr>
            <p:cNvSpPr/>
            <p:nvPr/>
          </p:nvSpPr>
          <p:spPr>
            <a:xfrm>
              <a:off x="3100247" y="5309154"/>
              <a:ext cx="322217" cy="23417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900" dirty="0"/>
            </a:p>
          </p:txBody>
        </p:sp>
        <p:sp>
          <p:nvSpPr>
            <p:cNvPr id="29" name="Овал 28">
              <a:extLst>
                <a:ext uri="{FF2B5EF4-FFF2-40B4-BE49-F238E27FC236}">
                  <a16:creationId xmlns:a16="http://schemas.microsoft.com/office/drawing/2014/main" id="{692C7219-AE04-4963-AB34-DED4E48F2986}"/>
                </a:ext>
              </a:extLst>
            </p:cNvPr>
            <p:cNvSpPr/>
            <p:nvPr/>
          </p:nvSpPr>
          <p:spPr>
            <a:xfrm>
              <a:off x="3100247" y="4895965"/>
              <a:ext cx="322217" cy="23417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900" dirty="0"/>
            </a:p>
          </p:txBody>
        </p:sp>
        <p:sp>
          <p:nvSpPr>
            <p:cNvPr id="30" name="Стрелка: вправо 29">
              <a:extLst>
                <a:ext uri="{FF2B5EF4-FFF2-40B4-BE49-F238E27FC236}">
                  <a16:creationId xmlns:a16="http://schemas.microsoft.com/office/drawing/2014/main" id="{80104815-048D-463D-86C0-008B53C1B497}"/>
                </a:ext>
              </a:extLst>
            </p:cNvPr>
            <p:cNvSpPr/>
            <p:nvPr/>
          </p:nvSpPr>
          <p:spPr>
            <a:xfrm>
              <a:off x="3875314" y="4865004"/>
              <a:ext cx="1036320" cy="2961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900" dirty="0"/>
            </a:p>
          </p:txBody>
        </p:sp>
        <p:sp>
          <p:nvSpPr>
            <p:cNvPr id="31" name="Стрелка: вправо 30">
              <a:extLst>
                <a:ext uri="{FF2B5EF4-FFF2-40B4-BE49-F238E27FC236}">
                  <a16:creationId xmlns:a16="http://schemas.microsoft.com/office/drawing/2014/main" id="{030B108F-BEAE-4FBC-A605-D589612A8B27}"/>
                </a:ext>
              </a:extLst>
            </p:cNvPr>
            <p:cNvSpPr/>
            <p:nvPr/>
          </p:nvSpPr>
          <p:spPr>
            <a:xfrm flipH="1">
              <a:off x="3875313" y="5182095"/>
              <a:ext cx="1036319" cy="2961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900" dirty="0"/>
            </a:p>
          </p:txBody>
        </p:sp>
        <p:sp>
          <p:nvSpPr>
            <p:cNvPr id="32" name="Прямоугольник: скругленные углы 31">
              <a:extLst>
                <a:ext uri="{FF2B5EF4-FFF2-40B4-BE49-F238E27FC236}">
                  <a16:creationId xmlns:a16="http://schemas.microsoft.com/office/drawing/2014/main" id="{D6E4609C-A18B-44F1-9EBA-F796C7D13114}"/>
                </a:ext>
              </a:extLst>
            </p:cNvPr>
            <p:cNvSpPr/>
            <p:nvPr/>
          </p:nvSpPr>
          <p:spPr>
            <a:xfrm>
              <a:off x="7524206" y="4644186"/>
              <a:ext cx="775062" cy="38976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900" dirty="0"/>
            </a:p>
          </p:txBody>
        </p:sp>
        <p:sp>
          <p:nvSpPr>
            <p:cNvPr id="33" name="Прямоугольник: скругленные углы 32">
              <a:extLst>
                <a:ext uri="{FF2B5EF4-FFF2-40B4-BE49-F238E27FC236}">
                  <a16:creationId xmlns:a16="http://schemas.microsoft.com/office/drawing/2014/main" id="{1EBB3E9C-6591-442B-AA11-9FBCB92F165B}"/>
                </a:ext>
              </a:extLst>
            </p:cNvPr>
            <p:cNvSpPr/>
            <p:nvPr/>
          </p:nvSpPr>
          <p:spPr>
            <a:xfrm>
              <a:off x="7524206" y="5114271"/>
              <a:ext cx="775062" cy="38976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900" dirty="0"/>
            </a:p>
          </p:txBody>
        </p:sp>
        <p:sp>
          <p:nvSpPr>
            <p:cNvPr id="34" name="Левая фигурная скобка 33">
              <a:extLst>
                <a:ext uri="{FF2B5EF4-FFF2-40B4-BE49-F238E27FC236}">
                  <a16:creationId xmlns:a16="http://schemas.microsoft.com/office/drawing/2014/main" id="{E262646E-9F91-48E6-B9CA-F914C90CC634}"/>
                </a:ext>
              </a:extLst>
            </p:cNvPr>
            <p:cNvSpPr/>
            <p:nvPr/>
          </p:nvSpPr>
          <p:spPr>
            <a:xfrm rot="16200000">
              <a:off x="3009766" y="5441098"/>
              <a:ext cx="219881" cy="665925"/>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ru-RU" sz="900" dirty="0"/>
            </a:p>
          </p:txBody>
        </p:sp>
        <p:sp>
          <p:nvSpPr>
            <p:cNvPr id="35" name="TextBox 34">
              <a:extLst>
                <a:ext uri="{FF2B5EF4-FFF2-40B4-BE49-F238E27FC236}">
                  <a16:creationId xmlns:a16="http://schemas.microsoft.com/office/drawing/2014/main" id="{1D64110B-BAC0-418E-A7E3-073F243E5E11}"/>
                </a:ext>
              </a:extLst>
            </p:cNvPr>
            <p:cNvSpPr txBox="1"/>
            <p:nvPr/>
          </p:nvSpPr>
          <p:spPr>
            <a:xfrm>
              <a:off x="2487355" y="5884254"/>
              <a:ext cx="1387957" cy="338555"/>
            </a:xfrm>
            <a:prstGeom prst="rect">
              <a:avLst/>
            </a:prstGeom>
            <a:noFill/>
          </p:spPr>
          <p:txBody>
            <a:bodyPr wrap="square" rtlCol="0">
              <a:spAutoFit/>
            </a:bodyPr>
            <a:lstStyle/>
            <a:p>
              <a:r>
                <a:rPr lang="en-US" sz="1050" dirty="0"/>
                <a:t>100 sensors </a:t>
              </a:r>
              <a:endParaRPr lang="ru-RU" sz="1050" dirty="0"/>
            </a:p>
          </p:txBody>
        </p:sp>
        <p:sp>
          <p:nvSpPr>
            <p:cNvPr id="36" name="TextBox 35">
              <a:extLst>
                <a:ext uri="{FF2B5EF4-FFF2-40B4-BE49-F238E27FC236}">
                  <a16:creationId xmlns:a16="http://schemas.microsoft.com/office/drawing/2014/main" id="{7A62251E-7022-417F-8EC9-207892262F63}"/>
                </a:ext>
              </a:extLst>
            </p:cNvPr>
            <p:cNvSpPr txBox="1"/>
            <p:nvPr/>
          </p:nvSpPr>
          <p:spPr>
            <a:xfrm>
              <a:off x="3305795" y="4197164"/>
              <a:ext cx="2206132" cy="553997"/>
            </a:xfrm>
            <a:prstGeom prst="rect">
              <a:avLst/>
            </a:prstGeom>
            <a:noFill/>
          </p:spPr>
          <p:txBody>
            <a:bodyPr wrap="square" rtlCol="0">
              <a:spAutoFit/>
            </a:bodyPr>
            <a:lstStyle/>
            <a:p>
              <a:pPr algn="ctr"/>
              <a:r>
                <a:rPr lang="en-US" sz="1050" dirty="0"/>
                <a:t>10 byte (in UL &amp; DL) per device per cycle</a:t>
              </a:r>
              <a:endParaRPr lang="ru-RU" sz="1050" dirty="0"/>
            </a:p>
          </p:txBody>
        </p:sp>
        <p:sp>
          <p:nvSpPr>
            <p:cNvPr id="37" name="TextBox 36">
              <a:extLst>
                <a:ext uri="{FF2B5EF4-FFF2-40B4-BE49-F238E27FC236}">
                  <a16:creationId xmlns:a16="http://schemas.microsoft.com/office/drawing/2014/main" id="{0CA882C4-561C-4ECB-B7C6-61672F943E70}"/>
                </a:ext>
              </a:extLst>
            </p:cNvPr>
            <p:cNvSpPr txBox="1"/>
            <p:nvPr/>
          </p:nvSpPr>
          <p:spPr>
            <a:xfrm>
              <a:off x="8292405" y="4643723"/>
              <a:ext cx="1601293" cy="338555"/>
            </a:xfrm>
            <a:prstGeom prst="rect">
              <a:avLst/>
            </a:prstGeom>
            <a:noFill/>
          </p:spPr>
          <p:txBody>
            <a:bodyPr wrap="none" rtlCol="0">
              <a:spAutoFit/>
            </a:bodyPr>
            <a:lstStyle/>
            <a:p>
              <a:r>
                <a:rPr lang="en-US" sz="1050" dirty="0"/>
                <a:t>Video 5Mbps each</a:t>
              </a:r>
              <a:endParaRPr lang="ru-RU" sz="1050" dirty="0"/>
            </a:p>
          </p:txBody>
        </p:sp>
        <p:sp>
          <p:nvSpPr>
            <p:cNvPr id="38" name="Стрелка: вправо 37">
              <a:extLst>
                <a:ext uri="{FF2B5EF4-FFF2-40B4-BE49-F238E27FC236}">
                  <a16:creationId xmlns:a16="http://schemas.microsoft.com/office/drawing/2014/main" id="{1570A87D-BF12-4482-BA56-7AB19891D38F}"/>
                </a:ext>
              </a:extLst>
            </p:cNvPr>
            <p:cNvSpPr/>
            <p:nvPr/>
          </p:nvSpPr>
          <p:spPr>
            <a:xfrm flipH="1">
              <a:off x="6270168" y="4982093"/>
              <a:ext cx="1036319" cy="2961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900" dirty="0"/>
            </a:p>
          </p:txBody>
        </p:sp>
        <p:sp>
          <p:nvSpPr>
            <p:cNvPr id="39" name="Равнобедренный треугольник 38">
              <a:extLst>
                <a:ext uri="{FF2B5EF4-FFF2-40B4-BE49-F238E27FC236}">
                  <a16:creationId xmlns:a16="http://schemas.microsoft.com/office/drawing/2014/main" id="{C4E0AB58-3755-413E-A6C5-98E1CD5C82A5}"/>
                </a:ext>
              </a:extLst>
            </p:cNvPr>
            <p:cNvSpPr/>
            <p:nvPr/>
          </p:nvSpPr>
          <p:spPr>
            <a:xfrm>
              <a:off x="5152628" y="4770661"/>
              <a:ext cx="1008680" cy="83319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25" dirty="0"/>
                <a:t>AP</a:t>
              </a:r>
              <a:endParaRPr lang="ru-RU" sz="900" dirty="0"/>
            </a:p>
          </p:txBody>
        </p:sp>
      </p:grpSp>
      <p:sp>
        <p:nvSpPr>
          <p:cNvPr id="2" name="Заголовок 1">
            <a:extLst>
              <a:ext uri="{FF2B5EF4-FFF2-40B4-BE49-F238E27FC236}">
                <a16:creationId xmlns:a16="http://schemas.microsoft.com/office/drawing/2014/main" id="{099A852E-5488-424A-B6D6-984CB9EF72ED}"/>
              </a:ext>
            </a:extLst>
          </p:cNvPr>
          <p:cNvSpPr>
            <a:spLocks noGrp="1"/>
          </p:cNvSpPr>
          <p:nvPr>
            <p:ph type="title"/>
          </p:nvPr>
        </p:nvSpPr>
        <p:spPr/>
        <p:txBody>
          <a:bodyPr/>
          <a:lstStyle/>
          <a:p>
            <a:r>
              <a:rPr lang="en-US" dirty="0"/>
              <a:t>Current Status in 802.11be</a:t>
            </a:r>
            <a:endParaRPr lang="ru-RU" dirty="0"/>
          </a:p>
        </p:txBody>
      </p:sp>
      <p:sp>
        <p:nvSpPr>
          <p:cNvPr id="3" name="Объект 2">
            <a:extLst>
              <a:ext uri="{FF2B5EF4-FFF2-40B4-BE49-F238E27FC236}">
                <a16:creationId xmlns:a16="http://schemas.microsoft.com/office/drawing/2014/main" id="{8C21F905-B9A0-486A-A4E7-968510498811}"/>
              </a:ext>
            </a:extLst>
          </p:cNvPr>
          <p:cNvSpPr>
            <a:spLocks noGrp="1"/>
          </p:cNvSpPr>
          <p:nvPr>
            <p:ph idx="1"/>
          </p:nvPr>
        </p:nvSpPr>
        <p:spPr>
          <a:xfrm>
            <a:off x="248679" y="1739921"/>
            <a:ext cx="8643551" cy="2536027"/>
          </a:xfrm>
        </p:spPr>
        <p:txBody>
          <a:bodyPr>
            <a:normAutofit lnSpcReduction="10000"/>
          </a:bodyPr>
          <a:lstStyle/>
          <a:p>
            <a:r>
              <a:rPr lang="en-US" sz="1800" dirty="0"/>
              <a:t>Many solutions proposed are left out of consideration or optional, which complicates support of industrial internet applications and guaranties in delays</a:t>
            </a:r>
          </a:p>
          <a:p>
            <a:r>
              <a:rPr lang="en-US" sz="1800" dirty="0"/>
              <a:t>High time granularity of channel reservation mechanism (e.g., Quiet Element: 1 ms) is not efficient for short packet transmission</a:t>
            </a:r>
          </a:p>
          <a:p>
            <a:r>
              <a:rPr lang="en-US" sz="1800" dirty="0"/>
              <a:t>The overhead to transmit a short packet is huge.</a:t>
            </a:r>
          </a:p>
          <a:p>
            <a:pPr lvl="1"/>
            <a:r>
              <a:rPr lang="en-US" sz="1500" dirty="0"/>
              <a:t>At least SIFS+Preamble+MAC header+CRC</a:t>
            </a:r>
          </a:p>
          <a:p>
            <a:pPr lvl="1"/>
            <a:r>
              <a:rPr lang="en-US" sz="1500" dirty="0"/>
              <a:t>The headers in new standards are long</a:t>
            </a:r>
          </a:p>
          <a:p>
            <a:pPr lvl="2"/>
            <a:r>
              <a:rPr lang="en-US" sz="1350" dirty="0"/>
              <a:t>802.11ah designed a short packet format (PV1), but it works only in S1G with long timing.</a:t>
            </a:r>
          </a:p>
          <a:p>
            <a:pPr lvl="1"/>
            <a:r>
              <a:rPr lang="en-US" sz="1500" dirty="0"/>
              <a:t> </a:t>
            </a:r>
          </a:p>
        </p:txBody>
      </p:sp>
      <p:sp>
        <p:nvSpPr>
          <p:cNvPr id="22" name="TextBox 21">
            <a:extLst>
              <a:ext uri="{FF2B5EF4-FFF2-40B4-BE49-F238E27FC236}">
                <a16:creationId xmlns:a16="http://schemas.microsoft.com/office/drawing/2014/main" id="{BBB62672-8B13-4C27-BDCC-D8D2A2D1AC1F}"/>
              </a:ext>
            </a:extLst>
          </p:cNvPr>
          <p:cNvSpPr txBox="1"/>
          <p:nvPr/>
        </p:nvSpPr>
        <p:spPr>
          <a:xfrm>
            <a:off x="309403" y="5579564"/>
            <a:ext cx="8755282" cy="830997"/>
          </a:xfrm>
          <a:prstGeom prst="rect">
            <a:avLst/>
          </a:prstGeom>
          <a:noFill/>
        </p:spPr>
        <p:txBody>
          <a:bodyPr wrap="none" rtlCol="0">
            <a:spAutoFit/>
          </a:bodyPr>
          <a:lstStyle/>
          <a:p>
            <a:r>
              <a:rPr lang="en-US" sz="1600" dirty="0"/>
              <a:t>Mac overhead = 34+10 byte (including QoS+HT) = 45.3+13.3 us = 64us @MCS5 (6 Mbps in 26 tone)  </a:t>
            </a:r>
          </a:p>
          <a:p>
            <a:r>
              <a:rPr lang="en-US" sz="1600" dirty="0"/>
              <a:t>PHY + Protocol overhead = 40 us (Preamble) + TF +ACK + 2 SIFS + DIFS &gt;106us+TF+Multi STA BA</a:t>
            </a:r>
          </a:p>
          <a:p>
            <a:r>
              <a:rPr lang="en-US" sz="1600" dirty="0"/>
              <a:t>Effective rate in UL = 370 bytes per &gt;250 us = </a:t>
            </a:r>
            <a:r>
              <a:rPr lang="en-US" sz="1600" dirty="0">
                <a:solidFill>
                  <a:srgbClr val="FF0000"/>
                </a:solidFill>
              </a:rPr>
              <a:t>12Mbps in 80MHz channel @MCS5 (too low!)  </a:t>
            </a:r>
            <a:endParaRPr lang="ru-RU" sz="1600" dirty="0">
              <a:solidFill>
                <a:srgbClr val="FF0000"/>
              </a:solidFill>
            </a:endParaRPr>
          </a:p>
        </p:txBody>
      </p:sp>
      <p:sp>
        <p:nvSpPr>
          <p:cNvPr id="7" name="Номер слайда 6">
            <a:extLst>
              <a:ext uri="{FF2B5EF4-FFF2-40B4-BE49-F238E27FC236}">
                <a16:creationId xmlns:a16="http://schemas.microsoft.com/office/drawing/2014/main" id="{61F524BC-F7DE-40FF-A17B-7B5B646AF168}"/>
              </a:ext>
            </a:extLst>
          </p:cNvPr>
          <p:cNvSpPr>
            <a:spLocks noGrp="1"/>
          </p:cNvSpPr>
          <p:nvPr>
            <p:ph type="sldNum" sz="quarter" idx="12"/>
          </p:nvPr>
        </p:nvSpPr>
        <p:spPr>
          <a:xfrm>
            <a:off x="4533156" y="6475413"/>
            <a:ext cx="153888" cy="184666"/>
          </a:xfrm>
        </p:spPr>
        <p:txBody>
          <a:bodyPr/>
          <a:lstStyle/>
          <a:p>
            <a:fld id="{E0F95982-DE6F-4AB0-ACCC-88BFD843D27D}" type="slidenum">
              <a:rPr lang="ru-RU" smtClean="0"/>
              <a:t>5</a:t>
            </a:fld>
            <a:endParaRPr lang="ru-RU"/>
          </a:p>
        </p:txBody>
      </p:sp>
      <p:sp>
        <p:nvSpPr>
          <p:cNvPr id="4" name="Дата 3">
            <a:extLst>
              <a:ext uri="{FF2B5EF4-FFF2-40B4-BE49-F238E27FC236}">
                <a16:creationId xmlns:a16="http://schemas.microsoft.com/office/drawing/2014/main" id="{AC5101B8-8723-239E-A08B-2595306944A2}"/>
              </a:ext>
            </a:extLst>
          </p:cNvPr>
          <p:cNvSpPr>
            <a:spLocks noGrp="1"/>
          </p:cNvSpPr>
          <p:nvPr>
            <p:ph type="dt" sz="half" idx="10"/>
          </p:nvPr>
        </p:nvSpPr>
        <p:spPr>
          <a:xfrm>
            <a:off x="696913" y="334189"/>
            <a:ext cx="942566" cy="276999"/>
          </a:xfrm>
        </p:spPr>
        <p:txBody>
          <a:bodyPr/>
          <a:lstStyle/>
          <a:p>
            <a:r>
              <a:rPr lang="en-US" altLang="zh-CN" dirty="0"/>
              <a:t>July 2022</a:t>
            </a:r>
            <a:endParaRPr lang="ru-RU" dirty="0"/>
          </a:p>
        </p:txBody>
      </p:sp>
      <p:sp>
        <p:nvSpPr>
          <p:cNvPr id="5" name="Нижний колонтитул 4">
            <a:extLst>
              <a:ext uri="{FF2B5EF4-FFF2-40B4-BE49-F238E27FC236}">
                <a16:creationId xmlns:a16="http://schemas.microsoft.com/office/drawing/2014/main" id="{88EDD342-367B-64C0-28C0-0D1989C1543E}"/>
              </a:ext>
            </a:extLst>
          </p:cNvPr>
          <p:cNvSpPr>
            <a:spLocks noGrp="1"/>
          </p:cNvSpPr>
          <p:nvPr>
            <p:ph type="ftr" sz="quarter" idx="11"/>
          </p:nvPr>
        </p:nvSpPr>
        <p:spPr/>
        <p:txBody>
          <a:bodyPr/>
          <a:lstStyle/>
          <a:p>
            <a:r>
              <a:rPr lang="en-US"/>
              <a:t>Evgeny Khorov (IITP RAS)</a:t>
            </a:r>
            <a:endParaRPr lang="ru-RU"/>
          </a:p>
        </p:txBody>
      </p:sp>
    </p:spTree>
    <p:extLst>
      <p:ext uri="{BB962C8B-B14F-4D97-AF65-F5344CB8AC3E}">
        <p14:creationId xmlns:p14="http://schemas.microsoft.com/office/powerpoint/2010/main" val="2014336864"/>
      </p:ext>
    </p:extLst>
  </p:cSld>
  <p:clrMapOvr>
    <a:masterClrMapping/>
  </p:clrMapOvr>
  <mc:AlternateContent xmlns:mc="http://schemas.openxmlformats.org/markup-compatibility/2006" xmlns:p159="http://schemas.microsoft.com/office/powerpoint/2015/09/main">
    <mc:Choice Requires="p159">
      <p:transition spd="slow">
        <p159:morph option="byObject"/>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1620501-7E71-42DF-AB97-70D73C8A0C14}"/>
              </a:ext>
            </a:extLst>
          </p:cNvPr>
          <p:cNvSpPr>
            <a:spLocks noGrp="1"/>
          </p:cNvSpPr>
          <p:nvPr>
            <p:ph type="title"/>
          </p:nvPr>
        </p:nvSpPr>
        <p:spPr/>
        <p:txBody>
          <a:bodyPr/>
          <a:lstStyle/>
          <a:p>
            <a:r>
              <a:rPr lang="en-US" dirty="0"/>
              <a:t>Example</a:t>
            </a:r>
            <a:endParaRPr lang="ru-RU" dirty="0"/>
          </a:p>
        </p:txBody>
      </p:sp>
      <p:sp>
        <p:nvSpPr>
          <p:cNvPr id="5" name="Номер слайда 4">
            <a:extLst>
              <a:ext uri="{FF2B5EF4-FFF2-40B4-BE49-F238E27FC236}">
                <a16:creationId xmlns:a16="http://schemas.microsoft.com/office/drawing/2014/main" id="{077CC5F8-DBC6-4BC7-AC8C-FC3D68946A38}"/>
              </a:ext>
            </a:extLst>
          </p:cNvPr>
          <p:cNvSpPr>
            <a:spLocks noGrp="1"/>
          </p:cNvSpPr>
          <p:nvPr>
            <p:ph type="sldNum" sz="quarter" idx="12"/>
          </p:nvPr>
        </p:nvSpPr>
        <p:spPr>
          <a:xfrm>
            <a:off x="4533156" y="6475413"/>
            <a:ext cx="153888" cy="184666"/>
          </a:xfrm>
        </p:spPr>
        <p:txBody>
          <a:bodyPr/>
          <a:lstStyle/>
          <a:p>
            <a:fld id="{E0F95982-DE6F-4AB0-ACCC-88BFD843D27D}" type="slidenum">
              <a:rPr lang="ru-RU" smtClean="0"/>
              <a:t>6</a:t>
            </a:fld>
            <a:endParaRPr lang="ru-RU"/>
          </a:p>
        </p:txBody>
      </p:sp>
      <p:sp>
        <p:nvSpPr>
          <p:cNvPr id="7" name="TextBox 6">
            <a:extLst>
              <a:ext uri="{FF2B5EF4-FFF2-40B4-BE49-F238E27FC236}">
                <a16:creationId xmlns:a16="http://schemas.microsoft.com/office/drawing/2014/main" id="{5C957E08-6BD0-4965-92A1-AAFA60DC6789}"/>
              </a:ext>
            </a:extLst>
          </p:cNvPr>
          <p:cNvSpPr txBox="1"/>
          <p:nvPr/>
        </p:nvSpPr>
        <p:spPr>
          <a:xfrm>
            <a:off x="7864627" y="2855764"/>
            <a:ext cx="1172117" cy="415498"/>
          </a:xfrm>
          <a:prstGeom prst="rect">
            <a:avLst/>
          </a:prstGeom>
          <a:noFill/>
        </p:spPr>
        <p:txBody>
          <a:bodyPr wrap="none" rtlCol="0">
            <a:spAutoFit/>
          </a:bodyPr>
          <a:lstStyle/>
          <a:p>
            <a:pPr algn="ctr"/>
            <a:r>
              <a:rPr lang="en-US" sz="2100" dirty="0">
                <a:latin typeface="Calibri" panose="020F0502020204030204" pitchFamily="34" charset="0"/>
                <a:cs typeface="Calibri" panose="020F0502020204030204" pitchFamily="34" charset="0"/>
              </a:rPr>
              <a:t>≈1 380us</a:t>
            </a:r>
            <a:endParaRPr lang="ru-RU" sz="900" dirty="0"/>
          </a:p>
        </p:txBody>
      </p:sp>
      <p:sp>
        <p:nvSpPr>
          <p:cNvPr id="9" name="TextBox 8">
            <a:extLst>
              <a:ext uri="{FF2B5EF4-FFF2-40B4-BE49-F238E27FC236}">
                <a16:creationId xmlns:a16="http://schemas.microsoft.com/office/drawing/2014/main" id="{355E5082-D741-48B9-80C1-24796DE2FFA8}"/>
              </a:ext>
            </a:extLst>
          </p:cNvPr>
          <p:cNvSpPr txBox="1"/>
          <p:nvPr/>
        </p:nvSpPr>
        <p:spPr>
          <a:xfrm>
            <a:off x="3888498" y="4790907"/>
            <a:ext cx="1035861" cy="415498"/>
          </a:xfrm>
          <a:prstGeom prst="rect">
            <a:avLst/>
          </a:prstGeom>
          <a:noFill/>
        </p:spPr>
        <p:txBody>
          <a:bodyPr wrap="none" rtlCol="0">
            <a:spAutoFit/>
          </a:bodyPr>
          <a:lstStyle/>
          <a:p>
            <a:pPr algn="ctr"/>
            <a:r>
              <a:rPr lang="en-US" sz="2100" dirty="0">
                <a:latin typeface="Calibri" panose="020F0502020204030204" pitchFamily="34" charset="0"/>
                <a:cs typeface="Calibri" panose="020F0502020204030204" pitchFamily="34" charset="0"/>
              </a:rPr>
              <a:t>≈</a:t>
            </a:r>
            <a:r>
              <a:rPr lang="ru-RU" sz="2100" dirty="0">
                <a:latin typeface="Calibri" panose="020F0502020204030204" pitchFamily="34" charset="0"/>
                <a:cs typeface="Calibri" panose="020F0502020204030204" pitchFamily="34" charset="0"/>
              </a:rPr>
              <a:t>468</a:t>
            </a:r>
            <a:r>
              <a:rPr lang="en-US" sz="2100" dirty="0">
                <a:latin typeface="Calibri" panose="020F0502020204030204" pitchFamily="34" charset="0"/>
                <a:cs typeface="Calibri" panose="020F0502020204030204" pitchFamily="34" charset="0"/>
              </a:rPr>
              <a:t> us</a:t>
            </a:r>
            <a:endParaRPr lang="ru-RU" sz="900" dirty="0"/>
          </a:p>
        </p:txBody>
      </p:sp>
      <p:sp>
        <p:nvSpPr>
          <p:cNvPr id="10" name="TextBox 9">
            <a:extLst>
              <a:ext uri="{FF2B5EF4-FFF2-40B4-BE49-F238E27FC236}">
                <a16:creationId xmlns:a16="http://schemas.microsoft.com/office/drawing/2014/main" id="{6630C8F0-4F0A-424B-86CD-5F5BBDD61ECD}"/>
              </a:ext>
            </a:extLst>
          </p:cNvPr>
          <p:cNvSpPr txBox="1"/>
          <p:nvPr/>
        </p:nvSpPr>
        <p:spPr>
          <a:xfrm>
            <a:off x="2540033" y="4034689"/>
            <a:ext cx="4501553" cy="400110"/>
          </a:xfrm>
          <a:prstGeom prst="rect">
            <a:avLst/>
          </a:prstGeom>
          <a:noFill/>
          <a:ln>
            <a:solidFill>
              <a:schemeClr val="bg1"/>
            </a:solidFill>
          </a:ln>
        </p:spPr>
        <p:txBody>
          <a:bodyPr wrap="none" rtlCol="0">
            <a:spAutoFit/>
          </a:bodyPr>
          <a:lstStyle/>
          <a:p>
            <a:r>
              <a:rPr lang="en-US" sz="2000" dirty="0"/>
              <a:t>The approach proposed in this submission</a:t>
            </a:r>
            <a:endParaRPr lang="ru-RU" sz="2000" dirty="0"/>
          </a:p>
        </p:txBody>
      </p:sp>
      <p:grpSp>
        <p:nvGrpSpPr>
          <p:cNvPr id="190" name="Группа 189">
            <a:extLst>
              <a:ext uri="{FF2B5EF4-FFF2-40B4-BE49-F238E27FC236}">
                <a16:creationId xmlns:a16="http://schemas.microsoft.com/office/drawing/2014/main" id="{6554FB98-F196-4598-BB45-B493C9F15CCC}"/>
              </a:ext>
            </a:extLst>
          </p:cNvPr>
          <p:cNvGrpSpPr/>
          <p:nvPr/>
        </p:nvGrpSpPr>
        <p:grpSpPr>
          <a:xfrm>
            <a:off x="210971" y="2611851"/>
            <a:ext cx="7674535" cy="840234"/>
            <a:chOff x="210971" y="2611851"/>
            <a:chExt cx="7674535" cy="840234"/>
          </a:xfrm>
        </p:grpSpPr>
        <p:sp>
          <p:nvSpPr>
            <p:cNvPr id="12" name="TextBox 11">
              <a:extLst>
                <a:ext uri="{FF2B5EF4-FFF2-40B4-BE49-F238E27FC236}">
                  <a16:creationId xmlns:a16="http://schemas.microsoft.com/office/drawing/2014/main" id="{4443B3B1-F066-49D2-A57D-28FC695E983F}"/>
                </a:ext>
              </a:extLst>
            </p:cNvPr>
            <p:cNvSpPr txBox="1"/>
            <p:nvPr/>
          </p:nvSpPr>
          <p:spPr>
            <a:xfrm>
              <a:off x="1061405" y="3232794"/>
              <a:ext cx="647934" cy="219291"/>
            </a:xfrm>
            <a:prstGeom prst="rect">
              <a:avLst/>
            </a:prstGeom>
            <a:noFill/>
          </p:spPr>
          <p:txBody>
            <a:bodyPr wrap="none" rtlCol="0">
              <a:spAutoFit/>
            </a:bodyPr>
            <a:lstStyle/>
            <a:p>
              <a:pPr algn="ctr"/>
              <a:r>
                <a:rPr lang="en-US" sz="825" dirty="0"/>
                <a:t>DL DATA</a:t>
              </a:r>
              <a:endParaRPr lang="ru-RU" sz="825" dirty="0"/>
            </a:p>
          </p:txBody>
        </p:sp>
        <p:sp>
          <p:nvSpPr>
            <p:cNvPr id="13" name="Прямоугольник 12">
              <a:extLst>
                <a:ext uri="{FF2B5EF4-FFF2-40B4-BE49-F238E27FC236}">
                  <a16:creationId xmlns:a16="http://schemas.microsoft.com/office/drawing/2014/main" id="{787DF17F-A516-4CAA-A539-57C1F00BE64E}"/>
                </a:ext>
              </a:extLst>
            </p:cNvPr>
            <p:cNvSpPr/>
            <p:nvPr/>
          </p:nvSpPr>
          <p:spPr>
            <a:xfrm>
              <a:off x="218140" y="2872060"/>
              <a:ext cx="251287" cy="356157"/>
            </a:xfrm>
            <a:prstGeom prst="rect">
              <a:avLst/>
            </a:prstGeom>
            <a:ln w="12700"/>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US" sz="788" dirty="0"/>
                <a:t>MU-RTS</a:t>
              </a:r>
              <a:endParaRPr lang="ru-RU" sz="788" dirty="0"/>
            </a:p>
          </p:txBody>
        </p:sp>
        <p:sp>
          <p:nvSpPr>
            <p:cNvPr id="14" name="Прямоугольник 13">
              <a:extLst>
                <a:ext uri="{FF2B5EF4-FFF2-40B4-BE49-F238E27FC236}">
                  <a16:creationId xmlns:a16="http://schemas.microsoft.com/office/drawing/2014/main" id="{1AD00855-FD10-40C3-8233-E1C540633669}"/>
                </a:ext>
              </a:extLst>
            </p:cNvPr>
            <p:cNvSpPr/>
            <p:nvPr/>
          </p:nvSpPr>
          <p:spPr>
            <a:xfrm>
              <a:off x="518105" y="2872060"/>
              <a:ext cx="255388" cy="356157"/>
            </a:xfrm>
            <a:prstGeom prst="rect">
              <a:avLst/>
            </a:prstGeom>
            <a:ln w="12700"/>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US" sz="825" dirty="0"/>
                <a:t>CTS</a:t>
              </a:r>
              <a:endParaRPr lang="ru-RU" sz="825" dirty="0"/>
            </a:p>
          </p:txBody>
        </p:sp>
        <p:grpSp>
          <p:nvGrpSpPr>
            <p:cNvPr id="15" name="Группа 14">
              <a:extLst>
                <a:ext uri="{FF2B5EF4-FFF2-40B4-BE49-F238E27FC236}">
                  <a16:creationId xmlns:a16="http://schemas.microsoft.com/office/drawing/2014/main" id="{A55CD1AE-8D0C-45CE-8053-75F332CB0EE4}"/>
                </a:ext>
              </a:extLst>
            </p:cNvPr>
            <p:cNvGrpSpPr/>
            <p:nvPr/>
          </p:nvGrpSpPr>
          <p:grpSpPr>
            <a:xfrm>
              <a:off x="822168" y="2871724"/>
              <a:ext cx="1140861" cy="356494"/>
              <a:chOff x="1884221" y="3976391"/>
              <a:chExt cx="623773" cy="475325"/>
            </a:xfrm>
            <a:solidFill>
              <a:schemeClr val="accent2">
                <a:lumMod val="60000"/>
                <a:lumOff val="40000"/>
              </a:schemeClr>
            </a:solidFill>
          </p:grpSpPr>
          <p:sp>
            <p:nvSpPr>
              <p:cNvPr id="86" name="Прямоугольник 85">
                <a:extLst>
                  <a:ext uri="{FF2B5EF4-FFF2-40B4-BE49-F238E27FC236}">
                    <a16:creationId xmlns:a16="http://schemas.microsoft.com/office/drawing/2014/main" id="{0BBECD44-09D3-4545-85D1-3A06CA9C37BE}"/>
                  </a:ext>
                </a:extLst>
              </p:cNvPr>
              <p:cNvSpPr/>
              <p:nvPr/>
            </p:nvSpPr>
            <p:spPr>
              <a:xfrm>
                <a:off x="1884221" y="3976391"/>
                <a:ext cx="623773" cy="53213"/>
              </a:xfrm>
              <a:prstGeom prst="rect">
                <a:avLst/>
              </a:prstGeom>
              <a:grpFill/>
              <a:ln w="12700"/>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ru-RU" sz="900" dirty="0"/>
              </a:p>
            </p:txBody>
          </p:sp>
          <p:sp>
            <p:nvSpPr>
              <p:cNvPr id="87" name="Прямоугольник 86">
                <a:extLst>
                  <a:ext uri="{FF2B5EF4-FFF2-40B4-BE49-F238E27FC236}">
                    <a16:creationId xmlns:a16="http://schemas.microsoft.com/office/drawing/2014/main" id="{A20ADCC1-0864-409A-B1D3-CF51EBBF078E}"/>
                  </a:ext>
                </a:extLst>
              </p:cNvPr>
              <p:cNvSpPr/>
              <p:nvPr/>
            </p:nvSpPr>
            <p:spPr>
              <a:xfrm>
                <a:off x="1884221" y="4029155"/>
                <a:ext cx="623773" cy="53213"/>
              </a:xfrm>
              <a:prstGeom prst="rect">
                <a:avLst/>
              </a:prstGeom>
              <a:grpFill/>
              <a:ln w="12700"/>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ru-RU" sz="900" dirty="0"/>
              </a:p>
            </p:txBody>
          </p:sp>
          <p:sp>
            <p:nvSpPr>
              <p:cNvPr id="88" name="Прямоугольник 87">
                <a:extLst>
                  <a:ext uri="{FF2B5EF4-FFF2-40B4-BE49-F238E27FC236}">
                    <a16:creationId xmlns:a16="http://schemas.microsoft.com/office/drawing/2014/main" id="{10FBAA2A-519F-4902-AC5F-E66DD9A5CA10}"/>
                  </a:ext>
                </a:extLst>
              </p:cNvPr>
              <p:cNvSpPr/>
              <p:nvPr/>
            </p:nvSpPr>
            <p:spPr>
              <a:xfrm>
                <a:off x="1884221" y="4081919"/>
                <a:ext cx="623773" cy="53213"/>
              </a:xfrm>
              <a:prstGeom prst="rect">
                <a:avLst/>
              </a:prstGeom>
              <a:grpFill/>
              <a:ln w="12700"/>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ru-RU" sz="900" dirty="0"/>
              </a:p>
            </p:txBody>
          </p:sp>
          <p:sp>
            <p:nvSpPr>
              <p:cNvPr id="89" name="Прямоугольник 88">
                <a:extLst>
                  <a:ext uri="{FF2B5EF4-FFF2-40B4-BE49-F238E27FC236}">
                    <a16:creationId xmlns:a16="http://schemas.microsoft.com/office/drawing/2014/main" id="{625B553B-0E2B-4A83-A0B4-91734AB5AA79}"/>
                  </a:ext>
                </a:extLst>
              </p:cNvPr>
              <p:cNvSpPr/>
              <p:nvPr/>
            </p:nvSpPr>
            <p:spPr>
              <a:xfrm>
                <a:off x="1884221" y="4134683"/>
                <a:ext cx="623773" cy="53213"/>
              </a:xfrm>
              <a:prstGeom prst="rect">
                <a:avLst/>
              </a:prstGeom>
              <a:grpFill/>
              <a:ln w="12700"/>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ru-RU" sz="900" dirty="0"/>
              </a:p>
            </p:txBody>
          </p:sp>
          <p:sp>
            <p:nvSpPr>
              <p:cNvPr id="90" name="Прямоугольник 89">
                <a:extLst>
                  <a:ext uri="{FF2B5EF4-FFF2-40B4-BE49-F238E27FC236}">
                    <a16:creationId xmlns:a16="http://schemas.microsoft.com/office/drawing/2014/main" id="{05DC732A-7EA6-4C14-ADE9-E054370FC5FD}"/>
                  </a:ext>
                </a:extLst>
              </p:cNvPr>
              <p:cNvSpPr/>
              <p:nvPr/>
            </p:nvSpPr>
            <p:spPr>
              <a:xfrm>
                <a:off x="1884221" y="4187447"/>
                <a:ext cx="623773" cy="53213"/>
              </a:xfrm>
              <a:prstGeom prst="rect">
                <a:avLst/>
              </a:prstGeom>
              <a:grpFill/>
              <a:ln w="12700"/>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ru-RU" sz="900" dirty="0"/>
              </a:p>
            </p:txBody>
          </p:sp>
          <p:sp>
            <p:nvSpPr>
              <p:cNvPr id="91" name="Прямоугольник 90">
                <a:extLst>
                  <a:ext uri="{FF2B5EF4-FFF2-40B4-BE49-F238E27FC236}">
                    <a16:creationId xmlns:a16="http://schemas.microsoft.com/office/drawing/2014/main" id="{954F226B-0F8E-4272-8396-FEDF2E8870D6}"/>
                  </a:ext>
                </a:extLst>
              </p:cNvPr>
              <p:cNvSpPr/>
              <p:nvPr/>
            </p:nvSpPr>
            <p:spPr>
              <a:xfrm>
                <a:off x="1884221" y="4240211"/>
                <a:ext cx="623773" cy="53213"/>
              </a:xfrm>
              <a:prstGeom prst="rect">
                <a:avLst/>
              </a:prstGeom>
              <a:grpFill/>
              <a:ln w="12700"/>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ru-RU" sz="900" dirty="0"/>
              </a:p>
            </p:txBody>
          </p:sp>
          <p:sp>
            <p:nvSpPr>
              <p:cNvPr id="92" name="Прямоугольник 91">
                <a:extLst>
                  <a:ext uri="{FF2B5EF4-FFF2-40B4-BE49-F238E27FC236}">
                    <a16:creationId xmlns:a16="http://schemas.microsoft.com/office/drawing/2014/main" id="{1C8077DB-889F-4662-B393-24BB0B4E9066}"/>
                  </a:ext>
                </a:extLst>
              </p:cNvPr>
              <p:cNvSpPr/>
              <p:nvPr/>
            </p:nvSpPr>
            <p:spPr>
              <a:xfrm>
                <a:off x="1884221" y="4292975"/>
                <a:ext cx="623773" cy="53213"/>
              </a:xfrm>
              <a:prstGeom prst="rect">
                <a:avLst/>
              </a:prstGeom>
              <a:grpFill/>
              <a:ln w="12700"/>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ru-RU" sz="900" dirty="0"/>
              </a:p>
            </p:txBody>
          </p:sp>
          <p:sp>
            <p:nvSpPr>
              <p:cNvPr id="93" name="Прямоугольник 92">
                <a:extLst>
                  <a:ext uri="{FF2B5EF4-FFF2-40B4-BE49-F238E27FC236}">
                    <a16:creationId xmlns:a16="http://schemas.microsoft.com/office/drawing/2014/main" id="{9655BB20-766E-4707-9D3E-99AAACB845DB}"/>
                  </a:ext>
                </a:extLst>
              </p:cNvPr>
              <p:cNvSpPr/>
              <p:nvPr/>
            </p:nvSpPr>
            <p:spPr>
              <a:xfrm>
                <a:off x="1884221" y="4345739"/>
                <a:ext cx="623773" cy="53213"/>
              </a:xfrm>
              <a:prstGeom prst="rect">
                <a:avLst/>
              </a:prstGeom>
              <a:grpFill/>
              <a:ln w="12700"/>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ru-RU" sz="900" dirty="0"/>
              </a:p>
            </p:txBody>
          </p:sp>
          <p:sp>
            <p:nvSpPr>
              <p:cNvPr id="94" name="Прямоугольник 93">
                <a:extLst>
                  <a:ext uri="{FF2B5EF4-FFF2-40B4-BE49-F238E27FC236}">
                    <a16:creationId xmlns:a16="http://schemas.microsoft.com/office/drawing/2014/main" id="{FD76D177-31C3-4F77-8244-4466690C3835}"/>
                  </a:ext>
                </a:extLst>
              </p:cNvPr>
              <p:cNvSpPr/>
              <p:nvPr/>
            </p:nvSpPr>
            <p:spPr>
              <a:xfrm>
                <a:off x="1884221" y="4398503"/>
                <a:ext cx="623773" cy="53213"/>
              </a:xfrm>
              <a:prstGeom prst="rect">
                <a:avLst/>
              </a:prstGeom>
              <a:grpFill/>
              <a:ln w="12700"/>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ru-RU" sz="900" dirty="0"/>
              </a:p>
            </p:txBody>
          </p:sp>
        </p:grpSp>
        <p:sp>
          <p:nvSpPr>
            <p:cNvPr id="16" name="TextBox 15">
              <a:extLst>
                <a:ext uri="{FF2B5EF4-FFF2-40B4-BE49-F238E27FC236}">
                  <a16:creationId xmlns:a16="http://schemas.microsoft.com/office/drawing/2014/main" id="{F3F336B0-38F1-4C0E-B792-B91F503E94B0}"/>
                </a:ext>
              </a:extLst>
            </p:cNvPr>
            <p:cNvSpPr txBox="1"/>
            <p:nvPr/>
          </p:nvSpPr>
          <p:spPr>
            <a:xfrm>
              <a:off x="210971" y="2611851"/>
              <a:ext cx="516914" cy="219291"/>
            </a:xfrm>
            <a:prstGeom prst="rect">
              <a:avLst/>
            </a:prstGeom>
            <a:noFill/>
          </p:spPr>
          <p:txBody>
            <a:bodyPr wrap="square" rtlCol="0">
              <a:spAutoFit/>
            </a:bodyPr>
            <a:lstStyle/>
            <a:p>
              <a:pPr algn="ctr"/>
              <a:r>
                <a:rPr lang="en-US" sz="825" dirty="0"/>
                <a:t>16</a:t>
              </a:r>
              <a:endParaRPr lang="ru-RU" sz="825" dirty="0"/>
            </a:p>
          </p:txBody>
        </p:sp>
        <p:sp>
          <p:nvSpPr>
            <p:cNvPr id="17" name="TextBox 16">
              <a:extLst>
                <a:ext uri="{FF2B5EF4-FFF2-40B4-BE49-F238E27FC236}">
                  <a16:creationId xmlns:a16="http://schemas.microsoft.com/office/drawing/2014/main" id="{9A5B3A99-CB88-4633-B9E2-C101558CD386}"/>
                </a:ext>
              </a:extLst>
            </p:cNvPr>
            <p:cNvSpPr txBox="1"/>
            <p:nvPr/>
          </p:nvSpPr>
          <p:spPr>
            <a:xfrm>
              <a:off x="534642" y="2611851"/>
              <a:ext cx="516914" cy="219291"/>
            </a:xfrm>
            <a:prstGeom prst="rect">
              <a:avLst/>
            </a:prstGeom>
            <a:noFill/>
          </p:spPr>
          <p:txBody>
            <a:bodyPr wrap="square" rtlCol="0">
              <a:spAutoFit/>
            </a:bodyPr>
            <a:lstStyle/>
            <a:p>
              <a:pPr algn="ctr"/>
              <a:r>
                <a:rPr lang="en-US" sz="825" dirty="0"/>
                <a:t>16</a:t>
              </a:r>
              <a:endParaRPr lang="ru-RU" sz="825" dirty="0"/>
            </a:p>
          </p:txBody>
        </p:sp>
        <p:sp>
          <p:nvSpPr>
            <p:cNvPr id="18" name="TextBox 17">
              <a:extLst>
                <a:ext uri="{FF2B5EF4-FFF2-40B4-BE49-F238E27FC236}">
                  <a16:creationId xmlns:a16="http://schemas.microsoft.com/office/drawing/2014/main" id="{AA8D11C7-53DD-4DAB-BD3D-02B6F21C54BA}"/>
                </a:ext>
              </a:extLst>
            </p:cNvPr>
            <p:cNvSpPr txBox="1"/>
            <p:nvPr/>
          </p:nvSpPr>
          <p:spPr>
            <a:xfrm>
              <a:off x="1760763" y="2611851"/>
              <a:ext cx="516914" cy="219291"/>
            </a:xfrm>
            <a:prstGeom prst="rect">
              <a:avLst/>
            </a:prstGeom>
            <a:noFill/>
          </p:spPr>
          <p:txBody>
            <a:bodyPr wrap="square" rtlCol="0">
              <a:spAutoFit/>
            </a:bodyPr>
            <a:lstStyle/>
            <a:p>
              <a:pPr algn="ctr"/>
              <a:r>
                <a:rPr lang="en-US" sz="825" dirty="0"/>
                <a:t>16</a:t>
              </a:r>
              <a:endParaRPr lang="ru-RU" sz="825" dirty="0"/>
            </a:p>
          </p:txBody>
        </p:sp>
        <p:sp>
          <p:nvSpPr>
            <p:cNvPr id="21" name="TextBox 20">
              <a:extLst>
                <a:ext uri="{FF2B5EF4-FFF2-40B4-BE49-F238E27FC236}">
                  <a16:creationId xmlns:a16="http://schemas.microsoft.com/office/drawing/2014/main" id="{56ACE8F6-D960-4775-A71D-50CD2805CD03}"/>
                </a:ext>
              </a:extLst>
            </p:cNvPr>
            <p:cNvSpPr txBox="1"/>
            <p:nvPr/>
          </p:nvSpPr>
          <p:spPr>
            <a:xfrm>
              <a:off x="1075513" y="2676309"/>
              <a:ext cx="562572" cy="219291"/>
            </a:xfrm>
            <a:prstGeom prst="rect">
              <a:avLst/>
            </a:prstGeom>
            <a:noFill/>
          </p:spPr>
          <p:txBody>
            <a:bodyPr wrap="square" rtlCol="0">
              <a:spAutoFit/>
            </a:bodyPr>
            <a:lstStyle/>
            <a:p>
              <a:pPr algn="ctr"/>
              <a:r>
                <a:rPr lang="en-US" sz="825" dirty="0"/>
                <a:t>200</a:t>
              </a:r>
              <a:endParaRPr lang="ru-RU" sz="825" dirty="0"/>
            </a:p>
          </p:txBody>
        </p:sp>
        <p:sp>
          <p:nvSpPr>
            <p:cNvPr id="22" name="TextBox 21">
              <a:extLst>
                <a:ext uri="{FF2B5EF4-FFF2-40B4-BE49-F238E27FC236}">
                  <a16:creationId xmlns:a16="http://schemas.microsoft.com/office/drawing/2014/main" id="{7F9951A4-7B28-4BC7-B575-590B24238AED}"/>
                </a:ext>
              </a:extLst>
            </p:cNvPr>
            <p:cNvSpPr txBox="1"/>
            <p:nvPr/>
          </p:nvSpPr>
          <p:spPr>
            <a:xfrm>
              <a:off x="2244639" y="3232794"/>
              <a:ext cx="647934" cy="219291"/>
            </a:xfrm>
            <a:prstGeom prst="rect">
              <a:avLst/>
            </a:prstGeom>
            <a:noFill/>
          </p:spPr>
          <p:txBody>
            <a:bodyPr wrap="none" rtlCol="0">
              <a:spAutoFit/>
            </a:bodyPr>
            <a:lstStyle/>
            <a:p>
              <a:pPr algn="ctr"/>
              <a:r>
                <a:rPr lang="en-US" sz="825" dirty="0"/>
                <a:t>UL DATA</a:t>
              </a:r>
              <a:endParaRPr lang="ru-RU" sz="825" dirty="0"/>
            </a:p>
          </p:txBody>
        </p:sp>
        <p:grpSp>
          <p:nvGrpSpPr>
            <p:cNvPr id="23" name="Группа 22">
              <a:extLst>
                <a:ext uri="{FF2B5EF4-FFF2-40B4-BE49-F238E27FC236}">
                  <a16:creationId xmlns:a16="http://schemas.microsoft.com/office/drawing/2014/main" id="{CF36067C-6E2E-4362-B262-8A5625CABB93}"/>
                </a:ext>
              </a:extLst>
            </p:cNvPr>
            <p:cNvGrpSpPr/>
            <p:nvPr/>
          </p:nvGrpSpPr>
          <p:grpSpPr>
            <a:xfrm>
              <a:off x="2005403" y="2871724"/>
              <a:ext cx="1140861" cy="356494"/>
              <a:chOff x="1884221" y="3976391"/>
              <a:chExt cx="623773" cy="475325"/>
            </a:xfrm>
            <a:solidFill>
              <a:schemeClr val="accent2">
                <a:lumMod val="60000"/>
                <a:lumOff val="40000"/>
              </a:schemeClr>
            </a:solidFill>
          </p:grpSpPr>
          <p:sp>
            <p:nvSpPr>
              <p:cNvPr id="77" name="Прямоугольник 76">
                <a:extLst>
                  <a:ext uri="{FF2B5EF4-FFF2-40B4-BE49-F238E27FC236}">
                    <a16:creationId xmlns:a16="http://schemas.microsoft.com/office/drawing/2014/main" id="{431F3700-A676-416B-9C40-ABAB7D381350}"/>
                  </a:ext>
                </a:extLst>
              </p:cNvPr>
              <p:cNvSpPr/>
              <p:nvPr/>
            </p:nvSpPr>
            <p:spPr>
              <a:xfrm>
                <a:off x="1884221" y="3976391"/>
                <a:ext cx="623773" cy="53213"/>
              </a:xfrm>
              <a:prstGeom prst="rect">
                <a:avLst/>
              </a:prstGeom>
              <a:grpFill/>
              <a:ln w="12700"/>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ru-RU" sz="900" dirty="0"/>
              </a:p>
            </p:txBody>
          </p:sp>
          <p:sp>
            <p:nvSpPr>
              <p:cNvPr id="78" name="Прямоугольник 77">
                <a:extLst>
                  <a:ext uri="{FF2B5EF4-FFF2-40B4-BE49-F238E27FC236}">
                    <a16:creationId xmlns:a16="http://schemas.microsoft.com/office/drawing/2014/main" id="{9FD994C3-936C-48F0-BB33-B3EAD91E85FC}"/>
                  </a:ext>
                </a:extLst>
              </p:cNvPr>
              <p:cNvSpPr/>
              <p:nvPr/>
            </p:nvSpPr>
            <p:spPr>
              <a:xfrm>
                <a:off x="1884221" y="4029155"/>
                <a:ext cx="623773" cy="53213"/>
              </a:xfrm>
              <a:prstGeom prst="rect">
                <a:avLst/>
              </a:prstGeom>
              <a:grpFill/>
              <a:ln w="12700"/>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ru-RU" sz="900" dirty="0"/>
              </a:p>
            </p:txBody>
          </p:sp>
          <p:sp>
            <p:nvSpPr>
              <p:cNvPr id="79" name="Прямоугольник 78">
                <a:extLst>
                  <a:ext uri="{FF2B5EF4-FFF2-40B4-BE49-F238E27FC236}">
                    <a16:creationId xmlns:a16="http://schemas.microsoft.com/office/drawing/2014/main" id="{4592AC4F-FE5C-4B81-A778-F5D579633615}"/>
                  </a:ext>
                </a:extLst>
              </p:cNvPr>
              <p:cNvSpPr/>
              <p:nvPr/>
            </p:nvSpPr>
            <p:spPr>
              <a:xfrm>
                <a:off x="1884221" y="4081919"/>
                <a:ext cx="623773" cy="53213"/>
              </a:xfrm>
              <a:prstGeom prst="rect">
                <a:avLst/>
              </a:prstGeom>
              <a:grpFill/>
              <a:ln w="12700"/>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ru-RU" sz="900" dirty="0"/>
              </a:p>
            </p:txBody>
          </p:sp>
          <p:sp>
            <p:nvSpPr>
              <p:cNvPr id="80" name="Прямоугольник 79">
                <a:extLst>
                  <a:ext uri="{FF2B5EF4-FFF2-40B4-BE49-F238E27FC236}">
                    <a16:creationId xmlns:a16="http://schemas.microsoft.com/office/drawing/2014/main" id="{575809ED-3F0B-4743-9CCF-3C9B8BEC2386}"/>
                  </a:ext>
                </a:extLst>
              </p:cNvPr>
              <p:cNvSpPr/>
              <p:nvPr/>
            </p:nvSpPr>
            <p:spPr>
              <a:xfrm>
                <a:off x="1884221" y="4134683"/>
                <a:ext cx="623773" cy="53213"/>
              </a:xfrm>
              <a:prstGeom prst="rect">
                <a:avLst/>
              </a:prstGeom>
              <a:grpFill/>
              <a:ln w="12700"/>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ru-RU" sz="900" dirty="0"/>
              </a:p>
            </p:txBody>
          </p:sp>
          <p:sp>
            <p:nvSpPr>
              <p:cNvPr id="81" name="Прямоугольник 80">
                <a:extLst>
                  <a:ext uri="{FF2B5EF4-FFF2-40B4-BE49-F238E27FC236}">
                    <a16:creationId xmlns:a16="http://schemas.microsoft.com/office/drawing/2014/main" id="{40F89E33-F019-4894-9F2B-C654402F5078}"/>
                  </a:ext>
                </a:extLst>
              </p:cNvPr>
              <p:cNvSpPr/>
              <p:nvPr/>
            </p:nvSpPr>
            <p:spPr>
              <a:xfrm>
                <a:off x="1884221" y="4187447"/>
                <a:ext cx="623773" cy="53213"/>
              </a:xfrm>
              <a:prstGeom prst="rect">
                <a:avLst/>
              </a:prstGeom>
              <a:grpFill/>
              <a:ln w="12700"/>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ru-RU" sz="900" dirty="0"/>
              </a:p>
            </p:txBody>
          </p:sp>
          <p:sp>
            <p:nvSpPr>
              <p:cNvPr id="82" name="Прямоугольник 81">
                <a:extLst>
                  <a:ext uri="{FF2B5EF4-FFF2-40B4-BE49-F238E27FC236}">
                    <a16:creationId xmlns:a16="http://schemas.microsoft.com/office/drawing/2014/main" id="{08B9AFD8-A6D3-48C7-BEBC-03F162147B7F}"/>
                  </a:ext>
                </a:extLst>
              </p:cNvPr>
              <p:cNvSpPr/>
              <p:nvPr/>
            </p:nvSpPr>
            <p:spPr>
              <a:xfrm>
                <a:off x="1884221" y="4240211"/>
                <a:ext cx="623773" cy="53213"/>
              </a:xfrm>
              <a:prstGeom prst="rect">
                <a:avLst/>
              </a:prstGeom>
              <a:grpFill/>
              <a:ln w="12700"/>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ru-RU" sz="900" dirty="0"/>
              </a:p>
            </p:txBody>
          </p:sp>
          <p:sp>
            <p:nvSpPr>
              <p:cNvPr id="83" name="Прямоугольник 82">
                <a:extLst>
                  <a:ext uri="{FF2B5EF4-FFF2-40B4-BE49-F238E27FC236}">
                    <a16:creationId xmlns:a16="http://schemas.microsoft.com/office/drawing/2014/main" id="{813A7FEA-3E07-4AF0-9A6F-F7EB7B9EC956}"/>
                  </a:ext>
                </a:extLst>
              </p:cNvPr>
              <p:cNvSpPr/>
              <p:nvPr/>
            </p:nvSpPr>
            <p:spPr>
              <a:xfrm>
                <a:off x="1884221" y="4292975"/>
                <a:ext cx="623773" cy="53213"/>
              </a:xfrm>
              <a:prstGeom prst="rect">
                <a:avLst/>
              </a:prstGeom>
              <a:grpFill/>
              <a:ln w="12700"/>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ru-RU" sz="900" dirty="0"/>
              </a:p>
            </p:txBody>
          </p:sp>
          <p:sp>
            <p:nvSpPr>
              <p:cNvPr id="84" name="Прямоугольник 83">
                <a:extLst>
                  <a:ext uri="{FF2B5EF4-FFF2-40B4-BE49-F238E27FC236}">
                    <a16:creationId xmlns:a16="http://schemas.microsoft.com/office/drawing/2014/main" id="{0FE5CEF1-6011-4603-B0F4-76F1E22BB458}"/>
                  </a:ext>
                </a:extLst>
              </p:cNvPr>
              <p:cNvSpPr/>
              <p:nvPr/>
            </p:nvSpPr>
            <p:spPr>
              <a:xfrm>
                <a:off x="1884221" y="4345739"/>
                <a:ext cx="623773" cy="53213"/>
              </a:xfrm>
              <a:prstGeom prst="rect">
                <a:avLst/>
              </a:prstGeom>
              <a:grpFill/>
              <a:ln w="12700"/>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ru-RU" sz="900" dirty="0"/>
              </a:p>
            </p:txBody>
          </p:sp>
          <p:sp>
            <p:nvSpPr>
              <p:cNvPr id="85" name="Прямоугольник 84">
                <a:extLst>
                  <a:ext uri="{FF2B5EF4-FFF2-40B4-BE49-F238E27FC236}">
                    <a16:creationId xmlns:a16="http://schemas.microsoft.com/office/drawing/2014/main" id="{15B00010-2384-445B-9FCB-1BDD2AEA7F36}"/>
                  </a:ext>
                </a:extLst>
              </p:cNvPr>
              <p:cNvSpPr/>
              <p:nvPr/>
            </p:nvSpPr>
            <p:spPr>
              <a:xfrm>
                <a:off x="1884221" y="4398503"/>
                <a:ext cx="623773" cy="53213"/>
              </a:xfrm>
              <a:prstGeom prst="rect">
                <a:avLst/>
              </a:prstGeom>
              <a:grpFill/>
              <a:ln w="12700"/>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ru-RU" sz="900" dirty="0"/>
              </a:p>
            </p:txBody>
          </p:sp>
        </p:grpSp>
        <p:sp>
          <p:nvSpPr>
            <p:cNvPr id="24" name="TextBox 23">
              <a:extLst>
                <a:ext uri="{FF2B5EF4-FFF2-40B4-BE49-F238E27FC236}">
                  <a16:creationId xmlns:a16="http://schemas.microsoft.com/office/drawing/2014/main" id="{6EF79106-DF92-4D9D-93E8-D6CBB7451284}"/>
                </a:ext>
              </a:extLst>
            </p:cNvPr>
            <p:cNvSpPr txBox="1"/>
            <p:nvPr/>
          </p:nvSpPr>
          <p:spPr>
            <a:xfrm>
              <a:off x="2943998" y="2611851"/>
              <a:ext cx="516914" cy="219291"/>
            </a:xfrm>
            <a:prstGeom prst="rect">
              <a:avLst/>
            </a:prstGeom>
            <a:noFill/>
          </p:spPr>
          <p:txBody>
            <a:bodyPr wrap="square" rtlCol="0">
              <a:spAutoFit/>
            </a:bodyPr>
            <a:lstStyle/>
            <a:p>
              <a:pPr algn="ctr"/>
              <a:r>
                <a:rPr lang="en-US" sz="825" dirty="0"/>
                <a:t>16</a:t>
              </a:r>
              <a:endParaRPr lang="ru-RU" sz="825" dirty="0"/>
            </a:p>
          </p:txBody>
        </p:sp>
        <p:sp>
          <p:nvSpPr>
            <p:cNvPr id="25" name="TextBox 24">
              <a:extLst>
                <a:ext uri="{FF2B5EF4-FFF2-40B4-BE49-F238E27FC236}">
                  <a16:creationId xmlns:a16="http://schemas.microsoft.com/office/drawing/2014/main" id="{0BEF7785-29E7-4F14-98EC-FE8FF360160D}"/>
                </a:ext>
              </a:extLst>
            </p:cNvPr>
            <p:cNvSpPr txBox="1"/>
            <p:nvPr/>
          </p:nvSpPr>
          <p:spPr>
            <a:xfrm>
              <a:off x="2258748" y="2676309"/>
              <a:ext cx="562572" cy="219291"/>
            </a:xfrm>
            <a:prstGeom prst="rect">
              <a:avLst/>
            </a:prstGeom>
            <a:noFill/>
          </p:spPr>
          <p:txBody>
            <a:bodyPr wrap="square" rtlCol="0">
              <a:spAutoFit/>
            </a:bodyPr>
            <a:lstStyle/>
            <a:p>
              <a:pPr algn="ctr"/>
              <a:r>
                <a:rPr lang="en-US" sz="825" dirty="0"/>
                <a:t>200</a:t>
              </a:r>
              <a:endParaRPr lang="ru-RU" sz="825" dirty="0"/>
            </a:p>
          </p:txBody>
        </p:sp>
        <p:sp>
          <p:nvSpPr>
            <p:cNvPr id="26" name="TextBox 25">
              <a:extLst>
                <a:ext uri="{FF2B5EF4-FFF2-40B4-BE49-F238E27FC236}">
                  <a16:creationId xmlns:a16="http://schemas.microsoft.com/office/drawing/2014/main" id="{D8635A15-4FCA-4A6B-9C49-D72D39CBC7C7}"/>
                </a:ext>
              </a:extLst>
            </p:cNvPr>
            <p:cNvSpPr txBox="1"/>
            <p:nvPr/>
          </p:nvSpPr>
          <p:spPr>
            <a:xfrm>
              <a:off x="3427875" y="3232794"/>
              <a:ext cx="647934" cy="219291"/>
            </a:xfrm>
            <a:prstGeom prst="rect">
              <a:avLst/>
            </a:prstGeom>
            <a:noFill/>
          </p:spPr>
          <p:txBody>
            <a:bodyPr wrap="none" rtlCol="0">
              <a:spAutoFit/>
            </a:bodyPr>
            <a:lstStyle/>
            <a:p>
              <a:pPr algn="ctr"/>
              <a:r>
                <a:rPr lang="en-US" sz="825" dirty="0"/>
                <a:t>DL DATA</a:t>
              </a:r>
              <a:endParaRPr lang="ru-RU" sz="825" dirty="0"/>
            </a:p>
          </p:txBody>
        </p:sp>
        <p:grpSp>
          <p:nvGrpSpPr>
            <p:cNvPr id="27" name="Группа 26">
              <a:extLst>
                <a:ext uri="{FF2B5EF4-FFF2-40B4-BE49-F238E27FC236}">
                  <a16:creationId xmlns:a16="http://schemas.microsoft.com/office/drawing/2014/main" id="{3993FCD6-032E-4DBE-861D-42E3D6D95ED4}"/>
                </a:ext>
              </a:extLst>
            </p:cNvPr>
            <p:cNvGrpSpPr/>
            <p:nvPr/>
          </p:nvGrpSpPr>
          <p:grpSpPr>
            <a:xfrm>
              <a:off x="3188638" y="2871724"/>
              <a:ext cx="1140861" cy="356494"/>
              <a:chOff x="1884221" y="3976391"/>
              <a:chExt cx="623773" cy="475325"/>
            </a:xfrm>
            <a:solidFill>
              <a:schemeClr val="accent2">
                <a:lumMod val="60000"/>
                <a:lumOff val="40000"/>
              </a:schemeClr>
            </a:solidFill>
          </p:grpSpPr>
          <p:sp>
            <p:nvSpPr>
              <p:cNvPr id="68" name="Прямоугольник 67">
                <a:extLst>
                  <a:ext uri="{FF2B5EF4-FFF2-40B4-BE49-F238E27FC236}">
                    <a16:creationId xmlns:a16="http://schemas.microsoft.com/office/drawing/2014/main" id="{9F943680-61EE-4D3A-9CD5-6FCB2201A76B}"/>
                  </a:ext>
                </a:extLst>
              </p:cNvPr>
              <p:cNvSpPr/>
              <p:nvPr/>
            </p:nvSpPr>
            <p:spPr>
              <a:xfrm>
                <a:off x="1884221" y="3976391"/>
                <a:ext cx="623773" cy="53213"/>
              </a:xfrm>
              <a:prstGeom prst="rect">
                <a:avLst/>
              </a:prstGeom>
              <a:grpFill/>
              <a:ln w="12700"/>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ru-RU" sz="900" dirty="0"/>
              </a:p>
            </p:txBody>
          </p:sp>
          <p:sp>
            <p:nvSpPr>
              <p:cNvPr id="69" name="Прямоугольник 68">
                <a:extLst>
                  <a:ext uri="{FF2B5EF4-FFF2-40B4-BE49-F238E27FC236}">
                    <a16:creationId xmlns:a16="http://schemas.microsoft.com/office/drawing/2014/main" id="{F22D10CB-08AD-4C18-91B8-53C7A043F6F8}"/>
                  </a:ext>
                </a:extLst>
              </p:cNvPr>
              <p:cNvSpPr/>
              <p:nvPr/>
            </p:nvSpPr>
            <p:spPr>
              <a:xfrm>
                <a:off x="1884221" y="4029155"/>
                <a:ext cx="623773" cy="53213"/>
              </a:xfrm>
              <a:prstGeom prst="rect">
                <a:avLst/>
              </a:prstGeom>
              <a:grpFill/>
              <a:ln w="12700"/>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ru-RU" sz="900" dirty="0"/>
              </a:p>
            </p:txBody>
          </p:sp>
          <p:sp>
            <p:nvSpPr>
              <p:cNvPr id="70" name="Прямоугольник 69">
                <a:extLst>
                  <a:ext uri="{FF2B5EF4-FFF2-40B4-BE49-F238E27FC236}">
                    <a16:creationId xmlns:a16="http://schemas.microsoft.com/office/drawing/2014/main" id="{0BB66B8B-A6DB-4865-93A4-475EB6A39CA0}"/>
                  </a:ext>
                </a:extLst>
              </p:cNvPr>
              <p:cNvSpPr/>
              <p:nvPr/>
            </p:nvSpPr>
            <p:spPr>
              <a:xfrm>
                <a:off x="1884221" y="4081919"/>
                <a:ext cx="623773" cy="53213"/>
              </a:xfrm>
              <a:prstGeom prst="rect">
                <a:avLst/>
              </a:prstGeom>
              <a:grpFill/>
              <a:ln w="12700"/>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ru-RU" sz="900" dirty="0"/>
              </a:p>
            </p:txBody>
          </p:sp>
          <p:sp>
            <p:nvSpPr>
              <p:cNvPr id="71" name="Прямоугольник 70">
                <a:extLst>
                  <a:ext uri="{FF2B5EF4-FFF2-40B4-BE49-F238E27FC236}">
                    <a16:creationId xmlns:a16="http://schemas.microsoft.com/office/drawing/2014/main" id="{4ACC397B-5AB9-4F59-AAEC-D0559C5B5EB2}"/>
                  </a:ext>
                </a:extLst>
              </p:cNvPr>
              <p:cNvSpPr/>
              <p:nvPr/>
            </p:nvSpPr>
            <p:spPr>
              <a:xfrm>
                <a:off x="1884221" y="4134683"/>
                <a:ext cx="623773" cy="53213"/>
              </a:xfrm>
              <a:prstGeom prst="rect">
                <a:avLst/>
              </a:prstGeom>
              <a:grpFill/>
              <a:ln w="12700"/>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ru-RU" sz="900" dirty="0"/>
              </a:p>
            </p:txBody>
          </p:sp>
          <p:sp>
            <p:nvSpPr>
              <p:cNvPr id="72" name="Прямоугольник 71">
                <a:extLst>
                  <a:ext uri="{FF2B5EF4-FFF2-40B4-BE49-F238E27FC236}">
                    <a16:creationId xmlns:a16="http://schemas.microsoft.com/office/drawing/2014/main" id="{02C70DD1-E171-4F35-AC7B-341D78E71F7C}"/>
                  </a:ext>
                </a:extLst>
              </p:cNvPr>
              <p:cNvSpPr/>
              <p:nvPr/>
            </p:nvSpPr>
            <p:spPr>
              <a:xfrm>
                <a:off x="1884221" y="4187447"/>
                <a:ext cx="623773" cy="53213"/>
              </a:xfrm>
              <a:prstGeom prst="rect">
                <a:avLst/>
              </a:prstGeom>
              <a:grpFill/>
              <a:ln w="12700"/>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ru-RU" sz="900" dirty="0"/>
              </a:p>
            </p:txBody>
          </p:sp>
          <p:sp>
            <p:nvSpPr>
              <p:cNvPr id="73" name="Прямоугольник 72">
                <a:extLst>
                  <a:ext uri="{FF2B5EF4-FFF2-40B4-BE49-F238E27FC236}">
                    <a16:creationId xmlns:a16="http://schemas.microsoft.com/office/drawing/2014/main" id="{DAABBC85-C4FA-4A08-8E48-B9AE1332E2B8}"/>
                  </a:ext>
                </a:extLst>
              </p:cNvPr>
              <p:cNvSpPr/>
              <p:nvPr/>
            </p:nvSpPr>
            <p:spPr>
              <a:xfrm>
                <a:off x="1884221" y="4240211"/>
                <a:ext cx="623773" cy="53213"/>
              </a:xfrm>
              <a:prstGeom prst="rect">
                <a:avLst/>
              </a:prstGeom>
              <a:grpFill/>
              <a:ln w="12700"/>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ru-RU" sz="900" dirty="0"/>
              </a:p>
            </p:txBody>
          </p:sp>
          <p:sp>
            <p:nvSpPr>
              <p:cNvPr id="74" name="Прямоугольник 73">
                <a:extLst>
                  <a:ext uri="{FF2B5EF4-FFF2-40B4-BE49-F238E27FC236}">
                    <a16:creationId xmlns:a16="http://schemas.microsoft.com/office/drawing/2014/main" id="{64A5864A-8032-4AC4-BB13-73455C5C3260}"/>
                  </a:ext>
                </a:extLst>
              </p:cNvPr>
              <p:cNvSpPr/>
              <p:nvPr/>
            </p:nvSpPr>
            <p:spPr>
              <a:xfrm>
                <a:off x="1884221" y="4292975"/>
                <a:ext cx="623773" cy="53213"/>
              </a:xfrm>
              <a:prstGeom prst="rect">
                <a:avLst/>
              </a:prstGeom>
              <a:grpFill/>
              <a:ln w="12700"/>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ru-RU" sz="900" dirty="0"/>
              </a:p>
            </p:txBody>
          </p:sp>
          <p:sp>
            <p:nvSpPr>
              <p:cNvPr id="75" name="Прямоугольник 74">
                <a:extLst>
                  <a:ext uri="{FF2B5EF4-FFF2-40B4-BE49-F238E27FC236}">
                    <a16:creationId xmlns:a16="http://schemas.microsoft.com/office/drawing/2014/main" id="{1394AC4B-6CFF-4FDF-93BF-E5C0D2FF507B}"/>
                  </a:ext>
                </a:extLst>
              </p:cNvPr>
              <p:cNvSpPr/>
              <p:nvPr/>
            </p:nvSpPr>
            <p:spPr>
              <a:xfrm>
                <a:off x="1884221" y="4345739"/>
                <a:ext cx="623773" cy="53213"/>
              </a:xfrm>
              <a:prstGeom prst="rect">
                <a:avLst/>
              </a:prstGeom>
              <a:grpFill/>
              <a:ln w="12700"/>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ru-RU" sz="900" dirty="0"/>
              </a:p>
            </p:txBody>
          </p:sp>
          <p:sp>
            <p:nvSpPr>
              <p:cNvPr id="76" name="Прямоугольник 75">
                <a:extLst>
                  <a:ext uri="{FF2B5EF4-FFF2-40B4-BE49-F238E27FC236}">
                    <a16:creationId xmlns:a16="http://schemas.microsoft.com/office/drawing/2014/main" id="{476F848B-1CD4-4295-934F-47537E02E4F8}"/>
                  </a:ext>
                </a:extLst>
              </p:cNvPr>
              <p:cNvSpPr/>
              <p:nvPr/>
            </p:nvSpPr>
            <p:spPr>
              <a:xfrm>
                <a:off x="1884221" y="4398503"/>
                <a:ext cx="623773" cy="53213"/>
              </a:xfrm>
              <a:prstGeom prst="rect">
                <a:avLst/>
              </a:prstGeom>
              <a:grpFill/>
              <a:ln w="12700"/>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ru-RU" sz="900" dirty="0"/>
              </a:p>
            </p:txBody>
          </p:sp>
        </p:grpSp>
        <p:sp>
          <p:nvSpPr>
            <p:cNvPr id="28" name="TextBox 27">
              <a:extLst>
                <a:ext uri="{FF2B5EF4-FFF2-40B4-BE49-F238E27FC236}">
                  <a16:creationId xmlns:a16="http://schemas.microsoft.com/office/drawing/2014/main" id="{DE450FC9-4AE9-469B-ADDC-F40EAD615A2F}"/>
                </a:ext>
              </a:extLst>
            </p:cNvPr>
            <p:cNvSpPr txBox="1"/>
            <p:nvPr/>
          </p:nvSpPr>
          <p:spPr>
            <a:xfrm>
              <a:off x="4127232" y="2611851"/>
              <a:ext cx="516914" cy="219291"/>
            </a:xfrm>
            <a:prstGeom prst="rect">
              <a:avLst/>
            </a:prstGeom>
            <a:noFill/>
          </p:spPr>
          <p:txBody>
            <a:bodyPr wrap="square" rtlCol="0">
              <a:spAutoFit/>
            </a:bodyPr>
            <a:lstStyle/>
            <a:p>
              <a:pPr algn="ctr"/>
              <a:r>
                <a:rPr lang="en-US" sz="825" dirty="0"/>
                <a:t>16</a:t>
              </a:r>
              <a:endParaRPr lang="ru-RU" sz="825" dirty="0"/>
            </a:p>
          </p:txBody>
        </p:sp>
        <p:sp>
          <p:nvSpPr>
            <p:cNvPr id="29" name="TextBox 28">
              <a:extLst>
                <a:ext uri="{FF2B5EF4-FFF2-40B4-BE49-F238E27FC236}">
                  <a16:creationId xmlns:a16="http://schemas.microsoft.com/office/drawing/2014/main" id="{8B7307E5-536D-4B20-9817-921F45900913}"/>
                </a:ext>
              </a:extLst>
            </p:cNvPr>
            <p:cNvSpPr txBox="1"/>
            <p:nvPr/>
          </p:nvSpPr>
          <p:spPr>
            <a:xfrm>
              <a:off x="3441983" y="2676309"/>
              <a:ext cx="562572" cy="219291"/>
            </a:xfrm>
            <a:prstGeom prst="rect">
              <a:avLst/>
            </a:prstGeom>
            <a:noFill/>
          </p:spPr>
          <p:txBody>
            <a:bodyPr wrap="square" rtlCol="0">
              <a:spAutoFit/>
            </a:bodyPr>
            <a:lstStyle/>
            <a:p>
              <a:pPr algn="ctr"/>
              <a:r>
                <a:rPr lang="en-US" sz="825" dirty="0"/>
                <a:t>200</a:t>
              </a:r>
              <a:endParaRPr lang="ru-RU" sz="825" dirty="0"/>
            </a:p>
          </p:txBody>
        </p:sp>
        <p:sp>
          <p:nvSpPr>
            <p:cNvPr id="30" name="TextBox 29">
              <a:extLst>
                <a:ext uri="{FF2B5EF4-FFF2-40B4-BE49-F238E27FC236}">
                  <a16:creationId xmlns:a16="http://schemas.microsoft.com/office/drawing/2014/main" id="{63586AA4-1D30-4887-8F04-6C0C221F43C3}"/>
                </a:ext>
              </a:extLst>
            </p:cNvPr>
            <p:cNvSpPr txBox="1"/>
            <p:nvPr/>
          </p:nvSpPr>
          <p:spPr>
            <a:xfrm>
              <a:off x="4611110" y="3232794"/>
              <a:ext cx="647934" cy="219291"/>
            </a:xfrm>
            <a:prstGeom prst="rect">
              <a:avLst/>
            </a:prstGeom>
            <a:noFill/>
          </p:spPr>
          <p:txBody>
            <a:bodyPr wrap="none" rtlCol="0">
              <a:spAutoFit/>
            </a:bodyPr>
            <a:lstStyle/>
            <a:p>
              <a:pPr algn="ctr"/>
              <a:r>
                <a:rPr lang="en-US" sz="825" dirty="0"/>
                <a:t>UL DATA</a:t>
              </a:r>
              <a:endParaRPr lang="ru-RU" sz="825" dirty="0"/>
            </a:p>
          </p:txBody>
        </p:sp>
        <p:grpSp>
          <p:nvGrpSpPr>
            <p:cNvPr id="31" name="Группа 30">
              <a:extLst>
                <a:ext uri="{FF2B5EF4-FFF2-40B4-BE49-F238E27FC236}">
                  <a16:creationId xmlns:a16="http://schemas.microsoft.com/office/drawing/2014/main" id="{1770D0C8-8610-40B1-8357-6BD01CE63A5E}"/>
                </a:ext>
              </a:extLst>
            </p:cNvPr>
            <p:cNvGrpSpPr/>
            <p:nvPr/>
          </p:nvGrpSpPr>
          <p:grpSpPr>
            <a:xfrm>
              <a:off x="4371873" y="2871724"/>
              <a:ext cx="1140861" cy="356494"/>
              <a:chOff x="1884221" y="3976391"/>
              <a:chExt cx="623773" cy="475325"/>
            </a:xfrm>
            <a:solidFill>
              <a:schemeClr val="accent2">
                <a:lumMod val="60000"/>
                <a:lumOff val="40000"/>
              </a:schemeClr>
            </a:solidFill>
          </p:grpSpPr>
          <p:sp>
            <p:nvSpPr>
              <p:cNvPr id="59" name="Прямоугольник 58">
                <a:extLst>
                  <a:ext uri="{FF2B5EF4-FFF2-40B4-BE49-F238E27FC236}">
                    <a16:creationId xmlns:a16="http://schemas.microsoft.com/office/drawing/2014/main" id="{ECBE0026-36C1-4040-807A-AF3C07EFAEF2}"/>
                  </a:ext>
                </a:extLst>
              </p:cNvPr>
              <p:cNvSpPr/>
              <p:nvPr/>
            </p:nvSpPr>
            <p:spPr>
              <a:xfrm>
                <a:off x="1884221" y="3976391"/>
                <a:ext cx="623773" cy="53213"/>
              </a:xfrm>
              <a:prstGeom prst="rect">
                <a:avLst/>
              </a:prstGeom>
              <a:grpFill/>
              <a:ln w="12700"/>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ru-RU" sz="900" dirty="0"/>
              </a:p>
            </p:txBody>
          </p:sp>
          <p:sp>
            <p:nvSpPr>
              <p:cNvPr id="60" name="Прямоугольник 59">
                <a:extLst>
                  <a:ext uri="{FF2B5EF4-FFF2-40B4-BE49-F238E27FC236}">
                    <a16:creationId xmlns:a16="http://schemas.microsoft.com/office/drawing/2014/main" id="{60C22284-4D66-40F2-AC04-72DC518497B6}"/>
                  </a:ext>
                </a:extLst>
              </p:cNvPr>
              <p:cNvSpPr/>
              <p:nvPr/>
            </p:nvSpPr>
            <p:spPr>
              <a:xfrm>
                <a:off x="1884221" y="4029155"/>
                <a:ext cx="623773" cy="53213"/>
              </a:xfrm>
              <a:prstGeom prst="rect">
                <a:avLst/>
              </a:prstGeom>
              <a:grpFill/>
              <a:ln w="12700"/>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ru-RU" sz="900" dirty="0"/>
              </a:p>
            </p:txBody>
          </p:sp>
          <p:sp>
            <p:nvSpPr>
              <p:cNvPr id="61" name="Прямоугольник 60">
                <a:extLst>
                  <a:ext uri="{FF2B5EF4-FFF2-40B4-BE49-F238E27FC236}">
                    <a16:creationId xmlns:a16="http://schemas.microsoft.com/office/drawing/2014/main" id="{836B735E-530E-41D3-8ECB-6ECA316311D1}"/>
                  </a:ext>
                </a:extLst>
              </p:cNvPr>
              <p:cNvSpPr/>
              <p:nvPr/>
            </p:nvSpPr>
            <p:spPr>
              <a:xfrm>
                <a:off x="1884221" y="4081919"/>
                <a:ext cx="623773" cy="53213"/>
              </a:xfrm>
              <a:prstGeom prst="rect">
                <a:avLst/>
              </a:prstGeom>
              <a:grpFill/>
              <a:ln w="12700"/>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ru-RU" sz="900" dirty="0"/>
              </a:p>
            </p:txBody>
          </p:sp>
          <p:sp>
            <p:nvSpPr>
              <p:cNvPr id="62" name="Прямоугольник 61">
                <a:extLst>
                  <a:ext uri="{FF2B5EF4-FFF2-40B4-BE49-F238E27FC236}">
                    <a16:creationId xmlns:a16="http://schemas.microsoft.com/office/drawing/2014/main" id="{E96C0CDE-37DB-4A9D-B504-20F6A0972C3D}"/>
                  </a:ext>
                </a:extLst>
              </p:cNvPr>
              <p:cNvSpPr/>
              <p:nvPr/>
            </p:nvSpPr>
            <p:spPr>
              <a:xfrm>
                <a:off x="1884221" y="4134683"/>
                <a:ext cx="623773" cy="53213"/>
              </a:xfrm>
              <a:prstGeom prst="rect">
                <a:avLst/>
              </a:prstGeom>
              <a:grpFill/>
              <a:ln w="12700"/>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ru-RU" sz="900" dirty="0"/>
              </a:p>
            </p:txBody>
          </p:sp>
          <p:sp>
            <p:nvSpPr>
              <p:cNvPr id="63" name="Прямоугольник 62">
                <a:extLst>
                  <a:ext uri="{FF2B5EF4-FFF2-40B4-BE49-F238E27FC236}">
                    <a16:creationId xmlns:a16="http://schemas.microsoft.com/office/drawing/2014/main" id="{DE8469C0-F254-49AB-B045-2AB821B5B084}"/>
                  </a:ext>
                </a:extLst>
              </p:cNvPr>
              <p:cNvSpPr/>
              <p:nvPr/>
            </p:nvSpPr>
            <p:spPr>
              <a:xfrm>
                <a:off x="1884221" y="4187447"/>
                <a:ext cx="623773" cy="53213"/>
              </a:xfrm>
              <a:prstGeom prst="rect">
                <a:avLst/>
              </a:prstGeom>
              <a:grpFill/>
              <a:ln w="12700"/>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ru-RU" sz="900" dirty="0"/>
              </a:p>
            </p:txBody>
          </p:sp>
          <p:sp>
            <p:nvSpPr>
              <p:cNvPr id="64" name="Прямоугольник 63">
                <a:extLst>
                  <a:ext uri="{FF2B5EF4-FFF2-40B4-BE49-F238E27FC236}">
                    <a16:creationId xmlns:a16="http://schemas.microsoft.com/office/drawing/2014/main" id="{0906D339-0E25-4F60-8ECE-FDB655CE4FBF}"/>
                  </a:ext>
                </a:extLst>
              </p:cNvPr>
              <p:cNvSpPr/>
              <p:nvPr/>
            </p:nvSpPr>
            <p:spPr>
              <a:xfrm>
                <a:off x="1884221" y="4240211"/>
                <a:ext cx="623773" cy="53213"/>
              </a:xfrm>
              <a:prstGeom prst="rect">
                <a:avLst/>
              </a:prstGeom>
              <a:grpFill/>
              <a:ln w="12700"/>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ru-RU" sz="900" dirty="0"/>
              </a:p>
            </p:txBody>
          </p:sp>
          <p:sp>
            <p:nvSpPr>
              <p:cNvPr id="65" name="Прямоугольник 64">
                <a:extLst>
                  <a:ext uri="{FF2B5EF4-FFF2-40B4-BE49-F238E27FC236}">
                    <a16:creationId xmlns:a16="http://schemas.microsoft.com/office/drawing/2014/main" id="{776E7A34-6EBF-47D8-842E-9CA72BB47CE2}"/>
                  </a:ext>
                </a:extLst>
              </p:cNvPr>
              <p:cNvSpPr/>
              <p:nvPr/>
            </p:nvSpPr>
            <p:spPr>
              <a:xfrm>
                <a:off x="1884221" y="4292975"/>
                <a:ext cx="623773" cy="53213"/>
              </a:xfrm>
              <a:prstGeom prst="rect">
                <a:avLst/>
              </a:prstGeom>
              <a:grpFill/>
              <a:ln w="12700"/>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ru-RU" sz="900" dirty="0"/>
              </a:p>
            </p:txBody>
          </p:sp>
          <p:sp>
            <p:nvSpPr>
              <p:cNvPr id="66" name="Прямоугольник 65">
                <a:extLst>
                  <a:ext uri="{FF2B5EF4-FFF2-40B4-BE49-F238E27FC236}">
                    <a16:creationId xmlns:a16="http://schemas.microsoft.com/office/drawing/2014/main" id="{43BB4A7B-679B-4701-9766-2465643CEAA2}"/>
                  </a:ext>
                </a:extLst>
              </p:cNvPr>
              <p:cNvSpPr/>
              <p:nvPr/>
            </p:nvSpPr>
            <p:spPr>
              <a:xfrm>
                <a:off x="1884221" y="4345739"/>
                <a:ext cx="623773" cy="53213"/>
              </a:xfrm>
              <a:prstGeom prst="rect">
                <a:avLst/>
              </a:prstGeom>
              <a:grpFill/>
              <a:ln w="12700"/>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ru-RU" sz="900" dirty="0"/>
              </a:p>
            </p:txBody>
          </p:sp>
          <p:sp>
            <p:nvSpPr>
              <p:cNvPr id="67" name="Прямоугольник 66">
                <a:extLst>
                  <a:ext uri="{FF2B5EF4-FFF2-40B4-BE49-F238E27FC236}">
                    <a16:creationId xmlns:a16="http://schemas.microsoft.com/office/drawing/2014/main" id="{63BE8520-08D1-460D-8A0F-6C5F341B94D8}"/>
                  </a:ext>
                </a:extLst>
              </p:cNvPr>
              <p:cNvSpPr/>
              <p:nvPr/>
            </p:nvSpPr>
            <p:spPr>
              <a:xfrm>
                <a:off x="1884221" y="4398503"/>
                <a:ext cx="623773" cy="53213"/>
              </a:xfrm>
              <a:prstGeom prst="rect">
                <a:avLst/>
              </a:prstGeom>
              <a:grpFill/>
              <a:ln w="12700"/>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ru-RU" sz="900" dirty="0"/>
              </a:p>
            </p:txBody>
          </p:sp>
        </p:grpSp>
        <p:sp>
          <p:nvSpPr>
            <p:cNvPr id="32" name="TextBox 31">
              <a:extLst>
                <a:ext uri="{FF2B5EF4-FFF2-40B4-BE49-F238E27FC236}">
                  <a16:creationId xmlns:a16="http://schemas.microsoft.com/office/drawing/2014/main" id="{36C65905-7F99-498A-B594-0CF2C8A05DB9}"/>
                </a:ext>
              </a:extLst>
            </p:cNvPr>
            <p:cNvSpPr txBox="1"/>
            <p:nvPr/>
          </p:nvSpPr>
          <p:spPr>
            <a:xfrm>
              <a:off x="5310469" y="2611851"/>
              <a:ext cx="516914" cy="219291"/>
            </a:xfrm>
            <a:prstGeom prst="rect">
              <a:avLst/>
            </a:prstGeom>
            <a:noFill/>
          </p:spPr>
          <p:txBody>
            <a:bodyPr wrap="square" rtlCol="0">
              <a:spAutoFit/>
            </a:bodyPr>
            <a:lstStyle/>
            <a:p>
              <a:pPr algn="ctr"/>
              <a:r>
                <a:rPr lang="en-US" sz="825" dirty="0"/>
                <a:t>16</a:t>
              </a:r>
              <a:endParaRPr lang="ru-RU" sz="825" dirty="0"/>
            </a:p>
          </p:txBody>
        </p:sp>
        <p:sp>
          <p:nvSpPr>
            <p:cNvPr id="33" name="TextBox 32">
              <a:extLst>
                <a:ext uri="{FF2B5EF4-FFF2-40B4-BE49-F238E27FC236}">
                  <a16:creationId xmlns:a16="http://schemas.microsoft.com/office/drawing/2014/main" id="{9BEE36AE-F2D3-4FBF-97A8-E709AF118FA5}"/>
                </a:ext>
              </a:extLst>
            </p:cNvPr>
            <p:cNvSpPr txBox="1"/>
            <p:nvPr/>
          </p:nvSpPr>
          <p:spPr>
            <a:xfrm>
              <a:off x="4625219" y="2676309"/>
              <a:ext cx="562572" cy="219291"/>
            </a:xfrm>
            <a:prstGeom prst="rect">
              <a:avLst/>
            </a:prstGeom>
            <a:noFill/>
          </p:spPr>
          <p:txBody>
            <a:bodyPr wrap="square" rtlCol="0">
              <a:spAutoFit/>
            </a:bodyPr>
            <a:lstStyle/>
            <a:p>
              <a:pPr algn="ctr"/>
              <a:r>
                <a:rPr lang="en-US" sz="825" dirty="0"/>
                <a:t>200</a:t>
              </a:r>
              <a:endParaRPr lang="ru-RU" sz="825" dirty="0"/>
            </a:p>
          </p:txBody>
        </p:sp>
        <p:sp>
          <p:nvSpPr>
            <p:cNvPr id="34" name="TextBox 33">
              <a:extLst>
                <a:ext uri="{FF2B5EF4-FFF2-40B4-BE49-F238E27FC236}">
                  <a16:creationId xmlns:a16="http://schemas.microsoft.com/office/drawing/2014/main" id="{2014B336-0F2C-48D5-BBCF-36F2915287B1}"/>
                </a:ext>
              </a:extLst>
            </p:cNvPr>
            <p:cNvSpPr txBox="1"/>
            <p:nvPr/>
          </p:nvSpPr>
          <p:spPr>
            <a:xfrm>
              <a:off x="5800646" y="3232794"/>
              <a:ext cx="647934" cy="219291"/>
            </a:xfrm>
            <a:prstGeom prst="rect">
              <a:avLst/>
            </a:prstGeom>
            <a:noFill/>
          </p:spPr>
          <p:txBody>
            <a:bodyPr wrap="none" rtlCol="0">
              <a:spAutoFit/>
            </a:bodyPr>
            <a:lstStyle/>
            <a:p>
              <a:pPr algn="ctr"/>
              <a:r>
                <a:rPr lang="en-US" sz="825" dirty="0"/>
                <a:t>DL DATA</a:t>
              </a:r>
              <a:endParaRPr lang="ru-RU" sz="825" dirty="0"/>
            </a:p>
          </p:txBody>
        </p:sp>
        <p:grpSp>
          <p:nvGrpSpPr>
            <p:cNvPr id="35" name="Группа 34">
              <a:extLst>
                <a:ext uri="{FF2B5EF4-FFF2-40B4-BE49-F238E27FC236}">
                  <a16:creationId xmlns:a16="http://schemas.microsoft.com/office/drawing/2014/main" id="{F257BD01-6CD4-4C69-89AC-76F78A703A61}"/>
                </a:ext>
              </a:extLst>
            </p:cNvPr>
            <p:cNvGrpSpPr/>
            <p:nvPr/>
          </p:nvGrpSpPr>
          <p:grpSpPr>
            <a:xfrm>
              <a:off x="5561410" y="2871724"/>
              <a:ext cx="1140861" cy="356494"/>
              <a:chOff x="1884221" y="3976391"/>
              <a:chExt cx="623773" cy="475325"/>
            </a:xfrm>
            <a:solidFill>
              <a:schemeClr val="accent2">
                <a:lumMod val="60000"/>
                <a:lumOff val="40000"/>
              </a:schemeClr>
            </a:solidFill>
          </p:grpSpPr>
          <p:sp>
            <p:nvSpPr>
              <p:cNvPr id="50" name="Прямоугольник 49">
                <a:extLst>
                  <a:ext uri="{FF2B5EF4-FFF2-40B4-BE49-F238E27FC236}">
                    <a16:creationId xmlns:a16="http://schemas.microsoft.com/office/drawing/2014/main" id="{B70CCA13-4B0F-4347-9C2B-2A5768103CAC}"/>
                  </a:ext>
                </a:extLst>
              </p:cNvPr>
              <p:cNvSpPr/>
              <p:nvPr/>
            </p:nvSpPr>
            <p:spPr>
              <a:xfrm>
                <a:off x="1884221" y="3976391"/>
                <a:ext cx="623773" cy="53213"/>
              </a:xfrm>
              <a:prstGeom prst="rect">
                <a:avLst/>
              </a:prstGeom>
              <a:grpFill/>
              <a:ln w="12700"/>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ru-RU" sz="900" dirty="0"/>
              </a:p>
            </p:txBody>
          </p:sp>
          <p:sp>
            <p:nvSpPr>
              <p:cNvPr id="51" name="Прямоугольник 50">
                <a:extLst>
                  <a:ext uri="{FF2B5EF4-FFF2-40B4-BE49-F238E27FC236}">
                    <a16:creationId xmlns:a16="http://schemas.microsoft.com/office/drawing/2014/main" id="{2CBDB0AD-9D0B-41FE-8CD8-2AF364B3428C}"/>
                  </a:ext>
                </a:extLst>
              </p:cNvPr>
              <p:cNvSpPr/>
              <p:nvPr/>
            </p:nvSpPr>
            <p:spPr>
              <a:xfrm>
                <a:off x="1884221" y="4029155"/>
                <a:ext cx="623773" cy="53213"/>
              </a:xfrm>
              <a:prstGeom prst="rect">
                <a:avLst/>
              </a:prstGeom>
              <a:grpFill/>
              <a:ln w="12700"/>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ru-RU" sz="900" dirty="0"/>
              </a:p>
            </p:txBody>
          </p:sp>
          <p:sp>
            <p:nvSpPr>
              <p:cNvPr id="52" name="Прямоугольник 51">
                <a:extLst>
                  <a:ext uri="{FF2B5EF4-FFF2-40B4-BE49-F238E27FC236}">
                    <a16:creationId xmlns:a16="http://schemas.microsoft.com/office/drawing/2014/main" id="{502F6CA8-1086-4C98-AD6F-C2D16B1AFABA}"/>
                  </a:ext>
                </a:extLst>
              </p:cNvPr>
              <p:cNvSpPr/>
              <p:nvPr/>
            </p:nvSpPr>
            <p:spPr>
              <a:xfrm>
                <a:off x="1884221" y="4081919"/>
                <a:ext cx="623773" cy="53213"/>
              </a:xfrm>
              <a:prstGeom prst="rect">
                <a:avLst/>
              </a:prstGeom>
              <a:grpFill/>
              <a:ln w="12700"/>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ru-RU" sz="900" dirty="0"/>
              </a:p>
            </p:txBody>
          </p:sp>
          <p:sp>
            <p:nvSpPr>
              <p:cNvPr id="53" name="Прямоугольник 52">
                <a:extLst>
                  <a:ext uri="{FF2B5EF4-FFF2-40B4-BE49-F238E27FC236}">
                    <a16:creationId xmlns:a16="http://schemas.microsoft.com/office/drawing/2014/main" id="{50FA4D67-71C6-4436-947C-5DFA12BF22CF}"/>
                  </a:ext>
                </a:extLst>
              </p:cNvPr>
              <p:cNvSpPr/>
              <p:nvPr/>
            </p:nvSpPr>
            <p:spPr>
              <a:xfrm>
                <a:off x="1884221" y="4134683"/>
                <a:ext cx="623773" cy="53213"/>
              </a:xfrm>
              <a:prstGeom prst="rect">
                <a:avLst/>
              </a:prstGeom>
              <a:grpFill/>
              <a:ln w="12700"/>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ru-RU" sz="900" dirty="0"/>
              </a:p>
            </p:txBody>
          </p:sp>
          <p:sp>
            <p:nvSpPr>
              <p:cNvPr id="54" name="Прямоугольник 53">
                <a:extLst>
                  <a:ext uri="{FF2B5EF4-FFF2-40B4-BE49-F238E27FC236}">
                    <a16:creationId xmlns:a16="http://schemas.microsoft.com/office/drawing/2014/main" id="{857C05A5-09FC-4837-A22D-7E69CF956B22}"/>
                  </a:ext>
                </a:extLst>
              </p:cNvPr>
              <p:cNvSpPr/>
              <p:nvPr/>
            </p:nvSpPr>
            <p:spPr>
              <a:xfrm>
                <a:off x="1884221" y="4187447"/>
                <a:ext cx="623773" cy="53213"/>
              </a:xfrm>
              <a:prstGeom prst="rect">
                <a:avLst/>
              </a:prstGeom>
              <a:grpFill/>
              <a:ln w="12700"/>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ru-RU" sz="900" dirty="0"/>
              </a:p>
            </p:txBody>
          </p:sp>
          <p:sp>
            <p:nvSpPr>
              <p:cNvPr id="55" name="Прямоугольник 54">
                <a:extLst>
                  <a:ext uri="{FF2B5EF4-FFF2-40B4-BE49-F238E27FC236}">
                    <a16:creationId xmlns:a16="http://schemas.microsoft.com/office/drawing/2014/main" id="{24A4CF4F-00FD-4A1C-8BE5-87B6D6642372}"/>
                  </a:ext>
                </a:extLst>
              </p:cNvPr>
              <p:cNvSpPr/>
              <p:nvPr/>
            </p:nvSpPr>
            <p:spPr>
              <a:xfrm>
                <a:off x="1884221" y="4240211"/>
                <a:ext cx="623773" cy="53213"/>
              </a:xfrm>
              <a:prstGeom prst="rect">
                <a:avLst/>
              </a:prstGeom>
              <a:grpFill/>
              <a:ln w="12700"/>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ru-RU" sz="900" dirty="0"/>
              </a:p>
            </p:txBody>
          </p:sp>
          <p:sp>
            <p:nvSpPr>
              <p:cNvPr id="56" name="Прямоугольник 55">
                <a:extLst>
                  <a:ext uri="{FF2B5EF4-FFF2-40B4-BE49-F238E27FC236}">
                    <a16:creationId xmlns:a16="http://schemas.microsoft.com/office/drawing/2014/main" id="{8F9E8D25-309B-46AA-A14A-7C83E527E172}"/>
                  </a:ext>
                </a:extLst>
              </p:cNvPr>
              <p:cNvSpPr/>
              <p:nvPr/>
            </p:nvSpPr>
            <p:spPr>
              <a:xfrm>
                <a:off x="1884221" y="4292975"/>
                <a:ext cx="623773" cy="53213"/>
              </a:xfrm>
              <a:prstGeom prst="rect">
                <a:avLst/>
              </a:prstGeom>
              <a:grpFill/>
              <a:ln w="12700"/>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ru-RU" sz="900" dirty="0"/>
              </a:p>
            </p:txBody>
          </p:sp>
          <p:sp>
            <p:nvSpPr>
              <p:cNvPr id="57" name="Прямоугольник 56">
                <a:extLst>
                  <a:ext uri="{FF2B5EF4-FFF2-40B4-BE49-F238E27FC236}">
                    <a16:creationId xmlns:a16="http://schemas.microsoft.com/office/drawing/2014/main" id="{408009F3-479F-4CFA-AD18-6768DC652D15}"/>
                  </a:ext>
                </a:extLst>
              </p:cNvPr>
              <p:cNvSpPr/>
              <p:nvPr/>
            </p:nvSpPr>
            <p:spPr>
              <a:xfrm>
                <a:off x="1884221" y="4345739"/>
                <a:ext cx="623773" cy="53213"/>
              </a:xfrm>
              <a:prstGeom prst="rect">
                <a:avLst/>
              </a:prstGeom>
              <a:grpFill/>
              <a:ln w="12700"/>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ru-RU" sz="900" dirty="0"/>
              </a:p>
            </p:txBody>
          </p:sp>
          <p:sp>
            <p:nvSpPr>
              <p:cNvPr id="58" name="Прямоугольник 57">
                <a:extLst>
                  <a:ext uri="{FF2B5EF4-FFF2-40B4-BE49-F238E27FC236}">
                    <a16:creationId xmlns:a16="http://schemas.microsoft.com/office/drawing/2014/main" id="{8E1D2E0A-68D8-48B6-8FDE-560F0065DF99}"/>
                  </a:ext>
                </a:extLst>
              </p:cNvPr>
              <p:cNvSpPr/>
              <p:nvPr/>
            </p:nvSpPr>
            <p:spPr>
              <a:xfrm>
                <a:off x="1884221" y="4398503"/>
                <a:ext cx="623773" cy="53213"/>
              </a:xfrm>
              <a:prstGeom prst="rect">
                <a:avLst/>
              </a:prstGeom>
              <a:grpFill/>
              <a:ln w="12700"/>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ru-RU" sz="900" dirty="0"/>
              </a:p>
            </p:txBody>
          </p:sp>
        </p:grpSp>
        <p:sp>
          <p:nvSpPr>
            <p:cNvPr id="36" name="TextBox 35">
              <a:extLst>
                <a:ext uri="{FF2B5EF4-FFF2-40B4-BE49-F238E27FC236}">
                  <a16:creationId xmlns:a16="http://schemas.microsoft.com/office/drawing/2014/main" id="{9285E7B4-6413-4E08-8E3A-1BD47A0D92B6}"/>
                </a:ext>
              </a:extLst>
            </p:cNvPr>
            <p:cNvSpPr txBox="1"/>
            <p:nvPr/>
          </p:nvSpPr>
          <p:spPr>
            <a:xfrm>
              <a:off x="6500004" y="2611851"/>
              <a:ext cx="516914" cy="219291"/>
            </a:xfrm>
            <a:prstGeom prst="rect">
              <a:avLst/>
            </a:prstGeom>
            <a:noFill/>
          </p:spPr>
          <p:txBody>
            <a:bodyPr wrap="square" rtlCol="0">
              <a:spAutoFit/>
            </a:bodyPr>
            <a:lstStyle/>
            <a:p>
              <a:pPr algn="ctr"/>
              <a:r>
                <a:rPr lang="en-US" sz="825" dirty="0"/>
                <a:t>16</a:t>
              </a:r>
              <a:endParaRPr lang="ru-RU" sz="825" dirty="0"/>
            </a:p>
          </p:txBody>
        </p:sp>
        <p:sp>
          <p:nvSpPr>
            <p:cNvPr id="37" name="TextBox 36">
              <a:extLst>
                <a:ext uri="{FF2B5EF4-FFF2-40B4-BE49-F238E27FC236}">
                  <a16:creationId xmlns:a16="http://schemas.microsoft.com/office/drawing/2014/main" id="{0067DFBF-7611-44C9-B459-A834B0176180}"/>
                </a:ext>
              </a:extLst>
            </p:cNvPr>
            <p:cNvSpPr txBox="1"/>
            <p:nvPr/>
          </p:nvSpPr>
          <p:spPr>
            <a:xfrm>
              <a:off x="5814755" y="2676309"/>
              <a:ext cx="562572" cy="219291"/>
            </a:xfrm>
            <a:prstGeom prst="rect">
              <a:avLst/>
            </a:prstGeom>
            <a:noFill/>
          </p:spPr>
          <p:txBody>
            <a:bodyPr wrap="square" rtlCol="0">
              <a:spAutoFit/>
            </a:bodyPr>
            <a:lstStyle/>
            <a:p>
              <a:pPr algn="ctr"/>
              <a:r>
                <a:rPr lang="en-US" sz="825" dirty="0"/>
                <a:t>200</a:t>
              </a:r>
              <a:endParaRPr lang="ru-RU" sz="825" dirty="0"/>
            </a:p>
          </p:txBody>
        </p:sp>
        <p:sp>
          <p:nvSpPr>
            <p:cNvPr id="38" name="TextBox 37">
              <a:extLst>
                <a:ext uri="{FF2B5EF4-FFF2-40B4-BE49-F238E27FC236}">
                  <a16:creationId xmlns:a16="http://schemas.microsoft.com/office/drawing/2014/main" id="{FBAEF80F-1CE4-4BD2-AF94-BC5431BD4496}"/>
                </a:ext>
              </a:extLst>
            </p:cNvPr>
            <p:cNvSpPr txBox="1"/>
            <p:nvPr/>
          </p:nvSpPr>
          <p:spPr>
            <a:xfrm>
              <a:off x="6983881" y="3232794"/>
              <a:ext cx="647934" cy="219291"/>
            </a:xfrm>
            <a:prstGeom prst="rect">
              <a:avLst/>
            </a:prstGeom>
            <a:noFill/>
          </p:spPr>
          <p:txBody>
            <a:bodyPr wrap="none" rtlCol="0">
              <a:spAutoFit/>
            </a:bodyPr>
            <a:lstStyle/>
            <a:p>
              <a:pPr algn="ctr"/>
              <a:r>
                <a:rPr lang="en-US" sz="825" dirty="0"/>
                <a:t>UL DATA</a:t>
              </a:r>
              <a:endParaRPr lang="ru-RU" sz="825" dirty="0"/>
            </a:p>
          </p:txBody>
        </p:sp>
        <p:grpSp>
          <p:nvGrpSpPr>
            <p:cNvPr id="39" name="Группа 38">
              <a:extLst>
                <a:ext uri="{FF2B5EF4-FFF2-40B4-BE49-F238E27FC236}">
                  <a16:creationId xmlns:a16="http://schemas.microsoft.com/office/drawing/2014/main" id="{6B7CCC6D-2272-405C-B286-FBB584A26AAE}"/>
                </a:ext>
              </a:extLst>
            </p:cNvPr>
            <p:cNvGrpSpPr/>
            <p:nvPr/>
          </p:nvGrpSpPr>
          <p:grpSpPr>
            <a:xfrm>
              <a:off x="6744645" y="2871724"/>
              <a:ext cx="1140861" cy="356494"/>
              <a:chOff x="1884221" y="3976391"/>
              <a:chExt cx="623773" cy="475325"/>
            </a:xfrm>
            <a:solidFill>
              <a:schemeClr val="accent2">
                <a:lumMod val="60000"/>
                <a:lumOff val="40000"/>
              </a:schemeClr>
            </a:solidFill>
          </p:grpSpPr>
          <p:sp>
            <p:nvSpPr>
              <p:cNvPr id="41" name="Прямоугольник 40">
                <a:extLst>
                  <a:ext uri="{FF2B5EF4-FFF2-40B4-BE49-F238E27FC236}">
                    <a16:creationId xmlns:a16="http://schemas.microsoft.com/office/drawing/2014/main" id="{65FDB57E-16B5-49DB-9B02-7AAA163CD7A2}"/>
                  </a:ext>
                </a:extLst>
              </p:cNvPr>
              <p:cNvSpPr/>
              <p:nvPr/>
            </p:nvSpPr>
            <p:spPr>
              <a:xfrm>
                <a:off x="1884221" y="3976391"/>
                <a:ext cx="623773" cy="53213"/>
              </a:xfrm>
              <a:prstGeom prst="rect">
                <a:avLst/>
              </a:prstGeom>
              <a:grpFill/>
              <a:ln w="12700"/>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ru-RU" sz="900" dirty="0"/>
              </a:p>
            </p:txBody>
          </p:sp>
          <p:sp>
            <p:nvSpPr>
              <p:cNvPr id="42" name="Прямоугольник 41">
                <a:extLst>
                  <a:ext uri="{FF2B5EF4-FFF2-40B4-BE49-F238E27FC236}">
                    <a16:creationId xmlns:a16="http://schemas.microsoft.com/office/drawing/2014/main" id="{4FBD75CA-5B25-4F92-9058-9E3BD9E17D4F}"/>
                  </a:ext>
                </a:extLst>
              </p:cNvPr>
              <p:cNvSpPr/>
              <p:nvPr/>
            </p:nvSpPr>
            <p:spPr>
              <a:xfrm>
                <a:off x="1884221" y="4029155"/>
                <a:ext cx="623773" cy="53213"/>
              </a:xfrm>
              <a:prstGeom prst="rect">
                <a:avLst/>
              </a:prstGeom>
              <a:grpFill/>
              <a:ln w="12700"/>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ru-RU" sz="900" dirty="0"/>
              </a:p>
            </p:txBody>
          </p:sp>
          <p:sp>
            <p:nvSpPr>
              <p:cNvPr id="43" name="Прямоугольник 42">
                <a:extLst>
                  <a:ext uri="{FF2B5EF4-FFF2-40B4-BE49-F238E27FC236}">
                    <a16:creationId xmlns:a16="http://schemas.microsoft.com/office/drawing/2014/main" id="{61697C56-658D-448B-8803-2ECED4D85B7D}"/>
                  </a:ext>
                </a:extLst>
              </p:cNvPr>
              <p:cNvSpPr/>
              <p:nvPr/>
            </p:nvSpPr>
            <p:spPr>
              <a:xfrm>
                <a:off x="1884221" y="4081919"/>
                <a:ext cx="623773" cy="53213"/>
              </a:xfrm>
              <a:prstGeom prst="rect">
                <a:avLst/>
              </a:prstGeom>
              <a:grpFill/>
              <a:ln w="12700"/>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ru-RU" sz="900" dirty="0"/>
              </a:p>
            </p:txBody>
          </p:sp>
          <p:sp>
            <p:nvSpPr>
              <p:cNvPr id="44" name="Прямоугольник 43">
                <a:extLst>
                  <a:ext uri="{FF2B5EF4-FFF2-40B4-BE49-F238E27FC236}">
                    <a16:creationId xmlns:a16="http://schemas.microsoft.com/office/drawing/2014/main" id="{7EE5B0CC-02E0-44F3-BD27-39D877D04192}"/>
                  </a:ext>
                </a:extLst>
              </p:cNvPr>
              <p:cNvSpPr/>
              <p:nvPr/>
            </p:nvSpPr>
            <p:spPr>
              <a:xfrm>
                <a:off x="1884221" y="4134683"/>
                <a:ext cx="623773" cy="53213"/>
              </a:xfrm>
              <a:prstGeom prst="rect">
                <a:avLst/>
              </a:prstGeom>
              <a:grpFill/>
              <a:ln w="12700"/>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ru-RU" sz="900" dirty="0"/>
              </a:p>
            </p:txBody>
          </p:sp>
          <p:sp>
            <p:nvSpPr>
              <p:cNvPr id="45" name="Прямоугольник 44">
                <a:extLst>
                  <a:ext uri="{FF2B5EF4-FFF2-40B4-BE49-F238E27FC236}">
                    <a16:creationId xmlns:a16="http://schemas.microsoft.com/office/drawing/2014/main" id="{E0CB2F1A-6445-4E23-81CB-5242093F3D05}"/>
                  </a:ext>
                </a:extLst>
              </p:cNvPr>
              <p:cNvSpPr/>
              <p:nvPr/>
            </p:nvSpPr>
            <p:spPr>
              <a:xfrm>
                <a:off x="1884221" y="4187447"/>
                <a:ext cx="623773" cy="53213"/>
              </a:xfrm>
              <a:prstGeom prst="rect">
                <a:avLst/>
              </a:prstGeom>
              <a:grpFill/>
              <a:ln w="12700"/>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ru-RU" sz="900" dirty="0"/>
              </a:p>
            </p:txBody>
          </p:sp>
          <p:sp>
            <p:nvSpPr>
              <p:cNvPr id="46" name="Прямоугольник 45">
                <a:extLst>
                  <a:ext uri="{FF2B5EF4-FFF2-40B4-BE49-F238E27FC236}">
                    <a16:creationId xmlns:a16="http://schemas.microsoft.com/office/drawing/2014/main" id="{85104CDB-4E5C-4D08-9D06-33ABFF212977}"/>
                  </a:ext>
                </a:extLst>
              </p:cNvPr>
              <p:cNvSpPr/>
              <p:nvPr/>
            </p:nvSpPr>
            <p:spPr>
              <a:xfrm>
                <a:off x="1884221" y="4240211"/>
                <a:ext cx="623773" cy="53213"/>
              </a:xfrm>
              <a:prstGeom prst="rect">
                <a:avLst/>
              </a:prstGeom>
              <a:grpFill/>
              <a:ln w="12700"/>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ru-RU" sz="900" dirty="0"/>
              </a:p>
            </p:txBody>
          </p:sp>
          <p:sp>
            <p:nvSpPr>
              <p:cNvPr id="47" name="Прямоугольник 46">
                <a:extLst>
                  <a:ext uri="{FF2B5EF4-FFF2-40B4-BE49-F238E27FC236}">
                    <a16:creationId xmlns:a16="http://schemas.microsoft.com/office/drawing/2014/main" id="{8F046BC1-DBB3-4EBB-82D9-221332661223}"/>
                  </a:ext>
                </a:extLst>
              </p:cNvPr>
              <p:cNvSpPr/>
              <p:nvPr/>
            </p:nvSpPr>
            <p:spPr>
              <a:xfrm>
                <a:off x="1884221" y="4292975"/>
                <a:ext cx="623773" cy="53213"/>
              </a:xfrm>
              <a:prstGeom prst="rect">
                <a:avLst/>
              </a:prstGeom>
              <a:grpFill/>
              <a:ln w="12700"/>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ru-RU" sz="900" dirty="0"/>
              </a:p>
            </p:txBody>
          </p:sp>
          <p:sp>
            <p:nvSpPr>
              <p:cNvPr id="48" name="Прямоугольник 47">
                <a:extLst>
                  <a:ext uri="{FF2B5EF4-FFF2-40B4-BE49-F238E27FC236}">
                    <a16:creationId xmlns:a16="http://schemas.microsoft.com/office/drawing/2014/main" id="{E8E236BF-E257-4B73-B83D-949B7A0FD1C2}"/>
                  </a:ext>
                </a:extLst>
              </p:cNvPr>
              <p:cNvSpPr/>
              <p:nvPr/>
            </p:nvSpPr>
            <p:spPr>
              <a:xfrm>
                <a:off x="1884221" y="4345739"/>
                <a:ext cx="623773" cy="53213"/>
              </a:xfrm>
              <a:prstGeom prst="rect">
                <a:avLst/>
              </a:prstGeom>
              <a:grpFill/>
              <a:ln w="12700"/>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ru-RU" sz="900" dirty="0"/>
              </a:p>
            </p:txBody>
          </p:sp>
          <p:sp>
            <p:nvSpPr>
              <p:cNvPr id="49" name="Прямоугольник 48">
                <a:extLst>
                  <a:ext uri="{FF2B5EF4-FFF2-40B4-BE49-F238E27FC236}">
                    <a16:creationId xmlns:a16="http://schemas.microsoft.com/office/drawing/2014/main" id="{549F4F8F-69AB-49F6-8F81-6354CFA3AA6D}"/>
                  </a:ext>
                </a:extLst>
              </p:cNvPr>
              <p:cNvSpPr/>
              <p:nvPr/>
            </p:nvSpPr>
            <p:spPr>
              <a:xfrm>
                <a:off x="1884221" y="4398503"/>
                <a:ext cx="623773" cy="53213"/>
              </a:xfrm>
              <a:prstGeom prst="rect">
                <a:avLst/>
              </a:prstGeom>
              <a:grpFill/>
              <a:ln w="12700"/>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ru-RU" sz="900" dirty="0"/>
              </a:p>
            </p:txBody>
          </p:sp>
        </p:grpSp>
        <p:sp>
          <p:nvSpPr>
            <p:cNvPr id="40" name="TextBox 39">
              <a:extLst>
                <a:ext uri="{FF2B5EF4-FFF2-40B4-BE49-F238E27FC236}">
                  <a16:creationId xmlns:a16="http://schemas.microsoft.com/office/drawing/2014/main" id="{EC2E4437-4162-4189-B246-2ECFCB34592C}"/>
                </a:ext>
              </a:extLst>
            </p:cNvPr>
            <p:cNvSpPr txBox="1"/>
            <p:nvPr/>
          </p:nvSpPr>
          <p:spPr>
            <a:xfrm>
              <a:off x="6997990" y="2676309"/>
              <a:ext cx="562572" cy="219291"/>
            </a:xfrm>
            <a:prstGeom prst="rect">
              <a:avLst/>
            </a:prstGeom>
            <a:noFill/>
          </p:spPr>
          <p:txBody>
            <a:bodyPr wrap="square" rtlCol="0">
              <a:spAutoFit/>
            </a:bodyPr>
            <a:lstStyle/>
            <a:p>
              <a:pPr algn="ctr"/>
              <a:r>
                <a:rPr lang="en-US" sz="825" dirty="0"/>
                <a:t>200</a:t>
              </a:r>
              <a:endParaRPr lang="ru-RU" sz="825" dirty="0"/>
            </a:p>
          </p:txBody>
        </p:sp>
      </p:grpSp>
      <p:sp>
        <p:nvSpPr>
          <p:cNvPr id="96" name="TextBox 95">
            <a:extLst>
              <a:ext uri="{FF2B5EF4-FFF2-40B4-BE49-F238E27FC236}">
                <a16:creationId xmlns:a16="http://schemas.microsoft.com/office/drawing/2014/main" id="{0F21CDF3-2F8A-4608-8221-3C3448ED9D73}"/>
              </a:ext>
            </a:extLst>
          </p:cNvPr>
          <p:cNvSpPr txBox="1"/>
          <p:nvPr/>
        </p:nvSpPr>
        <p:spPr>
          <a:xfrm>
            <a:off x="979549" y="5158852"/>
            <a:ext cx="479618" cy="219291"/>
          </a:xfrm>
          <a:prstGeom prst="rect">
            <a:avLst/>
          </a:prstGeom>
          <a:noFill/>
        </p:spPr>
        <p:txBody>
          <a:bodyPr wrap="none" rtlCol="0">
            <a:spAutoFit/>
          </a:bodyPr>
          <a:lstStyle/>
          <a:p>
            <a:pPr algn="ctr"/>
            <a:r>
              <a:rPr lang="en-US" sz="825" dirty="0"/>
              <a:t>DATA</a:t>
            </a:r>
            <a:endParaRPr lang="ru-RU" sz="825" dirty="0"/>
          </a:p>
        </p:txBody>
      </p:sp>
      <p:sp>
        <p:nvSpPr>
          <p:cNvPr id="97" name="Прямоугольник 96">
            <a:extLst>
              <a:ext uri="{FF2B5EF4-FFF2-40B4-BE49-F238E27FC236}">
                <a16:creationId xmlns:a16="http://schemas.microsoft.com/office/drawing/2014/main" id="{3BD274AC-7772-4E2F-A5D2-D168BF082F4D}"/>
              </a:ext>
            </a:extLst>
          </p:cNvPr>
          <p:cNvSpPr/>
          <p:nvPr/>
        </p:nvSpPr>
        <p:spPr>
          <a:xfrm>
            <a:off x="291244" y="4808022"/>
            <a:ext cx="254468" cy="359171"/>
          </a:xfrm>
          <a:prstGeom prst="rect">
            <a:avLst/>
          </a:prstGeom>
          <a:ln w="12700"/>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US" sz="825" dirty="0"/>
              <a:t>IRTS</a:t>
            </a:r>
            <a:endParaRPr lang="ru-RU" sz="825" dirty="0"/>
          </a:p>
        </p:txBody>
      </p:sp>
      <p:sp>
        <p:nvSpPr>
          <p:cNvPr id="98" name="Прямоугольник 97">
            <a:extLst>
              <a:ext uri="{FF2B5EF4-FFF2-40B4-BE49-F238E27FC236}">
                <a16:creationId xmlns:a16="http://schemas.microsoft.com/office/drawing/2014/main" id="{F52023A4-6CF5-4B02-AD72-B406F598C36F}"/>
              </a:ext>
            </a:extLst>
          </p:cNvPr>
          <p:cNvSpPr/>
          <p:nvPr/>
        </p:nvSpPr>
        <p:spPr>
          <a:xfrm>
            <a:off x="594541" y="4808022"/>
            <a:ext cx="250261" cy="359171"/>
          </a:xfrm>
          <a:prstGeom prst="rect">
            <a:avLst/>
          </a:prstGeom>
          <a:ln w="12700"/>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US" sz="825" dirty="0"/>
              <a:t>CTS</a:t>
            </a:r>
            <a:endParaRPr lang="ru-RU" sz="825" dirty="0"/>
          </a:p>
        </p:txBody>
      </p:sp>
      <p:grpSp>
        <p:nvGrpSpPr>
          <p:cNvPr id="99" name="Группа 98">
            <a:extLst>
              <a:ext uri="{FF2B5EF4-FFF2-40B4-BE49-F238E27FC236}">
                <a16:creationId xmlns:a16="http://schemas.microsoft.com/office/drawing/2014/main" id="{4CBCA65D-2996-45A0-A7E0-96FA47FDC802}"/>
              </a:ext>
            </a:extLst>
          </p:cNvPr>
          <p:cNvGrpSpPr/>
          <p:nvPr/>
        </p:nvGrpSpPr>
        <p:grpSpPr>
          <a:xfrm>
            <a:off x="883906" y="4808829"/>
            <a:ext cx="670921" cy="359171"/>
            <a:chOff x="2706685" y="5820903"/>
            <a:chExt cx="4596482" cy="671208"/>
          </a:xfrm>
        </p:grpSpPr>
        <p:sp>
          <p:nvSpPr>
            <p:cNvPr id="169" name="Прямоугольник 168">
              <a:extLst>
                <a:ext uri="{FF2B5EF4-FFF2-40B4-BE49-F238E27FC236}">
                  <a16:creationId xmlns:a16="http://schemas.microsoft.com/office/drawing/2014/main" id="{83D247D7-E636-4585-9135-0E57D1BA655A}"/>
                </a:ext>
              </a:extLst>
            </p:cNvPr>
            <p:cNvSpPr/>
            <p:nvPr/>
          </p:nvSpPr>
          <p:spPr>
            <a:xfrm>
              <a:off x="2706685" y="5820903"/>
              <a:ext cx="229741" cy="671208"/>
            </a:xfrm>
            <a:prstGeom prst="rect">
              <a:avLst/>
            </a:prstGeom>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825" dirty="0"/>
            </a:p>
          </p:txBody>
        </p:sp>
        <p:sp>
          <p:nvSpPr>
            <p:cNvPr id="170" name="Прямоугольник 169">
              <a:extLst>
                <a:ext uri="{FF2B5EF4-FFF2-40B4-BE49-F238E27FC236}">
                  <a16:creationId xmlns:a16="http://schemas.microsoft.com/office/drawing/2014/main" id="{EA361AFA-3B63-440D-9D7B-BFBE4D64B0C7}"/>
                </a:ext>
              </a:extLst>
            </p:cNvPr>
            <p:cNvSpPr/>
            <p:nvPr/>
          </p:nvSpPr>
          <p:spPr>
            <a:xfrm>
              <a:off x="2936513" y="5820903"/>
              <a:ext cx="229741" cy="671208"/>
            </a:xfrm>
            <a:prstGeom prst="rect">
              <a:avLst/>
            </a:prstGeom>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825" dirty="0"/>
            </a:p>
          </p:txBody>
        </p:sp>
        <p:sp>
          <p:nvSpPr>
            <p:cNvPr id="171" name="Прямоугольник 170">
              <a:extLst>
                <a:ext uri="{FF2B5EF4-FFF2-40B4-BE49-F238E27FC236}">
                  <a16:creationId xmlns:a16="http://schemas.microsoft.com/office/drawing/2014/main" id="{943AD938-F399-482B-8F1F-CCBD5CB71066}"/>
                </a:ext>
              </a:extLst>
            </p:cNvPr>
            <p:cNvSpPr/>
            <p:nvPr/>
          </p:nvSpPr>
          <p:spPr>
            <a:xfrm>
              <a:off x="3166341" y="5820903"/>
              <a:ext cx="229741" cy="671208"/>
            </a:xfrm>
            <a:prstGeom prst="rect">
              <a:avLst/>
            </a:prstGeom>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825" dirty="0"/>
            </a:p>
          </p:txBody>
        </p:sp>
        <p:sp>
          <p:nvSpPr>
            <p:cNvPr id="172" name="Прямоугольник 171">
              <a:extLst>
                <a:ext uri="{FF2B5EF4-FFF2-40B4-BE49-F238E27FC236}">
                  <a16:creationId xmlns:a16="http://schemas.microsoft.com/office/drawing/2014/main" id="{23FB4B60-53B1-4AE4-AEA5-0197054C8A34}"/>
                </a:ext>
              </a:extLst>
            </p:cNvPr>
            <p:cNvSpPr/>
            <p:nvPr/>
          </p:nvSpPr>
          <p:spPr>
            <a:xfrm>
              <a:off x="3396169" y="5820903"/>
              <a:ext cx="229741" cy="671208"/>
            </a:xfrm>
            <a:prstGeom prst="rect">
              <a:avLst/>
            </a:prstGeom>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825" dirty="0"/>
            </a:p>
          </p:txBody>
        </p:sp>
        <p:sp>
          <p:nvSpPr>
            <p:cNvPr id="173" name="Прямоугольник 172">
              <a:extLst>
                <a:ext uri="{FF2B5EF4-FFF2-40B4-BE49-F238E27FC236}">
                  <a16:creationId xmlns:a16="http://schemas.microsoft.com/office/drawing/2014/main" id="{56C7CBB5-49E6-4723-B2E8-8439472B77D7}"/>
                </a:ext>
              </a:extLst>
            </p:cNvPr>
            <p:cNvSpPr/>
            <p:nvPr/>
          </p:nvSpPr>
          <p:spPr>
            <a:xfrm>
              <a:off x="3625997" y="5820903"/>
              <a:ext cx="229741" cy="671208"/>
            </a:xfrm>
            <a:prstGeom prst="rect">
              <a:avLst/>
            </a:prstGeom>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825" dirty="0"/>
            </a:p>
          </p:txBody>
        </p:sp>
        <p:sp>
          <p:nvSpPr>
            <p:cNvPr id="174" name="Прямоугольник 173">
              <a:extLst>
                <a:ext uri="{FF2B5EF4-FFF2-40B4-BE49-F238E27FC236}">
                  <a16:creationId xmlns:a16="http://schemas.microsoft.com/office/drawing/2014/main" id="{7A8B3807-E5AE-4C7E-B9F5-34021B85833F}"/>
                </a:ext>
              </a:extLst>
            </p:cNvPr>
            <p:cNvSpPr/>
            <p:nvPr/>
          </p:nvSpPr>
          <p:spPr>
            <a:xfrm>
              <a:off x="3855825" y="5820903"/>
              <a:ext cx="229741" cy="671208"/>
            </a:xfrm>
            <a:prstGeom prst="rect">
              <a:avLst/>
            </a:prstGeom>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825" dirty="0"/>
            </a:p>
          </p:txBody>
        </p:sp>
        <p:sp>
          <p:nvSpPr>
            <p:cNvPr id="175" name="Прямоугольник 174">
              <a:extLst>
                <a:ext uri="{FF2B5EF4-FFF2-40B4-BE49-F238E27FC236}">
                  <a16:creationId xmlns:a16="http://schemas.microsoft.com/office/drawing/2014/main" id="{C71DA6E0-902E-4483-8BA2-3B97262B36B9}"/>
                </a:ext>
              </a:extLst>
            </p:cNvPr>
            <p:cNvSpPr/>
            <p:nvPr/>
          </p:nvSpPr>
          <p:spPr>
            <a:xfrm>
              <a:off x="4085653" y="5820903"/>
              <a:ext cx="229741" cy="671208"/>
            </a:xfrm>
            <a:prstGeom prst="rect">
              <a:avLst/>
            </a:prstGeom>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825" dirty="0"/>
            </a:p>
          </p:txBody>
        </p:sp>
        <p:sp>
          <p:nvSpPr>
            <p:cNvPr id="176" name="Прямоугольник 175">
              <a:extLst>
                <a:ext uri="{FF2B5EF4-FFF2-40B4-BE49-F238E27FC236}">
                  <a16:creationId xmlns:a16="http://schemas.microsoft.com/office/drawing/2014/main" id="{29C2E50B-4C3F-44FF-9D14-A52A97F707C1}"/>
                </a:ext>
              </a:extLst>
            </p:cNvPr>
            <p:cNvSpPr/>
            <p:nvPr/>
          </p:nvSpPr>
          <p:spPr>
            <a:xfrm>
              <a:off x="4315481" y="5820903"/>
              <a:ext cx="229741" cy="671208"/>
            </a:xfrm>
            <a:prstGeom prst="rect">
              <a:avLst/>
            </a:prstGeom>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825" dirty="0"/>
            </a:p>
          </p:txBody>
        </p:sp>
        <p:sp>
          <p:nvSpPr>
            <p:cNvPr id="177" name="Прямоугольник 176">
              <a:extLst>
                <a:ext uri="{FF2B5EF4-FFF2-40B4-BE49-F238E27FC236}">
                  <a16:creationId xmlns:a16="http://schemas.microsoft.com/office/drawing/2014/main" id="{853CCE6A-ADF5-4B37-A620-708F88A48A1E}"/>
                </a:ext>
              </a:extLst>
            </p:cNvPr>
            <p:cNvSpPr/>
            <p:nvPr/>
          </p:nvSpPr>
          <p:spPr>
            <a:xfrm>
              <a:off x="4545309" y="5820903"/>
              <a:ext cx="229741" cy="671208"/>
            </a:xfrm>
            <a:prstGeom prst="rect">
              <a:avLst/>
            </a:prstGeom>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825" dirty="0"/>
            </a:p>
          </p:txBody>
        </p:sp>
        <p:sp>
          <p:nvSpPr>
            <p:cNvPr id="178" name="Прямоугольник 177">
              <a:extLst>
                <a:ext uri="{FF2B5EF4-FFF2-40B4-BE49-F238E27FC236}">
                  <a16:creationId xmlns:a16="http://schemas.microsoft.com/office/drawing/2014/main" id="{8DF543F9-86F8-49EE-A3BE-858EC2E38B34}"/>
                </a:ext>
              </a:extLst>
            </p:cNvPr>
            <p:cNvSpPr/>
            <p:nvPr/>
          </p:nvSpPr>
          <p:spPr>
            <a:xfrm>
              <a:off x="4775137" y="5820903"/>
              <a:ext cx="229741" cy="671208"/>
            </a:xfrm>
            <a:prstGeom prst="rect">
              <a:avLst/>
            </a:prstGeom>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825" dirty="0"/>
            </a:p>
          </p:txBody>
        </p:sp>
        <p:sp>
          <p:nvSpPr>
            <p:cNvPr id="179" name="Прямоугольник 178">
              <a:extLst>
                <a:ext uri="{FF2B5EF4-FFF2-40B4-BE49-F238E27FC236}">
                  <a16:creationId xmlns:a16="http://schemas.microsoft.com/office/drawing/2014/main" id="{DA8C84B7-1041-4E81-A7CE-C8B898ECB09B}"/>
                </a:ext>
              </a:extLst>
            </p:cNvPr>
            <p:cNvSpPr/>
            <p:nvPr/>
          </p:nvSpPr>
          <p:spPr>
            <a:xfrm>
              <a:off x="5004965" y="5820903"/>
              <a:ext cx="229741" cy="671208"/>
            </a:xfrm>
            <a:prstGeom prst="rect">
              <a:avLst/>
            </a:prstGeom>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825" dirty="0"/>
            </a:p>
          </p:txBody>
        </p:sp>
        <p:sp>
          <p:nvSpPr>
            <p:cNvPr id="180" name="Прямоугольник 179">
              <a:extLst>
                <a:ext uri="{FF2B5EF4-FFF2-40B4-BE49-F238E27FC236}">
                  <a16:creationId xmlns:a16="http://schemas.microsoft.com/office/drawing/2014/main" id="{7885E080-BE9D-4A48-B038-49696AC1021F}"/>
                </a:ext>
              </a:extLst>
            </p:cNvPr>
            <p:cNvSpPr/>
            <p:nvPr/>
          </p:nvSpPr>
          <p:spPr>
            <a:xfrm>
              <a:off x="5234793" y="5820903"/>
              <a:ext cx="229741" cy="671208"/>
            </a:xfrm>
            <a:prstGeom prst="rect">
              <a:avLst/>
            </a:prstGeom>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825" dirty="0"/>
            </a:p>
          </p:txBody>
        </p:sp>
        <p:sp>
          <p:nvSpPr>
            <p:cNvPr id="181" name="Прямоугольник 180">
              <a:extLst>
                <a:ext uri="{FF2B5EF4-FFF2-40B4-BE49-F238E27FC236}">
                  <a16:creationId xmlns:a16="http://schemas.microsoft.com/office/drawing/2014/main" id="{87099473-4F2F-41F9-9782-7E6781A70CE9}"/>
                </a:ext>
              </a:extLst>
            </p:cNvPr>
            <p:cNvSpPr/>
            <p:nvPr/>
          </p:nvSpPr>
          <p:spPr>
            <a:xfrm>
              <a:off x="5464621" y="5820903"/>
              <a:ext cx="229741" cy="671208"/>
            </a:xfrm>
            <a:prstGeom prst="rect">
              <a:avLst/>
            </a:prstGeom>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825" dirty="0"/>
            </a:p>
          </p:txBody>
        </p:sp>
        <p:sp>
          <p:nvSpPr>
            <p:cNvPr id="182" name="Прямоугольник 181">
              <a:extLst>
                <a:ext uri="{FF2B5EF4-FFF2-40B4-BE49-F238E27FC236}">
                  <a16:creationId xmlns:a16="http://schemas.microsoft.com/office/drawing/2014/main" id="{8C65FE1C-C9E6-47A2-A793-35D4F175A5E6}"/>
                </a:ext>
              </a:extLst>
            </p:cNvPr>
            <p:cNvSpPr/>
            <p:nvPr/>
          </p:nvSpPr>
          <p:spPr>
            <a:xfrm>
              <a:off x="5694449" y="5820903"/>
              <a:ext cx="229741" cy="671208"/>
            </a:xfrm>
            <a:prstGeom prst="rect">
              <a:avLst/>
            </a:prstGeom>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825" dirty="0"/>
            </a:p>
          </p:txBody>
        </p:sp>
        <p:sp>
          <p:nvSpPr>
            <p:cNvPr id="183" name="Прямоугольник 182">
              <a:extLst>
                <a:ext uri="{FF2B5EF4-FFF2-40B4-BE49-F238E27FC236}">
                  <a16:creationId xmlns:a16="http://schemas.microsoft.com/office/drawing/2014/main" id="{47869EDB-93B1-4EE9-8919-A0CDAE97EA18}"/>
                </a:ext>
              </a:extLst>
            </p:cNvPr>
            <p:cNvSpPr/>
            <p:nvPr/>
          </p:nvSpPr>
          <p:spPr>
            <a:xfrm>
              <a:off x="5924277" y="5820903"/>
              <a:ext cx="229741" cy="671208"/>
            </a:xfrm>
            <a:prstGeom prst="rect">
              <a:avLst/>
            </a:prstGeom>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825" dirty="0"/>
            </a:p>
          </p:txBody>
        </p:sp>
        <p:sp>
          <p:nvSpPr>
            <p:cNvPr id="184" name="Прямоугольник 183">
              <a:extLst>
                <a:ext uri="{FF2B5EF4-FFF2-40B4-BE49-F238E27FC236}">
                  <a16:creationId xmlns:a16="http://schemas.microsoft.com/office/drawing/2014/main" id="{2A2EFABA-CFC7-456A-BB81-322401E5BB94}"/>
                </a:ext>
              </a:extLst>
            </p:cNvPr>
            <p:cNvSpPr/>
            <p:nvPr/>
          </p:nvSpPr>
          <p:spPr>
            <a:xfrm>
              <a:off x="6154105" y="5820903"/>
              <a:ext cx="229741" cy="671208"/>
            </a:xfrm>
            <a:prstGeom prst="rect">
              <a:avLst/>
            </a:prstGeom>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825" dirty="0"/>
            </a:p>
          </p:txBody>
        </p:sp>
        <p:sp>
          <p:nvSpPr>
            <p:cNvPr id="185" name="Прямоугольник 184">
              <a:extLst>
                <a:ext uri="{FF2B5EF4-FFF2-40B4-BE49-F238E27FC236}">
                  <a16:creationId xmlns:a16="http://schemas.microsoft.com/office/drawing/2014/main" id="{8056DE1D-EACE-4D7D-B6BA-879FB0A8005B}"/>
                </a:ext>
              </a:extLst>
            </p:cNvPr>
            <p:cNvSpPr/>
            <p:nvPr/>
          </p:nvSpPr>
          <p:spPr>
            <a:xfrm>
              <a:off x="6383933" y="5820903"/>
              <a:ext cx="229741" cy="671208"/>
            </a:xfrm>
            <a:prstGeom prst="rect">
              <a:avLst/>
            </a:prstGeom>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825" dirty="0"/>
            </a:p>
          </p:txBody>
        </p:sp>
        <p:sp>
          <p:nvSpPr>
            <p:cNvPr id="186" name="Прямоугольник 185">
              <a:extLst>
                <a:ext uri="{FF2B5EF4-FFF2-40B4-BE49-F238E27FC236}">
                  <a16:creationId xmlns:a16="http://schemas.microsoft.com/office/drawing/2014/main" id="{58E180EE-1B9C-4587-B523-F603B3A6D855}"/>
                </a:ext>
              </a:extLst>
            </p:cNvPr>
            <p:cNvSpPr/>
            <p:nvPr/>
          </p:nvSpPr>
          <p:spPr>
            <a:xfrm>
              <a:off x="6613761" y="5820903"/>
              <a:ext cx="229741" cy="671208"/>
            </a:xfrm>
            <a:prstGeom prst="rect">
              <a:avLst/>
            </a:prstGeom>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825" dirty="0"/>
            </a:p>
          </p:txBody>
        </p:sp>
        <p:sp>
          <p:nvSpPr>
            <p:cNvPr id="187" name="Прямоугольник 186">
              <a:extLst>
                <a:ext uri="{FF2B5EF4-FFF2-40B4-BE49-F238E27FC236}">
                  <a16:creationId xmlns:a16="http://schemas.microsoft.com/office/drawing/2014/main" id="{30661D96-302F-43E8-A120-E8CFE17C005A}"/>
                </a:ext>
              </a:extLst>
            </p:cNvPr>
            <p:cNvSpPr/>
            <p:nvPr/>
          </p:nvSpPr>
          <p:spPr>
            <a:xfrm>
              <a:off x="6843589" y="5820903"/>
              <a:ext cx="229741" cy="671208"/>
            </a:xfrm>
            <a:prstGeom prst="rect">
              <a:avLst/>
            </a:prstGeom>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825" dirty="0"/>
            </a:p>
          </p:txBody>
        </p:sp>
        <p:sp>
          <p:nvSpPr>
            <p:cNvPr id="188" name="Прямоугольник 187">
              <a:extLst>
                <a:ext uri="{FF2B5EF4-FFF2-40B4-BE49-F238E27FC236}">
                  <a16:creationId xmlns:a16="http://schemas.microsoft.com/office/drawing/2014/main" id="{97EFDF67-48EE-4EF0-A32E-63C549489C4C}"/>
                </a:ext>
              </a:extLst>
            </p:cNvPr>
            <p:cNvSpPr/>
            <p:nvPr/>
          </p:nvSpPr>
          <p:spPr>
            <a:xfrm>
              <a:off x="7073426" y="5820903"/>
              <a:ext cx="229741" cy="671208"/>
            </a:xfrm>
            <a:prstGeom prst="rect">
              <a:avLst/>
            </a:prstGeom>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825" dirty="0"/>
            </a:p>
          </p:txBody>
        </p:sp>
      </p:grpSp>
      <p:sp>
        <p:nvSpPr>
          <p:cNvPr id="101" name="TextBox 100">
            <a:extLst>
              <a:ext uri="{FF2B5EF4-FFF2-40B4-BE49-F238E27FC236}">
                <a16:creationId xmlns:a16="http://schemas.microsoft.com/office/drawing/2014/main" id="{622072AC-6B05-4D04-9ABC-62D92708E1F6}"/>
              </a:ext>
            </a:extLst>
          </p:cNvPr>
          <p:cNvSpPr txBox="1"/>
          <p:nvPr/>
        </p:nvSpPr>
        <p:spPr>
          <a:xfrm>
            <a:off x="435825" y="4495800"/>
            <a:ext cx="290464" cy="219291"/>
          </a:xfrm>
          <a:prstGeom prst="rect">
            <a:avLst/>
          </a:prstGeom>
          <a:noFill/>
        </p:spPr>
        <p:txBody>
          <a:bodyPr wrap="none" rtlCol="0">
            <a:spAutoFit/>
          </a:bodyPr>
          <a:lstStyle/>
          <a:p>
            <a:pPr algn="ctr"/>
            <a:r>
              <a:rPr lang="en-US" sz="825" dirty="0"/>
              <a:t>16</a:t>
            </a:r>
            <a:endParaRPr lang="ru-RU" sz="825" dirty="0"/>
          </a:p>
        </p:txBody>
      </p:sp>
      <p:sp>
        <p:nvSpPr>
          <p:cNvPr id="103" name="TextBox 102">
            <a:extLst>
              <a:ext uri="{FF2B5EF4-FFF2-40B4-BE49-F238E27FC236}">
                <a16:creationId xmlns:a16="http://schemas.microsoft.com/office/drawing/2014/main" id="{988E1203-29DB-4314-9805-BFCA80BCB4AB}"/>
              </a:ext>
            </a:extLst>
          </p:cNvPr>
          <p:cNvSpPr txBox="1"/>
          <p:nvPr/>
        </p:nvSpPr>
        <p:spPr>
          <a:xfrm>
            <a:off x="722525" y="4495800"/>
            <a:ext cx="290464" cy="219291"/>
          </a:xfrm>
          <a:prstGeom prst="rect">
            <a:avLst/>
          </a:prstGeom>
          <a:noFill/>
        </p:spPr>
        <p:txBody>
          <a:bodyPr wrap="none" rtlCol="0">
            <a:spAutoFit/>
          </a:bodyPr>
          <a:lstStyle/>
          <a:p>
            <a:pPr algn="ctr"/>
            <a:r>
              <a:rPr lang="en-US" sz="825" dirty="0"/>
              <a:t>16</a:t>
            </a:r>
            <a:endParaRPr lang="ru-RU" sz="825" dirty="0"/>
          </a:p>
        </p:txBody>
      </p:sp>
      <p:sp>
        <p:nvSpPr>
          <p:cNvPr id="104" name="TextBox 103">
            <a:extLst>
              <a:ext uri="{FF2B5EF4-FFF2-40B4-BE49-F238E27FC236}">
                <a16:creationId xmlns:a16="http://schemas.microsoft.com/office/drawing/2014/main" id="{EDA67679-BA9D-4FFA-8016-B8994206C73D}"/>
              </a:ext>
            </a:extLst>
          </p:cNvPr>
          <p:cNvSpPr txBox="1"/>
          <p:nvPr/>
        </p:nvSpPr>
        <p:spPr>
          <a:xfrm>
            <a:off x="1017812" y="4565795"/>
            <a:ext cx="343364" cy="219291"/>
          </a:xfrm>
          <a:prstGeom prst="rect">
            <a:avLst/>
          </a:prstGeom>
          <a:noFill/>
        </p:spPr>
        <p:txBody>
          <a:bodyPr wrap="none" rtlCol="0">
            <a:spAutoFit/>
          </a:bodyPr>
          <a:lstStyle/>
          <a:p>
            <a:pPr algn="ctr"/>
            <a:r>
              <a:rPr lang="en-US" sz="825" dirty="0"/>
              <a:t>104</a:t>
            </a:r>
            <a:endParaRPr lang="ru-RU" sz="825" dirty="0"/>
          </a:p>
        </p:txBody>
      </p:sp>
      <p:sp>
        <p:nvSpPr>
          <p:cNvPr id="105" name="TextBox 104">
            <a:extLst>
              <a:ext uri="{FF2B5EF4-FFF2-40B4-BE49-F238E27FC236}">
                <a16:creationId xmlns:a16="http://schemas.microsoft.com/office/drawing/2014/main" id="{EB196995-2756-4CB7-9707-F09765A18DAA}"/>
              </a:ext>
            </a:extLst>
          </p:cNvPr>
          <p:cNvSpPr txBox="1"/>
          <p:nvPr/>
        </p:nvSpPr>
        <p:spPr>
          <a:xfrm>
            <a:off x="1421266" y="4495800"/>
            <a:ext cx="290464" cy="219291"/>
          </a:xfrm>
          <a:prstGeom prst="rect">
            <a:avLst/>
          </a:prstGeom>
          <a:noFill/>
        </p:spPr>
        <p:txBody>
          <a:bodyPr wrap="none" rtlCol="0">
            <a:spAutoFit/>
          </a:bodyPr>
          <a:lstStyle/>
          <a:p>
            <a:pPr algn="ctr"/>
            <a:r>
              <a:rPr lang="en-US" sz="825" dirty="0"/>
              <a:t>16</a:t>
            </a:r>
            <a:endParaRPr lang="ru-RU" sz="825" dirty="0"/>
          </a:p>
        </p:txBody>
      </p:sp>
      <p:grpSp>
        <p:nvGrpSpPr>
          <p:cNvPr id="106" name="Группа 105">
            <a:extLst>
              <a:ext uri="{FF2B5EF4-FFF2-40B4-BE49-F238E27FC236}">
                <a16:creationId xmlns:a16="http://schemas.microsoft.com/office/drawing/2014/main" id="{D34E7AC0-334A-4824-BC60-190DCC0384D5}"/>
              </a:ext>
            </a:extLst>
          </p:cNvPr>
          <p:cNvGrpSpPr/>
          <p:nvPr/>
        </p:nvGrpSpPr>
        <p:grpSpPr>
          <a:xfrm rot="10800000">
            <a:off x="1585018" y="4810336"/>
            <a:ext cx="753678" cy="356157"/>
            <a:chOff x="2393835" y="3857017"/>
            <a:chExt cx="4379862" cy="2407599"/>
          </a:xfrm>
          <a:solidFill>
            <a:schemeClr val="accent2">
              <a:lumMod val="60000"/>
              <a:lumOff val="40000"/>
            </a:schemeClr>
          </a:solidFill>
        </p:grpSpPr>
        <p:sp>
          <p:nvSpPr>
            <p:cNvPr id="151" name="Прямоугольник 150">
              <a:extLst>
                <a:ext uri="{FF2B5EF4-FFF2-40B4-BE49-F238E27FC236}">
                  <a16:creationId xmlns:a16="http://schemas.microsoft.com/office/drawing/2014/main" id="{52E490B0-30D1-4607-B776-990F3CD7951E}"/>
                </a:ext>
              </a:extLst>
            </p:cNvPr>
            <p:cNvSpPr/>
            <p:nvPr/>
          </p:nvSpPr>
          <p:spPr>
            <a:xfrm>
              <a:off x="2393835" y="3857017"/>
              <a:ext cx="3024471" cy="267511"/>
            </a:xfrm>
            <a:prstGeom prst="rect">
              <a:avLst/>
            </a:prstGeom>
            <a:grpFill/>
            <a:ln w="12700"/>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ru-RU" sz="900" dirty="0"/>
            </a:p>
          </p:txBody>
        </p:sp>
        <p:sp>
          <p:nvSpPr>
            <p:cNvPr id="152" name="Прямоугольник 151">
              <a:extLst>
                <a:ext uri="{FF2B5EF4-FFF2-40B4-BE49-F238E27FC236}">
                  <a16:creationId xmlns:a16="http://schemas.microsoft.com/office/drawing/2014/main" id="{662A8968-F91F-402B-B511-F1006E477A33}"/>
                </a:ext>
              </a:extLst>
            </p:cNvPr>
            <p:cNvSpPr/>
            <p:nvPr/>
          </p:nvSpPr>
          <p:spPr>
            <a:xfrm>
              <a:off x="2393835" y="4124528"/>
              <a:ext cx="3024471" cy="267511"/>
            </a:xfrm>
            <a:prstGeom prst="rect">
              <a:avLst/>
            </a:prstGeom>
            <a:grpFill/>
            <a:ln w="12700"/>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ru-RU" sz="900" dirty="0"/>
            </a:p>
          </p:txBody>
        </p:sp>
        <p:sp>
          <p:nvSpPr>
            <p:cNvPr id="153" name="Прямоугольник 152">
              <a:extLst>
                <a:ext uri="{FF2B5EF4-FFF2-40B4-BE49-F238E27FC236}">
                  <a16:creationId xmlns:a16="http://schemas.microsoft.com/office/drawing/2014/main" id="{71D28903-BB07-40A5-B74E-C37DFDCF1BD8}"/>
                </a:ext>
              </a:extLst>
            </p:cNvPr>
            <p:cNvSpPr/>
            <p:nvPr/>
          </p:nvSpPr>
          <p:spPr>
            <a:xfrm>
              <a:off x="2393835" y="4392039"/>
              <a:ext cx="3024471" cy="267511"/>
            </a:xfrm>
            <a:prstGeom prst="rect">
              <a:avLst/>
            </a:prstGeom>
            <a:grpFill/>
            <a:ln w="12700"/>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ru-RU" sz="900" dirty="0"/>
            </a:p>
          </p:txBody>
        </p:sp>
        <p:sp>
          <p:nvSpPr>
            <p:cNvPr id="154" name="Прямоугольник 153">
              <a:extLst>
                <a:ext uri="{FF2B5EF4-FFF2-40B4-BE49-F238E27FC236}">
                  <a16:creationId xmlns:a16="http://schemas.microsoft.com/office/drawing/2014/main" id="{7F0FF8D9-27E0-471F-8603-0C6F9E5B08BE}"/>
                </a:ext>
              </a:extLst>
            </p:cNvPr>
            <p:cNvSpPr/>
            <p:nvPr/>
          </p:nvSpPr>
          <p:spPr>
            <a:xfrm>
              <a:off x="2393835" y="4659550"/>
              <a:ext cx="3024471" cy="267511"/>
            </a:xfrm>
            <a:prstGeom prst="rect">
              <a:avLst/>
            </a:prstGeom>
            <a:grpFill/>
            <a:ln w="12700"/>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ru-RU" sz="900" dirty="0"/>
            </a:p>
          </p:txBody>
        </p:sp>
        <p:sp>
          <p:nvSpPr>
            <p:cNvPr id="155" name="Прямоугольник 154">
              <a:extLst>
                <a:ext uri="{FF2B5EF4-FFF2-40B4-BE49-F238E27FC236}">
                  <a16:creationId xmlns:a16="http://schemas.microsoft.com/office/drawing/2014/main" id="{C01E9301-CB94-4F35-A361-A7A5B542C787}"/>
                </a:ext>
              </a:extLst>
            </p:cNvPr>
            <p:cNvSpPr/>
            <p:nvPr/>
          </p:nvSpPr>
          <p:spPr>
            <a:xfrm>
              <a:off x="2393835" y="4927061"/>
              <a:ext cx="3024471" cy="267511"/>
            </a:xfrm>
            <a:prstGeom prst="rect">
              <a:avLst/>
            </a:prstGeom>
            <a:grpFill/>
            <a:ln w="12700"/>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ru-RU" sz="900" dirty="0"/>
            </a:p>
          </p:txBody>
        </p:sp>
        <p:sp>
          <p:nvSpPr>
            <p:cNvPr id="156" name="Прямоугольник 155">
              <a:extLst>
                <a:ext uri="{FF2B5EF4-FFF2-40B4-BE49-F238E27FC236}">
                  <a16:creationId xmlns:a16="http://schemas.microsoft.com/office/drawing/2014/main" id="{22BF6D54-7D67-48E8-8E46-FE4DD63E3EF4}"/>
                </a:ext>
              </a:extLst>
            </p:cNvPr>
            <p:cNvSpPr/>
            <p:nvPr/>
          </p:nvSpPr>
          <p:spPr>
            <a:xfrm>
              <a:off x="2393835" y="5194572"/>
              <a:ext cx="3024471" cy="267511"/>
            </a:xfrm>
            <a:prstGeom prst="rect">
              <a:avLst/>
            </a:prstGeom>
            <a:grpFill/>
            <a:ln w="12700"/>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ru-RU" sz="900" dirty="0"/>
            </a:p>
          </p:txBody>
        </p:sp>
        <p:sp>
          <p:nvSpPr>
            <p:cNvPr id="157" name="Прямоугольник 156">
              <a:extLst>
                <a:ext uri="{FF2B5EF4-FFF2-40B4-BE49-F238E27FC236}">
                  <a16:creationId xmlns:a16="http://schemas.microsoft.com/office/drawing/2014/main" id="{D655D118-0E3D-4517-B622-D293F1AD637A}"/>
                </a:ext>
              </a:extLst>
            </p:cNvPr>
            <p:cNvSpPr/>
            <p:nvPr/>
          </p:nvSpPr>
          <p:spPr>
            <a:xfrm>
              <a:off x="2393835" y="5462083"/>
              <a:ext cx="3024471" cy="267511"/>
            </a:xfrm>
            <a:prstGeom prst="rect">
              <a:avLst/>
            </a:prstGeom>
            <a:grpFill/>
            <a:ln w="12700"/>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ru-RU" sz="900" dirty="0"/>
            </a:p>
          </p:txBody>
        </p:sp>
        <p:sp>
          <p:nvSpPr>
            <p:cNvPr id="158" name="Прямоугольник 157">
              <a:extLst>
                <a:ext uri="{FF2B5EF4-FFF2-40B4-BE49-F238E27FC236}">
                  <a16:creationId xmlns:a16="http://schemas.microsoft.com/office/drawing/2014/main" id="{F910080D-E61A-4BD8-B07E-7206C1F807F3}"/>
                </a:ext>
              </a:extLst>
            </p:cNvPr>
            <p:cNvSpPr/>
            <p:nvPr/>
          </p:nvSpPr>
          <p:spPr>
            <a:xfrm>
              <a:off x="2393835" y="5729594"/>
              <a:ext cx="3024471" cy="267511"/>
            </a:xfrm>
            <a:prstGeom prst="rect">
              <a:avLst/>
            </a:prstGeom>
            <a:grpFill/>
            <a:ln w="12700"/>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ru-RU" sz="900" dirty="0"/>
            </a:p>
          </p:txBody>
        </p:sp>
        <p:sp>
          <p:nvSpPr>
            <p:cNvPr id="159" name="Прямоугольник 158">
              <a:extLst>
                <a:ext uri="{FF2B5EF4-FFF2-40B4-BE49-F238E27FC236}">
                  <a16:creationId xmlns:a16="http://schemas.microsoft.com/office/drawing/2014/main" id="{C9696FD4-F080-4041-87F3-54E2ADC61BC1}"/>
                </a:ext>
              </a:extLst>
            </p:cNvPr>
            <p:cNvSpPr/>
            <p:nvPr/>
          </p:nvSpPr>
          <p:spPr>
            <a:xfrm>
              <a:off x="2393835" y="5997105"/>
              <a:ext cx="3024471" cy="267511"/>
            </a:xfrm>
            <a:prstGeom prst="rect">
              <a:avLst/>
            </a:prstGeom>
            <a:grpFill/>
            <a:ln w="12700"/>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ru-RU" sz="900" dirty="0"/>
            </a:p>
          </p:txBody>
        </p:sp>
        <p:sp>
          <p:nvSpPr>
            <p:cNvPr id="160" name="Прямоугольник 159">
              <a:extLst>
                <a:ext uri="{FF2B5EF4-FFF2-40B4-BE49-F238E27FC236}">
                  <a16:creationId xmlns:a16="http://schemas.microsoft.com/office/drawing/2014/main" id="{99E90E74-5029-41BF-A6D8-DD7BEBB7D0EF}"/>
                </a:ext>
              </a:extLst>
            </p:cNvPr>
            <p:cNvSpPr/>
            <p:nvPr/>
          </p:nvSpPr>
          <p:spPr>
            <a:xfrm>
              <a:off x="5418307" y="3857017"/>
              <a:ext cx="1355390" cy="267511"/>
            </a:xfrm>
            <a:prstGeom prst="rect">
              <a:avLst/>
            </a:prstGeom>
            <a:grpFill/>
            <a:ln w="12700"/>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ru-RU" sz="900" dirty="0"/>
            </a:p>
          </p:txBody>
        </p:sp>
        <p:sp>
          <p:nvSpPr>
            <p:cNvPr id="161" name="Прямоугольник 160">
              <a:extLst>
                <a:ext uri="{FF2B5EF4-FFF2-40B4-BE49-F238E27FC236}">
                  <a16:creationId xmlns:a16="http://schemas.microsoft.com/office/drawing/2014/main" id="{70DB81A6-ED33-4BB0-9C36-725FE1904196}"/>
                </a:ext>
              </a:extLst>
            </p:cNvPr>
            <p:cNvSpPr/>
            <p:nvPr/>
          </p:nvSpPr>
          <p:spPr>
            <a:xfrm>
              <a:off x="5418307" y="4124528"/>
              <a:ext cx="1355390" cy="267511"/>
            </a:xfrm>
            <a:prstGeom prst="rect">
              <a:avLst/>
            </a:prstGeom>
            <a:grpFill/>
            <a:ln w="12700"/>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ru-RU" sz="900" dirty="0"/>
            </a:p>
          </p:txBody>
        </p:sp>
        <p:sp>
          <p:nvSpPr>
            <p:cNvPr id="162" name="Прямоугольник 161">
              <a:extLst>
                <a:ext uri="{FF2B5EF4-FFF2-40B4-BE49-F238E27FC236}">
                  <a16:creationId xmlns:a16="http://schemas.microsoft.com/office/drawing/2014/main" id="{6C177517-2648-4F10-8677-B8A9EF3A277E}"/>
                </a:ext>
              </a:extLst>
            </p:cNvPr>
            <p:cNvSpPr/>
            <p:nvPr/>
          </p:nvSpPr>
          <p:spPr>
            <a:xfrm>
              <a:off x="5418307" y="4392039"/>
              <a:ext cx="1355390" cy="267511"/>
            </a:xfrm>
            <a:prstGeom prst="rect">
              <a:avLst/>
            </a:prstGeom>
            <a:grpFill/>
            <a:ln w="12700"/>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ru-RU" sz="900" dirty="0"/>
            </a:p>
          </p:txBody>
        </p:sp>
        <p:sp>
          <p:nvSpPr>
            <p:cNvPr id="163" name="Прямоугольник 162">
              <a:extLst>
                <a:ext uri="{FF2B5EF4-FFF2-40B4-BE49-F238E27FC236}">
                  <a16:creationId xmlns:a16="http://schemas.microsoft.com/office/drawing/2014/main" id="{4544F411-BAF2-451B-B241-EF21CD3018C2}"/>
                </a:ext>
              </a:extLst>
            </p:cNvPr>
            <p:cNvSpPr/>
            <p:nvPr/>
          </p:nvSpPr>
          <p:spPr>
            <a:xfrm>
              <a:off x="5418307" y="4659550"/>
              <a:ext cx="1355390" cy="267511"/>
            </a:xfrm>
            <a:prstGeom prst="rect">
              <a:avLst/>
            </a:prstGeom>
            <a:grpFill/>
            <a:ln w="12700"/>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ru-RU" sz="900" dirty="0"/>
            </a:p>
          </p:txBody>
        </p:sp>
        <p:sp>
          <p:nvSpPr>
            <p:cNvPr id="164" name="Прямоугольник 163">
              <a:extLst>
                <a:ext uri="{FF2B5EF4-FFF2-40B4-BE49-F238E27FC236}">
                  <a16:creationId xmlns:a16="http://schemas.microsoft.com/office/drawing/2014/main" id="{BBEF700B-7F79-4365-8248-4DEB27EAA32E}"/>
                </a:ext>
              </a:extLst>
            </p:cNvPr>
            <p:cNvSpPr/>
            <p:nvPr/>
          </p:nvSpPr>
          <p:spPr>
            <a:xfrm>
              <a:off x="5418307" y="4927061"/>
              <a:ext cx="1355390" cy="267511"/>
            </a:xfrm>
            <a:prstGeom prst="rect">
              <a:avLst/>
            </a:prstGeom>
            <a:grpFill/>
            <a:ln w="12700"/>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ru-RU" sz="900" dirty="0"/>
            </a:p>
          </p:txBody>
        </p:sp>
        <p:sp>
          <p:nvSpPr>
            <p:cNvPr id="165" name="Прямоугольник 164">
              <a:extLst>
                <a:ext uri="{FF2B5EF4-FFF2-40B4-BE49-F238E27FC236}">
                  <a16:creationId xmlns:a16="http://schemas.microsoft.com/office/drawing/2014/main" id="{087F8AF2-09D5-4409-801F-5736AC04533C}"/>
                </a:ext>
              </a:extLst>
            </p:cNvPr>
            <p:cNvSpPr/>
            <p:nvPr/>
          </p:nvSpPr>
          <p:spPr>
            <a:xfrm>
              <a:off x="5418307" y="5194572"/>
              <a:ext cx="1355390" cy="267511"/>
            </a:xfrm>
            <a:prstGeom prst="rect">
              <a:avLst/>
            </a:prstGeom>
            <a:grpFill/>
            <a:ln w="12700"/>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ru-RU" sz="900" dirty="0"/>
            </a:p>
          </p:txBody>
        </p:sp>
        <p:sp>
          <p:nvSpPr>
            <p:cNvPr id="166" name="Прямоугольник 165">
              <a:extLst>
                <a:ext uri="{FF2B5EF4-FFF2-40B4-BE49-F238E27FC236}">
                  <a16:creationId xmlns:a16="http://schemas.microsoft.com/office/drawing/2014/main" id="{84C0F7BB-C3DE-48B2-9344-137E25927E1B}"/>
                </a:ext>
              </a:extLst>
            </p:cNvPr>
            <p:cNvSpPr/>
            <p:nvPr/>
          </p:nvSpPr>
          <p:spPr>
            <a:xfrm>
              <a:off x="5418307" y="5462083"/>
              <a:ext cx="1355390" cy="267511"/>
            </a:xfrm>
            <a:prstGeom prst="rect">
              <a:avLst/>
            </a:prstGeom>
            <a:grpFill/>
            <a:ln w="12700"/>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ru-RU" sz="900" dirty="0"/>
            </a:p>
          </p:txBody>
        </p:sp>
        <p:sp>
          <p:nvSpPr>
            <p:cNvPr id="167" name="Прямоугольник 166">
              <a:extLst>
                <a:ext uri="{FF2B5EF4-FFF2-40B4-BE49-F238E27FC236}">
                  <a16:creationId xmlns:a16="http://schemas.microsoft.com/office/drawing/2014/main" id="{80263BA4-27CC-4501-B22F-47691BBEBA8B}"/>
                </a:ext>
              </a:extLst>
            </p:cNvPr>
            <p:cNvSpPr/>
            <p:nvPr/>
          </p:nvSpPr>
          <p:spPr>
            <a:xfrm>
              <a:off x="5418307" y="5729594"/>
              <a:ext cx="1355390" cy="267511"/>
            </a:xfrm>
            <a:prstGeom prst="rect">
              <a:avLst/>
            </a:prstGeom>
            <a:grpFill/>
            <a:ln w="12700"/>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ru-RU" sz="900" dirty="0"/>
            </a:p>
          </p:txBody>
        </p:sp>
        <p:sp>
          <p:nvSpPr>
            <p:cNvPr id="168" name="Прямоугольник 167">
              <a:extLst>
                <a:ext uri="{FF2B5EF4-FFF2-40B4-BE49-F238E27FC236}">
                  <a16:creationId xmlns:a16="http://schemas.microsoft.com/office/drawing/2014/main" id="{470C794E-84FE-4541-B932-1DD64B0C2615}"/>
                </a:ext>
              </a:extLst>
            </p:cNvPr>
            <p:cNvSpPr/>
            <p:nvPr/>
          </p:nvSpPr>
          <p:spPr>
            <a:xfrm>
              <a:off x="5418307" y="5997105"/>
              <a:ext cx="1355390" cy="267511"/>
            </a:xfrm>
            <a:prstGeom prst="rect">
              <a:avLst/>
            </a:prstGeom>
            <a:grpFill/>
            <a:ln w="12700"/>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ru-RU" sz="900" dirty="0"/>
            </a:p>
          </p:txBody>
        </p:sp>
      </p:grpSp>
      <p:sp>
        <p:nvSpPr>
          <p:cNvPr id="107" name="TextBox 106">
            <a:extLst>
              <a:ext uri="{FF2B5EF4-FFF2-40B4-BE49-F238E27FC236}">
                <a16:creationId xmlns:a16="http://schemas.microsoft.com/office/drawing/2014/main" id="{DA541945-74FD-4D74-9354-B16CCFAE0045}"/>
              </a:ext>
            </a:extLst>
          </p:cNvPr>
          <p:cNvSpPr txBox="1"/>
          <p:nvPr/>
        </p:nvSpPr>
        <p:spPr>
          <a:xfrm>
            <a:off x="2270399" y="5200874"/>
            <a:ext cx="966932" cy="219291"/>
          </a:xfrm>
          <a:prstGeom prst="rect">
            <a:avLst/>
          </a:prstGeom>
          <a:noFill/>
        </p:spPr>
        <p:txBody>
          <a:bodyPr wrap="none" rtlCol="0">
            <a:spAutoFit/>
          </a:bodyPr>
          <a:lstStyle/>
          <a:p>
            <a:pPr algn="ctr"/>
            <a:r>
              <a:rPr lang="en-US" sz="825" dirty="0"/>
              <a:t>ACK+DATA (x3)</a:t>
            </a:r>
            <a:endParaRPr lang="ru-RU" sz="825" dirty="0"/>
          </a:p>
        </p:txBody>
      </p:sp>
      <p:sp>
        <p:nvSpPr>
          <p:cNvPr id="108" name="TextBox 107">
            <a:extLst>
              <a:ext uri="{FF2B5EF4-FFF2-40B4-BE49-F238E27FC236}">
                <a16:creationId xmlns:a16="http://schemas.microsoft.com/office/drawing/2014/main" id="{613B8146-4BE4-487F-8E3A-42D5FD07D456}"/>
              </a:ext>
            </a:extLst>
          </p:cNvPr>
          <p:cNvSpPr txBox="1"/>
          <p:nvPr/>
        </p:nvSpPr>
        <p:spPr>
          <a:xfrm>
            <a:off x="1791223" y="4574489"/>
            <a:ext cx="290464" cy="219291"/>
          </a:xfrm>
          <a:prstGeom prst="rect">
            <a:avLst/>
          </a:prstGeom>
          <a:noFill/>
        </p:spPr>
        <p:txBody>
          <a:bodyPr wrap="none" rtlCol="0">
            <a:spAutoFit/>
          </a:bodyPr>
          <a:lstStyle/>
          <a:p>
            <a:pPr algn="ctr"/>
            <a:r>
              <a:rPr lang="en-US" sz="825" dirty="0"/>
              <a:t>88</a:t>
            </a:r>
            <a:endParaRPr lang="ru-RU" sz="825" dirty="0"/>
          </a:p>
        </p:txBody>
      </p:sp>
      <p:sp>
        <p:nvSpPr>
          <p:cNvPr id="109" name="TextBox 108">
            <a:extLst>
              <a:ext uri="{FF2B5EF4-FFF2-40B4-BE49-F238E27FC236}">
                <a16:creationId xmlns:a16="http://schemas.microsoft.com/office/drawing/2014/main" id="{1AFCAC0D-EA56-4100-A84D-95DABCBB43F2}"/>
              </a:ext>
            </a:extLst>
          </p:cNvPr>
          <p:cNvSpPr txBox="1"/>
          <p:nvPr/>
        </p:nvSpPr>
        <p:spPr>
          <a:xfrm>
            <a:off x="2645831" y="4574489"/>
            <a:ext cx="290464" cy="219291"/>
          </a:xfrm>
          <a:prstGeom prst="rect">
            <a:avLst/>
          </a:prstGeom>
          <a:noFill/>
        </p:spPr>
        <p:txBody>
          <a:bodyPr wrap="none" rtlCol="0">
            <a:spAutoFit/>
          </a:bodyPr>
          <a:lstStyle/>
          <a:p>
            <a:pPr algn="ctr"/>
            <a:r>
              <a:rPr lang="en-US" sz="825" dirty="0"/>
              <a:t>88</a:t>
            </a:r>
            <a:endParaRPr lang="ru-RU" sz="825" dirty="0"/>
          </a:p>
        </p:txBody>
      </p:sp>
      <p:sp>
        <p:nvSpPr>
          <p:cNvPr id="110" name="TextBox 109">
            <a:extLst>
              <a:ext uri="{FF2B5EF4-FFF2-40B4-BE49-F238E27FC236}">
                <a16:creationId xmlns:a16="http://schemas.microsoft.com/office/drawing/2014/main" id="{3276FB73-8820-45D9-A0AB-D768D61FCC20}"/>
              </a:ext>
            </a:extLst>
          </p:cNvPr>
          <p:cNvSpPr txBox="1"/>
          <p:nvPr/>
        </p:nvSpPr>
        <p:spPr>
          <a:xfrm>
            <a:off x="3355980" y="4574489"/>
            <a:ext cx="290464" cy="219291"/>
          </a:xfrm>
          <a:prstGeom prst="rect">
            <a:avLst/>
          </a:prstGeom>
          <a:noFill/>
        </p:spPr>
        <p:txBody>
          <a:bodyPr wrap="none" rtlCol="0">
            <a:spAutoFit/>
          </a:bodyPr>
          <a:lstStyle/>
          <a:p>
            <a:pPr algn="ctr"/>
            <a:r>
              <a:rPr lang="en-US" sz="825" dirty="0"/>
              <a:t>88</a:t>
            </a:r>
            <a:endParaRPr lang="ru-RU" sz="825" dirty="0"/>
          </a:p>
        </p:txBody>
      </p:sp>
      <p:sp>
        <p:nvSpPr>
          <p:cNvPr id="111" name="TextBox 110">
            <a:extLst>
              <a:ext uri="{FF2B5EF4-FFF2-40B4-BE49-F238E27FC236}">
                <a16:creationId xmlns:a16="http://schemas.microsoft.com/office/drawing/2014/main" id="{E317FEA5-107A-4025-AF63-20183696DB2B}"/>
              </a:ext>
            </a:extLst>
          </p:cNvPr>
          <p:cNvSpPr txBox="1"/>
          <p:nvPr/>
        </p:nvSpPr>
        <p:spPr>
          <a:xfrm>
            <a:off x="2989771" y="4495800"/>
            <a:ext cx="237566" cy="219291"/>
          </a:xfrm>
          <a:prstGeom prst="rect">
            <a:avLst/>
          </a:prstGeom>
          <a:noFill/>
        </p:spPr>
        <p:txBody>
          <a:bodyPr wrap="none" rtlCol="0">
            <a:spAutoFit/>
          </a:bodyPr>
          <a:lstStyle/>
          <a:p>
            <a:pPr algn="ctr"/>
            <a:r>
              <a:rPr lang="en-US" sz="825" dirty="0"/>
              <a:t>2</a:t>
            </a:r>
            <a:endParaRPr lang="ru-RU" sz="825" dirty="0"/>
          </a:p>
        </p:txBody>
      </p:sp>
      <p:sp>
        <p:nvSpPr>
          <p:cNvPr id="112" name="TextBox 111">
            <a:extLst>
              <a:ext uri="{FF2B5EF4-FFF2-40B4-BE49-F238E27FC236}">
                <a16:creationId xmlns:a16="http://schemas.microsoft.com/office/drawing/2014/main" id="{2992ABDD-80F0-4B6A-BC21-17BE3B54EA37}"/>
              </a:ext>
            </a:extLst>
          </p:cNvPr>
          <p:cNvSpPr txBox="1"/>
          <p:nvPr/>
        </p:nvSpPr>
        <p:spPr>
          <a:xfrm>
            <a:off x="2227020" y="4495800"/>
            <a:ext cx="237566" cy="219291"/>
          </a:xfrm>
          <a:prstGeom prst="rect">
            <a:avLst/>
          </a:prstGeom>
          <a:noFill/>
        </p:spPr>
        <p:txBody>
          <a:bodyPr wrap="none" rtlCol="0">
            <a:spAutoFit/>
          </a:bodyPr>
          <a:lstStyle/>
          <a:p>
            <a:pPr algn="ctr"/>
            <a:r>
              <a:rPr lang="en-US" sz="825" dirty="0"/>
              <a:t>2</a:t>
            </a:r>
            <a:endParaRPr lang="ru-RU" sz="825" dirty="0"/>
          </a:p>
        </p:txBody>
      </p:sp>
      <p:grpSp>
        <p:nvGrpSpPr>
          <p:cNvPr id="113" name="Группа 112">
            <a:extLst>
              <a:ext uri="{FF2B5EF4-FFF2-40B4-BE49-F238E27FC236}">
                <a16:creationId xmlns:a16="http://schemas.microsoft.com/office/drawing/2014/main" id="{A766EE43-F5D7-42DE-A2D6-2E0FA5AB679E}"/>
              </a:ext>
            </a:extLst>
          </p:cNvPr>
          <p:cNvGrpSpPr/>
          <p:nvPr/>
        </p:nvGrpSpPr>
        <p:grpSpPr>
          <a:xfrm rot="10800000">
            <a:off x="2354877" y="4810336"/>
            <a:ext cx="753678" cy="356157"/>
            <a:chOff x="2393835" y="3857017"/>
            <a:chExt cx="4379862" cy="2407599"/>
          </a:xfrm>
          <a:solidFill>
            <a:schemeClr val="accent2">
              <a:lumMod val="60000"/>
              <a:lumOff val="40000"/>
            </a:schemeClr>
          </a:solidFill>
        </p:grpSpPr>
        <p:sp>
          <p:nvSpPr>
            <p:cNvPr id="133" name="Прямоугольник 132">
              <a:extLst>
                <a:ext uri="{FF2B5EF4-FFF2-40B4-BE49-F238E27FC236}">
                  <a16:creationId xmlns:a16="http://schemas.microsoft.com/office/drawing/2014/main" id="{54DF9BD8-45C8-4FA7-B754-1E5CB8D192BD}"/>
                </a:ext>
              </a:extLst>
            </p:cNvPr>
            <p:cNvSpPr/>
            <p:nvPr/>
          </p:nvSpPr>
          <p:spPr>
            <a:xfrm>
              <a:off x="2393835" y="3857017"/>
              <a:ext cx="3024471" cy="267511"/>
            </a:xfrm>
            <a:prstGeom prst="rect">
              <a:avLst/>
            </a:prstGeom>
            <a:grpFill/>
            <a:ln w="12700"/>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ru-RU" sz="900" dirty="0"/>
            </a:p>
          </p:txBody>
        </p:sp>
        <p:sp>
          <p:nvSpPr>
            <p:cNvPr id="134" name="Прямоугольник 133">
              <a:extLst>
                <a:ext uri="{FF2B5EF4-FFF2-40B4-BE49-F238E27FC236}">
                  <a16:creationId xmlns:a16="http://schemas.microsoft.com/office/drawing/2014/main" id="{91DC6301-4742-4F80-955C-9EEC11E7DBE3}"/>
                </a:ext>
              </a:extLst>
            </p:cNvPr>
            <p:cNvSpPr/>
            <p:nvPr/>
          </p:nvSpPr>
          <p:spPr>
            <a:xfrm>
              <a:off x="2393835" y="4124528"/>
              <a:ext cx="3024471" cy="267511"/>
            </a:xfrm>
            <a:prstGeom prst="rect">
              <a:avLst/>
            </a:prstGeom>
            <a:grpFill/>
            <a:ln w="12700"/>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ru-RU" sz="900" dirty="0"/>
            </a:p>
          </p:txBody>
        </p:sp>
        <p:sp>
          <p:nvSpPr>
            <p:cNvPr id="135" name="Прямоугольник 134">
              <a:extLst>
                <a:ext uri="{FF2B5EF4-FFF2-40B4-BE49-F238E27FC236}">
                  <a16:creationId xmlns:a16="http://schemas.microsoft.com/office/drawing/2014/main" id="{B9F1C5A0-5918-4D80-8E01-D042038B8B3D}"/>
                </a:ext>
              </a:extLst>
            </p:cNvPr>
            <p:cNvSpPr/>
            <p:nvPr/>
          </p:nvSpPr>
          <p:spPr>
            <a:xfrm>
              <a:off x="2393835" y="4392039"/>
              <a:ext cx="3024471" cy="267511"/>
            </a:xfrm>
            <a:prstGeom prst="rect">
              <a:avLst/>
            </a:prstGeom>
            <a:grpFill/>
            <a:ln w="12700"/>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ru-RU" sz="900" dirty="0"/>
            </a:p>
          </p:txBody>
        </p:sp>
        <p:sp>
          <p:nvSpPr>
            <p:cNvPr id="136" name="Прямоугольник 135">
              <a:extLst>
                <a:ext uri="{FF2B5EF4-FFF2-40B4-BE49-F238E27FC236}">
                  <a16:creationId xmlns:a16="http://schemas.microsoft.com/office/drawing/2014/main" id="{3000CEA8-C2D8-441D-82D8-EF29588E72BD}"/>
                </a:ext>
              </a:extLst>
            </p:cNvPr>
            <p:cNvSpPr/>
            <p:nvPr/>
          </p:nvSpPr>
          <p:spPr>
            <a:xfrm>
              <a:off x="2393835" y="4659550"/>
              <a:ext cx="3024471" cy="267511"/>
            </a:xfrm>
            <a:prstGeom prst="rect">
              <a:avLst/>
            </a:prstGeom>
            <a:grpFill/>
            <a:ln w="12700"/>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ru-RU" sz="900" dirty="0"/>
            </a:p>
          </p:txBody>
        </p:sp>
        <p:sp>
          <p:nvSpPr>
            <p:cNvPr id="137" name="Прямоугольник 136">
              <a:extLst>
                <a:ext uri="{FF2B5EF4-FFF2-40B4-BE49-F238E27FC236}">
                  <a16:creationId xmlns:a16="http://schemas.microsoft.com/office/drawing/2014/main" id="{8993EF66-7C2B-4F3C-B441-AC55F8C06391}"/>
                </a:ext>
              </a:extLst>
            </p:cNvPr>
            <p:cNvSpPr/>
            <p:nvPr/>
          </p:nvSpPr>
          <p:spPr>
            <a:xfrm>
              <a:off x="2393835" y="4927061"/>
              <a:ext cx="3024471" cy="267511"/>
            </a:xfrm>
            <a:prstGeom prst="rect">
              <a:avLst/>
            </a:prstGeom>
            <a:grpFill/>
            <a:ln w="12700"/>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ru-RU" sz="900" dirty="0"/>
            </a:p>
          </p:txBody>
        </p:sp>
        <p:sp>
          <p:nvSpPr>
            <p:cNvPr id="138" name="Прямоугольник 137">
              <a:extLst>
                <a:ext uri="{FF2B5EF4-FFF2-40B4-BE49-F238E27FC236}">
                  <a16:creationId xmlns:a16="http://schemas.microsoft.com/office/drawing/2014/main" id="{BF722F06-CEE9-40AF-97C5-852923C981C9}"/>
                </a:ext>
              </a:extLst>
            </p:cNvPr>
            <p:cNvSpPr/>
            <p:nvPr/>
          </p:nvSpPr>
          <p:spPr>
            <a:xfrm>
              <a:off x="2393835" y="5194572"/>
              <a:ext cx="3024471" cy="267511"/>
            </a:xfrm>
            <a:prstGeom prst="rect">
              <a:avLst/>
            </a:prstGeom>
            <a:grpFill/>
            <a:ln w="12700"/>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ru-RU" sz="900" dirty="0"/>
            </a:p>
          </p:txBody>
        </p:sp>
        <p:sp>
          <p:nvSpPr>
            <p:cNvPr id="139" name="Прямоугольник 138">
              <a:extLst>
                <a:ext uri="{FF2B5EF4-FFF2-40B4-BE49-F238E27FC236}">
                  <a16:creationId xmlns:a16="http://schemas.microsoft.com/office/drawing/2014/main" id="{C44D59D6-B5CA-4B52-925D-F3331FDE66BD}"/>
                </a:ext>
              </a:extLst>
            </p:cNvPr>
            <p:cNvSpPr/>
            <p:nvPr/>
          </p:nvSpPr>
          <p:spPr>
            <a:xfrm>
              <a:off x="2393835" y="5462083"/>
              <a:ext cx="3024471" cy="267511"/>
            </a:xfrm>
            <a:prstGeom prst="rect">
              <a:avLst/>
            </a:prstGeom>
            <a:grpFill/>
            <a:ln w="12700"/>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ru-RU" sz="900" dirty="0"/>
            </a:p>
          </p:txBody>
        </p:sp>
        <p:sp>
          <p:nvSpPr>
            <p:cNvPr id="140" name="Прямоугольник 139">
              <a:extLst>
                <a:ext uri="{FF2B5EF4-FFF2-40B4-BE49-F238E27FC236}">
                  <a16:creationId xmlns:a16="http://schemas.microsoft.com/office/drawing/2014/main" id="{CF1833F2-ADF0-4596-BAC1-47C951DF5DA8}"/>
                </a:ext>
              </a:extLst>
            </p:cNvPr>
            <p:cNvSpPr/>
            <p:nvPr/>
          </p:nvSpPr>
          <p:spPr>
            <a:xfrm>
              <a:off x="2393835" y="5729594"/>
              <a:ext cx="3024471" cy="267511"/>
            </a:xfrm>
            <a:prstGeom prst="rect">
              <a:avLst/>
            </a:prstGeom>
            <a:grpFill/>
            <a:ln w="12700"/>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ru-RU" sz="900" dirty="0"/>
            </a:p>
          </p:txBody>
        </p:sp>
        <p:sp>
          <p:nvSpPr>
            <p:cNvPr id="141" name="Прямоугольник 140">
              <a:extLst>
                <a:ext uri="{FF2B5EF4-FFF2-40B4-BE49-F238E27FC236}">
                  <a16:creationId xmlns:a16="http://schemas.microsoft.com/office/drawing/2014/main" id="{F9CD3FA7-B1AF-44CE-BCB6-70CC7D59BE77}"/>
                </a:ext>
              </a:extLst>
            </p:cNvPr>
            <p:cNvSpPr/>
            <p:nvPr/>
          </p:nvSpPr>
          <p:spPr>
            <a:xfrm>
              <a:off x="2393835" y="5997105"/>
              <a:ext cx="3024471" cy="267511"/>
            </a:xfrm>
            <a:prstGeom prst="rect">
              <a:avLst/>
            </a:prstGeom>
            <a:grpFill/>
            <a:ln w="12700"/>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ru-RU" sz="900" dirty="0"/>
            </a:p>
          </p:txBody>
        </p:sp>
        <p:sp>
          <p:nvSpPr>
            <p:cNvPr id="142" name="Прямоугольник 141">
              <a:extLst>
                <a:ext uri="{FF2B5EF4-FFF2-40B4-BE49-F238E27FC236}">
                  <a16:creationId xmlns:a16="http://schemas.microsoft.com/office/drawing/2014/main" id="{1A838B7F-FAFB-4C56-A78A-18F87FF67CEC}"/>
                </a:ext>
              </a:extLst>
            </p:cNvPr>
            <p:cNvSpPr/>
            <p:nvPr/>
          </p:nvSpPr>
          <p:spPr>
            <a:xfrm>
              <a:off x="5418307" y="3857017"/>
              <a:ext cx="1355390" cy="267511"/>
            </a:xfrm>
            <a:prstGeom prst="rect">
              <a:avLst/>
            </a:prstGeom>
            <a:grpFill/>
            <a:ln w="12700"/>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ru-RU" sz="900" dirty="0"/>
            </a:p>
          </p:txBody>
        </p:sp>
        <p:sp>
          <p:nvSpPr>
            <p:cNvPr id="143" name="Прямоугольник 142">
              <a:extLst>
                <a:ext uri="{FF2B5EF4-FFF2-40B4-BE49-F238E27FC236}">
                  <a16:creationId xmlns:a16="http://schemas.microsoft.com/office/drawing/2014/main" id="{93D5CC86-0C94-4141-A7CA-EC975C2A640C}"/>
                </a:ext>
              </a:extLst>
            </p:cNvPr>
            <p:cNvSpPr/>
            <p:nvPr/>
          </p:nvSpPr>
          <p:spPr>
            <a:xfrm>
              <a:off x="5418307" y="4124528"/>
              <a:ext cx="1355390" cy="267511"/>
            </a:xfrm>
            <a:prstGeom prst="rect">
              <a:avLst/>
            </a:prstGeom>
            <a:grpFill/>
            <a:ln w="12700"/>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ru-RU" sz="900" dirty="0"/>
            </a:p>
          </p:txBody>
        </p:sp>
        <p:sp>
          <p:nvSpPr>
            <p:cNvPr id="144" name="Прямоугольник 143">
              <a:extLst>
                <a:ext uri="{FF2B5EF4-FFF2-40B4-BE49-F238E27FC236}">
                  <a16:creationId xmlns:a16="http://schemas.microsoft.com/office/drawing/2014/main" id="{9212EB7D-19EB-499E-A4C2-86E48A60E66E}"/>
                </a:ext>
              </a:extLst>
            </p:cNvPr>
            <p:cNvSpPr/>
            <p:nvPr/>
          </p:nvSpPr>
          <p:spPr>
            <a:xfrm>
              <a:off x="5418307" y="4392039"/>
              <a:ext cx="1355390" cy="267511"/>
            </a:xfrm>
            <a:prstGeom prst="rect">
              <a:avLst/>
            </a:prstGeom>
            <a:grpFill/>
            <a:ln w="12700"/>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ru-RU" sz="900" dirty="0"/>
            </a:p>
          </p:txBody>
        </p:sp>
        <p:sp>
          <p:nvSpPr>
            <p:cNvPr id="145" name="Прямоугольник 144">
              <a:extLst>
                <a:ext uri="{FF2B5EF4-FFF2-40B4-BE49-F238E27FC236}">
                  <a16:creationId xmlns:a16="http://schemas.microsoft.com/office/drawing/2014/main" id="{BD36521B-E2E8-4F28-8461-66C2A58B234D}"/>
                </a:ext>
              </a:extLst>
            </p:cNvPr>
            <p:cNvSpPr/>
            <p:nvPr/>
          </p:nvSpPr>
          <p:spPr>
            <a:xfrm>
              <a:off x="5418307" y="4659550"/>
              <a:ext cx="1355390" cy="267511"/>
            </a:xfrm>
            <a:prstGeom prst="rect">
              <a:avLst/>
            </a:prstGeom>
            <a:grpFill/>
            <a:ln w="12700"/>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ru-RU" sz="900" dirty="0"/>
            </a:p>
          </p:txBody>
        </p:sp>
        <p:sp>
          <p:nvSpPr>
            <p:cNvPr id="146" name="Прямоугольник 145">
              <a:extLst>
                <a:ext uri="{FF2B5EF4-FFF2-40B4-BE49-F238E27FC236}">
                  <a16:creationId xmlns:a16="http://schemas.microsoft.com/office/drawing/2014/main" id="{8B2412E0-D30F-4726-A996-474510FF07DB}"/>
                </a:ext>
              </a:extLst>
            </p:cNvPr>
            <p:cNvSpPr/>
            <p:nvPr/>
          </p:nvSpPr>
          <p:spPr>
            <a:xfrm>
              <a:off x="5418307" y="4927061"/>
              <a:ext cx="1355390" cy="267511"/>
            </a:xfrm>
            <a:prstGeom prst="rect">
              <a:avLst/>
            </a:prstGeom>
            <a:grpFill/>
            <a:ln w="12700"/>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ru-RU" sz="900" dirty="0"/>
            </a:p>
          </p:txBody>
        </p:sp>
        <p:sp>
          <p:nvSpPr>
            <p:cNvPr id="147" name="Прямоугольник 146">
              <a:extLst>
                <a:ext uri="{FF2B5EF4-FFF2-40B4-BE49-F238E27FC236}">
                  <a16:creationId xmlns:a16="http://schemas.microsoft.com/office/drawing/2014/main" id="{16F6A09E-A137-434A-8E05-023A3B9E3946}"/>
                </a:ext>
              </a:extLst>
            </p:cNvPr>
            <p:cNvSpPr/>
            <p:nvPr/>
          </p:nvSpPr>
          <p:spPr>
            <a:xfrm>
              <a:off x="5418307" y="5194572"/>
              <a:ext cx="1355390" cy="267511"/>
            </a:xfrm>
            <a:prstGeom prst="rect">
              <a:avLst/>
            </a:prstGeom>
            <a:grpFill/>
            <a:ln w="12700"/>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ru-RU" sz="900" dirty="0"/>
            </a:p>
          </p:txBody>
        </p:sp>
        <p:sp>
          <p:nvSpPr>
            <p:cNvPr id="148" name="Прямоугольник 147">
              <a:extLst>
                <a:ext uri="{FF2B5EF4-FFF2-40B4-BE49-F238E27FC236}">
                  <a16:creationId xmlns:a16="http://schemas.microsoft.com/office/drawing/2014/main" id="{A8F23ED7-1783-45D3-8EE1-A336605C78D5}"/>
                </a:ext>
              </a:extLst>
            </p:cNvPr>
            <p:cNvSpPr/>
            <p:nvPr/>
          </p:nvSpPr>
          <p:spPr>
            <a:xfrm>
              <a:off x="5418307" y="5462083"/>
              <a:ext cx="1355390" cy="267511"/>
            </a:xfrm>
            <a:prstGeom prst="rect">
              <a:avLst/>
            </a:prstGeom>
            <a:grpFill/>
            <a:ln w="12700"/>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ru-RU" sz="900" dirty="0"/>
            </a:p>
          </p:txBody>
        </p:sp>
        <p:sp>
          <p:nvSpPr>
            <p:cNvPr id="149" name="Прямоугольник 148">
              <a:extLst>
                <a:ext uri="{FF2B5EF4-FFF2-40B4-BE49-F238E27FC236}">
                  <a16:creationId xmlns:a16="http://schemas.microsoft.com/office/drawing/2014/main" id="{023F55E5-00A7-40D5-A490-7959FC184627}"/>
                </a:ext>
              </a:extLst>
            </p:cNvPr>
            <p:cNvSpPr/>
            <p:nvPr/>
          </p:nvSpPr>
          <p:spPr>
            <a:xfrm>
              <a:off x="5418307" y="5729594"/>
              <a:ext cx="1355390" cy="267511"/>
            </a:xfrm>
            <a:prstGeom prst="rect">
              <a:avLst/>
            </a:prstGeom>
            <a:grpFill/>
            <a:ln w="12700"/>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ru-RU" sz="900" dirty="0"/>
            </a:p>
          </p:txBody>
        </p:sp>
        <p:sp>
          <p:nvSpPr>
            <p:cNvPr id="150" name="Прямоугольник 149">
              <a:extLst>
                <a:ext uri="{FF2B5EF4-FFF2-40B4-BE49-F238E27FC236}">
                  <a16:creationId xmlns:a16="http://schemas.microsoft.com/office/drawing/2014/main" id="{7BCA0358-B2A0-4245-92AF-4C8C2A6C6110}"/>
                </a:ext>
              </a:extLst>
            </p:cNvPr>
            <p:cNvSpPr/>
            <p:nvPr/>
          </p:nvSpPr>
          <p:spPr>
            <a:xfrm>
              <a:off x="5418307" y="5997105"/>
              <a:ext cx="1355390" cy="267511"/>
            </a:xfrm>
            <a:prstGeom prst="rect">
              <a:avLst/>
            </a:prstGeom>
            <a:grpFill/>
            <a:ln w="12700"/>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ru-RU" sz="900" dirty="0"/>
            </a:p>
          </p:txBody>
        </p:sp>
      </p:grpSp>
      <p:grpSp>
        <p:nvGrpSpPr>
          <p:cNvPr id="114" name="Группа 113">
            <a:extLst>
              <a:ext uri="{FF2B5EF4-FFF2-40B4-BE49-F238E27FC236}">
                <a16:creationId xmlns:a16="http://schemas.microsoft.com/office/drawing/2014/main" id="{E4B5AA8E-916D-4B85-93D7-155EE67DFD7B}"/>
              </a:ext>
            </a:extLst>
          </p:cNvPr>
          <p:cNvGrpSpPr/>
          <p:nvPr/>
        </p:nvGrpSpPr>
        <p:grpSpPr>
          <a:xfrm rot="10800000">
            <a:off x="3124375" y="4810336"/>
            <a:ext cx="753678" cy="356157"/>
            <a:chOff x="2393835" y="3857017"/>
            <a:chExt cx="4379862" cy="2407599"/>
          </a:xfrm>
          <a:solidFill>
            <a:schemeClr val="accent2">
              <a:lumMod val="60000"/>
              <a:lumOff val="40000"/>
            </a:schemeClr>
          </a:solidFill>
        </p:grpSpPr>
        <p:sp>
          <p:nvSpPr>
            <p:cNvPr id="115" name="Прямоугольник 114">
              <a:extLst>
                <a:ext uri="{FF2B5EF4-FFF2-40B4-BE49-F238E27FC236}">
                  <a16:creationId xmlns:a16="http://schemas.microsoft.com/office/drawing/2014/main" id="{EE98A47F-71DD-4374-B893-4D45C1B012B6}"/>
                </a:ext>
              </a:extLst>
            </p:cNvPr>
            <p:cNvSpPr/>
            <p:nvPr/>
          </p:nvSpPr>
          <p:spPr>
            <a:xfrm>
              <a:off x="2393835" y="3857017"/>
              <a:ext cx="3024471" cy="267511"/>
            </a:xfrm>
            <a:prstGeom prst="rect">
              <a:avLst/>
            </a:prstGeom>
            <a:grpFill/>
            <a:ln w="12700"/>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ru-RU" sz="900" dirty="0"/>
            </a:p>
          </p:txBody>
        </p:sp>
        <p:sp>
          <p:nvSpPr>
            <p:cNvPr id="116" name="Прямоугольник 115">
              <a:extLst>
                <a:ext uri="{FF2B5EF4-FFF2-40B4-BE49-F238E27FC236}">
                  <a16:creationId xmlns:a16="http://schemas.microsoft.com/office/drawing/2014/main" id="{AC4D9078-7DDF-4C18-B845-23E4269A42C6}"/>
                </a:ext>
              </a:extLst>
            </p:cNvPr>
            <p:cNvSpPr/>
            <p:nvPr/>
          </p:nvSpPr>
          <p:spPr>
            <a:xfrm>
              <a:off x="2393835" y="4124528"/>
              <a:ext cx="3024471" cy="267511"/>
            </a:xfrm>
            <a:prstGeom prst="rect">
              <a:avLst/>
            </a:prstGeom>
            <a:grpFill/>
            <a:ln w="12700"/>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ru-RU" sz="900" dirty="0"/>
            </a:p>
          </p:txBody>
        </p:sp>
        <p:sp>
          <p:nvSpPr>
            <p:cNvPr id="117" name="Прямоугольник 116">
              <a:extLst>
                <a:ext uri="{FF2B5EF4-FFF2-40B4-BE49-F238E27FC236}">
                  <a16:creationId xmlns:a16="http://schemas.microsoft.com/office/drawing/2014/main" id="{358D3763-2FCB-43C1-A7BB-7A365E609F7B}"/>
                </a:ext>
              </a:extLst>
            </p:cNvPr>
            <p:cNvSpPr/>
            <p:nvPr/>
          </p:nvSpPr>
          <p:spPr>
            <a:xfrm>
              <a:off x="2393835" y="4392039"/>
              <a:ext cx="3024471" cy="267511"/>
            </a:xfrm>
            <a:prstGeom prst="rect">
              <a:avLst/>
            </a:prstGeom>
            <a:grpFill/>
            <a:ln w="12700"/>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ru-RU" sz="900" dirty="0"/>
            </a:p>
          </p:txBody>
        </p:sp>
        <p:sp>
          <p:nvSpPr>
            <p:cNvPr id="118" name="Прямоугольник 117">
              <a:extLst>
                <a:ext uri="{FF2B5EF4-FFF2-40B4-BE49-F238E27FC236}">
                  <a16:creationId xmlns:a16="http://schemas.microsoft.com/office/drawing/2014/main" id="{CF0875FF-6C98-4D2E-B47C-2F8886A3769A}"/>
                </a:ext>
              </a:extLst>
            </p:cNvPr>
            <p:cNvSpPr/>
            <p:nvPr/>
          </p:nvSpPr>
          <p:spPr>
            <a:xfrm>
              <a:off x="2393835" y="4659550"/>
              <a:ext cx="3024471" cy="267511"/>
            </a:xfrm>
            <a:prstGeom prst="rect">
              <a:avLst/>
            </a:prstGeom>
            <a:grpFill/>
            <a:ln w="12700"/>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ru-RU" sz="900" dirty="0"/>
            </a:p>
          </p:txBody>
        </p:sp>
        <p:sp>
          <p:nvSpPr>
            <p:cNvPr id="119" name="Прямоугольник 118">
              <a:extLst>
                <a:ext uri="{FF2B5EF4-FFF2-40B4-BE49-F238E27FC236}">
                  <a16:creationId xmlns:a16="http://schemas.microsoft.com/office/drawing/2014/main" id="{9FE78F1E-7A43-4868-A9B6-A387B8B26B4D}"/>
                </a:ext>
              </a:extLst>
            </p:cNvPr>
            <p:cNvSpPr/>
            <p:nvPr/>
          </p:nvSpPr>
          <p:spPr>
            <a:xfrm>
              <a:off x="2393835" y="4927061"/>
              <a:ext cx="3024471" cy="267511"/>
            </a:xfrm>
            <a:prstGeom prst="rect">
              <a:avLst/>
            </a:prstGeom>
            <a:grpFill/>
            <a:ln w="12700"/>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ru-RU" sz="900" dirty="0"/>
            </a:p>
          </p:txBody>
        </p:sp>
        <p:sp>
          <p:nvSpPr>
            <p:cNvPr id="120" name="Прямоугольник 119">
              <a:extLst>
                <a:ext uri="{FF2B5EF4-FFF2-40B4-BE49-F238E27FC236}">
                  <a16:creationId xmlns:a16="http://schemas.microsoft.com/office/drawing/2014/main" id="{2582380F-32CD-4B88-ADAA-6FC243A95803}"/>
                </a:ext>
              </a:extLst>
            </p:cNvPr>
            <p:cNvSpPr/>
            <p:nvPr/>
          </p:nvSpPr>
          <p:spPr>
            <a:xfrm>
              <a:off x="2393835" y="5194572"/>
              <a:ext cx="3024471" cy="267511"/>
            </a:xfrm>
            <a:prstGeom prst="rect">
              <a:avLst/>
            </a:prstGeom>
            <a:grpFill/>
            <a:ln w="12700"/>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ru-RU" sz="900" dirty="0"/>
            </a:p>
          </p:txBody>
        </p:sp>
        <p:sp>
          <p:nvSpPr>
            <p:cNvPr id="121" name="Прямоугольник 120">
              <a:extLst>
                <a:ext uri="{FF2B5EF4-FFF2-40B4-BE49-F238E27FC236}">
                  <a16:creationId xmlns:a16="http://schemas.microsoft.com/office/drawing/2014/main" id="{ED521BB3-F1FE-4F03-B1CE-16E5C5D904DC}"/>
                </a:ext>
              </a:extLst>
            </p:cNvPr>
            <p:cNvSpPr/>
            <p:nvPr/>
          </p:nvSpPr>
          <p:spPr>
            <a:xfrm>
              <a:off x="2393835" y="5462083"/>
              <a:ext cx="3024471" cy="267511"/>
            </a:xfrm>
            <a:prstGeom prst="rect">
              <a:avLst/>
            </a:prstGeom>
            <a:grpFill/>
            <a:ln w="12700"/>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ru-RU" sz="900" dirty="0"/>
            </a:p>
          </p:txBody>
        </p:sp>
        <p:sp>
          <p:nvSpPr>
            <p:cNvPr id="122" name="Прямоугольник 121">
              <a:extLst>
                <a:ext uri="{FF2B5EF4-FFF2-40B4-BE49-F238E27FC236}">
                  <a16:creationId xmlns:a16="http://schemas.microsoft.com/office/drawing/2014/main" id="{4AB6D073-2F14-4EB0-8B4B-EDDAC95FDE08}"/>
                </a:ext>
              </a:extLst>
            </p:cNvPr>
            <p:cNvSpPr/>
            <p:nvPr/>
          </p:nvSpPr>
          <p:spPr>
            <a:xfrm>
              <a:off x="2393835" y="5729594"/>
              <a:ext cx="3024471" cy="267511"/>
            </a:xfrm>
            <a:prstGeom prst="rect">
              <a:avLst/>
            </a:prstGeom>
            <a:grpFill/>
            <a:ln w="12700"/>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ru-RU" sz="900" dirty="0"/>
            </a:p>
          </p:txBody>
        </p:sp>
        <p:sp>
          <p:nvSpPr>
            <p:cNvPr id="123" name="Прямоугольник 122">
              <a:extLst>
                <a:ext uri="{FF2B5EF4-FFF2-40B4-BE49-F238E27FC236}">
                  <a16:creationId xmlns:a16="http://schemas.microsoft.com/office/drawing/2014/main" id="{1CFC6A53-2D6F-4F56-9349-8CBF7879EBD7}"/>
                </a:ext>
              </a:extLst>
            </p:cNvPr>
            <p:cNvSpPr/>
            <p:nvPr/>
          </p:nvSpPr>
          <p:spPr>
            <a:xfrm>
              <a:off x="2393835" y="5997105"/>
              <a:ext cx="3024471" cy="267511"/>
            </a:xfrm>
            <a:prstGeom prst="rect">
              <a:avLst/>
            </a:prstGeom>
            <a:grpFill/>
            <a:ln w="12700"/>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ru-RU" sz="900" dirty="0"/>
            </a:p>
          </p:txBody>
        </p:sp>
        <p:sp>
          <p:nvSpPr>
            <p:cNvPr id="124" name="Прямоугольник 123">
              <a:extLst>
                <a:ext uri="{FF2B5EF4-FFF2-40B4-BE49-F238E27FC236}">
                  <a16:creationId xmlns:a16="http://schemas.microsoft.com/office/drawing/2014/main" id="{64598DDD-FCE5-4B0F-9172-165140C020CC}"/>
                </a:ext>
              </a:extLst>
            </p:cNvPr>
            <p:cNvSpPr/>
            <p:nvPr/>
          </p:nvSpPr>
          <p:spPr>
            <a:xfrm>
              <a:off x="5418307" y="3857017"/>
              <a:ext cx="1355390" cy="267511"/>
            </a:xfrm>
            <a:prstGeom prst="rect">
              <a:avLst/>
            </a:prstGeom>
            <a:grpFill/>
            <a:ln w="12700"/>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ru-RU" sz="900" dirty="0"/>
            </a:p>
          </p:txBody>
        </p:sp>
        <p:sp>
          <p:nvSpPr>
            <p:cNvPr id="125" name="Прямоугольник 124">
              <a:extLst>
                <a:ext uri="{FF2B5EF4-FFF2-40B4-BE49-F238E27FC236}">
                  <a16:creationId xmlns:a16="http://schemas.microsoft.com/office/drawing/2014/main" id="{BFA25596-2C8E-4F39-8F6C-124DB0BBDF57}"/>
                </a:ext>
              </a:extLst>
            </p:cNvPr>
            <p:cNvSpPr/>
            <p:nvPr/>
          </p:nvSpPr>
          <p:spPr>
            <a:xfrm>
              <a:off x="5418307" y="4124528"/>
              <a:ext cx="1355390" cy="267511"/>
            </a:xfrm>
            <a:prstGeom prst="rect">
              <a:avLst/>
            </a:prstGeom>
            <a:grpFill/>
            <a:ln w="12700"/>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ru-RU" sz="900" dirty="0"/>
            </a:p>
          </p:txBody>
        </p:sp>
        <p:sp>
          <p:nvSpPr>
            <p:cNvPr id="126" name="Прямоугольник 125">
              <a:extLst>
                <a:ext uri="{FF2B5EF4-FFF2-40B4-BE49-F238E27FC236}">
                  <a16:creationId xmlns:a16="http://schemas.microsoft.com/office/drawing/2014/main" id="{C08F80A8-E5C1-44DB-B799-FD53416B107C}"/>
                </a:ext>
              </a:extLst>
            </p:cNvPr>
            <p:cNvSpPr/>
            <p:nvPr/>
          </p:nvSpPr>
          <p:spPr>
            <a:xfrm>
              <a:off x="5418307" y="4392039"/>
              <a:ext cx="1355390" cy="267511"/>
            </a:xfrm>
            <a:prstGeom prst="rect">
              <a:avLst/>
            </a:prstGeom>
            <a:grpFill/>
            <a:ln w="12700"/>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ru-RU" sz="900" dirty="0"/>
            </a:p>
          </p:txBody>
        </p:sp>
        <p:sp>
          <p:nvSpPr>
            <p:cNvPr id="127" name="Прямоугольник 126">
              <a:extLst>
                <a:ext uri="{FF2B5EF4-FFF2-40B4-BE49-F238E27FC236}">
                  <a16:creationId xmlns:a16="http://schemas.microsoft.com/office/drawing/2014/main" id="{DAD8BFB5-0F82-42C2-A0A1-DE5CF0DF0FA0}"/>
                </a:ext>
              </a:extLst>
            </p:cNvPr>
            <p:cNvSpPr/>
            <p:nvPr/>
          </p:nvSpPr>
          <p:spPr>
            <a:xfrm>
              <a:off x="5418307" y="4659550"/>
              <a:ext cx="1355390" cy="267511"/>
            </a:xfrm>
            <a:prstGeom prst="rect">
              <a:avLst/>
            </a:prstGeom>
            <a:grpFill/>
            <a:ln w="12700"/>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ru-RU" sz="900" dirty="0"/>
            </a:p>
          </p:txBody>
        </p:sp>
        <p:sp>
          <p:nvSpPr>
            <p:cNvPr id="128" name="Прямоугольник 127">
              <a:extLst>
                <a:ext uri="{FF2B5EF4-FFF2-40B4-BE49-F238E27FC236}">
                  <a16:creationId xmlns:a16="http://schemas.microsoft.com/office/drawing/2014/main" id="{B8F75267-B0A6-429E-9307-EFFBC129A349}"/>
                </a:ext>
              </a:extLst>
            </p:cNvPr>
            <p:cNvSpPr/>
            <p:nvPr/>
          </p:nvSpPr>
          <p:spPr>
            <a:xfrm>
              <a:off x="5418307" y="4927061"/>
              <a:ext cx="1355390" cy="267511"/>
            </a:xfrm>
            <a:prstGeom prst="rect">
              <a:avLst/>
            </a:prstGeom>
            <a:grpFill/>
            <a:ln w="12700"/>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ru-RU" sz="900" dirty="0"/>
            </a:p>
          </p:txBody>
        </p:sp>
        <p:sp>
          <p:nvSpPr>
            <p:cNvPr id="129" name="Прямоугольник 128">
              <a:extLst>
                <a:ext uri="{FF2B5EF4-FFF2-40B4-BE49-F238E27FC236}">
                  <a16:creationId xmlns:a16="http://schemas.microsoft.com/office/drawing/2014/main" id="{E05FBD54-0A41-4F3C-9BC0-04048B2A19FF}"/>
                </a:ext>
              </a:extLst>
            </p:cNvPr>
            <p:cNvSpPr/>
            <p:nvPr/>
          </p:nvSpPr>
          <p:spPr>
            <a:xfrm>
              <a:off x="5418307" y="5194572"/>
              <a:ext cx="1355390" cy="267511"/>
            </a:xfrm>
            <a:prstGeom prst="rect">
              <a:avLst/>
            </a:prstGeom>
            <a:grpFill/>
            <a:ln w="12700"/>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ru-RU" sz="900" dirty="0"/>
            </a:p>
          </p:txBody>
        </p:sp>
        <p:sp>
          <p:nvSpPr>
            <p:cNvPr id="130" name="Прямоугольник 129">
              <a:extLst>
                <a:ext uri="{FF2B5EF4-FFF2-40B4-BE49-F238E27FC236}">
                  <a16:creationId xmlns:a16="http://schemas.microsoft.com/office/drawing/2014/main" id="{E7322B8D-C9F9-4383-9D03-8F4552E456D2}"/>
                </a:ext>
              </a:extLst>
            </p:cNvPr>
            <p:cNvSpPr/>
            <p:nvPr/>
          </p:nvSpPr>
          <p:spPr>
            <a:xfrm>
              <a:off x="5418307" y="5462083"/>
              <a:ext cx="1355390" cy="267511"/>
            </a:xfrm>
            <a:prstGeom prst="rect">
              <a:avLst/>
            </a:prstGeom>
            <a:grpFill/>
            <a:ln w="12700"/>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ru-RU" sz="900" dirty="0"/>
            </a:p>
          </p:txBody>
        </p:sp>
        <p:sp>
          <p:nvSpPr>
            <p:cNvPr id="131" name="Прямоугольник 130">
              <a:extLst>
                <a:ext uri="{FF2B5EF4-FFF2-40B4-BE49-F238E27FC236}">
                  <a16:creationId xmlns:a16="http://schemas.microsoft.com/office/drawing/2014/main" id="{D039720C-2EC6-490F-9CBB-92B193013A9B}"/>
                </a:ext>
              </a:extLst>
            </p:cNvPr>
            <p:cNvSpPr/>
            <p:nvPr/>
          </p:nvSpPr>
          <p:spPr>
            <a:xfrm>
              <a:off x="5418307" y="5729594"/>
              <a:ext cx="1355390" cy="267511"/>
            </a:xfrm>
            <a:prstGeom prst="rect">
              <a:avLst/>
            </a:prstGeom>
            <a:grpFill/>
            <a:ln w="12700"/>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ru-RU" sz="900" dirty="0"/>
            </a:p>
          </p:txBody>
        </p:sp>
        <p:sp>
          <p:nvSpPr>
            <p:cNvPr id="132" name="Прямоугольник 131">
              <a:extLst>
                <a:ext uri="{FF2B5EF4-FFF2-40B4-BE49-F238E27FC236}">
                  <a16:creationId xmlns:a16="http://schemas.microsoft.com/office/drawing/2014/main" id="{9EA8F73C-D1F7-4BD7-BAE7-2C5AD2098211}"/>
                </a:ext>
              </a:extLst>
            </p:cNvPr>
            <p:cNvSpPr/>
            <p:nvPr/>
          </p:nvSpPr>
          <p:spPr>
            <a:xfrm>
              <a:off x="5418307" y="5997105"/>
              <a:ext cx="1355390" cy="267511"/>
            </a:xfrm>
            <a:prstGeom prst="rect">
              <a:avLst/>
            </a:prstGeom>
            <a:grpFill/>
            <a:ln w="12700"/>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ru-RU" sz="900" dirty="0"/>
            </a:p>
          </p:txBody>
        </p:sp>
      </p:grpSp>
      <p:sp>
        <p:nvSpPr>
          <p:cNvPr id="189" name="TextBox 188">
            <a:extLst>
              <a:ext uri="{FF2B5EF4-FFF2-40B4-BE49-F238E27FC236}">
                <a16:creationId xmlns:a16="http://schemas.microsoft.com/office/drawing/2014/main" id="{53BE0646-5F67-4AE9-8BFC-6B06BC0839AC}"/>
              </a:ext>
            </a:extLst>
          </p:cNvPr>
          <p:cNvSpPr txBox="1"/>
          <p:nvPr/>
        </p:nvSpPr>
        <p:spPr>
          <a:xfrm>
            <a:off x="7805638" y="6033700"/>
            <a:ext cx="679994" cy="276999"/>
          </a:xfrm>
          <a:prstGeom prst="rect">
            <a:avLst/>
          </a:prstGeom>
          <a:noFill/>
        </p:spPr>
        <p:txBody>
          <a:bodyPr wrap="none" rtlCol="0">
            <a:spAutoFit/>
          </a:bodyPr>
          <a:lstStyle/>
          <a:p>
            <a:r>
              <a:rPr lang="en-US" b="1" dirty="0">
                <a:solidFill>
                  <a:srgbClr val="FF0000"/>
                </a:solidFill>
              </a:rPr>
              <a:t>*MCS3</a:t>
            </a:r>
            <a:endParaRPr lang="ru-RU" b="1" dirty="0">
              <a:solidFill>
                <a:srgbClr val="FF0000"/>
              </a:solidFill>
            </a:endParaRPr>
          </a:p>
        </p:txBody>
      </p:sp>
      <p:sp>
        <p:nvSpPr>
          <p:cNvPr id="3" name="TextBox 2">
            <a:extLst>
              <a:ext uri="{FF2B5EF4-FFF2-40B4-BE49-F238E27FC236}">
                <a16:creationId xmlns:a16="http://schemas.microsoft.com/office/drawing/2014/main" id="{DE185F7F-E25A-5EAB-9B0E-BA3005825E3D}"/>
              </a:ext>
            </a:extLst>
          </p:cNvPr>
          <p:cNvSpPr txBox="1"/>
          <p:nvPr/>
        </p:nvSpPr>
        <p:spPr>
          <a:xfrm>
            <a:off x="3534740" y="1914072"/>
            <a:ext cx="2050561" cy="369332"/>
          </a:xfrm>
          <a:prstGeom prst="rect">
            <a:avLst/>
          </a:prstGeom>
          <a:noFill/>
        </p:spPr>
        <p:txBody>
          <a:bodyPr wrap="none" rtlCol="0">
            <a:spAutoFit/>
          </a:bodyPr>
          <a:lstStyle/>
          <a:p>
            <a:r>
              <a:rPr lang="en-US" sz="1800" dirty="0"/>
              <a:t>Existing approaches</a:t>
            </a:r>
            <a:endParaRPr lang="ru-RU" sz="1800" dirty="0"/>
          </a:p>
        </p:txBody>
      </p:sp>
      <p:sp>
        <p:nvSpPr>
          <p:cNvPr id="4" name="Дата 3">
            <a:extLst>
              <a:ext uri="{FF2B5EF4-FFF2-40B4-BE49-F238E27FC236}">
                <a16:creationId xmlns:a16="http://schemas.microsoft.com/office/drawing/2014/main" id="{8D3F59EC-ACF5-804A-5EE0-D31FC3E36DF3}"/>
              </a:ext>
            </a:extLst>
          </p:cNvPr>
          <p:cNvSpPr>
            <a:spLocks noGrp="1"/>
          </p:cNvSpPr>
          <p:nvPr>
            <p:ph type="dt" sz="half" idx="10"/>
          </p:nvPr>
        </p:nvSpPr>
        <p:spPr>
          <a:xfrm>
            <a:off x="696913" y="334189"/>
            <a:ext cx="942566" cy="276999"/>
          </a:xfrm>
        </p:spPr>
        <p:txBody>
          <a:bodyPr/>
          <a:lstStyle/>
          <a:p>
            <a:r>
              <a:rPr lang="en-US" altLang="zh-CN" dirty="0"/>
              <a:t>July 2022</a:t>
            </a:r>
            <a:endParaRPr lang="ru-RU" dirty="0"/>
          </a:p>
        </p:txBody>
      </p:sp>
      <p:sp>
        <p:nvSpPr>
          <p:cNvPr id="6" name="Нижний колонтитул 5">
            <a:extLst>
              <a:ext uri="{FF2B5EF4-FFF2-40B4-BE49-F238E27FC236}">
                <a16:creationId xmlns:a16="http://schemas.microsoft.com/office/drawing/2014/main" id="{F569F6AB-3113-9E26-9B60-CE386041F381}"/>
              </a:ext>
            </a:extLst>
          </p:cNvPr>
          <p:cNvSpPr>
            <a:spLocks noGrp="1"/>
          </p:cNvSpPr>
          <p:nvPr>
            <p:ph type="ftr" sz="quarter" idx="11"/>
          </p:nvPr>
        </p:nvSpPr>
        <p:spPr/>
        <p:txBody>
          <a:bodyPr/>
          <a:lstStyle/>
          <a:p>
            <a:r>
              <a:rPr lang="en-US"/>
              <a:t>Evgeny Khorov (IITP RAS)</a:t>
            </a:r>
            <a:endParaRPr lang="ru-RU"/>
          </a:p>
        </p:txBody>
      </p:sp>
    </p:spTree>
    <p:extLst>
      <p:ext uri="{BB962C8B-B14F-4D97-AF65-F5344CB8AC3E}">
        <p14:creationId xmlns:p14="http://schemas.microsoft.com/office/powerpoint/2010/main" val="102171801"/>
      </p:ext>
    </p:extLst>
  </p:cSld>
  <p:clrMapOvr>
    <a:masterClrMapping/>
  </p:clrMapOvr>
  <mc:AlternateContent xmlns:mc="http://schemas.openxmlformats.org/markup-compatibility/2006" xmlns:p159="http://schemas.microsoft.com/office/powerpoint/2015/09/main">
    <mc:Choice Requires="p159">
      <p:transition spd="slow">
        <p159:morph option="byObject"/>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1BEE3EC-FBA4-4B1D-84E4-96C28660378C}"/>
              </a:ext>
            </a:extLst>
          </p:cNvPr>
          <p:cNvSpPr>
            <a:spLocks noGrp="1"/>
          </p:cNvSpPr>
          <p:nvPr>
            <p:ph type="title"/>
          </p:nvPr>
        </p:nvSpPr>
        <p:spPr/>
        <p:txBody>
          <a:bodyPr/>
          <a:lstStyle/>
          <a:p>
            <a:r>
              <a:rPr lang="en-US" dirty="0"/>
              <a:t>Key Ideas</a:t>
            </a:r>
            <a:endParaRPr lang="ru-RU" dirty="0"/>
          </a:p>
        </p:txBody>
      </p:sp>
      <p:sp>
        <p:nvSpPr>
          <p:cNvPr id="3" name="Объект 2">
            <a:extLst>
              <a:ext uri="{FF2B5EF4-FFF2-40B4-BE49-F238E27FC236}">
                <a16:creationId xmlns:a16="http://schemas.microsoft.com/office/drawing/2014/main" id="{9379AE86-1769-4C7F-84F3-FE61B44AEFF9}"/>
              </a:ext>
            </a:extLst>
          </p:cNvPr>
          <p:cNvSpPr>
            <a:spLocks noGrp="1"/>
          </p:cNvSpPr>
          <p:nvPr>
            <p:ph idx="1"/>
          </p:nvPr>
        </p:nvSpPr>
        <p:spPr>
          <a:xfrm>
            <a:off x="685800" y="1752600"/>
            <a:ext cx="7772400" cy="4343400"/>
          </a:xfrm>
        </p:spPr>
        <p:txBody>
          <a:bodyPr>
            <a:normAutofit fontScale="92500" lnSpcReduction="20000"/>
          </a:bodyPr>
          <a:lstStyle/>
          <a:p>
            <a:r>
              <a:rPr lang="en-US" dirty="0"/>
              <a:t>Many TSN industrial applications generate periodic traffic. </a:t>
            </a:r>
          </a:p>
          <a:p>
            <a:r>
              <a:rPr lang="en-US" dirty="0"/>
              <a:t>For such traffic, we can avoid</a:t>
            </a:r>
            <a:r>
              <a:rPr lang="ru-RU" dirty="0"/>
              <a:t> </a:t>
            </a:r>
            <a:r>
              <a:rPr lang="en-US" dirty="0"/>
              <a:t>the same</a:t>
            </a:r>
            <a:r>
              <a:rPr lang="ru-RU" dirty="0"/>
              <a:t> </a:t>
            </a:r>
            <a:r>
              <a:rPr lang="en-US" dirty="0"/>
              <a:t>repeating overhead in channel access and data transmission procedures</a:t>
            </a:r>
          </a:p>
          <a:p>
            <a:pPr lvl="1"/>
            <a:r>
              <a:rPr lang="en-US" dirty="0"/>
              <a:t>Introduce so-called I-TXOP during which multiple special short frames are only transmitted with scheduled access.</a:t>
            </a:r>
          </a:p>
          <a:p>
            <a:pPr lvl="1"/>
            <a:r>
              <a:rPr lang="en-US" dirty="0"/>
              <a:t>Squeeze overhead by removing useless headers and repetitive information, i.e., send repetitive information only once</a:t>
            </a:r>
          </a:p>
          <a:p>
            <a:r>
              <a:rPr lang="en-US" dirty="0"/>
              <a:t>Short or removed interframe space</a:t>
            </a:r>
          </a:p>
          <a:p>
            <a:r>
              <a:rPr lang="en-US" dirty="0"/>
              <a:t>New IMPDU as a type for aggregation for multiple receivers within a common codeword </a:t>
            </a:r>
          </a:p>
          <a:p>
            <a:endParaRPr lang="en-US" dirty="0"/>
          </a:p>
          <a:p>
            <a:pPr marL="0" indent="0">
              <a:buNone/>
            </a:pPr>
            <a:r>
              <a:rPr lang="en-US" dirty="0"/>
              <a:t>Observation: </a:t>
            </a:r>
          </a:p>
          <a:p>
            <a:pPr marL="0" indent="0">
              <a:buNone/>
            </a:pPr>
            <a:r>
              <a:rPr lang="en-US" dirty="0"/>
              <a:t>Industrial Wi-Fi does not need MU-MIMO and DL OFDMA</a:t>
            </a:r>
          </a:p>
          <a:p>
            <a:endParaRPr lang="en-US" dirty="0"/>
          </a:p>
          <a:p>
            <a:endParaRPr lang="en-US" dirty="0"/>
          </a:p>
          <a:p>
            <a:endParaRPr lang="ru-RU" dirty="0"/>
          </a:p>
        </p:txBody>
      </p:sp>
      <p:sp>
        <p:nvSpPr>
          <p:cNvPr id="5" name="Номер слайда 4">
            <a:extLst>
              <a:ext uri="{FF2B5EF4-FFF2-40B4-BE49-F238E27FC236}">
                <a16:creationId xmlns:a16="http://schemas.microsoft.com/office/drawing/2014/main" id="{33BF2277-E02E-4E4E-A028-BA44DA12248A}"/>
              </a:ext>
            </a:extLst>
          </p:cNvPr>
          <p:cNvSpPr>
            <a:spLocks noGrp="1"/>
          </p:cNvSpPr>
          <p:nvPr>
            <p:ph type="sldNum" sz="quarter" idx="12"/>
          </p:nvPr>
        </p:nvSpPr>
        <p:spPr>
          <a:xfrm>
            <a:off x="4533156" y="6475413"/>
            <a:ext cx="153888" cy="184666"/>
          </a:xfrm>
        </p:spPr>
        <p:txBody>
          <a:bodyPr/>
          <a:lstStyle/>
          <a:p>
            <a:fld id="{E0F95982-DE6F-4AB0-ACCC-88BFD843D27D}" type="slidenum">
              <a:rPr lang="ru-RU" smtClean="0"/>
              <a:t>7</a:t>
            </a:fld>
            <a:endParaRPr lang="ru-RU"/>
          </a:p>
        </p:txBody>
      </p:sp>
      <p:sp>
        <p:nvSpPr>
          <p:cNvPr id="4" name="Дата 3">
            <a:extLst>
              <a:ext uri="{FF2B5EF4-FFF2-40B4-BE49-F238E27FC236}">
                <a16:creationId xmlns:a16="http://schemas.microsoft.com/office/drawing/2014/main" id="{9B35F0C3-40C3-BE1E-C713-DFECD84088CA}"/>
              </a:ext>
            </a:extLst>
          </p:cNvPr>
          <p:cNvSpPr>
            <a:spLocks noGrp="1"/>
          </p:cNvSpPr>
          <p:nvPr>
            <p:ph type="dt" sz="half" idx="10"/>
          </p:nvPr>
        </p:nvSpPr>
        <p:spPr>
          <a:xfrm>
            <a:off x="696913" y="334189"/>
            <a:ext cx="942566" cy="276999"/>
          </a:xfrm>
        </p:spPr>
        <p:txBody>
          <a:bodyPr/>
          <a:lstStyle/>
          <a:p>
            <a:r>
              <a:rPr lang="en-US" altLang="zh-CN" dirty="0"/>
              <a:t>July 2022</a:t>
            </a:r>
            <a:endParaRPr lang="ru-RU" dirty="0"/>
          </a:p>
        </p:txBody>
      </p:sp>
      <p:sp>
        <p:nvSpPr>
          <p:cNvPr id="6" name="Нижний колонтитул 5">
            <a:extLst>
              <a:ext uri="{FF2B5EF4-FFF2-40B4-BE49-F238E27FC236}">
                <a16:creationId xmlns:a16="http://schemas.microsoft.com/office/drawing/2014/main" id="{8A8DF152-9513-3970-E3BC-CD8FF6B481E2}"/>
              </a:ext>
            </a:extLst>
          </p:cNvPr>
          <p:cNvSpPr>
            <a:spLocks noGrp="1"/>
          </p:cNvSpPr>
          <p:nvPr>
            <p:ph type="ftr" sz="quarter" idx="11"/>
          </p:nvPr>
        </p:nvSpPr>
        <p:spPr/>
        <p:txBody>
          <a:bodyPr/>
          <a:lstStyle/>
          <a:p>
            <a:r>
              <a:rPr lang="en-US"/>
              <a:t>Evgeny Khorov (IITP RAS)</a:t>
            </a:r>
            <a:endParaRPr lang="ru-RU"/>
          </a:p>
        </p:txBody>
      </p:sp>
    </p:spTree>
    <p:extLst>
      <p:ext uri="{BB962C8B-B14F-4D97-AF65-F5344CB8AC3E}">
        <p14:creationId xmlns:p14="http://schemas.microsoft.com/office/powerpoint/2010/main" val="1641807527"/>
      </p:ext>
    </p:extLst>
  </p:cSld>
  <p:clrMapOvr>
    <a:masterClrMapping/>
  </p:clrMapOvr>
  <mc:AlternateContent xmlns:mc="http://schemas.openxmlformats.org/markup-compatibility/2006" xmlns:p159="http://schemas.microsoft.com/office/powerpoint/2015/09/main">
    <mc:Choice Requires="p159">
      <p:transition spd="slow">
        <p159:morph option="byObject"/>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2504F4C-7C75-47B5-A9CD-32612A807760}"/>
              </a:ext>
            </a:extLst>
          </p:cNvPr>
          <p:cNvSpPr>
            <a:spLocks noGrp="1"/>
          </p:cNvSpPr>
          <p:nvPr>
            <p:ph type="title"/>
          </p:nvPr>
        </p:nvSpPr>
        <p:spPr/>
        <p:txBody>
          <a:bodyPr>
            <a:normAutofit fontScale="90000"/>
          </a:bodyPr>
          <a:lstStyle/>
          <a:p>
            <a:r>
              <a:rPr lang="en-US" dirty="0"/>
              <a:t>A possible scheme for industrial frame exchange</a:t>
            </a:r>
            <a:endParaRPr lang="ru-RU" dirty="0"/>
          </a:p>
        </p:txBody>
      </p:sp>
      <p:sp>
        <p:nvSpPr>
          <p:cNvPr id="17" name="Прямоугольник 16">
            <a:extLst>
              <a:ext uri="{FF2B5EF4-FFF2-40B4-BE49-F238E27FC236}">
                <a16:creationId xmlns:a16="http://schemas.microsoft.com/office/drawing/2014/main" id="{FA683740-84C6-4E51-98EE-C90C284422DB}"/>
              </a:ext>
            </a:extLst>
          </p:cNvPr>
          <p:cNvSpPr/>
          <p:nvPr/>
        </p:nvSpPr>
        <p:spPr>
          <a:xfrm>
            <a:off x="2120978" y="4059944"/>
            <a:ext cx="6379676" cy="365917"/>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1"/>
                </a:solidFill>
              </a:rPr>
              <a:t>NAV</a:t>
            </a:r>
            <a:r>
              <a:rPr lang="en-US" sz="900" dirty="0"/>
              <a:t>      .</a:t>
            </a:r>
            <a:endParaRPr lang="ru-RU" sz="900" dirty="0"/>
          </a:p>
        </p:txBody>
      </p:sp>
      <p:cxnSp>
        <p:nvCxnSpPr>
          <p:cNvPr id="8" name="Прямая со стрелкой 7">
            <a:extLst>
              <a:ext uri="{FF2B5EF4-FFF2-40B4-BE49-F238E27FC236}">
                <a16:creationId xmlns:a16="http://schemas.microsoft.com/office/drawing/2014/main" id="{68861857-22D7-4048-BDB0-D12E058858AA}"/>
              </a:ext>
            </a:extLst>
          </p:cNvPr>
          <p:cNvCxnSpPr/>
          <p:nvPr/>
        </p:nvCxnSpPr>
        <p:spPr>
          <a:xfrm>
            <a:off x="506186" y="4053569"/>
            <a:ext cx="8131628"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9" name="Прямоугольник 8">
            <a:extLst>
              <a:ext uri="{FF2B5EF4-FFF2-40B4-BE49-F238E27FC236}">
                <a16:creationId xmlns:a16="http://schemas.microsoft.com/office/drawing/2014/main" id="{C420AFD2-A895-4820-97F5-58FFA2E9E877}"/>
              </a:ext>
            </a:extLst>
          </p:cNvPr>
          <p:cNvSpPr/>
          <p:nvPr/>
        </p:nvSpPr>
        <p:spPr>
          <a:xfrm>
            <a:off x="829183" y="3681274"/>
            <a:ext cx="1291796" cy="37229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t>IRTS</a:t>
            </a:r>
            <a:endParaRPr lang="ru-RU" sz="900" dirty="0"/>
          </a:p>
        </p:txBody>
      </p:sp>
      <p:sp>
        <p:nvSpPr>
          <p:cNvPr id="10" name="Прямоугольник 9">
            <a:extLst>
              <a:ext uri="{FF2B5EF4-FFF2-40B4-BE49-F238E27FC236}">
                <a16:creationId xmlns:a16="http://schemas.microsoft.com/office/drawing/2014/main" id="{BD00E115-A3CA-490E-9479-5BC905C914A7}"/>
              </a:ext>
            </a:extLst>
          </p:cNvPr>
          <p:cNvSpPr/>
          <p:nvPr/>
        </p:nvSpPr>
        <p:spPr>
          <a:xfrm>
            <a:off x="2548088" y="4043837"/>
            <a:ext cx="1152797" cy="37229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t>CTS</a:t>
            </a:r>
            <a:endParaRPr lang="ru-RU" sz="900" dirty="0"/>
          </a:p>
        </p:txBody>
      </p:sp>
      <p:sp>
        <p:nvSpPr>
          <p:cNvPr id="11" name="TextBox 10">
            <a:extLst>
              <a:ext uri="{FF2B5EF4-FFF2-40B4-BE49-F238E27FC236}">
                <a16:creationId xmlns:a16="http://schemas.microsoft.com/office/drawing/2014/main" id="{21F4EC20-7B0B-4A46-B1FD-D48614B5F506}"/>
              </a:ext>
            </a:extLst>
          </p:cNvPr>
          <p:cNvSpPr txBox="1"/>
          <p:nvPr/>
        </p:nvSpPr>
        <p:spPr>
          <a:xfrm>
            <a:off x="2142298" y="3747600"/>
            <a:ext cx="415498" cy="230832"/>
          </a:xfrm>
          <a:prstGeom prst="rect">
            <a:avLst/>
          </a:prstGeom>
          <a:noFill/>
        </p:spPr>
        <p:txBody>
          <a:bodyPr wrap="none" rtlCol="0">
            <a:spAutoFit/>
          </a:bodyPr>
          <a:lstStyle/>
          <a:p>
            <a:r>
              <a:rPr lang="en-US" sz="900" dirty="0"/>
              <a:t>SIFS</a:t>
            </a:r>
          </a:p>
        </p:txBody>
      </p:sp>
      <p:sp>
        <p:nvSpPr>
          <p:cNvPr id="12" name="Прямоугольник 11">
            <a:extLst>
              <a:ext uri="{FF2B5EF4-FFF2-40B4-BE49-F238E27FC236}">
                <a16:creationId xmlns:a16="http://schemas.microsoft.com/office/drawing/2014/main" id="{6351E12B-6B7B-4BC6-AB6E-488F6EF3DD3F}"/>
              </a:ext>
            </a:extLst>
          </p:cNvPr>
          <p:cNvSpPr/>
          <p:nvPr/>
        </p:nvSpPr>
        <p:spPr>
          <a:xfrm>
            <a:off x="3886837" y="3638095"/>
            <a:ext cx="697742" cy="201926"/>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IMPDU</a:t>
            </a:r>
            <a:endParaRPr lang="ru-RU" dirty="0"/>
          </a:p>
        </p:txBody>
      </p:sp>
      <p:sp>
        <p:nvSpPr>
          <p:cNvPr id="13" name="Прямоугольник 12">
            <a:extLst>
              <a:ext uri="{FF2B5EF4-FFF2-40B4-BE49-F238E27FC236}">
                <a16:creationId xmlns:a16="http://schemas.microsoft.com/office/drawing/2014/main" id="{F2AF73A9-04D9-47ED-9367-124849706A31}"/>
              </a:ext>
            </a:extLst>
          </p:cNvPr>
          <p:cNvSpPr/>
          <p:nvPr/>
        </p:nvSpPr>
        <p:spPr>
          <a:xfrm>
            <a:off x="4713547" y="3638094"/>
            <a:ext cx="697742" cy="412141"/>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US" dirty="0">
                <a:solidFill>
                  <a:prstClr val="white"/>
                </a:solidFill>
              </a:rPr>
              <a:t>IMPDU</a:t>
            </a:r>
            <a:endParaRPr lang="ru-RU" dirty="0">
              <a:solidFill>
                <a:prstClr val="white"/>
              </a:solidFill>
            </a:endParaRPr>
          </a:p>
        </p:txBody>
      </p:sp>
      <p:sp>
        <p:nvSpPr>
          <p:cNvPr id="14" name="Прямоугольник 13">
            <a:extLst>
              <a:ext uri="{FF2B5EF4-FFF2-40B4-BE49-F238E27FC236}">
                <a16:creationId xmlns:a16="http://schemas.microsoft.com/office/drawing/2014/main" id="{555B63B7-ED0C-48FD-9F5C-88AFD6C73DE6}"/>
              </a:ext>
            </a:extLst>
          </p:cNvPr>
          <p:cNvSpPr/>
          <p:nvPr/>
        </p:nvSpPr>
        <p:spPr>
          <a:xfrm>
            <a:off x="5475774" y="4043837"/>
            <a:ext cx="697742" cy="133875"/>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US" dirty="0">
                <a:solidFill>
                  <a:prstClr val="white"/>
                </a:solidFill>
              </a:rPr>
              <a:t>IMPDU</a:t>
            </a:r>
            <a:endParaRPr lang="ru-RU" dirty="0">
              <a:solidFill>
                <a:prstClr val="white"/>
              </a:solidFill>
            </a:endParaRPr>
          </a:p>
        </p:txBody>
      </p:sp>
      <p:sp>
        <p:nvSpPr>
          <p:cNvPr id="15" name="Прямоугольник 14">
            <a:extLst>
              <a:ext uri="{FF2B5EF4-FFF2-40B4-BE49-F238E27FC236}">
                <a16:creationId xmlns:a16="http://schemas.microsoft.com/office/drawing/2014/main" id="{3AC9BD64-822A-435F-B025-2EBF628196EA}"/>
              </a:ext>
            </a:extLst>
          </p:cNvPr>
          <p:cNvSpPr/>
          <p:nvPr/>
        </p:nvSpPr>
        <p:spPr>
          <a:xfrm>
            <a:off x="6238001" y="3636562"/>
            <a:ext cx="697742" cy="412141"/>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US" dirty="0">
                <a:solidFill>
                  <a:prstClr val="white"/>
                </a:solidFill>
              </a:rPr>
              <a:t>IMPDU</a:t>
            </a:r>
            <a:endParaRPr lang="ru-RU" dirty="0">
              <a:solidFill>
                <a:prstClr val="white"/>
              </a:solidFill>
            </a:endParaRPr>
          </a:p>
        </p:txBody>
      </p:sp>
      <p:sp>
        <p:nvSpPr>
          <p:cNvPr id="16" name="Прямоугольник 15">
            <a:extLst>
              <a:ext uri="{FF2B5EF4-FFF2-40B4-BE49-F238E27FC236}">
                <a16:creationId xmlns:a16="http://schemas.microsoft.com/office/drawing/2014/main" id="{C7B73263-036F-4015-ACF4-BB73F67B1064}"/>
              </a:ext>
            </a:extLst>
          </p:cNvPr>
          <p:cNvSpPr/>
          <p:nvPr/>
        </p:nvSpPr>
        <p:spPr>
          <a:xfrm>
            <a:off x="7040818" y="4053566"/>
            <a:ext cx="697742" cy="362562"/>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US" dirty="0">
                <a:solidFill>
                  <a:prstClr val="white"/>
                </a:solidFill>
              </a:rPr>
              <a:t>IMPDU</a:t>
            </a:r>
            <a:endParaRPr lang="ru-RU" dirty="0">
              <a:solidFill>
                <a:prstClr val="white"/>
              </a:solidFill>
            </a:endParaRPr>
          </a:p>
        </p:txBody>
      </p:sp>
      <p:sp>
        <p:nvSpPr>
          <p:cNvPr id="18" name="Левая фигурная скобка 17">
            <a:extLst>
              <a:ext uri="{FF2B5EF4-FFF2-40B4-BE49-F238E27FC236}">
                <a16:creationId xmlns:a16="http://schemas.microsoft.com/office/drawing/2014/main" id="{52957BD8-962F-4B5D-AF6C-233F0688A1CA}"/>
              </a:ext>
            </a:extLst>
          </p:cNvPr>
          <p:cNvSpPr/>
          <p:nvPr/>
        </p:nvSpPr>
        <p:spPr>
          <a:xfrm rot="16200000" flipH="1">
            <a:off x="5625550" y="2884243"/>
            <a:ext cx="398185" cy="3605417"/>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ru-RU" sz="900" dirty="0"/>
          </a:p>
        </p:txBody>
      </p:sp>
      <p:sp>
        <p:nvSpPr>
          <p:cNvPr id="19" name="TextBox 18">
            <a:extLst>
              <a:ext uri="{FF2B5EF4-FFF2-40B4-BE49-F238E27FC236}">
                <a16:creationId xmlns:a16="http://schemas.microsoft.com/office/drawing/2014/main" id="{8EDBCAAF-F895-4011-9FFF-2D9F52A8EA7E}"/>
              </a:ext>
            </a:extLst>
          </p:cNvPr>
          <p:cNvSpPr txBox="1"/>
          <p:nvPr/>
        </p:nvSpPr>
        <p:spPr>
          <a:xfrm>
            <a:off x="4133143" y="3308947"/>
            <a:ext cx="914033" cy="230832"/>
          </a:xfrm>
          <a:prstGeom prst="rect">
            <a:avLst/>
          </a:prstGeom>
          <a:noFill/>
        </p:spPr>
        <p:txBody>
          <a:bodyPr wrap="none" rtlCol="0">
            <a:spAutoFit/>
          </a:bodyPr>
          <a:lstStyle/>
          <a:p>
            <a:r>
              <a:rPr lang="en-US" sz="900" dirty="0"/>
              <a:t>0 ≤ </a:t>
            </a:r>
            <a:r>
              <a:rPr lang="en-US" sz="900" dirty="0" err="1"/>
              <a:t>xIFS</a:t>
            </a:r>
            <a:r>
              <a:rPr lang="en-US" sz="900" dirty="0"/>
              <a:t> &lt;SIFS</a:t>
            </a:r>
            <a:endParaRPr lang="ru-RU" sz="900" dirty="0"/>
          </a:p>
        </p:txBody>
      </p:sp>
      <p:grpSp>
        <p:nvGrpSpPr>
          <p:cNvPr id="26" name="Группа 25">
            <a:extLst>
              <a:ext uri="{FF2B5EF4-FFF2-40B4-BE49-F238E27FC236}">
                <a16:creationId xmlns:a16="http://schemas.microsoft.com/office/drawing/2014/main" id="{C973175F-8B5F-46F3-98EC-8131C76CD556}"/>
              </a:ext>
            </a:extLst>
          </p:cNvPr>
          <p:cNvGrpSpPr/>
          <p:nvPr/>
        </p:nvGrpSpPr>
        <p:grpSpPr>
          <a:xfrm>
            <a:off x="4112020" y="4935101"/>
            <a:ext cx="3425249" cy="401144"/>
            <a:chOff x="4550875" y="4659105"/>
            <a:chExt cx="4566999" cy="534858"/>
          </a:xfrm>
        </p:grpSpPr>
        <p:sp>
          <p:nvSpPr>
            <p:cNvPr id="20" name="Прямоугольник 19">
              <a:extLst>
                <a:ext uri="{FF2B5EF4-FFF2-40B4-BE49-F238E27FC236}">
                  <a16:creationId xmlns:a16="http://schemas.microsoft.com/office/drawing/2014/main" id="{8D50FF4E-25A4-4A04-8203-FB137CBC1326}"/>
                </a:ext>
              </a:extLst>
            </p:cNvPr>
            <p:cNvSpPr/>
            <p:nvPr/>
          </p:nvSpPr>
          <p:spPr>
            <a:xfrm>
              <a:off x="4550875" y="4663047"/>
              <a:ext cx="1519000" cy="53091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t>PHY HEADER</a:t>
              </a:r>
              <a:endParaRPr lang="ru-RU" sz="900" dirty="0"/>
            </a:p>
          </p:txBody>
        </p:sp>
        <p:sp>
          <p:nvSpPr>
            <p:cNvPr id="21" name="Прямоугольник 20">
              <a:extLst>
                <a:ext uri="{FF2B5EF4-FFF2-40B4-BE49-F238E27FC236}">
                  <a16:creationId xmlns:a16="http://schemas.microsoft.com/office/drawing/2014/main" id="{56F21212-B431-4E05-B5FC-7C7AADD172E3}"/>
                </a:ext>
              </a:extLst>
            </p:cNvPr>
            <p:cNvSpPr/>
            <p:nvPr/>
          </p:nvSpPr>
          <p:spPr>
            <a:xfrm>
              <a:off x="6069875" y="4659105"/>
              <a:ext cx="948165" cy="53091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t>MAC Header</a:t>
              </a:r>
              <a:endParaRPr lang="ru-RU" sz="900" dirty="0"/>
            </a:p>
          </p:txBody>
        </p:sp>
        <p:sp>
          <p:nvSpPr>
            <p:cNvPr id="22" name="Прямоугольник 21">
              <a:extLst>
                <a:ext uri="{FF2B5EF4-FFF2-40B4-BE49-F238E27FC236}">
                  <a16:creationId xmlns:a16="http://schemas.microsoft.com/office/drawing/2014/main" id="{E7FAF739-C58B-4280-9DA9-5B1967588148}"/>
                </a:ext>
              </a:extLst>
            </p:cNvPr>
            <p:cNvSpPr/>
            <p:nvPr/>
          </p:nvSpPr>
          <p:spPr>
            <a:xfrm>
              <a:off x="7018040" y="4659105"/>
              <a:ext cx="2099834" cy="53091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t>Data + Check Sum</a:t>
              </a:r>
              <a:endParaRPr lang="ru-RU" sz="900" dirty="0"/>
            </a:p>
          </p:txBody>
        </p:sp>
      </p:grpSp>
      <p:cxnSp>
        <p:nvCxnSpPr>
          <p:cNvPr id="37" name="Прямая со стрелкой 36">
            <a:extLst>
              <a:ext uri="{FF2B5EF4-FFF2-40B4-BE49-F238E27FC236}">
                <a16:creationId xmlns:a16="http://schemas.microsoft.com/office/drawing/2014/main" id="{1A7526D1-1586-4C0C-97F8-E296C9A7227F}"/>
              </a:ext>
            </a:extLst>
          </p:cNvPr>
          <p:cNvCxnSpPr/>
          <p:nvPr/>
        </p:nvCxnSpPr>
        <p:spPr>
          <a:xfrm>
            <a:off x="506186" y="2450919"/>
            <a:ext cx="8032952"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8" name="Прямоугольник 37">
            <a:extLst>
              <a:ext uri="{FF2B5EF4-FFF2-40B4-BE49-F238E27FC236}">
                <a16:creationId xmlns:a16="http://schemas.microsoft.com/office/drawing/2014/main" id="{711B4E40-F7F9-4BBB-BC9E-C24FE86652D8}"/>
              </a:ext>
            </a:extLst>
          </p:cNvPr>
          <p:cNvSpPr/>
          <p:nvPr/>
        </p:nvSpPr>
        <p:spPr>
          <a:xfrm>
            <a:off x="1332824" y="2039780"/>
            <a:ext cx="1443034" cy="416005"/>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1"/>
                </a:solidFill>
              </a:rPr>
              <a:t>Industrial-TXOP</a:t>
            </a:r>
            <a:r>
              <a:rPr lang="en-US" sz="900" dirty="0"/>
              <a:t> .</a:t>
            </a:r>
            <a:endParaRPr lang="ru-RU" sz="900" dirty="0"/>
          </a:p>
        </p:txBody>
      </p:sp>
      <p:sp>
        <p:nvSpPr>
          <p:cNvPr id="39" name="Прямоугольник 38">
            <a:extLst>
              <a:ext uri="{FF2B5EF4-FFF2-40B4-BE49-F238E27FC236}">
                <a16:creationId xmlns:a16="http://schemas.microsoft.com/office/drawing/2014/main" id="{EF6FF521-CAB0-42E6-AC33-81368BC18370}"/>
              </a:ext>
            </a:extLst>
          </p:cNvPr>
          <p:cNvSpPr/>
          <p:nvPr/>
        </p:nvSpPr>
        <p:spPr>
          <a:xfrm>
            <a:off x="4235707" y="2030049"/>
            <a:ext cx="1443034" cy="416005"/>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1"/>
                </a:solidFill>
              </a:rPr>
              <a:t>I-TXOP</a:t>
            </a:r>
            <a:r>
              <a:rPr lang="en-US" sz="900" dirty="0"/>
              <a:t> .</a:t>
            </a:r>
            <a:endParaRPr lang="ru-RU" sz="900" dirty="0"/>
          </a:p>
        </p:txBody>
      </p:sp>
      <p:sp>
        <p:nvSpPr>
          <p:cNvPr id="40" name="Прямоугольник 39">
            <a:extLst>
              <a:ext uri="{FF2B5EF4-FFF2-40B4-BE49-F238E27FC236}">
                <a16:creationId xmlns:a16="http://schemas.microsoft.com/office/drawing/2014/main" id="{AD45C3E0-A9FB-4575-9DA4-E25E427DB1C1}"/>
              </a:ext>
            </a:extLst>
          </p:cNvPr>
          <p:cNvSpPr/>
          <p:nvPr/>
        </p:nvSpPr>
        <p:spPr>
          <a:xfrm>
            <a:off x="7017043" y="2033115"/>
            <a:ext cx="1443034" cy="416005"/>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1"/>
                </a:solidFill>
              </a:rPr>
              <a:t>I-TXOP</a:t>
            </a:r>
            <a:r>
              <a:rPr lang="en-US" sz="900" dirty="0"/>
              <a:t> .</a:t>
            </a:r>
            <a:endParaRPr lang="ru-RU" sz="900" dirty="0"/>
          </a:p>
        </p:txBody>
      </p:sp>
      <p:sp>
        <p:nvSpPr>
          <p:cNvPr id="41" name="Прямоугольник 40">
            <a:extLst>
              <a:ext uri="{FF2B5EF4-FFF2-40B4-BE49-F238E27FC236}">
                <a16:creationId xmlns:a16="http://schemas.microsoft.com/office/drawing/2014/main" id="{7E5117BF-E809-4CAF-819D-9022CFAD42A5}"/>
              </a:ext>
            </a:extLst>
          </p:cNvPr>
          <p:cNvSpPr/>
          <p:nvPr/>
        </p:nvSpPr>
        <p:spPr>
          <a:xfrm>
            <a:off x="3017863" y="2044647"/>
            <a:ext cx="950473" cy="416005"/>
          </a:xfrm>
          <a:prstGeom prst="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1"/>
                </a:solidFill>
              </a:rPr>
              <a:t>Legacy operations</a:t>
            </a:r>
            <a:endParaRPr lang="ru-RU" sz="900" dirty="0"/>
          </a:p>
        </p:txBody>
      </p:sp>
      <p:sp>
        <p:nvSpPr>
          <p:cNvPr id="42" name="Прямоугольник 41">
            <a:extLst>
              <a:ext uri="{FF2B5EF4-FFF2-40B4-BE49-F238E27FC236}">
                <a16:creationId xmlns:a16="http://schemas.microsoft.com/office/drawing/2014/main" id="{EBBA5929-877C-4B6D-8730-EB4E21DE50B3}"/>
              </a:ext>
            </a:extLst>
          </p:cNvPr>
          <p:cNvSpPr/>
          <p:nvPr/>
        </p:nvSpPr>
        <p:spPr>
          <a:xfrm>
            <a:off x="5830694" y="2034913"/>
            <a:ext cx="950473" cy="416005"/>
          </a:xfrm>
          <a:prstGeom prst="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1"/>
                </a:solidFill>
              </a:rPr>
              <a:t>Legacy operations</a:t>
            </a:r>
            <a:endParaRPr lang="ru-RU" sz="900" dirty="0"/>
          </a:p>
        </p:txBody>
      </p:sp>
      <p:sp>
        <p:nvSpPr>
          <p:cNvPr id="43" name="Прямоугольник 42">
            <a:extLst>
              <a:ext uri="{FF2B5EF4-FFF2-40B4-BE49-F238E27FC236}">
                <a16:creationId xmlns:a16="http://schemas.microsoft.com/office/drawing/2014/main" id="{C7007DB5-AB9A-4735-9E00-5F70C3DF2DFD}"/>
              </a:ext>
            </a:extLst>
          </p:cNvPr>
          <p:cNvSpPr/>
          <p:nvPr/>
        </p:nvSpPr>
        <p:spPr>
          <a:xfrm>
            <a:off x="3893086" y="3850077"/>
            <a:ext cx="697742" cy="201926"/>
          </a:xfrm>
          <a:prstGeom prst="rect">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US" dirty="0">
                <a:solidFill>
                  <a:prstClr val="white"/>
                </a:solidFill>
              </a:rPr>
              <a:t>IMPDU</a:t>
            </a:r>
            <a:endParaRPr lang="ru-RU" dirty="0">
              <a:solidFill>
                <a:prstClr val="white"/>
              </a:solidFill>
            </a:endParaRPr>
          </a:p>
        </p:txBody>
      </p:sp>
      <p:sp>
        <p:nvSpPr>
          <p:cNvPr id="44" name="Прямоугольник 43">
            <a:extLst>
              <a:ext uri="{FF2B5EF4-FFF2-40B4-BE49-F238E27FC236}">
                <a16:creationId xmlns:a16="http://schemas.microsoft.com/office/drawing/2014/main" id="{4DCD9338-15BD-4B9C-9582-73F59424ACD3}"/>
              </a:ext>
            </a:extLst>
          </p:cNvPr>
          <p:cNvSpPr/>
          <p:nvPr/>
        </p:nvSpPr>
        <p:spPr>
          <a:xfrm>
            <a:off x="5475773" y="4185656"/>
            <a:ext cx="697742" cy="133875"/>
          </a:xfrm>
          <a:prstGeom prst="rect">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US" dirty="0">
                <a:solidFill>
                  <a:prstClr val="white"/>
                </a:solidFill>
              </a:rPr>
              <a:t>IMPDU</a:t>
            </a:r>
            <a:endParaRPr lang="ru-RU" dirty="0">
              <a:solidFill>
                <a:prstClr val="white"/>
              </a:solidFill>
            </a:endParaRPr>
          </a:p>
        </p:txBody>
      </p:sp>
      <p:sp>
        <p:nvSpPr>
          <p:cNvPr id="45" name="Прямоугольник 44">
            <a:extLst>
              <a:ext uri="{FF2B5EF4-FFF2-40B4-BE49-F238E27FC236}">
                <a16:creationId xmlns:a16="http://schemas.microsoft.com/office/drawing/2014/main" id="{601CD5FD-360F-426B-9B2E-CED9345772C6}"/>
              </a:ext>
            </a:extLst>
          </p:cNvPr>
          <p:cNvSpPr/>
          <p:nvPr/>
        </p:nvSpPr>
        <p:spPr>
          <a:xfrm>
            <a:off x="5475772" y="4300105"/>
            <a:ext cx="697742" cy="133875"/>
          </a:xfrm>
          <a:prstGeom prst="rect">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US" dirty="0">
                <a:solidFill>
                  <a:prstClr val="white"/>
                </a:solidFill>
              </a:rPr>
              <a:t>IMPDU</a:t>
            </a:r>
            <a:endParaRPr lang="ru-RU" dirty="0">
              <a:solidFill>
                <a:prstClr val="white"/>
              </a:solidFill>
            </a:endParaRPr>
          </a:p>
        </p:txBody>
      </p:sp>
      <p:cxnSp>
        <p:nvCxnSpPr>
          <p:cNvPr id="47" name="Прямая соединительная линия 46">
            <a:extLst>
              <a:ext uri="{FF2B5EF4-FFF2-40B4-BE49-F238E27FC236}">
                <a16:creationId xmlns:a16="http://schemas.microsoft.com/office/drawing/2014/main" id="{684033DD-6E7C-4167-AC02-9215CE40C6F8}"/>
              </a:ext>
            </a:extLst>
          </p:cNvPr>
          <p:cNvCxnSpPr>
            <a:cxnSpLocks/>
          </p:cNvCxnSpPr>
          <p:nvPr/>
        </p:nvCxnSpPr>
        <p:spPr>
          <a:xfrm flipV="1">
            <a:off x="829183" y="2460652"/>
            <a:ext cx="517925" cy="1225487"/>
          </a:xfrm>
          <a:prstGeom prst="line">
            <a:avLst/>
          </a:prstGeom>
        </p:spPr>
        <p:style>
          <a:lnRef idx="1">
            <a:schemeClr val="accent1"/>
          </a:lnRef>
          <a:fillRef idx="0">
            <a:schemeClr val="accent1"/>
          </a:fillRef>
          <a:effectRef idx="0">
            <a:schemeClr val="accent1"/>
          </a:effectRef>
          <a:fontRef idx="minor">
            <a:schemeClr val="tx1"/>
          </a:fontRef>
        </p:style>
      </p:cxnSp>
      <p:cxnSp>
        <p:nvCxnSpPr>
          <p:cNvPr id="48" name="Прямая соединительная линия 47">
            <a:extLst>
              <a:ext uri="{FF2B5EF4-FFF2-40B4-BE49-F238E27FC236}">
                <a16:creationId xmlns:a16="http://schemas.microsoft.com/office/drawing/2014/main" id="{9A38120D-7967-404D-A53F-998DF610562C}"/>
              </a:ext>
            </a:extLst>
          </p:cNvPr>
          <p:cNvCxnSpPr>
            <a:cxnSpLocks/>
          </p:cNvCxnSpPr>
          <p:nvPr/>
        </p:nvCxnSpPr>
        <p:spPr>
          <a:xfrm flipH="1" flipV="1">
            <a:off x="2775858" y="2460652"/>
            <a:ext cx="5724796" cy="1583183"/>
          </a:xfrm>
          <a:prstGeom prst="line">
            <a:avLst/>
          </a:prstGeom>
        </p:spPr>
        <p:style>
          <a:lnRef idx="1">
            <a:schemeClr val="accent1"/>
          </a:lnRef>
          <a:fillRef idx="0">
            <a:schemeClr val="accent1"/>
          </a:fillRef>
          <a:effectRef idx="0">
            <a:schemeClr val="accent1"/>
          </a:effectRef>
          <a:fontRef idx="minor">
            <a:schemeClr val="tx1"/>
          </a:fontRef>
        </p:style>
      </p:cxnSp>
      <p:sp>
        <p:nvSpPr>
          <p:cNvPr id="3" name="Номер слайда 2">
            <a:extLst>
              <a:ext uri="{FF2B5EF4-FFF2-40B4-BE49-F238E27FC236}">
                <a16:creationId xmlns:a16="http://schemas.microsoft.com/office/drawing/2014/main" id="{33B396A7-756F-43D3-B3BA-A08D9E2FB814}"/>
              </a:ext>
            </a:extLst>
          </p:cNvPr>
          <p:cNvSpPr>
            <a:spLocks noGrp="1"/>
          </p:cNvSpPr>
          <p:nvPr>
            <p:ph type="sldNum" sz="quarter" idx="12"/>
          </p:nvPr>
        </p:nvSpPr>
        <p:spPr>
          <a:xfrm>
            <a:off x="4533156" y="6475413"/>
            <a:ext cx="153888" cy="184666"/>
          </a:xfrm>
        </p:spPr>
        <p:txBody>
          <a:bodyPr/>
          <a:lstStyle/>
          <a:p>
            <a:fld id="{E0F95982-DE6F-4AB0-ACCC-88BFD843D27D}" type="slidenum">
              <a:rPr lang="ru-RU" smtClean="0"/>
              <a:t>8</a:t>
            </a:fld>
            <a:endParaRPr lang="ru-RU"/>
          </a:p>
        </p:txBody>
      </p:sp>
      <p:sp>
        <p:nvSpPr>
          <p:cNvPr id="4" name="Дата 3">
            <a:extLst>
              <a:ext uri="{FF2B5EF4-FFF2-40B4-BE49-F238E27FC236}">
                <a16:creationId xmlns:a16="http://schemas.microsoft.com/office/drawing/2014/main" id="{879CF895-34B5-EC21-6AB6-AB81D1717998}"/>
              </a:ext>
            </a:extLst>
          </p:cNvPr>
          <p:cNvSpPr>
            <a:spLocks noGrp="1"/>
          </p:cNvSpPr>
          <p:nvPr>
            <p:ph type="dt" sz="half" idx="10"/>
          </p:nvPr>
        </p:nvSpPr>
        <p:spPr>
          <a:xfrm>
            <a:off x="696913" y="334189"/>
            <a:ext cx="942566" cy="276999"/>
          </a:xfrm>
        </p:spPr>
        <p:txBody>
          <a:bodyPr/>
          <a:lstStyle/>
          <a:p>
            <a:r>
              <a:rPr lang="en-US" altLang="zh-CN" dirty="0"/>
              <a:t>July 2022</a:t>
            </a:r>
            <a:endParaRPr lang="ru-RU" dirty="0"/>
          </a:p>
        </p:txBody>
      </p:sp>
      <p:sp>
        <p:nvSpPr>
          <p:cNvPr id="5" name="Нижний колонтитул 4">
            <a:extLst>
              <a:ext uri="{FF2B5EF4-FFF2-40B4-BE49-F238E27FC236}">
                <a16:creationId xmlns:a16="http://schemas.microsoft.com/office/drawing/2014/main" id="{721EA293-6520-728F-F266-E8AFF7B8865C}"/>
              </a:ext>
            </a:extLst>
          </p:cNvPr>
          <p:cNvSpPr>
            <a:spLocks noGrp="1"/>
          </p:cNvSpPr>
          <p:nvPr>
            <p:ph type="ftr" sz="quarter" idx="11"/>
          </p:nvPr>
        </p:nvSpPr>
        <p:spPr/>
        <p:txBody>
          <a:bodyPr/>
          <a:lstStyle/>
          <a:p>
            <a:r>
              <a:rPr lang="en-US"/>
              <a:t>Evgeny Khorov (IITP RAS)</a:t>
            </a:r>
            <a:endParaRPr lang="ru-RU"/>
          </a:p>
        </p:txBody>
      </p:sp>
    </p:spTree>
    <p:extLst>
      <p:ext uri="{BB962C8B-B14F-4D97-AF65-F5344CB8AC3E}">
        <p14:creationId xmlns:p14="http://schemas.microsoft.com/office/powerpoint/2010/main" val="6843234"/>
      </p:ext>
    </p:extLst>
  </p:cSld>
  <p:clrMapOvr>
    <a:masterClrMapping/>
  </p:clrMapOvr>
  <mc:AlternateContent xmlns:mc="http://schemas.openxmlformats.org/markup-compatibility/2006" xmlns:p159="http://schemas.microsoft.com/office/powerpoint/2015/09/main">
    <mc:Choice Requires="p159">
      <p:transition spd="slow">
        <p159:morph option="byObject"/>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8A13DDB-B5B1-4CCF-B438-33F7CAB53DA7}"/>
              </a:ext>
            </a:extLst>
          </p:cNvPr>
          <p:cNvSpPr>
            <a:spLocks noGrp="1"/>
          </p:cNvSpPr>
          <p:nvPr>
            <p:ph type="title"/>
          </p:nvPr>
        </p:nvSpPr>
        <p:spPr/>
        <p:txBody>
          <a:bodyPr/>
          <a:lstStyle/>
          <a:p>
            <a:r>
              <a:rPr lang="en-US" dirty="0"/>
              <a:t>IMPDU format</a:t>
            </a:r>
            <a:endParaRPr lang="ru-RU" dirty="0"/>
          </a:p>
        </p:txBody>
      </p:sp>
      <p:graphicFrame>
        <p:nvGraphicFramePr>
          <p:cNvPr id="6" name="Таблица 5">
            <a:extLst>
              <a:ext uri="{FF2B5EF4-FFF2-40B4-BE49-F238E27FC236}">
                <a16:creationId xmlns:a16="http://schemas.microsoft.com/office/drawing/2014/main" id="{8243820A-EDCB-479E-847B-9E8AE45A4722}"/>
              </a:ext>
            </a:extLst>
          </p:cNvPr>
          <p:cNvGraphicFramePr>
            <a:graphicFrameLocks noGrp="1"/>
          </p:cNvGraphicFramePr>
          <p:nvPr/>
        </p:nvGraphicFramePr>
        <p:xfrm>
          <a:off x="379230" y="2053435"/>
          <a:ext cx="8221845" cy="985908"/>
        </p:xfrm>
        <a:graphic>
          <a:graphicData uri="http://schemas.openxmlformats.org/drawingml/2006/table">
            <a:tbl>
              <a:tblPr firstRow="1" bandRow="1">
                <a:tableStyleId>{5940675A-B579-460E-94D1-54222C63F5DA}</a:tableStyleId>
              </a:tblPr>
              <a:tblGrid>
                <a:gridCol w="997517">
                  <a:extLst>
                    <a:ext uri="{9D8B030D-6E8A-4147-A177-3AD203B41FA5}">
                      <a16:colId xmlns:a16="http://schemas.microsoft.com/office/drawing/2014/main" val="2034042560"/>
                    </a:ext>
                  </a:extLst>
                </a:gridCol>
                <a:gridCol w="709836">
                  <a:extLst>
                    <a:ext uri="{9D8B030D-6E8A-4147-A177-3AD203B41FA5}">
                      <a16:colId xmlns:a16="http://schemas.microsoft.com/office/drawing/2014/main" val="2918598364"/>
                    </a:ext>
                  </a:extLst>
                </a:gridCol>
                <a:gridCol w="1298642">
                  <a:extLst>
                    <a:ext uri="{9D8B030D-6E8A-4147-A177-3AD203B41FA5}">
                      <a16:colId xmlns:a16="http://schemas.microsoft.com/office/drawing/2014/main" val="2637646027"/>
                    </a:ext>
                  </a:extLst>
                </a:gridCol>
                <a:gridCol w="488815">
                  <a:extLst>
                    <a:ext uri="{9D8B030D-6E8A-4147-A177-3AD203B41FA5}">
                      <a16:colId xmlns:a16="http://schemas.microsoft.com/office/drawing/2014/main" val="3045829811"/>
                    </a:ext>
                  </a:extLst>
                </a:gridCol>
                <a:gridCol w="2147351">
                  <a:extLst>
                    <a:ext uri="{9D8B030D-6E8A-4147-A177-3AD203B41FA5}">
                      <a16:colId xmlns:a16="http://schemas.microsoft.com/office/drawing/2014/main" val="436307982"/>
                    </a:ext>
                  </a:extLst>
                </a:gridCol>
                <a:gridCol w="711261">
                  <a:extLst>
                    <a:ext uri="{9D8B030D-6E8A-4147-A177-3AD203B41FA5}">
                      <a16:colId xmlns:a16="http://schemas.microsoft.com/office/drawing/2014/main" val="4227362619"/>
                    </a:ext>
                  </a:extLst>
                </a:gridCol>
                <a:gridCol w="1394342">
                  <a:extLst>
                    <a:ext uri="{9D8B030D-6E8A-4147-A177-3AD203B41FA5}">
                      <a16:colId xmlns:a16="http://schemas.microsoft.com/office/drawing/2014/main" val="1998373713"/>
                    </a:ext>
                  </a:extLst>
                </a:gridCol>
                <a:gridCol w="474081">
                  <a:extLst>
                    <a:ext uri="{9D8B030D-6E8A-4147-A177-3AD203B41FA5}">
                      <a16:colId xmlns:a16="http://schemas.microsoft.com/office/drawing/2014/main" val="694210294"/>
                    </a:ext>
                  </a:extLst>
                </a:gridCol>
              </a:tblGrid>
              <a:tr h="525818">
                <a:tc>
                  <a:txBody>
                    <a:bodyPr/>
                    <a:lstStyle/>
                    <a:p>
                      <a:endParaRPr lang="ru-RU" sz="1400" dirty="0"/>
                    </a:p>
                  </a:txBody>
                  <a:tcPr marL="68580" marR="68580" marT="34290" marB="3429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100" dirty="0"/>
                        <a:t>Header</a:t>
                      </a:r>
                      <a:endParaRPr lang="ru-RU" sz="1100" dirty="0"/>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r>
                        <a:rPr lang="en-US" sz="1100" dirty="0"/>
                        <a:t>Payload</a:t>
                      </a:r>
                      <a:endParaRPr lang="ru-RU" sz="1100" dirty="0"/>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r>
                        <a:rPr lang="en-US" sz="1100" dirty="0"/>
                        <a:t>FCS</a:t>
                      </a:r>
                      <a:endParaRPr lang="ru-RU" sz="1100" dirty="0"/>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r>
                        <a:rPr lang="en-US" sz="1100" dirty="0"/>
                        <a:t>…</a:t>
                      </a:r>
                      <a:endParaRPr lang="ru-RU" sz="1100" dirty="0"/>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100" dirty="0"/>
                        <a:t>Header</a:t>
                      </a:r>
                      <a:endParaRPr lang="ru-RU" sz="1100" dirty="0"/>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a:r>
                        <a:rPr lang="en-US" sz="1100" dirty="0"/>
                        <a:t>Payload</a:t>
                      </a:r>
                      <a:endParaRPr lang="ru-RU" sz="1100" dirty="0"/>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a:r>
                        <a:rPr lang="en-US" sz="1100" dirty="0"/>
                        <a:t>FCS</a:t>
                      </a:r>
                      <a:endParaRPr lang="ru-RU" sz="1100" dirty="0"/>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2068749533"/>
                  </a:ext>
                </a:extLst>
              </a:tr>
              <a:tr h="460090">
                <a:tc>
                  <a:txBody>
                    <a:bodyPr/>
                    <a:lstStyle/>
                    <a:p>
                      <a:pPr algn="ctr"/>
                      <a:r>
                        <a:rPr lang="en-US" sz="1400" dirty="0"/>
                        <a:t>Octets:</a:t>
                      </a:r>
                      <a:endParaRPr lang="ru-RU" sz="1400" dirty="0"/>
                    </a:p>
                  </a:txBody>
                  <a:tcPr marL="68580" marR="68580" marT="34290" marB="34290">
                    <a:lnL w="12700" cmpd="sng">
                      <a:noFill/>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r>
                        <a:rPr lang="en-US" sz="1400" dirty="0"/>
                        <a:t>2</a:t>
                      </a:r>
                      <a:endParaRPr lang="ru-RU" sz="1400" dirty="0"/>
                    </a:p>
                  </a:txBody>
                  <a:tcPr marL="68580" marR="68580" marT="34290" marB="34290">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r>
                        <a:rPr lang="en-US" sz="1400" dirty="0"/>
                        <a:t>Length</a:t>
                      </a:r>
                      <a:endParaRPr lang="ru-RU" sz="1400" dirty="0"/>
                    </a:p>
                  </a:txBody>
                  <a:tcPr marL="68580" marR="68580" marT="34290" marB="34290">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r>
                        <a:rPr lang="en-US" sz="1400" dirty="0"/>
                        <a:t>4</a:t>
                      </a:r>
                      <a:endParaRPr lang="ru-RU" sz="1400" dirty="0"/>
                    </a:p>
                  </a:txBody>
                  <a:tcPr marL="68580" marR="68580" marT="34290" marB="34290">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endParaRPr lang="ru-RU" sz="1400" dirty="0"/>
                    </a:p>
                  </a:txBody>
                  <a:tcPr marL="68580" marR="68580" marT="34290" marB="34290">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r>
                        <a:rPr lang="en-US" sz="1400" dirty="0"/>
                        <a:t>2</a:t>
                      </a:r>
                      <a:endParaRPr lang="ru-RU" sz="1400" dirty="0"/>
                    </a:p>
                  </a:txBody>
                  <a:tcPr marL="68580" marR="68580" marT="34290" marB="34290">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r>
                        <a:rPr lang="en-US" sz="1400" dirty="0"/>
                        <a:t>Length</a:t>
                      </a:r>
                      <a:endParaRPr lang="ru-RU" sz="1400" dirty="0"/>
                    </a:p>
                  </a:txBody>
                  <a:tcPr marL="68580" marR="68580" marT="34290" marB="34290">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r>
                        <a:rPr lang="en-US" sz="1400" dirty="0"/>
                        <a:t>4</a:t>
                      </a:r>
                      <a:endParaRPr lang="ru-RU" sz="1400" dirty="0"/>
                    </a:p>
                  </a:txBody>
                  <a:tcPr marL="68580" marR="68580" marT="34290" marB="34290">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4249908662"/>
                  </a:ext>
                </a:extLst>
              </a:tr>
            </a:tbl>
          </a:graphicData>
        </a:graphic>
      </p:graphicFrame>
      <p:sp>
        <p:nvSpPr>
          <p:cNvPr id="4" name="TextBox 3">
            <a:extLst>
              <a:ext uri="{FF2B5EF4-FFF2-40B4-BE49-F238E27FC236}">
                <a16:creationId xmlns:a16="http://schemas.microsoft.com/office/drawing/2014/main" id="{9CA7BE8D-A3B1-47A4-9FB6-1A4BF282DCD7}"/>
              </a:ext>
            </a:extLst>
          </p:cNvPr>
          <p:cNvSpPr txBox="1"/>
          <p:nvPr/>
        </p:nvSpPr>
        <p:spPr>
          <a:xfrm>
            <a:off x="457200" y="3340178"/>
            <a:ext cx="8143875" cy="2603422"/>
          </a:xfrm>
          <a:prstGeom prst="rect">
            <a:avLst/>
          </a:prstGeom>
          <a:noFill/>
        </p:spPr>
        <p:txBody>
          <a:bodyPr wrap="square" rtlCol="0">
            <a:spAutoFit/>
          </a:bodyPr>
          <a:lstStyle/>
          <a:p>
            <a:r>
              <a:rPr lang="en-US" sz="2000" dirty="0"/>
              <a:t>The header contains only </a:t>
            </a:r>
          </a:p>
          <a:p>
            <a:pPr marL="214313" indent="-214313">
              <a:buFont typeface="Arial" panose="020B0604020202020204" pitchFamily="34" charset="0"/>
              <a:buChar char="•"/>
            </a:pPr>
            <a:r>
              <a:rPr lang="en-US" sz="2000" dirty="0"/>
              <a:t>Sequence Number (12 bits)</a:t>
            </a:r>
          </a:p>
          <a:p>
            <a:pPr marL="214313" indent="-214313">
              <a:buFont typeface="Arial" panose="020B0604020202020204" pitchFamily="34" charset="0"/>
              <a:buChar char="•"/>
            </a:pPr>
            <a:r>
              <a:rPr lang="en-US" sz="2000" dirty="0"/>
              <a:t>Immediate ACK bit (1 bit) – acknowledges the reception of the previous frame scheduled for the STA </a:t>
            </a:r>
          </a:p>
          <a:p>
            <a:pPr marL="214313" indent="-214313">
              <a:buFont typeface="Arial" panose="020B0604020202020204" pitchFamily="34" charset="0"/>
              <a:buChar char="•"/>
            </a:pPr>
            <a:r>
              <a:rPr lang="en-US" sz="2000" dirty="0"/>
              <a:t>Reserved (3 bits)</a:t>
            </a:r>
          </a:p>
          <a:p>
            <a:endParaRPr lang="en-US" sz="2000" dirty="0"/>
          </a:p>
          <a:p>
            <a:r>
              <a:rPr lang="en-US" sz="2000" dirty="0"/>
              <a:t>RX address, TX address, the number of MPDU within IMPDU are determined by the schedule  </a:t>
            </a:r>
            <a:endParaRPr lang="ru-RU" sz="2000" dirty="0"/>
          </a:p>
        </p:txBody>
      </p:sp>
      <p:sp>
        <p:nvSpPr>
          <p:cNvPr id="5" name="Номер слайда 4">
            <a:extLst>
              <a:ext uri="{FF2B5EF4-FFF2-40B4-BE49-F238E27FC236}">
                <a16:creationId xmlns:a16="http://schemas.microsoft.com/office/drawing/2014/main" id="{30D3DDA9-35E2-4F57-8487-85223D8C78C9}"/>
              </a:ext>
            </a:extLst>
          </p:cNvPr>
          <p:cNvSpPr>
            <a:spLocks noGrp="1"/>
          </p:cNvSpPr>
          <p:nvPr>
            <p:ph type="sldNum" sz="quarter" idx="12"/>
          </p:nvPr>
        </p:nvSpPr>
        <p:spPr>
          <a:xfrm>
            <a:off x="4533156" y="6475413"/>
            <a:ext cx="153888" cy="184666"/>
          </a:xfrm>
        </p:spPr>
        <p:txBody>
          <a:bodyPr/>
          <a:lstStyle/>
          <a:p>
            <a:fld id="{E0F95982-DE6F-4AB0-ACCC-88BFD843D27D}" type="slidenum">
              <a:rPr lang="ru-RU" smtClean="0"/>
              <a:t>9</a:t>
            </a:fld>
            <a:endParaRPr lang="ru-RU"/>
          </a:p>
        </p:txBody>
      </p:sp>
      <p:sp>
        <p:nvSpPr>
          <p:cNvPr id="3" name="Дата 2">
            <a:extLst>
              <a:ext uri="{FF2B5EF4-FFF2-40B4-BE49-F238E27FC236}">
                <a16:creationId xmlns:a16="http://schemas.microsoft.com/office/drawing/2014/main" id="{EDEFE0F8-7946-7519-BCCF-4A8AD031B023}"/>
              </a:ext>
            </a:extLst>
          </p:cNvPr>
          <p:cNvSpPr>
            <a:spLocks noGrp="1"/>
          </p:cNvSpPr>
          <p:nvPr>
            <p:ph type="dt" sz="half" idx="10"/>
          </p:nvPr>
        </p:nvSpPr>
        <p:spPr>
          <a:xfrm>
            <a:off x="696913" y="334189"/>
            <a:ext cx="942566" cy="276999"/>
          </a:xfrm>
        </p:spPr>
        <p:txBody>
          <a:bodyPr/>
          <a:lstStyle/>
          <a:p>
            <a:r>
              <a:rPr lang="en-US" altLang="zh-CN" dirty="0"/>
              <a:t>July 2022</a:t>
            </a:r>
            <a:endParaRPr lang="ru-RU" dirty="0"/>
          </a:p>
        </p:txBody>
      </p:sp>
      <p:sp>
        <p:nvSpPr>
          <p:cNvPr id="7" name="Нижний колонтитул 6">
            <a:extLst>
              <a:ext uri="{FF2B5EF4-FFF2-40B4-BE49-F238E27FC236}">
                <a16:creationId xmlns:a16="http://schemas.microsoft.com/office/drawing/2014/main" id="{3F54DA2B-B11D-3CE3-3255-DE43FFC76128}"/>
              </a:ext>
            </a:extLst>
          </p:cNvPr>
          <p:cNvSpPr>
            <a:spLocks noGrp="1"/>
          </p:cNvSpPr>
          <p:nvPr>
            <p:ph type="ftr" sz="quarter" idx="11"/>
          </p:nvPr>
        </p:nvSpPr>
        <p:spPr/>
        <p:txBody>
          <a:bodyPr/>
          <a:lstStyle/>
          <a:p>
            <a:r>
              <a:rPr lang="en-US"/>
              <a:t>Evgeny Khorov (IITP RAS)</a:t>
            </a:r>
            <a:endParaRPr lang="ru-RU"/>
          </a:p>
        </p:txBody>
      </p:sp>
    </p:spTree>
    <p:extLst>
      <p:ext uri="{BB962C8B-B14F-4D97-AF65-F5344CB8AC3E}">
        <p14:creationId xmlns:p14="http://schemas.microsoft.com/office/powerpoint/2010/main" val="2953780830"/>
      </p:ext>
    </p:extLst>
  </p:cSld>
  <p:clrMapOvr>
    <a:masterClrMapping/>
  </p:clrMapOvr>
  <mc:AlternateContent xmlns:mc="http://schemas.openxmlformats.org/markup-compatibility/2006" xmlns:p159="http://schemas.microsoft.com/office/powerpoint/2015/09/main">
    <mc:Choice Requires="p159">
      <p:transition spd="slow">
        <p159:morph option="byObject"/>
      </p:transition>
    </mc:Choice>
    <mc:Fallback xmlns="">
      <p:transition spd="slow">
        <p:fade/>
      </p:transition>
    </mc:Fallback>
  </mc:AlternateContent>
</p:sld>
</file>

<file path=ppt/theme/theme1.xml><?xml version="1.0" encoding="utf-8"?>
<a:theme xmlns:a="http://schemas.openxmlformats.org/drawingml/2006/main" name="ACcord Submission Templat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ACcord Submission Template">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ACcord Submission 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ACcord Submission 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ACcord Submission 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ACcord Submission 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ACcord Submission 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ACcord Submission 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ACcord Submission 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62659</TotalTime>
  <Words>1734</Words>
  <Application>Microsoft Office PowerPoint</Application>
  <PresentationFormat>Экран (4:3)</PresentationFormat>
  <Paragraphs>460</Paragraphs>
  <Slides>19</Slides>
  <Notes>1</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19</vt:i4>
      </vt:variant>
    </vt:vector>
  </HeadingPairs>
  <TitlesOfParts>
    <vt:vector size="24" baseType="lpstr">
      <vt:lpstr>Arial</vt:lpstr>
      <vt:lpstr>Calibri</vt:lpstr>
      <vt:lpstr>Times New Roman</vt:lpstr>
      <vt:lpstr>Wingdings</vt:lpstr>
      <vt:lpstr>ACcord Submission Template</vt:lpstr>
      <vt:lpstr>Enhancements for massive TSN</vt:lpstr>
      <vt:lpstr>CID 13213</vt:lpstr>
      <vt:lpstr>TSN with 802.11be</vt:lpstr>
      <vt:lpstr>Industrial Automation is a killer APP for TSN</vt:lpstr>
      <vt:lpstr>Current Status in 802.11be</vt:lpstr>
      <vt:lpstr>Example</vt:lpstr>
      <vt:lpstr>Key Ideas</vt:lpstr>
      <vt:lpstr>A possible scheme for industrial frame exchange</vt:lpstr>
      <vt:lpstr>IMPDU format</vt:lpstr>
      <vt:lpstr>Schedule </vt:lpstr>
      <vt:lpstr>Example of using a schedule</vt:lpstr>
      <vt:lpstr>Scheduled frame info template</vt:lpstr>
      <vt:lpstr>Scheduled Frame Info </vt:lpstr>
      <vt:lpstr>Schedule broadcast in beacons</vt:lpstr>
      <vt:lpstr>IRTS frame format</vt:lpstr>
      <vt:lpstr>IRTS (cont’d)</vt:lpstr>
      <vt:lpstr>Example of Multiple schedules in one TXOP</vt:lpstr>
      <vt:lpstr>Summary</vt:lpstr>
      <vt:lpstr>Straw Poll</vt:lpstr>
    </vt:vector>
  </TitlesOfParts>
  <Manager>khorov@frtk.ru</Manager>
  <Company>IITP RAS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NOMA/SOMA</dc:title>
  <dc:creator>khorov@frtk.ru</dc:creator>
  <cp:lastModifiedBy>Евгений Хоров</cp:lastModifiedBy>
  <cp:revision>2039</cp:revision>
  <cp:lastPrinted>1998-02-10T13:28:06Z</cp:lastPrinted>
  <dcterms:created xsi:type="dcterms:W3CDTF">2009-12-02T19:05:24Z</dcterms:created>
  <dcterms:modified xsi:type="dcterms:W3CDTF">2022-07-11T15:50:27Z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_ms_pID_725343">
    <vt:lpwstr>(1)TaLO26QoDNq4tKYqUpSZgDFhr6CJfCj+tyNG5t5qDEujNcPgTDvTVTjc+SbmwrKU4lwFoT35_x000d_ mEi918zXEF4SYavvf2BcYpkdWIlI29AYRr/Pl2hTNzYjBPEWeQhePV4/mv+efLEeIZk6Osag_x000d_ 2i61edRzFK3HaiRnd0kcrekPYbY=</vt:lpwstr>
  </property>
  <property fmtid="{D5CDD505-2E9C-101B-9397-08002B2CF9AE}" pid="4" name="_new_ms_pID_72543">
    <vt:lpwstr>(4)h+I9xr9z3ispdb9+hLbgQpLOppbKZ9xokL3OLPf+hrfoq5yAYdWCUebDG5Z6JMeiI6RjlSdy
rg9K7iP4TMQ3N7lXpNRZHnUQVGsYmjakbbAcK9a1bLLHVMnf0zGEe+MASXFoi1I4ULz04Pqg
mIdRUNd5l4V+RJ82xYYkm22mGcyEpR5143+oPQS4RKE9tPwpiSY6mf5v8Glwzu0MuoBATo6E
9m/30z5oHkhUk/GbXX</vt:lpwstr>
  </property>
  <property fmtid="{D5CDD505-2E9C-101B-9397-08002B2CF9AE}" pid="5" name="_new_ms_pID_725431">
    <vt:lpwstr>cUaSf8SAODQEj8ojKBgAs3VOtqRzsmRSDbv49tjRiCSPdrqot+0t7D
OHLZB9tMvCXsSUSF0KObooyYI9hiVTDsuN0mqP2wlWPIZAJwobRYeWtacuhD2962fn967qST
4RMN20QAsw0y1v8J1h/KDPy4F/F+sKPOjM2VMrKqlfELlCXkSgwHU50dDOzDN5bhsY1bU32A
zF/ArWZ9fU6Pb79XIi+0pKTHbP4BH1TVZxwj</vt:lpwstr>
  </property>
  <property fmtid="{D5CDD505-2E9C-101B-9397-08002B2CF9AE}" pid="6" name="_new_ms_pID_725432">
    <vt:lpwstr>Xcrvt6q+VFCZzLnFJCwxYPyS5dR6WZ4/kqnx
sP9vv4ZOhrfAX+Mj5mIQHPVCgBz4JlmkKOYK1OfwuEIXemUsiXslOxQg8jpdxC4oNg46Saae
0OIH/PokHm/zbQYBJc/WSDEpL9iqQIbTHtTRuQmJVHd1Fi/oKW090RAcAylAbTmJt6OZCXOH
/D+LQ74+fW5xd60fKKsQZa+OjUKRItioXqbM3skRYXnv7lq8pI8rZ9</vt:lpwstr>
  </property>
  <property fmtid="{D5CDD505-2E9C-101B-9397-08002B2CF9AE}" pid="7" name="sflag">
    <vt:lpwstr>1441618681</vt:lpwstr>
  </property>
  <property fmtid="{D5CDD505-2E9C-101B-9397-08002B2CF9AE}" pid="8" name="_new_ms_pID_725433">
    <vt:lpwstr>raIMSJIdt6slyue+GG
+y581FIb15G5u19ds/V1J7mv/90=</vt:lpwstr>
  </property>
</Properties>
</file>