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7"/>
  </p:notesMasterIdLst>
  <p:handoutMasterIdLst>
    <p:handoutMasterId r:id="rId18"/>
  </p:handoutMasterIdLst>
  <p:sldIdLst>
    <p:sldId id="269" r:id="rId2"/>
    <p:sldId id="611" r:id="rId3"/>
    <p:sldId id="656" r:id="rId4"/>
    <p:sldId id="657" r:id="rId5"/>
    <p:sldId id="648" r:id="rId6"/>
    <p:sldId id="663" r:id="rId7"/>
    <p:sldId id="660" r:id="rId8"/>
    <p:sldId id="312" r:id="rId9"/>
    <p:sldId id="645" r:id="rId10"/>
    <p:sldId id="646" r:id="rId11"/>
    <p:sldId id="658" r:id="rId12"/>
    <p:sldId id="664" r:id="rId13"/>
    <p:sldId id="649" r:id="rId14"/>
    <p:sldId id="650" r:id="rId15"/>
    <p:sldId id="651"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ochaoming" initials="luo" lastIdx="3" clrIdx="0">
    <p:extLst>
      <p:ext uri="{19B8F6BF-5375-455C-9EA6-DF929625EA0E}">
        <p15:presenceInfo xmlns:p15="http://schemas.microsoft.com/office/powerpoint/2012/main" userId="luochaomi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66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28" autoAdjust="0"/>
    <p:restoredTop sz="94660"/>
  </p:normalViewPr>
  <p:slideViewPr>
    <p:cSldViewPr>
      <p:cViewPr varScale="1">
        <p:scale>
          <a:sx n="69" d="100"/>
          <a:sy n="69" d="100"/>
        </p:scale>
        <p:origin x="1008" y="58"/>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1604" y="-132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4856247" y="8982075"/>
            <a:ext cx="1462003" cy="369332"/>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ltLang="ko-KR"/>
              <a:t>Chaoming Luo (OPPO)</a:t>
            </a:r>
          </a:p>
          <a:p>
            <a:pPr>
              <a:defRPr/>
            </a:pP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729311" y="8983147"/>
            <a:ext cx="1461939" cy="184666"/>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a:defRPr/>
            </a:pPr>
            <a:r>
              <a:rPr lang="en-US" altLang="ko-KR" smtClean="0"/>
              <a:t>Chaoming Luo (OPPO)</a:t>
            </a:r>
            <a:endParaRPr lang="en-US" altLang="ko-KR"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72660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4583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t>Chaoming Luo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smtClean="0">
                <a:sym typeface="+mn-ea"/>
              </a:rPr>
              <a:t>Chaoming Luo (OPPO)</a:t>
            </a:r>
            <a:endParaRPr lang="en-US"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smtClean="0"/>
              <a:t>Chaoming Luo (OPPO)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a:t>
            </a:r>
            <a:r>
              <a:rPr lang="en-US" altLang="en-US" sz="1800" b="1"/>
              <a:t>IEEE </a:t>
            </a:r>
            <a:r>
              <a:rPr lang="en-US" altLang="en-US" sz="1800" b="1" smtClean="0"/>
              <a:t>802.11-22/0883r1</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zh-CN" sz="1800" b="1" kern="1200" baseline="0" smtClean="0">
                <a:solidFill>
                  <a:schemeClr val="tx1"/>
                </a:solidFill>
                <a:latin typeface="Times New Roman" panose="02020603050405020304" pitchFamily="18" charset="0"/>
                <a:ea typeface="MS PGothic" panose="020B0600070205080204" pitchFamily="34" charset="-128"/>
                <a:cs typeface="+mn-cs"/>
              </a:rPr>
              <a:t>June </a:t>
            </a:r>
            <a:r>
              <a:rPr lang="en-US" altLang="en-US" sz="1800" b="1" smtClean="0"/>
              <a:t>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Visio___1.vsd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Visio___2.vsd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zh-CN" smtClean="0">
                <a:latin typeface="Arial" panose="020B0604020202020204" pitchFamily="34" charset="0"/>
                <a:cs typeface="Arial" panose="020B0604020202020204" pitchFamily="34" charset="0"/>
              </a:rPr>
              <a:t>SBP Reporting Procedure</a:t>
            </a:r>
            <a:endParaRPr lang="en-US" altLang="zh-CN" dirty="0">
              <a:latin typeface="Arial" panose="020B0604020202020204" pitchFamily="34" charset="0"/>
              <a:cs typeface="Arial" panose="020B0604020202020204" pitchFamily="34" charset="0"/>
            </a:endParaRP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a:cs typeface="Arial" panose="020B0604020202020204" pitchFamily="34" charset="0"/>
              </a:rPr>
              <a:t>:</a:t>
            </a:r>
            <a:r>
              <a:rPr lang="en-US" altLang="en-US" sz="2000" b="0">
                <a:cs typeface="Arial" panose="020B0604020202020204" pitchFamily="34" charset="0"/>
              </a:rPr>
              <a:t> </a:t>
            </a:r>
            <a:r>
              <a:rPr lang="en-US" altLang="en-US" sz="2000" b="0" smtClean="0">
                <a:cs typeface="Arial" panose="020B0604020202020204" pitchFamily="34" charset="0"/>
              </a:rPr>
              <a:t>2022-6-10</a:t>
            </a:r>
            <a:endParaRPr lang="en-US" altLang="en-US" sz="2000" b="0" dirty="0">
              <a:cs typeface="Arial" panose="020B0604020202020204" pitchFamily="34" charset="0"/>
            </a:endParaRP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646605" cy="276999"/>
          </a:xfrm>
          <a:prstGeom prst="rect">
            <a:avLst/>
          </a:prstGeom>
          <a:noFill/>
        </p:spPr>
        <p:txBody>
          <a:bodyPr wrap="none" rtlCol="0" anchor="t">
            <a:spAutoFit/>
          </a:bodyPr>
          <a:lstStyle/>
          <a:p>
            <a:r>
              <a:rPr lang="en-US" altLang="ko-KR" smtClean="0">
                <a:sym typeface="+mn-ea"/>
              </a:rPr>
              <a:t>Chaoming Luo </a:t>
            </a:r>
            <a:r>
              <a:rPr lang="en-US" altLang="ko-KR" dirty="0">
                <a:sym typeface="+mn-ea"/>
              </a:rPr>
              <a:t>(OPPO)</a:t>
            </a:r>
            <a:endParaRPr lang="zh-CN" altLang="en-US"/>
          </a:p>
        </p:txBody>
      </p:sp>
      <p:graphicFrame>
        <p:nvGraphicFramePr>
          <p:cNvPr id="3" name="Table 7"/>
          <p:cNvGraphicFramePr>
            <a:graphicFrameLocks noGrp="1"/>
          </p:cNvGraphicFramePr>
          <p:nvPr>
            <p:extLst>
              <p:ext uri="{D42A27DB-BD31-4B8C-83A1-F6EECF244321}">
                <p14:modId xmlns:p14="http://schemas.microsoft.com/office/powerpoint/2010/main" val="1960166441"/>
              </p:ext>
            </p:extLst>
          </p:nvPr>
        </p:nvGraphicFramePr>
        <p:xfrm>
          <a:off x="685800" y="2880360"/>
          <a:ext cx="7858124" cy="1463040"/>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xmlns="" val="20000"/>
                    </a:ext>
                  </a:extLst>
                </a:gridCol>
                <a:gridCol w="1423593">
                  <a:extLst>
                    <a:ext uri="{9D8B030D-6E8A-4147-A177-3AD203B41FA5}">
                      <a16:colId xmlns:a16="http://schemas.microsoft.com/office/drawing/2014/main" xmlns="" val="20001"/>
                    </a:ext>
                  </a:extLst>
                </a:gridCol>
                <a:gridCol w="1081393">
                  <a:extLst>
                    <a:ext uri="{9D8B030D-6E8A-4147-A177-3AD203B41FA5}">
                      <a16:colId xmlns:a16="http://schemas.microsoft.com/office/drawing/2014/main" xmlns="" val="20002"/>
                    </a:ext>
                  </a:extLst>
                </a:gridCol>
                <a:gridCol w="974005">
                  <a:extLst>
                    <a:ext uri="{9D8B030D-6E8A-4147-A177-3AD203B41FA5}">
                      <a16:colId xmlns:a16="http://schemas.microsoft.com/office/drawing/2014/main" xmlns="" val="20003"/>
                    </a:ext>
                  </a:extLst>
                </a:gridCol>
                <a:gridCol w="2702733">
                  <a:extLst>
                    <a:ext uri="{9D8B030D-6E8A-4147-A177-3AD203B41FA5}">
                      <a16:colId xmlns:a16="http://schemas.microsoft.com/office/drawing/2014/main" xmlns="" val="20004"/>
                    </a:ext>
                  </a:extLst>
                </a:gridCol>
              </a:tblGrid>
              <a:tr h="14833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xmlns="" val="10000"/>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smtClean="0">
                          <a:solidFill>
                            <a:schemeClr val="tx1"/>
                          </a:solidFill>
                          <a:effectLst/>
                          <a:latin typeface="Times New Roman" panose="02020603050405020304" pitchFamily="18" charset="0"/>
                          <a:ea typeface="+mn-ea"/>
                          <a:cs typeface="+mn-cs"/>
                        </a:rPr>
                        <a:t>Chaoming Luo</a:t>
                      </a:r>
                      <a:endParaRPr lang="ko-KR" altLang="en-US" sz="1800" b="0" kern="0" smtClean="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smtClean="0">
                          <a:effectLst/>
                          <a:latin typeface="Times New Roman" panose="02020603050405020304" pitchFamily="18" charset="0"/>
                          <a:ea typeface="Malgun Gothic" panose="020B0503020000020004" pitchFamily="50" charset="-127"/>
                        </a:rPr>
                        <a:t>luochaoming@oppo.com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kern="0" smtClean="0">
                          <a:effectLst/>
                          <a:latin typeface="Times New Roman" panose="02020603050405020304" pitchFamily="18" charset="0"/>
                          <a:sym typeface="+mn-ea"/>
                        </a:rPr>
                        <a:t>Lei Huang</a:t>
                      </a:r>
                      <a:endParaRPr lang="ko-KR" altLang="en-US"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smtClean="0">
                          <a:solidFill>
                            <a:schemeClr val="tx1"/>
                          </a:solidFill>
                          <a:effectLst/>
                          <a:latin typeface="Times New Roman" panose="02020603050405020304" pitchFamily="18" charset="0"/>
                          <a:ea typeface="+mn-ea"/>
                          <a:cs typeface="+mn-cs"/>
                        </a:rPr>
                        <a:t>Pei Zhou</a:t>
                      </a:r>
                      <a:endParaRPr lang="ko-KR" altLang="en-US" sz="1800" b="0" kern="0" smtClean="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3"/>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4"/>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smtClean="0">
                <a:latin typeface="Arial" panose="020B0604020202020204" pitchFamily="34" charset="0"/>
                <a:cs typeface="Arial" panose="020B0604020202020204" pitchFamily="34" charset="0"/>
              </a:rPr>
              <a:t>Frame length</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10</a:t>
            </a:fld>
            <a:endParaRPr lang="en-US" altLang="en-US"/>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r>
              <a:rPr lang="en-US" altLang="ko-KR" smtClean="0"/>
              <a:t>)</a:t>
            </a:r>
            <a:endParaRPr lang="en-US" altLang="ko-KR"/>
          </a:p>
        </p:txBody>
      </p:sp>
      <p:sp>
        <p:nvSpPr>
          <p:cNvPr id="7" name="矩形 6"/>
          <p:cNvSpPr/>
          <p:nvPr/>
        </p:nvSpPr>
        <p:spPr>
          <a:xfrm>
            <a:off x="595603" y="1469553"/>
            <a:ext cx="8091197" cy="2646878"/>
          </a:xfrm>
          <a:prstGeom prst="rect">
            <a:avLst/>
          </a:prstGeom>
        </p:spPr>
        <p:txBody>
          <a:bodyPr wrap="square">
            <a:spAutoFit/>
          </a:bodyPr>
          <a:lstStyle/>
          <a:p>
            <a:r>
              <a:rPr lang="en-US" sz="1400" b="1">
                <a:latin typeface="Arial" panose="020B0604020202020204" pitchFamily="34" charset="0"/>
                <a:cs typeface="Arial" panose="020B0604020202020204" pitchFamily="34" charset="0"/>
              </a:rPr>
              <a:t>9.2.4.8 Frame Body field</a:t>
            </a:r>
          </a:p>
          <a:p>
            <a:r>
              <a:rPr lang="en-US" sz="1400" b="1">
                <a:latin typeface="Arial" panose="020B0604020202020204" pitchFamily="34" charset="0"/>
                <a:cs typeface="Arial" panose="020B0604020202020204" pitchFamily="34" charset="0"/>
              </a:rPr>
              <a:t>Table 9-34—Maximum data unit sizes (in octets) and durations (in microseconds</a:t>
            </a:r>
            <a:r>
              <a:rPr lang="en-US" sz="1400" b="1" smtClean="0">
                <a:latin typeface="Arial" panose="020B0604020202020204" pitchFamily="34" charset="0"/>
                <a:cs typeface="Arial" panose="020B0604020202020204" pitchFamily="34" charset="0"/>
              </a:rPr>
              <a:t>)</a:t>
            </a:r>
            <a:endParaRPr lang="en-US" sz="1400" b="1">
              <a:latin typeface="Arial" panose="020B0604020202020204" pitchFamily="34" charset="0"/>
              <a:cs typeface="Arial" panose="020B0604020202020204" pitchFamily="34" charset="0"/>
            </a:endParaRPr>
          </a:p>
          <a:p>
            <a:r>
              <a:rPr lang="en-US" sz="1400" smtClean="0">
                <a:latin typeface="Arial" panose="020B0604020202020204" pitchFamily="34" charset="0"/>
                <a:cs typeface="Arial" panose="020B0604020202020204" pitchFamily="34" charset="0"/>
              </a:rPr>
              <a:t>HT </a:t>
            </a:r>
            <a:r>
              <a:rPr lang="en-US" sz="1400">
                <a:latin typeface="Arial" panose="020B0604020202020204" pitchFamily="34" charset="0"/>
                <a:cs typeface="Arial" panose="020B0604020202020204" pitchFamily="34" charset="0"/>
              </a:rPr>
              <a:t>MMPDU size</a:t>
            </a:r>
            <a:r>
              <a:rPr lang="en-US" sz="1400" smtClean="0">
                <a:latin typeface="Arial" panose="020B0604020202020204" pitchFamily="34" charset="0"/>
                <a:cs typeface="Arial" panose="020B0604020202020204" pitchFamily="34" charset="0"/>
              </a:rPr>
              <a:t>: </a:t>
            </a:r>
            <a:r>
              <a:rPr lang="en-US" sz="1400">
                <a:solidFill>
                  <a:schemeClr val="accent2"/>
                </a:solidFill>
                <a:latin typeface="Arial" panose="020B0604020202020204" pitchFamily="34" charset="0"/>
                <a:cs typeface="Arial" panose="020B0604020202020204" pitchFamily="34" charset="0"/>
              </a:rPr>
              <a:t>2304</a:t>
            </a:r>
          </a:p>
          <a:p>
            <a:r>
              <a:rPr lang="en-US" sz="1400" smtClean="0">
                <a:latin typeface="Arial" panose="020B0604020202020204" pitchFamily="34" charset="0"/>
                <a:cs typeface="Arial" panose="020B0604020202020204" pitchFamily="34" charset="0"/>
              </a:rPr>
              <a:t>VHT </a:t>
            </a:r>
            <a:r>
              <a:rPr lang="en-US" sz="1400">
                <a:latin typeface="Arial" panose="020B0604020202020204" pitchFamily="34" charset="0"/>
                <a:cs typeface="Arial" panose="020B0604020202020204" pitchFamily="34" charset="0"/>
              </a:rPr>
              <a:t>MMPDU size</a:t>
            </a:r>
            <a:r>
              <a:rPr lang="en-US" sz="1400" smtClean="0">
                <a:latin typeface="Arial" panose="020B0604020202020204" pitchFamily="34" charset="0"/>
                <a:cs typeface="Arial" panose="020B0604020202020204" pitchFamily="34" charset="0"/>
              </a:rPr>
              <a:t>: </a:t>
            </a:r>
            <a:r>
              <a:rPr lang="en-US" sz="1400">
                <a:solidFill>
                  <a:schemeClr val="accent2"/>
                </a:solidFill>
                <a:latin typeface="Arial" panose="020B0604020202020204" pitchFamily="34" charset="0"/>
                <a:cs typeface="Arial" panose="020B0604020202020204" pitchFamily="34" charset="0"/>
              </a:rPr>
              <a:t>3895 or 7991 or 11 </a:t>
            </a:r>
            <a:r>
              <a:rPr lang="en-US" sz="1400" smtClean="0">
                <a:solidFill>
                  <a:schemeClr val="accent2"/>
                </a:solidFill>
                <a:latin typeface="Arial" panose="020B0604020202020204" pitchFamily="34" charset="0"/>
                <a:cs typeface="Arial" panose="020B0604020202020204" pitchFamily="34" charset="0"/>
              </a:rPr>
              <a:t>454 </a:t>
            </a:r>
            <a:r>
              <a:rPr lang="en-US" sz="1400" smtClean="0">
                <a:latin typeface="Arial" panose="020B0604020202020204" pitchFamily="34" charset="0"/>
                <a:cs typeface="Arial" panose="020B0604020202020204" pitchFamily="34" charset="0"/>
              </a:rPr>
              <a:t>(Note 1)</a:t>
            </a:r>
            <a:endParaRPr lang="en-US" sz="1400">
              <a:latin typeface="Arial" panose="020B0604020202020204" pitchFamily="34" charset="0"/>
              <a:cs typeface="Arial" panose="020B0604020202020204" pitchFamily="34" charset="0"/>
            </a:endParaRPr>
          </a:p>
          <a:p>
            <a:r>
              <a:rPr lang="en-US" sz="1400" smtClean="0">
                <a:latin typeface="Arial" panose="020B0604020202020204" pitchFamily="34" charset="0"/>
                <a:cs typeface="Arial" panose="020B0604020202020204" pitchFamily="34" charset="0"/>
              </a:rPr>
              <a:t>HE </a:t>
            </a:r>
            <a:r>
              <a:rPr lang="en-US" sz="1400">
                <a:latin typeface="Arial" panose="020B0604020202020204" pitchFamily="34" charset="0"/>
                <a:cs typeface="Arial" panose="020B0604020202020204" pitchFamily="34" charset="0"/>
              </a:rPr>
              <a:t>MMPDU size</a:t>
            </a:r>
            <a:r>
              <a:rPr lang="en-US" sz="1400" smtClean="0">
                <a:latin typeface="Arial" panose="020B0604020202020204" pitchFamily="34" charset="0"/>
                <a:cs typeface="Arial" panose="020B0604020202020204" pitchFamily="34" charset="0"/>
              </a:rPr>
              <a:t>: </a:t>
            </a:r>
            <a:r>
              <a:rPr lang="en-US" sz="1400">
                <a:solidFill>
                  <a:schemeClr val="accent2"/>
                </a:solidFill>
                <a:latin typeface="Arial" panose="020B0604020202020204" pitchFamily="34" charset="0"/>
                <a:cs typeface="Arial" panose="020B0604020202020204" pitchFamily="34" charset="0"/>
              </a:rPr>
              <a:t>3839 or </a:t>
            </a:r>
            <a:r>
              <a:rPr lang="en-US" sz="1400">
                <a:solidFill>
                  <a:srgbClr val="FF0000"/>
                </a:solidFill>
                <a:latin typeface="Arial" panose="020B0604020202020204" pitchFamily="34" charset="0"/>
                <a:cs typeface="Arial" panose="020B0604020202020204" pitchFamily="34" charset="0"/>
              </a:rPr>
              <a:t>7935</a:t>
            </a:r>
            <a:r>
              <a:rPr lang="en-US" sz="1400">
                <a:solidFill>
                  <a:schemeClr val="accent2"/>
                </a:solidFill>
                <a:latin typeface="Arial" panose="020B0604020202020204" pitchFamily="34" charset="0"/>
                <a:cs typeface="Arial" panose="020B0604020202020204" pitchFamily="34" charset="0"/>
              </a:rPr>
              <a:t> </a:t>
            </a:r>
            <a:r>
              <a:rPr lang="en-US" sz="1400">
                <a:latin typeface="Arial" panose="020B0604020202020204" pitchFamily="34" charset="0"/>
                <a:cs typeface="Arial" panose="020B0604020202020204" pitchFamily="34" charset="0"/>
              </a:rPr>
              <a:t>for </a:t>
            </a:r>
            <a:r>
              <a:rPr lang="en-US" sz="1400" smtClean="0">
                <a:latin typeface="Arial" panose="020B0604020202020204" pitchFamily="34" charset="0"/>
                <a:cs typeface="Arial" panose="020B0604020202020204" pitchFamily="34" charset="0"/>
              </a:rPr>
              <a:t>2.4G (Note 5), </a:t>
            </a:r>
            <a:r>
              <a:rPr lang="en-US" sz="1400">
                <a:latin typeface="Arial" panose="020B0604020202020204" pitchFamily="34" charset="0"/>
                <a:cs typeface="Arial" panose="020B0604020202020204" pitchFamily="34" charset="0"/>
              </a:rPr>
              <a:t>Otherwise </a:t>
            </a:r>
            <a:r>
              <a:rPr lang="en-US" sz="1400">
                <a:solidFill>
                  <a:schemeClr val="accent2"/>
                </a:solidFill>
                <a:latin typeface="Arial" panose="020B0604020202020204" pitchFamily="34" charset="0"/>
                <a:cs typeface="Arial" panose="020B0604020202020204" pitchFamily="34" charset="0"/>
              </a:rPr>
              <a:t>3895 or 7991 or </a:t>
            </a:r>
            <a:r>
              <a:rPr lang="en-US" sz="1400">
                <a:solidFill>
                  <a:srgbClr val="FF0000"/>
                </a:solidFill>
                <a:latin typeface="Arial" panose="020B0604020202020204" pitchFamily="34" charset="0"/>
                <a:cs typeface="Arial" panose="020B0604020202020204" pitchFamily="34" charset="0"/>
              </a:rPr>
              <a:t>11 454 </a:t>
            </a:r>
            <a:r>
              <a:rPr lang="en-US" sz="1400" smtClean="0">
                <a:latin typeface="Arial" panose="020B0604020202020204" pitchFamily="34" charset="0"/>
                <a:cs typeface="Arial" panose="020B0604020202020204" pitchFamily="34" charset="0"/>
              </a:rPr>
              <a:t>(Note 7)</a:t>
            </a:r>
          </a:p>
          <a:p>
            <a:r>
              <a:rPr lang="en-US" i="1">
                <a:latin typeface="Arial" panose="020B0604020202020204" pitchFamily="34" charset="0"/>
                <a:cs typeface="Arial" panose="020B0604020202020204" pitchFamily="34" charset="0"/>
              </a:rPr>
              <a:t>NOTE 1—No direct constraint on the maximum MMPDU size; indirectly constrained by the maximum MPDU size (see 9.3.3.1 (Format of (PV0) Management frames</a:t>
            </a:r>
            <a:r>
              <a:rPr lang="en-US" i="1" smtClean="0">
                <a:latin typeface="Arial" panose="020B0604020202020204" pitchFamily="34" charset="0"/>
                <a:cs typeface="Arial" panose="020B0604020202020204" pitchFamily="34" charset="0"/>
              </a:rPr>
              <a:t>)).</a:t>
            </a:r>
          </a:p>
          <a:p>
            <a:r>
              <a:rPr lang="en-US" i="1">
                <a:latin typeface="Arial" panose="020B0604020202020204" pitchFamily="34" charset="0"/>
                <a:cs typeface="Arial" panose="020B0604020202020204" pitchFamily="34" charset="0"/>
              </a:rPr>
              <a:t>NOTE 3—No direct constraint on the maximum A-MSDU size; indirectly constrained by the maximum MPDU size</a:t>
            </a:r>
            <a:r>
              <a:rPr lang="en-US" i="1" smtClean="0">
                <a:latin typeface="Arial" panose="020B0604020202020204" pitchFamily="34" charset="0"/>
                <a:cs typeface="Arial" panose="020B0604020202020204" pitchFamily="34" charset="0"/>
              </a:rPr>
              <a:t>.</a:t>
            </a:r>
          </a:p>
          <a:p>
            <a:r>
              <a:rPr lang="en-US" i="1">
                <a:latin typeface="Arial" panose="020B0604020202020204" pitchFamily="34" charset="0"/>
                <a:cs typeface="Arial" panose="020B0604020202020204" pitchFamily="34" charset="0"/>
              </a:rPr>
              <a:t>NOTE 4—No direct constraint on the maximum MPDU size; indirectly constrained by the maximum MSDU/MMPDU or (for HT STAs only) A-MSDU size</a:t>
            </a:r>
            <a:r>
              <a:rPr lang="en-US" i="1" smtClean="0">
                <a:latin typeface="Arial" panose="020B0604020202020204" pitchFamily="34" charset="0"/>
                <a:cs typeface="Arial" panose="020B0604020202020204" pitchFamily="34" charset="0"/>
              </a:rPr>
              <a:t>.</a:t>
            </a:r>
          </a:p>
          <a:p>
            <a:r>
              <a:rPr lang="en-US" i="1">
                <a:latin typeface="Arial" panose="020B0604020202020204" pitchFamily="34" charset="0"/>
                <a:cs typeface="Arial" panose="020B0604020202020204" pitchFamily="34" charset="0"/>
              </a:rPr>
              <a:t>NOTE 5—No direct constraint on the maximum MPDU size; indirectly constrained by the maximum A-MSDU size.</a:t>
            </a:r>
          </a:p>
          <a:p>
            <a:r>
              <a:rPr lang="en-US" i="1">
                <a:latin typeface="Arial" panose="020B0604020202020204" pitchFamily="34" charset="0"/>
                <a:cs typeface="Arial" panose="020B0604020202020204" pitchFamily="34" charset="0"/>
              </a:rPr>
              <a:t>NOTE 7—The maximum MPDU size </a:t>
            </a:r>
            <a:r>
              <a:rPr lang="en-US" i="1">
                <a:solidFill>
                  <a:srgbClr val="FF0000"/>
                </a:solidFill>
                <a:latin typeface="Arial" panose="020B0604020202020204" pitchFamily="34" charset="0"/>
                <a:cs typeface="Arial" panose="020B0604020202020204" pitchFamily="34" charset="0"/>
              </a:rPr>
              <a:t>might be greater than the size declared as supported by the recipient </a:t>
            </a:r>
            <a:r>
              <a:rPr lang="en-US" i="1">
                <a:latin typeface="Arial" panose="020B0604020202020204" pitchFamily="34" charset="0"/>
                <a:cs typeface="Arial" panose="020B0604020202020204" pitchFamily="34" charset="0"/>
              </a:rPr>
              <a:t>if the MPDU is an </a:t>
            </a:r>
            <a:r>
              <a:rPr lang="en-US" i="1">
                <a:solidFill>
                  <a:srgbClr val="FF0000"/>
                </a:solidFill>
                <a:latin typeface="Arial" panose="020B0604020202020204" pitchFamily="34" charset="0"/>
                <a:cs typeface="Arial" panose="020B0604020202020204" pitchFamily="34" charset="0"/>
              </a:rPr>
              <a:t>HE Compressed Beamforming/CQI </a:t>
            </a:r>
            <a:r>
              <a:rPr lang="en-US" i="1" smtClean="0">
                <a:solidFill>
                  <a:srgbClr val="FF0000"/>
                </a:solidFill>
                <a:latin typeface="Arial" panose="020B0604020202020204" pitchFamily="34" charset="0"/>
                <a:cs typeface="Arial" panose="020B0604020202020204" pitchFamily="34" charset="0"/>
              </a:rPr>
              <a:t>frame</a:t>
            </a:r>
            <a:r>
              <a:rPr lang="en-US" i="1" smtClean="0">
                <a:latin typeface="Arial" panose="020B0604020202020204" pitchFamily="34" charset="0"/>
                <a:cs typeface="Arial" panose="020B0604020202020204" pitchFamily="34" charset="0"/>
              </a:rPr>
              <a:t>.</a:t>
            </a:r>
            <a:endParaRPr lang="en-US" i="1">
              <a:latin typeface="Arial" panose="020B0604020202020204" pitchFamily="34" charset="0"/>
              <a:cs typeface="Arial" panose="020B0604020202020204" pitchFamily="34" charset="0"/>
            </a:endParaRPr>
          </a:p>
        </p:txBody>
      </p:sp>
      <p:sp>
        <p:nvSpPr>
          <p:cNvPr id="16" name="矩形 15"/>
          <p:cNvSpPr/>
          <p:nvPr/>
        </p:nvSpPr>
        <p:spPr>
          <a:xfrm>
            <a:off x="595603" y="4143847"/>
            <a:ext cx="7796253" cy="1815882"/>
          </a:xfrm>
          <a:prstGeom prst="rect">
            <a:avLst/>
          </a:prstGeom>
        </p:spPr>
        <p:txBody>
          <a:bodyPr wrap="square">
            <a:spAutoFit/>
          </a:bodyPr>
          <a:lstStyle/>
          <a:p>
            <a:r>
              <a:rPr lang="en-US" sz="1400" b="1">
                <a:latin typeface="Arial" panose="020B0604020202020204" pitchFamily="34" charset="0"/>
                <a:cs typeface="Arial" panose="020B0604020202020204" pitchFamily="34" charset="0"/>
              </a:rPr>
              <a:t>9.7 Aggregate MPDU (A-MPDU</a:t>
            </a:r>
            <a:r>
              <a:rPr lang="en-US" sz="1400" b="1" smtClean="0">
                <a:latin typeface="Arial" panose="020B0604020202020204" pitchFamily="34" charset="0"/>
                <a:cs typeface="Arial" panose="020B0604020202020204" pitchFamily="34" charset="0"/>
              </a:rPr>
              <a:t>)</a:t>
            </a:r>
          </a:p>
          <a:p>
            <a:r>
              <a:rPr lang="en-US" smtClean="0">
                <a:latin typeface="Arial" panose="020B0604020202020204" pitchFamily="34" charset="0"/>
                <a:cs typeface="Arial" panose="020B0604020202020204" pitchFamily="34" charset="0"/>
              </a:rPr>
              <a:t>The </a:t>
            </a:r>
            <a:r>
              <a:rPr lang="en-US">
                <a:latin typeface="Arial" panose="020B0604020202020204" pitchFamily="34" charset="0"/>
                <a:cs typeface="Arial" panose="020B0604020202020204" pitchFamily="34" charset="0"/>
              </a:rPr>
              <a:t>maximum length of an A-MPDU in an HT PPDU is </a:t>
            </a:r>
            <a:r>
              <a:rPr lang="en-US">
                <a:solidFill>
                  <a:schemeClr val="accent2"/>
                </a:solidFill>
                <a:latin typeface="Arial" panose="020B0604020202020204" pitchFamily="34" charset="0"/>
                <a:cs typeface="Arial" panose="020B0604020202020204" pitchFamily="34" charset="0"/>
              </a:rPr>
              <a:t>65 535 </a:t>
            </a:r>
            <a:r>
              <a:rPr lang="en-US">
                <a:latin typeface="Arial" panose="020B0604020202020204" pitchFamily="34" charset="0"/>
                <a:cs typeface="Arial" panose="020B0604020202020204" pitchFamily="34" charset="0"/>
              </a:rPr>
              <a:t>octets. The maximum length of an AMPDU in a DMG PPDU is </a:t>
            </a:r>
            <a:r>
              <a:rPr lang="en-US">
                <a:solidFill>
                  <a:schemeClr val="accent2"/>
                </a:solidFill>
                <a:latin typeface="Arial" panose="020B0604020202020204" pitchFamily="34" charset="0"/>
                <a:cs typeface="Arial" panose="020B0604020202020204" pitchFamily="34" charset="0"/>
              </a:rPr>
              <a:t>262 143 </a:t>
            </a:r>
            <a:r>
              <a:rPr lang="en-US">
                <a:latin typeface="Arial" panose="020B0604020202020204" pitchFamily="34" charset="0"/>
                <a:cs typeface="Arial" panose="020B0604020202020204" pitchFamily="34" charset="0"/>
              </a:rPr>
              <a:t>octets. The maximum length of an A-MPDU pre-EOF padding in a VHT PPDU is </a:t>
            </a:r>
            <a:r>
              <a:rPr lang="en-US">
                <a:solidFill>
                  <a:schemeClr val="accent2"/>
                </a:solidFill>
                <a:latin typeface="Arial" panose="020B0604020202020204" pitchFamily="34" charset="0"/>
                <a:cs typeface="Arial" panose="020B0604020202020204" pitchFamily="34" charset="0"/>
              </a:rPr>
              <a:t>1 048 575 </a:t>
            </a:r>
            <a:r>
              <a:rPr lang="en-US">
                <a:latin typeface="Arial" panose="020B0604020202020204" pitchFamily="34" charset="0"/>
                <a:cs typeface="Arial" panose="020B0604020202020204" pitchFamily="34" charset="0"/>
              </a:rPr>
              <a:t>octets. The maximum length of an A-MPDU pre-EOF padding in an HE PPDU is </a:t>
            </a:r>
            <a:r>
              <a:rPr lang="en-US">
                <a:solidFill>
                  <a:schemeClr val="accent2"/>
                </a:solidFill>
                <a:latin typeface="Arial" panose="020B0604020202020204" pitchFamily="34" charset="0"/>
                <a:cs typeface="Arial" panose="020B0604020202020204" pitchFamily="34" charset="0"/>
              </a:rPr>
              <a:t>6 500 631 </a:t>
            </a:r>
            <a:r>
              <a:rPr lang="en-US">
                <a:latin typeface="Arial" panose="020B0604020202020204" pitchFamily="34" charset="0"/>
                <a:cs typeface="Arial" panose="020B0604020202020204" pitchFamily="34" charset="0"/>
              </a:rPr>
              <a:t>octets.  The maximum length of an A-MPDU in an EDMG PPDU is </a:t>
            </a:r>
            <a:r>
              <a:rPr lang="en-US">
                <a:solidFill>
                  <a:schemeClr val="accent2"/>
                </a:solidFill>
                <a:latin typeface="Arial" panose="020B0604020202020204" pitchFamily="34" charset="0"/>
                <a:cs typeface="Arial" panose="020B0604020202020204" pitchFamily="34" charset="0"/>
              </a:rPr>
              <a:t>4 194 303 </a:t>
            </a:r>
            <a:r>
              <a:rPr lang="en-US">
                <a:latin typeface="Arial" panose="020B0604020202020204" pitchFamily="34" charset="0"/>
                <a:cs typeface="Arial" panose="020B0604020202020204" pitchFamily="34" charset="0"/>
              </a:rPr>
              <a:t>octets. The length of an A-MPDU addressed to a particular STA can be further constrained as described in 10.12.2 (A-MPDU length limit rules</a:t>
            </a:r>
            <a:r>
              <a:rPr lang="en-US" smtClean="0">
                <a:latin typeface="Arial" panose="020B0604020202020204" pitchFamily="34" charset="0"/>
                <a:cs typeface="Arial" panose="020B0604020202020204" pitchFamily="34" charset="0"/>
              </a:rPr>
              <a:t>).</a:t>
            </a:r>
          </a:p>
          <a:p>
            <a:endParaRPr lang="en-US">
              <a:latin typeface="Arial" panose="020B0604020202020204" pitchFamily="34" charset="0"/>
              <a:cs typeface="Arial" panose="020B0604020202020204" pitchFamily="34" charset="0"/>
            </a:endParaRPr>
          </a:p>
          <a:p>
            <a:r>
              <a:rPr lang="en-US" sz="1400" b="1">
                <a:latin typeface="Arial" panose="020B0604020202020204" pitchFamily="34" charset="0"/>
                <a:cs typeface="Arial" panose="020B0604020202020204" pitchFamily="34" charset="0"/>
              </a:rPr>
              <a:t>10.12.2 (A-MPDU length limit rules</a:t>
            </a:r>
            <a:r>
              <a:rPr lang="en-US" sz="1400" b="1" smtClean="0">
                <a:latin typeface="Arial" panose="020B0604020202020204" pitchFamily="34" charset="0"/>
                <a:cs typeface="Arial" panose="020B0604020202020204" pitchFamily="34" charset="0"/>
              </a:rPr>
              <a:t>)</a:t>
            </a:r>
            <a:endParaRPr lang="en-US" sz="1400" b="1">
              <a:latin typeface="Arial" panose="020B0604020202020204" pitchFamily="34" charset="0"/>
              <a:cs typeface="Arial" panose="020B0604020202020204" pitchFamily="34" charset="0"/>
            </a:endParaRPr>
          </a:p>
          <a:p>
            <a:r>
              <a:rPr lang="en-US">
                <a:latin typeface="Arial" panose="020B0604020202020204" pitchFamily="34" charset="0"/>
                <a:cs typeface="Arial" panose="020B0604020202020204" pitchFamily="34" charset="0"/>
              </a:rPr>
              <a:t>MPDUs in an A-MPDU carried in an HT PPDU shall be limited to a maximum length of </a:t>
            </a:r>
            <a:r>
              <a:rPr lang="en-US">
                <a:solidFill>
                  <a:srgbClr val="FF0000"/>
                </a:solidFill>
                <a:latin typeface="Arial" panose="020B0604020202020204" pitchFamily="34" charset="0"/>
                <a:cs typeface="Arial" panose="020B0604020202020204" pitchFamily="34" charset="0"/>
              </a:rPr>
              <a:t>4095</a:t>
            </a:r>
            <a:r>
              <a:rPr lang="en-US">
                <a:solidFill>
                  <a:schemeClr val="accent2"/>
                </a:solidFill>
                <a:latin typeface="Arial" panose="020B0604020202020204" pitchFamily="34" charset="0"/>
                <a:cs typeface="Arial" panose="020B0604020202020204" pitchFamily="34" charset="0"/>
              </a:rPr>
              <a:t> </a:t>
            </a:r>
            <a:r>
              <a:rPr lang="en-US">
                <a:latin typeface="Arial" panose="020B0604020202020204" pitchFamily="34" charset="0"/>
                <a:cs typeface="Arial" panose="020B0604020202020204" pitchFamily="34" charset="0"/>
              </a:rPr>
              <a:t>octets. </a:t>
            </a:r>
          </a:p>
        </p:txBody>
      </p:sp>
    </p:spTree>
    <p:extLst>
      <p:ext uri="{BB962C8B-B14F-4D97-AF65-F5344CB8AC3E}">
        <p14:creationId xmlns:p14="http://schemas.microsoft.com/office/powerpoint/2010/main" val="5773562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smtClean="0">
                <a:latin typeface="Arial" panose="020B0604020202020204" pitchFamily="34" charset="0"/>
                <a:cs typeface="Arial" panose="020B0604020202020204" pitchFamily="34" charset="0"/>
              </a:rPr>
              <a:t>CSI report size</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11</a:t>
            </a:fld>
            <a:endParaRPr lang="en-US" altLang="en-US"/>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r>
              <a:rPr lang="en-US" altLang="ko-KR" smtClean="0"/>
              <a:t>)</a:t>
            </a:r>
            <a:endParaRPr lang="en-US" altLang="ko-KR"/>
          </a:p>
        </p:txBody>
      </p:sp>
      <p:graphicFrame>
        <p:nvGraphicFramePr>
          <p:cNvPr id="8" name="表格 7"/>
          <p:cNvGraphicFramePr>
            <a:graphicFrameLocks noGrp="1"/>
          </p:cNvGraphicFramePr>
          <p:nvPr>
            <p:extLst>
              <p:ext uri="{D42A27DB-BD31-4B8C-83A1-F6EECF244321}">
                <p14:modId xmlns:p14="http://schemas.microsoft.com/office/powerpoint/2010/main" val="4288932355"/>
              </p:ext>
            </p:extLst>
          </p:nvPr>
        </p:nvGraphicFramePr>
        <p:xfrm>
          <a:off x="627739" y="3249594"/>
          <a:ext cx="8153403" cy="2194560"/>
        </p:xfrm>
        <a:graphic>
          <a:graphicData uri="http://schemas.openxmlformats.org/drawingml/2006/table">
            <a:tbl>
              <a:tblPr firstRow="1" firstCol="1" bandRow="1">
                <a:tableStyleId>{5C22544A-7EE6-4342-B048-85BDC9FD1C3A}</a:tableStyleId>
              </a:tblPr>
              <a:tblGrid>
                <a:gridCol w="1036678"/>
                <a:gridCol w="545383"/>
                <a:gridCol w="1159790"/>
                <a:gridCol w="555299"/>
                <a:gridCol w="753491"/>
                <a:gridCol w="753491"/>
                <a:gridCol w="1379857"/>
                <a:gridCol w="1969414"/>
              </a:tblGrid>
              <a:tr h="121920">
                <a:tc>
                  <a:txBody>
                    <a:bodyPr/>
                    <a:lstStyle/>
                    <a:p>
                      <a:pPr>
                        <a:spcAft>
                          <a:spcPts val="0"/>
                        </a:spcAft>
                      </a:pPr>
                      <a:r>
                        <a:rPr lang="en-US" sz="1800" kern="100" dirty="0">
                          <a:effectLst/>
                          <a:latin typeface="Arial" panose="020B0604020202020204" pitchFamily="34" charset="0"/>
                          <a:cs typeface="Arial" panose="020B0604020202020204" pitchFamily="34" charset="0"/>
                        </a:rPr>
                        <a:t>BW</a:t>
                      </a:r>
                      <a:endParaRPr lang="zh-CN" sz="1800" kern="1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sz="1800" kern="100">
                          <a:effectLst/>
                          <a:latin typeface="Arial" panose="020B0604020202020204" pitchFamily="34" charset="0"/>
                          <a:cs typeface="Arial" panose="020B0604020202020204" pitchFamily="34" charset="0"/>
                        </a:rPr>
                        <a:t>Ng</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sz="1800" kern="100" smtClean="0">
                          <a:effectLst/>
                          <a:latin typeface="Arial" panose="020B0604020202020204" pitchFamily="34" charset="0"/>
                          <a:cs typeface="Arial" panose="020B0604020202020204" pitchFamily="34" charset="0"/>
                        </a:rPr>
                        <a:t>Nsc</a:t>
                      </a:r>
                      <a:endParaRPr lang="zh-CN" sz="1800" kern="1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sz="1800" kern="100" dirty="0">
                          <a:effectLst/>
                          <a:latin typeface="Arial" panose="020B0604020202020204" pitchFamily="34" charset="0"/>
                          <a:cs typeface="Arial" panose="020B0604020202020204" pitchFamily="34" charset="0"/>
                        </a:rPr>
                        <a:t>Nb</a:t>
                      </a:r>
                      <a:endParaRPr lang="zh-CN" sz="1800" kern="1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Ntx</a:t>
                      </a:r>
                      <a:endParaRPr lang="zh-CN" sz="1800" kern="1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Nrx</a:t>
                      </a:r>
                      <a:endParaRPr lang="zh-CN" sz="1800" kern="1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sz="1800" kern="100" dirty="0" smtClean="0">
                          <a:effectLst/>
                          <a:latin typeface="Arial" panose="020B0604020202020204" pitchFamily="34" charset="0"/>
                          <a:cs typeface="Arial" panose="020B0604020202020204" pitchFamily="34" charset="0"/>
                        </a:rPr>
                        <a:t>Size </a:t>
                      </a:r>
                      <a:r>
                        <a:rPr lang="en-US" sz="1800" kern="100" smtClean="0">
                          <a:effectLst/>
                          <a:latin typeface="Arial" panose="020B0604020202020204" pitchFamily="34" charset="0"/>
                          <a:cs typeface="Arial" panose="020B0604020202020204" pitchFamily="34" charset="0"/>
                        </a:rPr>
                        <a:t>(bits)</a:t>
                      </a:r>
                      <a:endParaRPr lang="zh-CN" sz="1800" kern="1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Size (octets)</a:t>
                      </a:r>
                      <a:endParaRPr lang="zh-CN" sz="1800" kern="1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r>
              <a:tr h="0">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20MHz</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16</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242÷16</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10</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2</a:t>
                      </a:r>
                      <a:endParaRPr lang="zh-CN" sz="1800" kern="1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2</a:t>
                      </a:r>
                      <a:endParaRPr lang="zh-CN" sz="1800" kern="1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lgn="l">
                        <a:spcAft>
                          <a:spcPts val="0"/>
                        </a:spcAft>
                      </a:pPr>
                      <a:r>
                        <a:rPr lang="en-US" sz="1800" kern="100" smtClean="0">
                          <a:effectLst/>
                          <a:latin typeface="Arial" panose="020B0604020202020204" pitchFamily="34" charset="0"/>
                          <a:cs typeface="Arial" panose="020B0604020202020204" pitchFamily="34" charset="0"/>
                        </a:rPr>
                        <a:t>1304</a:t>
                      </a:r>
                      <a:endParaRPr lang="zh-CN" sz="1800" kern="1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lgn="l">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163</a:t>
                      </a:r>
                      <a:endParaRPr lang="zh-CN" sz="1800" kern="1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r>
              <a:tr h="0">
                <a:tc>
                  <a:txBody>
                    <a:bodyPr/>
                    <a:lstStyle/>
                    <a:p>
                      <a:pPr>
                        <a:spcAft>
                          <a:spcPts val="0"/>
                        </a:spcAft>
                      </a:pPr>
                      <a:r>
                        <a:rPr lang="en-US" sz="1800" kern="100">
                          <a:effectLst/>
                          <a:latin typeface="Arial" panose="020B0604020202020204" pitchFamily="34" charset="0"/>
                          <a:cs typeface="Arial" panose="020B0604020202020204" pitchFamily="34" charset="0"/>
                        </a:rPr>
                        <a:t>20MHz</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sz="1800" kern="100">
                          <a:effectLst/>
                          <a:latin typeface="Arial" panose="020B0604020202020204" pitchFamily="34" charset="0"/>
                          <a:cs typeface="Arial" panose="020B0604020202020204" pitchFamily="34" charset="0"/>
                        </a:rPr>
                        <a:t>4</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sz="1800" kern="100" smtClean="0">
                          <a:effectLst/>
                          <a:latin typeface="Arial" panose="020B0604020202020204" pitchFamily="34" charset="0"/>
                          <a:cs typeface="Arial" panose="020B0604020202020204" pitchFamily="34" charset="0"/>
                        </a:rPr>
                        <a:t>242</a:t>
                      </a: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a:t>
                      </a:r>
                      <a:r>
                        <a:rPr lang="en-US" sz="1800" kern="100" smtClean="0">
                          <a:effectLst/>
                          <a:latin typeface="Arial" panose="020B0604020202020204" pitchFamily="34" charset="0"/>
                          <a:cs typeface="Arial" panose="020B0604020202020204" pitchFamily="34" charset="0"/>
                        </a:rPr>
                        <a:t>4</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effectLst/>
                          <a:latin typeface="Arial" panose="020B0604020202020204" pitchFamily="34" charset="0"/>
                          <a:ea typeface="+mn-ea"/>
                          <a:cs typeface="Arial" panose="020B0604020202020204" pitchFamily="34" charset="0"/>
                        </a:rPr>
                        <a:t>10</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2</a:t>
                      </a:r>
                      <a:endParaRPr lang="zh-CN" sz="1800" kern="1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2</a:t>
                      </a:r>
                      <a:endParaRPr lang="zh-CN" sz="1800" kern="1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lgn="l">
                        <a:spcAft>
                          <a:spcPts val="0"/>
                        </a:spcAft>
                      </a:pPr>
                      <a:r>
                        <a:rPr lang="en-US" sz="1800" kern="100" smtClean="0">
                          <a:effectLst/>
                          <a:latin typeface="Arial" panose="020B0604020202020204" pitchFamily="34" charset="0"/>
                          <a:cs typeface="Arial" panose="020B0604020202020204" pitchFamily="34" charset="0"/>
                        </a:rPr>
                        <a:t>4824</a:t>
                      </a:r>
                      <a:endParaRPr lang="zh-CN" sz="1800" kern="1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lgn="l">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804</a:t>
                      </a:r>
                      <a:endParaRPr lang="zh-CN" sz="1800" kern="1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r>
              <a:tr h="0">
                <a:tc>
                  <a:txBody>
                    <a:bodyPr/>
                    <a:lstStyle/>
                    <a:p>
                      <a:pPr>
                        <a:spcAft>
                          <a:spcPts val="0"/>
                        </a:spcAft>
                      </a:pPr>
                      <a:r>
                        <a:rPr lang="en-US" sz="1800" kern="100">
                          <a:effectLst/>
                          <a:latin typeface="Arial" panose="020B0604020202020204" pitchFamily="34" charset="0"/>
                          <a:cs typeface="Arial" panose="020B0604020202020204" pitchFamily="34" charset="0"/>
                        </a:rPr>
                        <a:t>40MHz</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sz="1800" kern="100">
                          <a:effectLst/>
                          <a:latin typeface="Arial" panose="020B0604020202020204" pitchFamily="34" charset="0"/>
                          <a:cs typeface="Arial" panose="020B0604020202020204" pitchFamily="34" charset="0"/>
                        </a:rPr>
                        <a:t>4</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sz="1800" kern="100" smtClean="0">
                          <a:effectLst/>
                          <a:latin typeface="Arial" panose="020B0604020202020204" pitchFamily="34" charset="0"/>
                          <a:cs typeface="Arial" panose="020B0604020202020204" pitchFamily="34" charset="0"/>
                        </a:rPr>
                        <a:t>484</a:t>
                      </a: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a:t>
                      </a:r>
                      <a:r>
                        <a:rPr lang="en-US" sz="1800" kern="100" smtClean="0">
                          <a:effectLst/>
                          <a:latin typeface="Arial" panose="020B0604020202020204" pitchFamily="34" charset="0"/>
                          <a:cs typeface="Arial" panose="020B0604020202020204" pitchFamily="34" charset="0"/>
                        </a:rPr>
                        <a:t>4</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solidFill>
                            <a:schemeClr val="tx1"/>
                          </a:solidFill>
                          <a:effectLst/>
                          <a:latin typeface="Arial" panose="020B0604020202020204" pitchFamily="34" charset="0"/>
                          <a:ea typeface="+mn-ea"/>
                          <a:cs typeface="Arial" panose="020B0604020202020204" pitchFamily="34" charset="0"/>
                        </a:rPr>
                        <a:t>10</a:t>
                      </a:r>
                      <a:endParaRPr lang="zh-CN" sz="1800" kern="10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2</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2</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lgn="l">
                        <a:spcAft>
                          <a:spcPts val="0"/>
                        </a:spcAft>
                      </a:pPr>
                      <a:r>
                        <a:rPr lang="en-US" sz="1800" kern="100" smtClean="0">
                          <a:solidFill>
                            <a:schemeClr val="tx1"/>
                          </a:solidFill>
                          <a:effectLst/>
                          <a:latin typeface="Arial" panose="020B0604020202020204" pitchFamily="34" charset="0"/>
                          <a:cs typeface="Arial" panose="020B0604020202020204" pitchFamily="34" charset="0"/>
                        </a:rPr>
                        <a:t>9704</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lgn="l">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1213</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r>
              <a:tr h="0">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80MHz</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4</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sz="1800" kern="100" smtClean="0">
                          <a:effectLst/>
                          <a:latin typeface="Arial" panose="020B0604020202020204" pitchFamily="34" charset="0"/>
                          <a:cs typeface="Arial" panose="020B0604020202020204" pitchFamily="34" charset="0"/>
                        </a:rPr>
                        <a:t>996</a:t>
                      </a: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a:t>
                      </a:r>
                      <a:r>
                        <a:rPr lang="en-US" sz="1800" kern="100" smtClean="0">
                          <a:effectLst/>
                          <a:latin typeface="Arial" panose="020B0604020202020204" pitchFamily="34" charset="0"/>
                          <a:cs typeface="Arial" panose="020B0604020202020204" pitchFamily="34" charset="0"/>
                        </a:rPr>
                        <a:t>4</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10</a:t>
                      </a:r>
                      <a:endParaRPr lang="zh-CN" sz="1800" kern="10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2</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2</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lgn="l">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19920</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lgn="l">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2490</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r>
              <a:tr h="0">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80MHz</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4</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sz="1800" kern="100" smtClean="0">
                          <a:effectLst/>
                          <a:latin typeface="Arial" panose="020B0604020202020204" pitchFamily="34" charset="0"/>
                          <a:cs typeface="Arial" panose="020B0604020202020204" pitchFamily="34" charset="0"/>
                        </a:rPr>
                        <a:t>996</a:t>
                      </a: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a:t>
                      </a:r>
                      <a:r>
                        <a:rPr lang="en-US" sz="1800" kern="100" smtClean="0">
                          <a:effectLst/>
                          <a:latin typeface="Arial" panose="020B0604020202020204" pitchFamily="34" charset="0"/>
                          <a:cs typeface="Arial" panose="020B0604020202020204" pitchFamily="34" charset="0"/>
                        </a:rPr>
                        <a:t>4</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10</a:t>
                      </a:r>
                      <a:endParaRPr lang="zh-CN" sz="1800" kern="10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4</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4</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lgn="l">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79776</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lgn="l">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9972</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r>
              <a:tr h="0">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160MHz</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8</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sz="1800" kern="100" smtClean="0">
                          <a:effectLst/>
                          <a:latin typeface="Arial" panose="020B0604020202020204" pitchFamily="34" charset="0"/>
                          <a:cs typeface="Arial" panose="020B0604020202020204" pitchFamily="34" charset="0"/>
                        </a:rPr>
                        <a:t>2×996</a:t>
                      </a: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a:t>
                      </a:r>
                      <a:r>
                        <a:rPr lang="en-US" altLang="zh-CN" sz="1800" kern="100" smtClean="0">
                          <a:effectLst/>
                          <a:latin typeface="Arial" panose="020B0604020202020204" pitchFamily="34" charset="0"/>
                          <a:ea typeface="+mn-ea"/>
                          <a:cs typeface="Arial" panose="020B0604020202020204" pitchFamily="34" charset="0"/>
                        </a:rPr>
                        <a:t>8</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10</a:t>
                      </a:r>
                      <a:endParaRPr lang="zh-CN" sz="1800" kern="10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6</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6</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lgn="l">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179496</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lgn="l">
                        <a:spcAft>
                          <a:spcPts val="0"/>
                        </a:spcAft>
                      </a:pPr>
                      <a:r>
                        <a:rPr lang="en-US" altLang="zh-CN" sz="1800" kern="100" smtClean="0">
                          <a:solidFill>
                            <a:srgbClr val="FF0000"/>
                          </a:solidFill>
                          <a:effectLst/>
                          <a:latin typeface="Arial" panose="020B0604020202020204" pitchFamily="34" charset="0"/>
                          <a:ea typeface="宋体" panose="02010600030101010101" pitchFamily="2" charset="-122"/>
                          <a:cs typeface="Arial" panose="020B0604020202020204" pitchFamily="34" charset="0"/>
                        </a:rPr>
                        <a:t>22437</a:t>
                      </a:r>
                      <a:endParaRPr lang="zh-CN" sz="1800" kern="100" dirty="0">
                        <a:solidFill>
                          <a:srgbClr val="FF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r>
              <a:tr h="0">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160MHz</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8</a:t>
                      </a:r>
                      <a:endParaRPr lang="zh-CN"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sz="1800" kern="100" smtClean="0">
                          <a:effectLst/>
                          <a:latin typeface="Arial" panose="020B0604020202020204" pitchFamily="34" charset="0"/>
                          <a:cs typeface="Arial" panose="020B0604020202020204" pitchFamily="34" charset="0"/>
                        </a:rPr>
                        <a:t>2×996</a:t>
                      </a:r>
                      <a:r>
                        <a:rPr lang="en-US" altLang="zh-CN" sz="1800" kern="100" smtClean="0">
                          <a:effectLst/>
                          <a:latin typeface="Arial" panose="020B0604020202020204" pitchFamily="34" charset="0"/>
                          <a:ea typeface="宋体" panose="02010600030101010101" pitchFamily="2" charset="-122"/>
                          <a:cs typeface="Arial" panose="020B0604020202020204" pitchFamily="34" charset="0"/>
                        </a:rPr>
                        <a:t>÷</a:t>
                      </a:r>
                      <a:r>
                        <a:rPr lang="en-US" altLang="zh-CN" sz="1800" kern="100" smtClean="0">
                          <a:effectLst/>
                          <a:latin typeface="Arial" panose="020B0604020202020204" pitchFamily="34" charset="0"/>
                          <a:ea typeface="+mn-ea"/>
                          <a:cs typeface="Arial" panose="020B0604020202020204" pitchFamily="34" charset="0"/>
                        </a:rPr>
                        <a:t>8</a:t>
                      </a:r>
                      <a:endParaRPr lang="zh-CN" altLang="en-US" sz="1800" kern="1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10</a:t>
                      </a:r>
                      <a:endParaRPr lang="zh-CN" sz="1800" kern="10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8</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8</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lgn="l">
                        <a:spcAft>
                          <a:spcPts val="0"/>
                        </a:spcAft>
                      </a:pPr>
                      <a:r>
                        <a:rPr lang="en-US" altLang="zh-CN" sz="1800" kern="100" smtClean="0">
                          <a:solidFill>
                            <a:schemeClr val="tx1"/>
                          </a:solidFill>
                          <a:effectLst/>
                          <a:latin typeface="Arial" panose="020B0604020202020204" pitchFamily="34" charset="0"/>
                          <a:ea typeface="宋体" panose="02010600030101010101" pitchFamily="2" charset="-122"/>
                          <a:cs typeface="Arial" panose="020B0604020202020204" pitchFamily="34" charset="0"/>
                        </a:rPr>
                        <a:t>319104</a:t>
                      </a:r>
                      <a:endParaRPr lang="zh-CN" sz="1800" kern="1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c>
                  <a:txBody>
                    <a:bodyPr/>
                    <a:lstStyle/>
                    <a:p>
                      <a:pPr algn="l">
                        <a:spcAft>
                          <a:spcPts val="0"/>
                        </a:spcAft>
                      </a:pPr>
                      <a:r>
                        <a:rPr lang="en-US" altLang="zh-CN" sz="1800" kern="100" smtClean="0">
                          <a:solidFill>
                            <a:srgbClr val="FF0000"/>
                          </a:solidFill>
                          <a:effectLst/>
                          <a:latin typeface="Arial" panose="020B0604020202020204" pitchFamily="34" charset="0"/>
                          <a:ea typeface="宋体" panose="02010600030101010101" pitchFamily="2" charset="-122"/>
                          <a:cs typeface="Arial" panose="020B0604020202020204" pitchFamily="34" charset="0"/>
                        </a:rPr>
                        <a:t>39888</a:t>
                      </a:r>
                      <a:endParaRPr lang="zh-CN" sz="1800" kern="100" dirty="0">
                        <a:solidFill>
                          <a:srgbClr val="FF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tc>
              </a:tr>
            </a:tbl>
          </a:graphicData>
        </a:graphic>
      </p:graphicFrame>
      <p:sp>
        <p:nvSpPr>
          <p:cNvPr id="9" name="矩形 8"/>
          <p:cNvSpPr/>
          <p:nvPr/>
        </p:nvSpPr>
        <p:spPr>
          <a:xfrm>
            <a:off x="602341" y="1467090"/>
            <a:ext cx="8153401" cy="1815882"/>
          </a:xfrm>
          <a:prstGeom prst="rect">
            <a:avLst/>
          </a:prstGeom>
        </p:spPr>
        <p:txBody>
          <a:bodyPr wrap="square">
            <a:spAutoFit/>
          </a:bodyPr>
          <a:lstStyle/>
          <a:p>
            <a:r>
              <a:rPr lang="en-US" altLang="zh-CN" sz="1600" smtClean="0">
                <a:latin typeface="Arial" panose="020B0604020202020204" pitchFamily="34" charset="0"/>
                <a:cs typeface="Arial" panose="020B0604020202020204" pitchFamily="34" charset="0"/>
              </a:rPr>
              <a:t>Calculate </a:t>
            </a:r>
            <a:r>
              <a:rPr lang="en-US" altLang="zh-CN" sz="1600">
                <a:latin typeface="Arial" panose="020B0604020202020204" pitchFamily="34" charset="0"/>
                <a:cs typeface="Arial" panose="020B0604020202020204" pitchFamily="34" charset="0"/>
              </a:rPr>
              <a:t>size of CSI (</a:t>
            </a:r>
            <a:r>
              <a:rPr lang="en-US" altLang="zh-CN" sz="1600" b="1">
                <a:latin typeface="Arial" panose="020B0604020202020204" pitchFamily="34" charset="0"/>
                <a:cs typeface="Arial" panose="020B0604020202020204" pitchFamily="34" charset="0"/>
              </a:rPr>
              <a:t>Per-link Fractional Scaling</a:t>
            </a:r>
            <a:r>
              <a:rPr lang="en-US" altLang="zh-CN" sz="1600" smtClean="0">
                <a:latin typeface="Arial" panose="020B0604020202020204" pitchFamily="34" charset="0"/>
                <a:cs typeface="Arial" panose="020B0604020202020204" pitchFamily="34" charset="0"/>
              </a:rPr>
              <a:t>) as below:</a:t>
            </a:r>
          </a:p>
          <a:p>
            <a:r>
              <a:rPr lang="en-US" altLang="zh-CN" sz="1600">
                <a:latin typeface="Arial" panose="020B0604020202020204" pitchFamily="34" charset="0"/>
                <a:cs typeface="Arial" panose="020B0604020202020204" pitchFamily="34" charset="0"/>
              </a:rPr>
              <a:t>For each TX/RX Antenna Pair, </a:t>
            </a:r>
            <a:r>
              <a:rPr lang="en-US" altLang="zh-CN" sz="1600" b="1">
                <a:latin typeface="Arial" panose="020B0604020202020204" pitchFamily="34" charset="0"/>
                <a:cs typeface="Arial" panose="020B0604020202020204" pitchFamily="34" charset="0"/>
              </a:rPr>
              <a:t>two</a:t>
            </a:r>
            <a:r>
              <a:rPr lang="en-US" altLang="zh-CN" sz="1600">
                <a:latin typeface="Arial" panose="020B0604020202020204" pitchFamily="34" charset="0"/>
                <a:cs typeface="Arial" panose="020B0604020202020204" pitchFamily="34" charset="0"/>
              </a:rPr>
              <a:t> </a:t>
            </a:r>
            <a:r>
              <a:rPr lang="en-US" altLang="zh-CN" sz="1600" b="1">
                <a:latin typeface="Arial" panose="020B0604020202020204" pitchFamily="34" charset="0"/>
                <a:cs typeface="Arial" panose="020B0604020202020204" pitchFamily="34" charset="0"/>
              </a:rPr>
              <a:t>bits</a:t>
            </a:r>
            <a:r>
              <a:rPr lang="en-US" altLang="zh-CN" sz="1600">
                <a:latin typeface="Arial" panose="020B0604020202020204" pitchFamily="34" charset="0"/>
                <a:cs typeface="Arial" panose="020B0604020202020204" pitchFamily="34" charset="0"/>
              </a:rPr>
              <a:t> are used for signaling the value of </a:t>
            </a:r>
            <a:r>
              <a:rPr lang="zh-CN" altLang="en-US" sz="1600">
                <a:latin typeface="Arial" panose="020B0604020202020204" pitchFamily="34" charset="0"/>
                <a:cs typeface="Arial" panose="020B0604020202020204" pitchFamily="34" charset="0"/>
              </a:rPr>
              <a:t>𝜶 </a:t>
            </a:r>
            <a:r>
              <a:rPr lang="en-US" altLang="zh-CN" sz="1600">
                <a:latin typeface="Arial" panose="020B0604020202020204" pitchFamily="34" charset="0"/>
                <a:cs typeface="Arial" panose="020B0604020202020204" pitchFamily="34" charset="0"/>
              </a:rPr>
              <a:t>and </a:t>
            </a:r>
            <a:r>
              <a:rPr lang="en-US" altLang="zh-CN" sz="1600" b="1">
                <a:latin typeface="Arial" panose="020B0604020202020204" pitchFamily="34" charset="0"/>
                <a:cs typeface="Arial" panose="020B0604020202020204" pitchFamily="34" charset="0"/>
              </a:rPr>
              <a:t>four</a:t>
            </a:r>
            <a:r>
              <a:rPr lang="en-US" altLang="zh-CN" sz="1600">
                <a:latin typeface="Arial" panose="020B0604020202020204" pitchFamily="34" charset="0"/>
                <a:cs typeface="Arial" panose="020B0604020202020204" pitchFamily="34" charset="0"/>
              </a:rPr>
              <a:t> </a:t>
            </a:r>
            <a:r>
              <a:rPr lang="en-US" altLang="zh-CN" sz="1600" b="1">
                <a:latin typeface="Arial" panose="020B0604020202020204" pitchFamily="34" charset="0"/>
                <a:cs typeface="Arial" panose="020B0604020202020204" pitchFamily="34" charset="0"/>
              </a:rPr>
              <a:t>bits</a:t>
            </a:r>
            <a:r>
              <a:rPr lang="en-US" altLang="zh-CN" sz="1600">
                <a:latin typeface="Arial" panose="020B0604020202020204" pitchFamily="34" charset="0"/>
                <a:cs typeface="Arial" panose="020B0604020202020204" pitchFamily="34" charset="0"/>
              </a:rPr>
              <a:t> are used for signaling the value of </a:t>
            </a:r>
            <a:r>
              <a:rPr lang="zh-CN" altLang="en-US" sz="1600" smtClean="0">
                <a:latin typeface="Arial" panose="020B0604020202020204" pitchFamily="34" charset="0"/>
                <a:cs typeface="Arial" panose="020B0604020202020204" pitchFamily="34" charset="0"/>
              </a:rPr>
              <a:t>𝜷</a:t>
            </a:r>
            <a:r>
              <a:rPr lang="en-US" altLang="zh-CN" sz="1600" smtClean="0">
                <a:latin typeface="Arial" panose="020B0604020202020204" pitchFamily="34" charset="0"/>
                <a:cs typeface="Arial" panose="020B0604020202020204" pitchFamily="34" charset="0"/>
              </a:rPr>
              <a:t>.</a:t>
            </a:r>
          </a:p>
          <a:p>
            <a:r>
              <a:rPr lang="en-US" altLang="zh-CN" sz="1600">
                <a:latin typeface="Arial" panose="020B0604020202020204" pitchFamily="34" charset="0"/>
                <a:cs typeface="Arial" panose="020B0604020202020204" pitchFamily="34" charset="0"/>
              </a:rPr>
              <a:t>The size of CSI matrix for </a:t>
            </a:r>
            <a:r>
              <a:rPr lang="en-US" altLang="zh-CN" sz="1600">
                <a:solidFill>
                  <a:schemeClr val="accent2"/>
                </a:solidFill>
                <a:latin typeface="Arial" panose="020B0604020202020204" pitchFamily="34" charset="0"/>
                <a:cs typeface="Arial" panose="020B0604020202020204" pitchFamily="34" charset="0"/>
              </a:rPr>
              <a:t>each carrier </a:t>
            </a:r>
            <a:r>
              <a:rPr lang="en-US" altLang="zh-CN" sz="1600">
                <a:latin typeface="Arial" panose="020B0604020202020204" pitchFamily="34" charset="0"/>
                <a:cs typeface="Arial" panose="020B0604020202020204" pitchFamily="34" charset="0"/>
              </a:rPr>
              <a:t>is </a:t>
            </a:r>
            <a:r>
              <a:rPr lang="en-US" altLang="zh-CN" sz="1600" b="1" i="1" smtClean="0">
                <a:latin typeface="Arial" panose="020B0604020202020204" pitchFamily="34" charset="0"/>
                <a:cs typeface="Arial" panose="020B0604020202020204" pitchFamily="34" charset="0"/>
              </a:rPr>
              <a:t>2×Nb×Ntx×Nrx</a:t>
            </a:r>
            <a:r>
              <a:rPr lang="en-US" altLang="zh-CN" sz="1600" smtClean="0">
                <a:latin typeface="Arial" panose="020B0604020202020204" pitchFamily="34" charset="0"/>
                <a:cs typeface="Arial" panose="020B0604020202020204" pitchFamily="34" charset="0"/>
              </a:rPr>
              <a:t> bits.</a:t>
            </a:r>
            <a:endParaRPr lang="en-US" altLang="zh-CN" sz="1600">
              <a:latin typeface="Arial" panose="020B0604020202020204" pitchFamily="34" charset="0"/>
              <a:cs typeface="Arial" panose="020B0604020202020204" pitchFamily="34" charset="0"/>
            </a:endParaRPr>
          </a:p>
          <a:p>
            <a:r>
              <a:rPr lang="en-US" altLang="zh-CN" sz="1600">
                <a:latin typeface="Arial" panose="020B0604020202020204" pitchFamily="34" charset="0"/>
                <a:cs typeface="Arial" panose="020B0604020202020204" pitchFamily="34" charset="0"/>
              </a:rPr>
              <a:t>The size of the </a:t>
            </a:r>
            <a:r>
              <a:rPr lang="en-US" altLang="zh-CN" sz="1600">
                <a:solidFill>
                  <a:schemeClr val="accent2"/>
                </a:solidFill>
                <a:latin typeface="Arial" panose="020B0604020202020204" pitchFamily="34" charset="0"/>
                <a:cs typeface="Arial" panose="020B0604020202020204" pitchFamily="34" charset="0"/>
              </a:rPr>
              <a:t>CSI Report </a:t>
            </a:r>
            <a:r>
              <a:rPr lang="en-US" altLang="zh-CN" sz="1600">
                <a:latin typeface="Arial" panose="020B0604020202020204" pitchFamily="34" charset="0"/>
                <a:cs typeface="Arial" panose="020B0604020202020204" pitchFamily="34" charset="0"/>
              </a:rPr>
              <a:t>field is </a:t>
            </a:r>
            <a:r>
              <a:rPr lang="en-US" altLang="zh-CN" sz="1600" b="1" i="1">
                <a:latin typeface="Arial" panose="020B0604020202020204" pitchFamily="34" charset="0"/>
                <a:cs typeface="Arial" panose="020B0604020202020204" pitchFamily="34" charset="0"/>
              </a:rPr>
              <a:t> </a:t>
            </a:r>
            <a:r>
              <a:rPr lang="en-US" altLang="zh-CN" sz="1600" b="1" i="1" smtClean="0">
                <a:latin typeface="Arial" panose="020B0604020202020204" pitchFamily="34" charset="0"/>
                <a:cs typeface="Arial" panose="020B0604020202020204" pitchFamily="34" charset="0"/>
              </a:rPr>
              <a:t>Nsc</a:t>
            </a:r>
            <a:r>
              <a:rPr lang="en-US" altLang="zh-CN" sz="1600" b="1" i="1">
                <a:latin typeface="Arial" panose="020B0604020202020204" pitchFamily="34" charset="0"/>
                <a:cs typeface="Arial" panose="020B0604020202020204" pitchFamily="34" charset="0"/>
              </a:rPr>
              <a:t>× (</a:t>
            </a:r>
            <a:r>
              <a:rPr lang="en-US" altLang="zh-CN" sz="1600" b="1" i="1" smtClean="0">
                <a:latin typeface="Arial" panose="020B0604020202020204" pitchFamily="34" charset="0"/>
                <a:cs typeface="Arial" panose="020B0604020202020204" pitchFamily="34" charset="0"/>
              </a:rPr>
              <a:t>2×Nb×Ntx×Nrx) </a:t>
            </a:r>
            <a:r>
              <a:rPr lang="en-US" altLang="zh-CN" sz="1600" b="1" i="1">
                <a:latin typeface="Arial" panose="020B0604020202020204" pitchFamily="34" charset="0"/>
                <a:cs typeface="Arial" panose="020B0604020202020204" pitchFamily="34" charset="0"/>
              </a:rPr>
              <a:t>+ </a:t>
            </a:r>
            <a:r>
              <a:rPr lang="en-US" altLang="zh-CN" sz="1600" b="1" i="1" smtClean="0">
                <a:latin typeface="Arial" panose="020B0604020202020204" pitchFamily="34" charset="0"/>
                <a:cs typeface="Arial" panose="020B0604020202020204" pitchFamily="34" charset="0"/>
              </a:rPr>
              <a:t>6×Ntx×Nrx  </a:t>
            </a:r>
            <a:r>
              <a:rPr lang="en-US" altLang="zh-CN" sz="1600" smtClean="0">
                <a:latin typeface="Arial" panose="020B0604020202020204" pitchFamily="34" charset="0"/>
                <a:cs typeface="Arial" panose="020B0604020202020204" pitchFamily="34" charset="0"/>
              </a:rPr>
              <a:t>bits.</a:t>
            </a:r>
          </a:p>
          <a:p>
            <a:endParaRPr lang="en-US" altLang="zh-CN" sz="1600" smtClean="0">
              <a:latin typeface="Arial" panose="020B0604020202020204" pitchFamily="34" charset="0"/>
              <a:cs typeface="Arial" panose="020B0604020202020204" pitchFamily="34" charset="0"/>
            </a:endParaRPr>
          </a:p>
          <a:p>
            <a:r>
              <a:rPr lang="en-US" altLang="zh-CN" sz="1600" smtClean="0">
                <a:latin typeface="Arial" panose="020B0604020202020204" pitchFamily="34" charset="0"/>
                <a:cs typeface="Arial" panose="020B0604020202020204" pitchFamily="34" charset="0"/>
              </a:rPr>
              <a:t>Some typical examples are:</a:t>
            </a:r>
            <a:endParaRPr lang="en-US" altLang="zh-CN" sz="1600">
              <a:latin typeface="Arial" panose="020B0604020202020204" pitchFamily="34" charset="0"/>
              <a:cs typeface="Arial" panose="020B0604020202020204" pitchFamily="34" charset="0"/>
            </a:endParaRPr>
          </a:p>
        </p:txBody>
      </p:sp>
      <p:sp>
        <p:nvSpPr>
          <p:cNvPr id="7" name="矩形 6"/>
          <p:cNvSpPr/>
          <p:nvPr/>
        </p:nvSpPr>
        <p:spPr>
          <a:xfrm>
            <a:off x="653100" y="5546885"/>
            <a:ext cx="8356602" cy="584775"/>
          </a:xfrm>
          <a:prstGeom prst="rect">
            <a:avLst/>
          </a:prstGeom>
        </p:spPr>
        <p:txBody>
          <a:bodyPr wrap="square">
            <a:spAutoFit/>
          </a:bodyPr>
          <a:lstStyle/>
          <a:p>
            <a:r>
              <a:rPr lang="en-US" sz="1600" smtClean="0">
                <a:latin typeface="Arial" panose="020B0604020202020204" pitchFamily="34" charset="0"/>
                <a:cs typeface="Arial" panose="020B0604020202020204" pitchFamily="34" charset="0"/>
              </a:rPr>
              <a:t>An HE MMPDU </a:t>
            </a:r>
            <a:r>
              <a:rPr lang="en-US" sz="1600" b="1" smtClean="0">
                <a:latin typeface="Arial" panose="020B0604020202020204" pitchFamily="34" charset="0"/>
                <a:cs typeface="Arial" panose="020B0604020202020204" pitchFamily="34" charset="0"/>
              </a:rPr>
              <a:t>may not </a:t>
            </a:r>
            <a:r>
              <a:rPr lang="en-US" sz="1600" smtClean="0">
                <a:latin typeface="Arial" panose="020B0604020202020204" pitchFamily="34" charset="0"/>
                <a:cs typeface="Arial" panose="020B0604020202020204" pitchFamily="34" charset="0"/>
              </a:rPr>
              <a:t>be long enough (around </a:t>
            </a:r>
            <a:r>
              <a:rPr lang="en-US" sz="1600" smtClean="0">
                <a:solidFill>
                  <a:schemeClr val="accent2"/>
                </a:solidFill>
                <a:latin typeface="Arial" panose="020B0604020202020204" pitchFamily="34" charset="0"/>
                <a:cs typeface="Arial" panose="020B0604020202020204" pitchFamily="34" charset="0"/>
              </a:rPr>
              <a:t>3839 or </a:t>
            </a:r>
            <a:r>
              <a:rPr lang="en-US" sz="1600">
                <a:solidFill>
                  <a:schemeClr val="accent2"/>
                </a:solidFill>
                <a:latin typeface="Arial" panose="020B0604020202020204" pitchFamily="34" charset="0"/>
                <a:cs typeface="Arial" panose="020B0604020202020204" pitchFamily="34" charset="0"/>
              </a:rPr>
              <a:t>7935 </a:t>
            </a:r>
            <a:r>
              <a:rPr lang="en-US" sz="1600">
                <a:latin typeface="Arial" panose="020B0604020202020204" pitchFamily="34" charset="0"/>
                <a:cs typeface="Arial" panose="020B0604020202020204" pitchFamily="34" charset="0"/>
              </a:rPr>
              <a:t>octets</a:t>
            </a:r>
            <a:r>
              <a:rPr lang="en-US" sz="1600">
                <a:solidFill>
                  <a:schemeClr val="accent2"/>
                </a:solidFill>
                <a:latin typeface="Arial" panose="020B0604020202020204" pitchFamily="34" charset="0"/>
                <a:cs typeface="Arial" panose="020B0604020202020204" pitchFamily="34" charset="0"/>
              </a:rPr>
              <a:t> </a:t>
            </a:r>
            <a:r>
              <a:rPr lang="en-US" sz="1600" smtClean="0">
                <a:latin typeface="Arial" panose="020B0604020202020204" pitchFamily="34" charset="0"/>
                <a:cs typeface="Arial" panose="020B0604020202020204" pitchFamily="34" charset="0"/>
              </a:rPr>
              <a:t>for 2.4GHz, </a:t>
            </a:r>
            <a:r>
              <a:rPr lang="en-US" sz="1600">
                <a:solidFill>
                  <a:schemeClr val="accent2"/>
                </a:solidFill>
                <a:latin typeface="Arial" panose="020B0604020202020204" pitchFamily="34" charset="0"/>
                <a:cs typeface="Arial" panose="020B0604020202020204" pitchFamily="34" charset="0"/>
              </a:rPr>
              <a:t>3895 or 7991 or</a:t>
            </a:r>
            <a:r>
              <a:rPr lang="en-US" sz="1600">
                <a:latin typeface="Arial" panose="020B0604020202020204" pitchFamily="34" charset="0"/>
                <a:cs typeface="Arial" panose="020B0604020202020204" pitchFamily="34" charset="0"/>
              </a:rPr>
              <a:t> </a:t>
            </a:r>
            <a:r>
              <a:rPr lang="en-US" sz="1600">
                <a:solidFill>
                  <a:schemeClr val="accent2"/>
                </a:solidFill>
                <a:latin typeface="Arial" panose="020B0604020202020204" pitchFamily="34" charset="0"/>
                <a:cs typeface="Arial" panose="020B0604020202020204" pitchFamily="34" charset="0"/>
              </a:rPr>
              <a:t>11 454 </a:t>
            </a:r>
            <a:r>
              <a:rPr lang="en-US" sz="1600">
                <a:latin typeface="Arial" panose="020B0604020202020204" pitchFamily="34" charset="0"/>
                <a:cs typeface="Arial" panose="020B0604020202020204" pitchFamily="34" charset="0"/>
              </a:rPr>
              <a:t>octets</a:t>
            </a:r>
            <a:r>
              <a:rPr lang="en-US" sz="1600">
                <a:solidFill>
                  <a:schemeClr val="accent2"/>
                </a:solidFill>
                <a:latin typeface="Arial" panose="020B0604020202020204" pitchFamily="34" charset="0"/>
                <a:cs typeface="Arial" panose="020B0604020202020204" pitchFamily="34" charset="0"/>
              </a:rPr>
              <a:t> </a:t>
            </a:r>
            <a:r>
              <a:rPr lang="en-US" sz="1600" smtClean="0">
                <a:latin typeface="Arial" panose="020B0604020202020204" pitchFamily="34" charset="0"/>
                <a:cs typeface="Arial" panose="020B0604020202020204" pitchFamily="34" charset="0"/>
              </a:rPr>
              <a:t>for 5GHz or 6GHz) to carry one CSI report.</a:t>
            </a:r>
          </a:p>
        </p:txBody>
      </p:sp>
      <p:sp>
        <p:nvSpPr>
          <p:cNvPr id="3" name="矩形 2"/>
          <p:cNvSpPr/>
          <p:nvPr/>
        </p:nvSpPr>
        <p:spPr>
          <a:xfrm>
            <a:off x="653100" y="6096000"/>
            <a:ext cx="7696200" cy="276999"/>
          </a:xfrm>
          <a:prstGeom prst="rect">
            <a:avLst/>
          </a:prstGeom>
        </p:spPr>
        <p:txBody>
          <a:bodyPr wrap="square">
            <a:spAutoFit/>
          </a:bodyPr>
          <a:lstStyle/>
          <a:p>
            <a:r>
              <a:rPr lang="en-US" b="1" i="1">
                <a:latin typeface="Arial" panose="020B0604020202020204" pitchFamily="34" charset="0"/>
                <a:cs typeface="Arial" panose="020B0604020202020204" pitchFamily="34" charset="0"/>
              </a:rPr>
              <a:t>Ref: 11-22-0533-03-00bf-updated-proposal-on-csi-formatting-for-the-sensing-measurement-report</a:t>
            </a:r>
          </a:p>
        </p:txBody>
      </p:sp>
    </p:spTree>
    <p:extLst>
      <p:ext uri="{BB962C8B-B14F-4D97-AF65-F5344CB8AC3E}">
        <p14:creationId xmlns:p14="http://schemas.microsoft.com/office/powerpoint/2010/main" val="9105579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smtClean="0">
                <a:latin typeface="Arial" panose="020B0604020202020204" pitchFamily="34" charset="0"/>
                <a:cs typeface="Arial" panose="020B0604020202020204" pitchFamily="34" charset="0"/>
              </a:rPr>
              <a:t>SBP report transmission time</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12</a:t>
            </a:fld>
            <a:endParaRPr lang="en-US" altLang="en-US"/>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r>
              <a:rPr lang="en-US" altLang="ko-KR" smtClean="0"/>
              <a:t>)</a:t>
            </a:r>
            <a:endParaRPr lang="en-US" altLang="ko-KR"/>
          </a:p>
        </p:txBody>
      </p:sp>
      <p:sp>
        <p:nvSpPr>
          <p:cNvPr id="9" name="矩形 8"/>
          <p:cNvSpPr/>
          <p:nvPr/>
        </p:nvSpPr>
        <p:spPr>
          <a:xfrm>
            <a:off x="576452" y="1433022"/>
            <a:ext cx="8153401" cy="2031325"/>
          </a:xfrm>
          <a:prstGeom prst="rect">
            <a:avLst/>
          </a:prstGeom>
        </p:spPr>
        <p:txBody>
          <a:bodyPr wrap="square">
            <a:spAutoFit/>
          </a:bodyPr>
          <a:lstStyle/>
          <a:p>
            <a:r>
              <a:rPr lang="en-US" altLang="zh-CN" sz="1400" b="1">
                <a:latin typeface="Arial" panose="020B0604020202020204" pitchFamily="34" charset="0"/>
                <a:cs typeface="Arial" panose="020B0604020202020204" pitchFamily="34" charset="0"/>
              </a:rPr>
              <a:t>27.1.1 Introduction to the HE PHY</a:t>
            </a:r>
          </a:p>
          <a:p>
            <a:pPr lvl="1"/>
            <a:r>
              <a:rPr lang="en-US" altLang="zh-CN" sz="1400">
                <a:latin typeface="Arial" panose="020B0604020202020204" pitchFamily="34" charset="0"/>
                <a:cs typeface="Arial" panose="020B0604020202020204" pitchFamily="34" charset="0"/>
              </a:rPr>
              <a:t>An HE STA shall support:  Single spatial stream HE-MCSs 0 to 7 (transmit and receive) in all supported channel widths for HE SU PPDUs.</a:t>
            </a:r>
          </a:p>
          <a:p>
            <a:pPr lvl="1"/>
            <a:r>
              <a:rPr lang="en-US" altLang="zh-CN" sz="1400">
                <a:latin typeface="Arial" panose="020B0604020202020204" pitchFamily="34" charset="0"/>
                <a:cs typeface="Arial" panose="020B0604020202020204" pitchFamily="34" charset="0"/>
              </a:rPr>
              <a:t>An HE AP shall support:  Single spatial stream HE-MCSs 0 to 7 in all supported channel widths and RU sizes for HE MU PPDUs (transmit) or HE TB PPDUs (receive).</a:t>
            </a:r>
          </a:p>
          <a:p>
            <a:pPr lvl="1"/>
            <a:r>
              <a:rPr lang="en-US" altLang="zh-CN" sz="1400">
                <a:latin typeface="Arial" panose="020B0604020202020204" pitchFamily="34" charset="0"/>
                <a:cs typeface="Arial" panose="020B0604020202020204" pitchFamily="34" charset="0"/>
              </a:rPr>
              <a:t>A non-AP HE STA shall support: Single spatial stream HE-MCSs 0 to 7 in all supported channel widths and RU sizes for HE MU PPDUs (receive) or HE TB PPDUs (transmit).</a:t>
            </a:r>
          </a:p>
          <a:p>
            <a:r>
              <a:rPr lang="en-US" altLang="zh-CN" sz="1400" smtClean="0">
                <a:latin typeface="Arial" panose="020B0604020202020204" pitchFamily="34" charset="0"/>
                <a:cs typeface="Arial" panose="020B0604020202020204" pitchFamily="34" charset="0"/>
              </a:rPr>
              <a:t>According to clause </a:t>
            </a:r>
            <a:r>
              <a:rPr lang="en-US" altLang="zh-CN" sz="1400" b="1">
                <a:latin typeface="Arial" panose="020B0604020202020204" pitchFamily="34" charset="0"/>
                <a:cs typeface="Arial" panose="020B0604020202020204" pitchFamily="34" charset="0"/>
              </a:rPr>
              <a:t>27.5 Parameters for </a:t>
            </a:r>
            <a:r>
              <a:rPr lang="en-US" altLang="zh-CN" sz="1400" b="1" smtClean="0">
                <a:latin typeface="Arial" panose="020B0604020202020204" pitchFamily="34" charset="0"/>
                <a:cs typeface="Arial" panose="020B0604020202020204" pitchFamily="34" charset="0"/>
              </a:rPr>
              <a:t>HE-MCSs</a:t>
            </a:r>
            <a:r>
              <a:rPr lang="en-US" altLang="zh-CN" sz="1400" smtClean="0">
                <a:latin typeface="Arial" panose="020B0604020202020204" pitchFamily="34" charset="0"/>
                <a:cs typeface="Arial" panose="020B0604020202020204" pitchFamily="34" charset="0"/>
              </a:rPr>
              <a:t>, </a:t>
            </a:r>
            <a:r>
              <a:rPr lang="en-US" altLang="zh-CN" sz="1400">
                <a:latin typeface="Arial" panose="020B0604020202020204" pitchFamily="34" charset="0"/>
                <a:cs typeface="Arial" panose="020B0604020202020204" pitchFamily="34" charset="0"/>
              </a:rPr>
              <a:t>typical examples </a:t>
            </a:r>
            <a:r>
              <a:rPr lang="en-US" altLang="zh-CN" sz="1400" smtClean="0">
                <a:latin typeface="Arial" panose="020B0604020202020204" pitchFamily="34" charset="0"/>
                <a:cs typeface="Arial" panose="020B0604020202020204" pitchFamily="34" charset="0"/>
              </a:rPr>
              <a:t>for estimation of transmission time of a SBP report are:</a:t>
            </a:r>
          </a:p>
        </p:txBody>
      </p:sp>
      <p:sp>
        <p:nvSpPr>
          <p:cNvPr id="7" name="矩形 6"/>
          <p:cNvSpPr/>
          <p:nvPr/>
        </p:nvSpPr>
        <p:spPr>
          <a:xfrm>
            <a:off x="474851" y="5729845"/>
            <a:ext cx="8356602" cy="738664"/>
          </a:xfrm>
          <a:prstGeom prst="rect">
            <a:avLst/>
          </a:prstGeom>
        </p:spPr>
        <p:txBody>
          <a:bodyPr wrap="square">
            <a:spAutoFit/>
          </a:bodyPr>
          <a:lstStyle/>
          <a:p>
            <a:r>
              <a:rPr lang="en-US" sz="1400">
                <a:latin typeface="Arial" panose="020B0604020202020204" pitchFamily="34" charset="0"/>
                <a:cs typeface="Arial" panose="020B0604020202020204" pitchFamily="34" charset="0"/>
              </a:rPr>
              <a:t>According to </a:t>
            </a:r>
            <a:r>
              <a:rPr lang="en-US" sz="1400" b="1">
                <a:latin typeface="Arial" panose="020B0604020202020204" pitchFamily="34" charset="0"/>
                <a:cs typeface="Arial" panose="020B0604020202020204" pitchFamily="34" charset="0"/>
              </a:rPr>
              <a:t>Table 9-192 </a:t>
            </a:r>
            <a:r>
              <a:rPr lang="en-US" sz="1400">
                <a:latin typeface="Arial" panose="020B0604020202020204" pitchFamily="34" charset="0"/>
                <a:cs typeface="Arial" panose="020B0604020202020204" pitchFamily="34" charset="0"/>
              </a:rPr>
              <a:t>(Default EDCA Parameter Set element parameter values </a:t>
            </a:r>
            <a:r>
              <a:rPr lang="en-US" sz="1400" smtClean="0">
                <a:latin typeface="Arial" panose="020B0604020202020204" pitchFamily="34" charset="0"/>
                <a:cs typeface="Arial" panose="020B0604020202020204" pitchFamily="34" charset="0"/>
              </a:rPr>
              <a:t>if dot11OCBActivated </a:t>
            </a:r>
            <a:r>
              <a:rPr lang="en-US" sz="1400">
                <a:latin typeface="Arial" panose="020B0604020202020204" pitchFamily="34" charset="0"/>
                <a:cs typeface="Arial" panose="020B0604020202020204" pitchFamily="34" charset="0"/>
              </a:rPr>
              <a:t>is false and </a:t>
            </a:r>
            <a:r>
              <a:rPr lang="en-US" sz="1400" smtClean="0">
                <a:latin typeface="Arial" panose="020B0604020202020204" pitchFamily="34" charset="0"/>
                <a:cs typeface="Arial" panose="020B0604020202020204" pitchFamily="34" charset="0"/>
              </a:rPr>
              <a:t>the STA </a:t>
            </a:r>
            <a:r>
              <a:rPr lang="en-US" sz="1400">
                <a:latin typeface="Arial" panose="020B0604020202020204" pitchFamily="34" charset="0"/>
                <a:cs typeface="Arial" panose="020B0604020202020204" pitchFamily="34" charset="0"/>
              </a:rPr>
              <a:t>is a non-sensor STA</a:t>
            </a:r>
            <a:r>
              <a:rPr lang="en-US" sz="1400" smtClean="0">
                <a:latin typeface="Arial" panose="020B0604020202020204" pitchFamily="34" charset="0"/>
                <a:cs typeface="Arial" panose="020B0604020202020204" pitchFamily="34" charset="0"/>
              </a:rPr>
              <a:t>), TXOP limit for AC_VO is </a:t>
            </a:r>
            <a:r>
              <a:rPr lang="en-US" sz="1400" b="1" smtClean="0">
                <a:latin typeface="Arial" panose="020B0604020202020204" pitchFamily="34" charset="0"/>
                <a:cs typeface="Arial" panose="020B0604020202020204" pitchFamily="34" charset="0"/>
              </a:rPr>
              <a:t>2080</a:t>
            </a:r>
            <a:r>
              <a:rPr lang="en-US" sz="1400" smtClean="0">
                <a:latin typeface="Arial" panose="020B0604020202020204" pitchFamily="34" charset="0"/>
                <a:cs typeface="Arial" panose="020B0604020202020204" pitchFamily="34" charset="0"/>
              </a:rPr>
              <a:t> </a:t>
            </a:r>
            <a:r>
              <a:rPr lang="en-US" sz="1400" b="1" smtClean="0">
                <a:solidFill>
                  <a:srgbClr val="000000"/>
                </a:solidFill>
                <a:latin typeface="Arial" panose="020B0604020202020204" pitchFamily="34" charset="0"/>
                <a:cs typeface="Arial" panose="020B0604020202020204" pitchFamily="34" charset="0"/>
              </a:rPr>
              <a:t>μs</a:t>
            </a:r>
            <a:r>
              <a:rPr lang="en-US" sz="1400" smtClean="0">
                <a:solidFill>
                  <a:srgbClr val="000000"/>
                </a:solidFill>
                <a:latin typeface="Arial" panose="020B0604020202020204" pitchFamily="34" charset="0"/>
                <a:cs typeface="Arial" panose="020B0604020202020204" pitchFamily="34" charset="0"/>
              </a:rPr>
              <a:t>, for </a:t>
            </a:r>
            <a:r>
              <a:rPr lang="en-US" sz="1400" smtClean="0">
                <a:latin typeface="Arial" panose="020B0604020202020204" pitchFamily="34" charset="0"/>
                <a:cs typeface="Arial" panose="020B0604020202020204" pitchFamily="34" charset="0"/>
              </a:rPr>
              <a:t>AC_BK or AC_BE is</a:t>
            </a:r>
            <a:r>
              <a:rPr lang="en-US" sz="1400" b="1" smtClean="0">
                <a:solidFill>
                  <a:srgbClr val="000000"/>
                </a:solidFill>
                <a:latin typeface="Arial" panose="020B0604020202020204" pitchFamily="34" charset="0"/>
                <a:cs typeface="Arial" panose="020B0604020202020204" pitchFamily="34" charset="0"/>
              </a:rPr>
              <a:t> </a:t>
            </a:r>
            <a:r>
              <a:rPr lang="en-US" sz="1400" b="1" smtClean="0">
                <a:latin typeface="Arial" panose="020B0604020202020204" pitchFamily="34" charset="0"/>
                <a:cs typeface="Arial" panose="020B0604020202020204" pitchFamily="34" charset="0"/>
              </a:rPr>
              <a:t>2528 </a:t>
            </a:r>
            <a:r>
              <a:rPr lang="en-US" sz="1400" b="1">
                <a:solidFill>
                  <a:srgbClr val="000000"/>
                </a:solidFill>
                <a:latin typeface="Arial" panose="020B0604020202020204" pitchFamily="34" charset="0"/>
                <a:cs typeface="Arial" panose="020B0604020202020204" pitchFamily="34" charset="0"/>
              </a:rPr>
              <a:t>μ</a:t>
            </a:r>
            <a:r>
              <a:rPr lang="en-US" sz="1400" b="1" smtClean="0">
                <a:latin typeface="Arial" panose="020B0604020202020204" pitchFamily="34" charset="0"/>
                <a:cs typeface="Arial" panose="020B0604020202020204" pitchFamily="34" charset="0"/>
              </a:rPr>
              <a:t>s</a:t>
            </a:r>
            <a:r>
              <a:rPr lang="en-US" sz="1400" smtClean="0">
                <a:latin typeface="Arial" panose="020B0604020202020204" pitchFamily="34" charset="0"/>
                <a:cs typeface="Arial" panose="020B0604020202020204" pitchFamily="34" charset="0"/>
              </a:rPr>
              <a:t>,  for AC_VI is </a:t>
            </a:r>
            <a:r>
              <a:rPr lang="en-US" sz="1400" b="1" smtClean="0">
                <a:latin typeface="Arial" panose="020B0604020202020204" pitchFamily="34" charset="0"/>
                <a:cs typeface="Arial" panose="020B0604020202020204" pitchFamily="34" charset="0"/>
              </a:rPr>
              <a:t>4.096 </a:t>
            </a:r>
            <a:r>
              <a:rPr lang="en-US" sz="1400" b="1" smtClean="0">
                <a:solidFill>
                  <a:srgbClr val="000000"/>
                </a:solidFill>
                <a:latin typeface="Arial" panose="020B0604020202020204" pitchFamily="34" charset="0"/>
                <a:cs typeface="Arial" panose="020B0604020202020204" pitchFamily="34" charset="0"/>
              </a:rPr>
              <a:t>μ</a:t>
            </a:r>
            <a:r>
              <a:rPr lang="en-US" sz="1400" b="1" smtClean="0">
                <a:latin typeface="Arial" panose="020B0604020202020204" pitchFamily="34" charset="0"/>
                <a:cs typeface="Arial" panose="020B0604020202020204" pitchFamily="34" charset="0"/>
              </a:rPr>
              <a:t>s.</a:t>
            </a:r>
          </a:p>
        </p:txBody>
      </p:sp>
      <p:graphicFrame>
        <p:nvGraphicFramePr>
          <p:cNvPr id="10" name="表格 9"/>
          <p:cNvGraphicFramePr>
            <a:graphicFrameLocks noGrp="1"/>
          </p:cNvGraphicFramePr>
          <p:nvPr>
            <p:extLst>
              <p:ext uri="{D42A27DB-BD31-4B8C-83A1-F6EECF244321}">
                <p14:modId xmlns:p14="http://schemas.microsoft.com/office/powerpoint/2010/main" val="3193215606"/>
              </p:ext>
            </p:extLst>
          </p:nvPr>
        </p:nvGraphicFramePr>
        <p:xfrm>
          <a:off x="613228" y="3451321"/>
          <a:ext cx="7993744" cy="2271936"/>
        </p:xfrm>
        <a:graphic>
          <a:graphicData uri="http://schemas.openxmlformats.org/drawingml/2006/table">
            <a:tbl>
              <a:tblPr/>
              <a:tblGrid>
                <a:gridCol w="1095716"/>
                <a:gridCol w="771982"/>
                <a:gridCol w="622566"/>
                <a:gridCol w="1390194"/>
                <a:gridCol w="2483492"/>
                <a:gridCol w="1629794"/>
              </a:tblGrid>
              <a:tr h="388706">
                <a:tc>
                  <a:txBody>
                    <a:bodyPr/>
                    <a:lstStyle/>
                    <a:p>
                      <a:pPr algn="ctr" fontAlgn="t"/>
                      <a:r>
                        <a:rPr lang="en-US" sz="1200" b="1" i="0" u="none" strike="noStrike">
                          <a:solidFill>
                            <a:srgbClr val="000000"/>
                          </a:solidFill>
                          <a:effectLst/>
                          <a:latin typeface="Arial" panose="020B0604020202020204" pitchFamily="34" charset="0"/>
                          <a:cs typeface="Arial" panose="020B0604020202020204" pitchFamily="34" charset="0"/>
                        </a:rPr>
                        <a:t>HE-MCS</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200" b="1" i="0" u="none" strike="noStrike">
                          <a:solidFill>
                            <a:srgbClr val="000000"/>
                          </a:solidFill>
                          <a:effectLst/>
                          <a:latin typeface="Arial" panose="020B0604020202020204" pitchFamily="34" charset="0"/>
                          <a:cs typeface="Arial" panose="020B0604020202020204" pitchFamily="34" charset="0"/>
                        </a:rPr>
                        <a:t>BW</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200" b="1" i="0" u="none" strike="noStrike">
                          <a:solidFill>
                            <a:srgbClr val="000000"/>
                          </a:solidFill>
                          <a:effectLst/>
                          <a:latin typeface="Arial" panose="020B0604020202020204" pitchFamily="34" charset="0"/>
                          <a:cs typeface="Arial" panose="020B0604020202020204" pitchFamily="34" charset="0"/>
                        </a:rPr>
                        <a:t>NSS</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200" b="1" i="0" u="none" strike="noStrike">
                          <a:solidFill>
                            <a:srgbClr val="000000"/>
                          </a:solidFill>
                          <a:effectLst/>
                          <a:latin typeface="Arial" panose="020B0604020202020204" pitchFamily="34" charset="0"/>
                          <a:cs typeface="Arial" panose="020B0604020202020204" pitchFamily="34" charset="0"/>
                        </a:rPr>
                        <a:t>Data rate (Mb/s) </a:t>
                      </a:r>
                      <a:br>
                        <a:rPr lang="en-US" sz="1200" b="1" i="0" u="none" strike="noStrike">
                          <a:solidFill>
                            <a:srgbClr val="000000"/>
                          </a:solidFill>
                          <a:effectLst/>
                          <a:latin typeface="Arial" panose="020B0604020202020204" pitchFamily="34" charset="0"/>
                          <a:cs typeface="Arial" panose="020B0604020202020204" pitchFamily="34" charset="0"/>
                        </a:rPr>
                      </a:br>
                      <a:r>
                        <a:rPr lang="en-US" sz="1200" b="1" i="0" u="none" strike="noStrike">
                          <a:solidFill>
                            <a:srgbClr val="000000"/>
                          </a:solidFill>
                          <a:effectLst/>
                          <a:latin typeface="Arial" panose="020B0604020202020204" pitchFamily="34" charset="0"/>
                          <a:cs typeface="Arial" panose="020B0604020202020204" pitchFamily="34" charset="0"/>
                        </a:rPr>
                        <a:t>3.2 μs GI</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200" b="1" i="0" u="none" strike="noStrike">
                          <a:solidFill>
                            <a:srgbClr val="000000"/>
                          </a:solidFill>
                          <a:effectLst/>
                          <a:latin typeface="Arial" panose="020B0604020202020204" pitchFamily="34" charset="0"/>
                          <a:cs typeface="Arial" panose="020B0604020202020204" pitchFamily="34" charset="0"/>
                        </a:rPr>
                        <a:t>SBP report size (octets)</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200" b="1" i="0" u="none" strike="noStrike">
                          <a:solidFill>
                            <a:srgbClr val="000000"/>
                          </a:solidFill>
                          <a:effectLst/>
                          <a:latin typeface="Arial" panose="020B0604020202020204" pitchFamily="34" charset="0"/>
                          <a:cs typeface="Arial" panose="020B0604020202020204" pitchFamily="34" charset="0"/>
                        </a:rPr>
                        <a:t>transmitting time (</a:t>
                      </a:r>
                      <a:r>
                        <a:rPr lang="el-GR" sz="1200" b="1" i="0" u="none" strike="noStrike">
                          <a:solidFill>
                            <a:srgbClr val="000000"/>
                          </a:solidFill>
                          <a:effectLst/>
                          <a:latin typeface="Arial" panose="020B0604020202020204" pitchFamily="34" charset="0"/>
                          <a:cs typeface="Arial" panose="020B0604020202020204" pitchFamily="34" charset="0"/>
                        </a:rPr>
                        <a:t>μ</a:t>
                      </a:r>
                      <a:r>
                        <a:rPr lang="en-US" sz="1200" b="1" i="0" u="none" strike="noStrike">
                          <a:solidFill>
                            <a:srgbClr val="000000"/>
                          </a:solidFill>
                          <a:effectLst/>
                          <a:latin typeface="Arial" panose="020B0604020202020204" pitchFamily="34" charset="0"/>
                          <a:cs typeface="Arial" panose="020B0604020202020204" pitchFamily="34" charset="0"/>
                        </a:rPr>
                        <a:t>s) </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356">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80M</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306.3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smtClean="0">
                          <a:solidFill>
                            <a:srgbClr val="000000"/>
                          </a:solidFill>
                          <a:effectLst/>
                          <a:latin typeface="Arial" panose="020B0604020202020204" pitchFamily="34" charset="0"/>
                          <a:cs typeface="Arial" panose="020B0604020202020204" pitchFamily="34" charset="0"/>
                        </a:rPr>
                        <a:t>39888 (single report max size)</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1042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356">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80M</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408.3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39888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782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356">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160M</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612.5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39888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521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356">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160M</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816.6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39888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391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356">
                <a:tc>
                  <a:txBody>
                    <a:bodyPr/>
                    <a:lstStyle/>
                    <a:p>
                      <a:pPr algn="ctr" fontAlgn="b"/>
                      <a:r>
                        <a:rPr lang="en-US" sz="1200" b="1" i="0" u="none" strike="noStrike" smtClean="0">
                          <a:solidFill>
                            <a:srgbClr val="000000"/>
                          </a:solidFill>
                          <a:effectLst/>
                          <a:latin typeface="Arial" panose="020B0604020202020204" pitchFamily="34" charset="0"/>
                          <a:cs typeface="Arial" panose="020B0604020202020204" pitchFamily="34" charset="0"/>
                        </a:rPr>
                        <a:t>7</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smtClean="0">
                          <a:solidFill>
                            <a:srgbClr val="000000"/>
                          </a:solidFill>
                          <a:effectLst/>
                          <a:latin typeface="Arial" panose="020B0604020202020204" pitchFamily="34" charset="0"/>
                          <a:cs typeface="Arial" panose="020B0604020202020204" pitchFamily="34" charset="0"/>
                        </a:rPr>
                        <a:t>160M</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smtClean="0">
                          <a:solidFill>
                            <a:srgbClr val="000000"/>
                          </a:solidFill>
                          <a:effectLst/>
                          <a:latin typeface="Arial" panose="020B0604020202020204" pitchFamily="34" charset="0"/>
                          <a:cs typeface="Arial" panose="020B0604020202020204" pitchFamily="34" charset="0"/>
                        </a:rPr>
                        <a:t>2</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smtClean="0">
                          <a:solidFill>
                            <a:srgbClr val="000000"/>
                          </a:solidFill>
                          <a:effectLst/>
                          <a:latin typeface="Arial" panose="020B0604020202020204" pitchFamily="34" charset="0"/>
                          <a:cs typeface="Arial" panose="020B0604020202020204" pitchFamily="34" charset="0"/>
                        </a:rPr>
                        <a:t>1 225.0</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smtClean="0">
                          <a:solidFill>
                            <a:srgbClr val="000000"/>
                          </a:solidFill>
                          <a:effectLst/>
                          <a:latin typeface="Arial" panose="020B0604020202020204" pitchFamily="34" charset="0"/>
                          <a:cs typeface="Arial" panose="020B0604020202020204" pitchFamily="34" charset="0"/>
                        </a:rPr>
                        <a:t>39888</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smtClean="0">
                          <a:solidFill>
                            <a:srgbClr val="000000"/>
                          </a:solidFill>
                          <a:effectLst/>
                          <a:latin typeface="Arial" panose="020B0604020202020204" pitchFamily="34" charset="0"/>
                          <a:cs typeface="Arial" panose="020B0604020202020204" pitchFamily="34" charset="0"/>
                        </a:rPr>
                        <a:t>261</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356">
                <a:tc>
                  <a:txBody>
                    <a:bodyPr/>
                    <a:lstStyle/>
                    <a:p>
                      <a:pPr algn="ctr" fontAlgn="b"/>
                      <a:r>
                        <a:rPr lang="en-US" sz="1200" b="1" i="0" u="none" strike="noStrike" smtClean="0">
                          <a:solidFill>
                            <a:srgbClr val="000000"/>
                          </a:solidFill>
                          <a:effectLst/>
                          <a:latin typeface="Arial" panose="020B0604020202020204" pitchFamily="34" charset="0"/>
                          <a:cs typeface="Arial" panose="020B0604020202020204" pitchFamily="34" charset="0"/>
                        </a:rPr>
                        <a:t>9</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panose="020B0604020202020204" pitchFamily="34" charset="0"/>
                          <a:cs typeface="Arial" panose="020B0604020202020204" pitchFamily="34" charset="0"/>
                        </a:rPr>
                        <a:t>160M</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panose="020B0604020202020204" pitchFamily="34" charset="0"/>
                          <a:cs typeface="Arial" panose="020B0604020202020204" pitchFamily="34" charset="0"/>
                        </a:rPr>
                        <a:t>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smtClean="0">
                          <a:solidFill>
                            <a:srgbClr val="000000"/>
                          </a:solidFill>
                          <a:effectLst/>
                          <a:latin typeface="Arial" panose="020B0604020202020204" pitchFamily="34" charset="0"/>
                          <a:cs typeface="Arial" panose="020B0604020202020204" pitchFamily="34" charset="0"/>
                        </a:rPr>
                        <a:t>1 633.3 </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smtClean="0">
                          <a:solidFill>
                            <a:srgbClr val="000000"/>
                          </a:solidFill>
                          <a:effectLst/>
                          <a:latin typeface="Arial" panose="020B0604020202020204" pitchFamily="34" charset="0"/>
                          <a:cs typeface="Arial" panose="020B0604020202020204" pitchFamily="34" charset="0"/>
                        </a:rPr>
                        <a:t>39888</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smtClean="0">
                          <a:solidFill>
                            <a:srgbClr val="000000"/>
                          </a:solidFill>
                          <a:effectLst/>
                          <a:latin typeface="Arial" panose="020B0604020202020204" pitchFamily="34" charset="0"/>
                          <a:cs typeface="Arial" panose="020B0604020202020204" pitchFamily="34" charset="0"/>
                        </a:rPr>
                        <a:t>196</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356">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80M</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306.3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6 500 631 </a:t>
                      </a:r>
                      <a:r>
                        <a:rPr lang="en-US" sz="1200" b="0" i="0" u="none" strike="noStrike" smtClean="0">
                          <a:solidFill>
                            <a:srgbClr val="000000"/>
                          </a:solidFill>
                          <a:effectLst/>
                          <a:latin typeface="Arial" panose="020B0604020202020204" pitchFamily="34" charset="0"/>
                          <a:cs typeface="Arial" panose="020B0604020202020204" pitchFamily="34" charset="0"/>
                        </a:rPr>
                        <a:t>(A-MPDU max size)</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169785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356">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80M</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408.3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6 500 631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127370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356">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160M</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1 020.8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6 500 631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50946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5356">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160M</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8 166.6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6 500 631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cs typeface="Arial" panose="020B0604020202020204" pitchFamily="34" charset="0"/>
                        </a:rPr>
                        <a:t>6369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388911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914400"/>
          </a:xfrm>
        </p:spPr>
        <p:txBody>
          <a:bodyPr/>
          <a:lstStyle/>
          <a:p>
            <a:r>
              <a:rPr lang="en-US" altLang="zh-CN" smtClean="0">
                <a:latin typeface="Arial" panose="020B0604020202020204" pitchFamily="34" charset="0"/>
                <a:cs typeface="Arial" panose="020B0604020202020204" pitchFamily="34" charset="0"/>
              </a:rPr>
              <a:t>Segmented CBF </a:t>
            </a:r>
            <a:r>
              <a:rPr lang="en-US" altLang="zh-CN">
                <a:latin typeface="Arial" panose="020B0604020202020204" pitchFamily="34" charset="0"/>
                <a:cs typeface="Arial" panose="020B0604020202020204" pitchFamily="34" charset="0"/>
              </a:rPr>
              <a:t>report</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13</a:t>
            </a:fld>
            <a:endParaRPr lang="en-US" altLang="en-US"/>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r>
              <a:rPr lang="en-US" altLang="ko-KR" smtClean="0"/>
              <a:t>)</a:t>
            </a:r>
            <a:endParaRPr lang="en-US" altLang="ko-KR"/>
          </a:p>
        </p:txBody>
      </p:sp>
      <p:sp>
        <p:nvSpPr>
          <p:cNvPr id="10" name="内容占位符 2">
            <a:extLst>
              <a:ext uri="{FF2B5EF4-FFF2-40B4-BE49-F238E27FC236}">
                <a16:creationId xmlns:a16="http://schemas.microsoft.com/office/drawing/2014/main" xmlns="" id="{16BE151B-BE12-4A42-A5BE-CFB13E0BE6FC}"/>
              </a:ext>
            </a:extLst>
          </p:cNvPr>
          <p:cNvSpPr txBox="1">
            <a:spLocks/>
          </p:cNvSpPr>
          <p:nvPr/>
        </p:nvSpPr>
        <p:spPr>
          <a:xfrm>
            <a:off x="458949" y="1524000"/>
            <a:ext cx="8302301" cy="43434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600" kern="0">
                <a:solidFill>
                  <a:schemeClr val="tx2"/>
                </a:solidFill>
                <a:latin typeface="Arial" panose="020B0604020202020204" pitchFamily="34" charset="0"/>
                <a:cs typeface="Arial" panose="020B0604020202020204" pitchFamily="34" charset="0"/>
              </a:rPr>
              <a:t>26.7.4 Rules for generating segmented </a:t>
            </a:r>
            <a:r>
              <a:rPr lang="en-US" altLang="zh-CN" sz="1600" kern="0" smtClean="0">
                <a:solidFill>
                  <a:schemeClr val="tx2"/>
                </a:solidFill>
                <a:latin typeface="Arial" panose="020B0604020202020204" pitchFamily="34" charset="0"/>
                <a:cs typeface="Arial" panose="020B0604020202020204" pitchFamily="34" charset="0"/>
              </a:rPr>
              <a:t>feedback</a:t>
            </a:r>
          </a:p>
          <a:p>
            <a:pPr lvl="1">
              <a:buFont typeface="Wingdings" panose="05000000000000000000" pitchFamily="2" charset="2"/>
              <a:buChar char="q"/>
            </a:pPr>
            <a:r>
              <a:rPr lang="en-US" altLang="zh-CN" sz="1200" kern="0">
                <a:solidFill>
                  <a:schemeClr val="tx2"/>
                </a:solidFill>
                <a:latin typeface="Arial" panose="020B0604020202020204" pitchFamily="34" charset="0"/>
                <a:cs typeface="Arial" panose="020B0604020202020204" pitchFamily="34" charset="0"/>
              </a:rPr>
              <a:t>If the HE compressed beamforming/CQI report solicited by the HE beamformer would result in an </a:t>
            </a:r>
            <a:r>
              <a:rPr lang="en-US" altLang="zh-CN" sz="1200" kern="0" smtClean="0">
                <a:solidFill>
                  <a:schemeClr val="tx2"/>
                </a:solidFill>
                <a:latin typeface="Arial" panose="020B0604020202020204" pitchFamily="34" charset="0"/>
                <a:cs typeface="Arial" panose="020B0604020202020204" pitchFamily="34" charset="0"/>
              </a:rPr>
              <a:t>HE Compressed </a:t>
            </a:r>
            <a:r>
              <a:rPr lang="en-US" altLang="zh-CN" sz="1200" kern="0">
                <a:solidFill>
                  <a:schemeClr val="tx2"/>
                </a:solidFill>
                <a:latin typeface="Arial" panose="020B0604020202020204" pitchFamily="34" charset="0"/>
                <a:cs typeface="Arial" panose="020B0604020202020204" pitchFamily="34" charset="0"/>
              </a:rPr>
              <a:t>Beamforming/CQI frame that </a:t>
            </a:r>
            <a:r>
              <a:rPr lang="en-US" altLang="zh-CN" sz="1200" b="1" kern="0">
                <a:solidFill>
                  <a:schemeClr val="tx2"/>
                </a:solidFill>
                <a:latin typeface="Arial" panose="020B0604020202020204" pitchFamily="34" charset="0"/>
                <a:cs typeface="Arial" panose="020B0604020202020204" pitchFamily="34" charset="0"/>
              </a:rPr>
              <a:t>exceeds 11 454 octets in length</a:t>
            </a:r>
            <a:r>
              <a:rPr lang="en-US" altLang="zh-CN" sz="1200" kern="0">
                <a:solidFill>
                  <a:schemeClr val="tx2"/>
                </a:solidFill>
                <a:latin typeface="Arial" panose="020B0604020202020204" pitchFamily="34" charset="0"/>
                <a:cs typeface="Arial" panose="020B0604020202020204" pitchFamily="34" charset="0"/>
              </a:rPr>
              <a:t>, then the HE </a:t>
            </a:r>
            <a:r>
              <a:rPr lang="en-US" altLang="zh-CN" sz="1200" kern="0" smtClean="0">
                <a:solidFill>
                  <a:schemeClr val="tx2"/>
                </a:solidFill>
                <a:latin typeface="Arial" panose="020B0604020202020204" pitchFamily="34" charset="0"/>
                <a:cs typeface="Arial" panose="020B0604020202020204" pitchFamily="34" charset="0"/>
              </a:rPr>
              <a:t>compressed beamforming/CQI </a:t>
            </a:r>
            <a:r>
              <a:rPr lang="en-US" altLang="zh-CN" sz="1200" kern="0">
                <a:solidFill>
                  <a:schemeClr val="tx2"/>
                </a:solidFill>
                <a:latin typeface="Arial" panose="020B0604020202020204" pitchFamily="34" charset="0"/>
                <a:cs typeface="Arial" panose="020B0604020202020204" pitchFamily="34" charset="0"/>
              </a:rPr>
              <a:t>report shall be </a:t>
            </a:r>
            <a:r>
              <a:rPr lang="en-US" altLang="zh-CN" sz="1200" b="1" kern="0">
                <a:solidFill>
                  <a:schemeClr val="tx2"/>
                </a:solidFill>
                <a:latin typeface="Arial" panose="020B0604020202020204" pitchFamily="34" charset="0"/>
                <a:cs typeface="Arial" panose="020B0604020202020204" pitchFamily="34" charset="0"/>
              </a:rPr>
              <a:t>split into up to 8 feedback segments</a:t>
            </a:r>
            <a:r>
              <a:rPr lang="en-US" altLang="zh-CN" sz="1200" kern="0">
                <a:solidFill>
                  <a:schemeClr val="tx2"/>
                </a:solidFill>
                <a:latin typeface="Arial" panose="020B0604020202020204" pitchFamily="34" charset="0"/>
                <a:cs typeface="Arial" panose="020B0604020202020204" pitchFamily="34" charset="0"/>
              </a:rPr>
              <a:t>. Each feedback segment shall </a:t>
            </a:r>
            <a:r>
              <a:rPr lang="en-US" altLang="zh-CN" sz="1200" kern="0" smtClean="0">
                <a:solidFill>
                  <a:schemeClr val="tx2"/>
                </a:solidFill>
                <a:latin typeface="Arial" panose="020B0604020202020204" pitchFamily="34" charset="0"/>
                <a:cs typeface="Arial" panose="020B0604020202020204" pitchFamily="34" charset="0"/>
              </a:rPr>
              <a:t>be included </a:t>
            </a:r>
            <a:r>
              <a:rPr lang="en-US" altLang="zh-CN" sz="1200" kern="0">
                <a:solidFill>
                  <a:schemeClr val="tx2"/>
                </a:solidFill>
                <a:latin typeface="Arial" panose="020B0604020202020204" pitchFamily="34" charset="0"/>
                <a:cs typeface="Arial" panose="020B0604020202020204" pitchFamily="34" charset="0"/>
              </a:rPr>
              <a:t>in a separate HE Compressed Beamforming/CQI frame and shall contain successive portions of </a:t>
            </a:r>
            <a:r>
              <a:rPr lang="en-US" altLang="zh-CN" sz="1200" kern="0" smtClean="0">
                <a:solidFill>
                  <a:schemeClr val="tx2"/>
                </a:solidFill>
                <a:latin typeface="Arial" panose="020B0604020202020204" pitchFamily="34" charset="0"/>
                <a:cs typeface="Arial" panose="020B0604020202020204" pitchFamily="34" charset="0"/>
              </a:rPr>
              <a:t>the HE </a:t>
            </a:r>
            <a:r>
              <a:rPr lang="en-US" altLang="zh-CN" sz="1200" kern="0">
                <a:solidFill>
                  <a:schemeClr val="tx2"/>
                </a:solidFill>
                <a:latin typeface="Arial" panose="020B0604020202020204" pitchFamily="34" charset="0"/>
                <a:cs typeface="Arial" panose="020B0604020202020204" pitchFamily="34" charset="0"/>
              </a:rPr>
              <a:t>compressed beamforming/CQI report. Each feedback segment shall be of equal length, except the </a:t>
            </a:r>
            <a:r>
              <a:rPr lang="en-US" altLang="zh-CN" sz="1200" kern="0" smtClean="0">
                <a:solidFill>
                  <a:schemeClr val="tx2"/>
                </a:solidFill>
                <a:latin typeface="Arial" panose="020B0604020202020204" pitchFamily="34" charset="0"/>
                <a:cs typeface="Arial" panose="020B0604020202020204" pitchFamily="34" charset="0"/>
              </a:rPr>
              <a:t>last feedback </a:t>
            </a:r>
            <a:r>
              <a:rPr lang="en-US" altLang="zh-CN" sz="1200" kern="0">
                <a:solidFill>
                  <a:schemeClr val="tx2"/>
                </a:solidFill>
                <a:latin typeface="Arial" panose="020B0604020202020204" pitchFamily="34" charset="0"/>
                <a:cs typeface="Arial" panose="020B0604020202020204" pitchFamily="34" charset="0"/>
              </a:rPr>
              <a:t>segment that may be smaller. Each HE Compressed Beamforming/CQI frame that includes a feedback segment that is not the last feedback segment shall have a length of 11 454 octets. Each feedback segment is identified by the value of the </a:t>
            </a:r>
            <a:r>
              <a:rPr lang="en-US" altLang="zh-CN" sz="1200" b="1" kern="0">
                <a:solidFill>
                  <a:schemeClr val="tx2"/>
                </a:solidFill>
                <a:latin typeface="Arial" panose="020B0604020202020204" pitchFamily="34" charset="0"/>
                <a:cs typeface="Arial" panose="020B0604020202020204" pitchFamily="34" charset="0"/>
              </a:rPr>
              <a:t>Remaining Feedback Segments subfield and the First Feedback Segment subfield</a:t>
            </a:r>
            <a:r>
              <a:rPr lang="en-US" altLang="zh-CN" sz="1200" kern="0">
                <a:solidFill>
                  <a:schemeClr val="tx2"/>
                </a:solidFill>
                <a:latin typeface="Arial" panose="020B0604020202020204" pitchFamily="34" charset="0"/>
                <a:cs typeface="Arial" panose="020B0604020202020204" pitchFamily="34" charset="0"/>
              </a:rPr>
              <a:t> in the HE MIMO Control field as defined in 9.4.1.64 (HE MIMO Control field(11ax)); the other nonreserved subfields of the HE MIMO Control field shall be the same for all feedback segments. </a:t>
            </a:r>
            <a:r>
              <a:rPr lang="en-US" altLang="zh-CN" sz="1200" b="1" kern="0">
                <a:solidFill>
                  <a:schemeClr val="tx2"/>
                </a:solidFill>
                <a:latin typeface="Arial" panose="020B0604020202020204" pitchFamily="34" charset="0"/>
                <a:cs typeface="Arial" panose="020B0604020202020204" pitchFamily="34" charset="0"/>
              </a:rPr>
              <a:t>All feedback segments </a:t>
            </a:r>
            <a:r>
              <a:rPr lang="en-US" altLang="zh-CN" sz="1200" kern="0">
                <a:solidFill>
                  <a:schemeClr val="tx2"/>
                </a:solidFill>
                <a:latin typeface="Arial" panose="020B0604020202020204" pitchFamily="34" charset="0"/>
                <a:cs typeface="Arial" panose="020B0604020202020204" pitchFamily="34" charset="0"/>
              </a:rPr>
              <a:t>shall be sent in a </a:t>
            </a:r>
            <a:r>
              <a:rPr lang="en-US" altLang="zh-CN" sz="1200" b="1" kern="0">
                <a:solidFill>
                  <a:schemeClr val="tx2"/>
                </a:solidFill>
                <a:latin typeface="Arial" panose="020B0604020202020204" pitchFamily="34" charset="0"/>
                <a:cs typeface="Arial" panose="020B0604020202020204" pitchFamily="34" charset="0"/>
              </a:rPr>
              <a:t>single A-MPDU </a:t>
            </a:r>
            <a:r>
              <a:rPr lang="en-US" altLang="zh-CN" sz="1200" kern="0">
                <a:solidFill>
                  <a:schemeClr val="tx2"/>
                </a:solidFill>
                <a:latin typeface="Arial" panose="020B0604020202020204" pitchFamily="34" charset="0"/>
                <a:cs typeface="Arial" panose="020B0604020202020204" pitchFamily="34" charset="0"/>
              </a:rPr>
              <a:t>contained in a PPDU and shall be included in the AMPDU in the descending order of the Remaining Feedback Segments subfield </a:t>
            </a:r>
            <a:r>
              <a:rPr lang="en-US" altLang="zh-CN" sz="1200" kern="0" smtClean="0">
                <a:solidFill>
                  <a:schemeClr val="tx2"/>
                </a:solidFill>
                <a:latin typeface="Arial" panose="020B0604020202020204" pitchFamily="34" charset="0"/>
                <a:cs typeface="Arial" panose="020B0604020202020204" pitchFamily="34" charset="0"/>
              </a:rPr>
              <a:t>values.</a:t>
            </a:r>
          </a:p>
          <a:p>
            <a:pPr lvl="1">
              <a:buFont typeface="Wingdings" panose="05000000000000000000" pitchFamily="2" charset="2"/>
              <a:buChar char="q"/>
            </a:pPr>
            <a:r>
              <a:rPr lang="en-US" altLang="zh-CN" sz="1200" kern="0">
                <a:solidFill>
                  <a:schemeClr val="tx2"/>
                </a:solidFill>
                <a:latin typeface="Arial" panose="020B0604020202020204" pitchFamily="34" charset="0"/>
                <a:cs typeface="Arial" panose="020B0604020202020204" pitchFamily="34" charset="0"/>
              </a:rPr>
              <a:t>An HE beamformer that sends a BFRP Trigger frame, in its first attempt to retrieve an HE </a:t>
            </a:r>
            <a:r>
              <a:rPr lang="en-US" altLang="zh-CN" sz="1200" kern="0" smtClean="0">
                <a:solidFill>
                  <a:schemeClr val="tx2"/>
                </a:solidFill>
                <a:latin typeface="Arial" panose="020B0604020202020204" pitchFamily="34" charset="0"/>
                <a:cs typeface="Arial" panose="020B0604020202020204" pitchFamily="34" charset="0"/>
              </a:rPr>
              <a:t>compressed beamforming/CQI </a:t>
            </a:r>
            <a:r>
              <a:rPr lang="en-US" altLang="zh-CN" sz="1200" kern="0">
                <a:solidFill>
                  <a:schemeClr val="tx2"/>
                </a:solidFill>
                <a:latin typeface="Arial" panose="020B0604020202020204" pitchFamily="34" charset="0"/>
                <a:cs typeface="Arial" panose="020B0604020202020204" pitchFamily="34" charset="0"/>
              </a:rPr>
              <a:t>report from an HE beamformee, shall </a:t>
            </a:r>
            <a:r>
              <a:rPr lang="en-US" altLang="zh-CN" sz="1200" b="1" kern="0">
                <a:solidFill>
                  <a:schemeClr val="tx2"/>
                </a:solidFill>
                <a:latin typeface="Arial" panose="020B0604020202020204" pitchFamily="34" charset="0"/>
                <a:cs typeface="Arial" panose="020B0604020202020204" pitchFamily="34" charset="0"/>
              </a:rPr>
              <a:t>solicit all</a:t>
            </a:r>
            <a:r>
              <a:rPr lang="en-US" altLang="zh-CN" sz="1200" kern="0">
                <a:solidFill>
                  <a:schemeClr val="tx2"/>
                </a:solidFill>
                <a:latin typeface="Arial" panose="020B0604020202020204" pitchFamily="34" charset="0"/>
                <a:cs typeface="Arial" panose="020B0604020202020204" pitchFamily="34" charset="0"/>
              </a:rPr>
              <a:t> possible feedback segments by setting </a:t>
            </a:r>
            <a:r>
              <a:rPr lang="en-US" altLang="zh-CN" sz="1200" kern="0" smtClean="0">
                <a:solidFill>
                  <a:schemeClr val="tx2"/>
                </a:solidFill>
                <a:latin typeface="Arial" panose="020B0604020202020204" pitchFamily="34" charset="0"/>
                <a:cs typeface="Arial" panose="020B0604020202020204" pitchFamily="34" charset="0"/>
              </a:rPr>
              <a:t>all of </a:t>
            </a:r>
            <a:r>
              <a:rPr lang="en-US" altLang="zh-CN" sz="1200" kern="0">
                <a:solidFill>
                  <a:schemeClr val="tx2"/>
                </a:solidFill>
                <a:latin typeface="Arial" panose="020B0604020202020204" pitchFamily="34" charset="0"/>
                <a:cs typeface="Arial" panose="020B0604020202020204" pitchFamily="34" charset="0"/>
              </a:rPr>
              <a:t>the bits in the </a:t>
            </a:r>
            <a:r>
              <a:rPr lang="en-US" altLang="zh-CN" sz="1200" b="1" kern="0">
                <a:solidFill>
                  <a:schemeClr val="tx2"/>
                </a:solidFill>
                <a:latin typeface="Arial" panose="020B0604020202020204" pitchFamily="34" charset="0"/>
                <a:cs typeface="Arial" panose="020B0604020202020204" pitchFamily="34" charset="0"/>
              </a:rPr>
              <a:t>Feedback Segment Retransmission Bitmap subfield </a:t>
            </a:r>
            <a:r>
              <a:rPr lang="en-US" altLang="zh-CN" sz="1200" kern="0">
                <a:solidFill>
                  <a:schemeClr val="tx2"/>
                </a:solidFill>
                <a:latin typeface="Arial" panose="020B0604020202020204" pitchFamily="34" charset="0"/>
                <a:cs typeface="Arial" panose="020B0604020202020204" pitchFamily="34" charset="0"/>
              </a:rPr>
              <a:t>to 1 in the User Info field </a:t>
            </a:r>
            <a:r>
              <a:rPr lang="en-US" altLang="zh-CN" sz="1200" kern="0" smtClean="0">
                <a:solidFill>
                  <a:schemeClr val="tx2"/>
                </a:solidFill>
                <a:latin typeface="Arial" panose="020B0604020202020204" pitchFamily="34" charset="0"/>
                <a:cs typeface="Arial" panose="020B0604020202020204" pitchFamily="34" charset="0"/>
              </a:rPr>
              <a:t>identifying the </a:t>
            </a:r>
            <a:r>
              <a:rPr lang="en-US" altLang="zh-CN" sz="1200" kern="0">
                <a:solidFill>
                  <a:schemeClr val="tx2"/>
                </a:solidFill>
                <a:latin typeface="Arial" panose="020B0604020202020204" pitchFamily="34" charset="0"/>
                <a:cs typeface="Arial" panose="020B0604020202020204" pitchFamily="34" charset="0"/>
              </a:rPr>
              <a:t>HE beamformee</a:t>
            </a:r>
            <a:r>
              <a:rPr lang="en-US" altLang="zh-CN" sz="1200" kern="0" smtClean="0">
                <a:solidFill>
                  <a:schemeClr val="tx2"/>
                </a:solidFill>
                <a:latin typeface="Arial" panose="020B0604020202020204" pitchFamily="34" charset="0"/>
                <a:cs typeface="Arial" panose="020B0604020202020204" pitchFamily="34" charset="0"/>
              </a:rPr>
              <a:t>.</a:t>
            </a:r>
          </a:p>
          <a:p>
            <a:pPr lvl="1">
              <a:buFont typeface="Wingdings" panose="05000000000000000000" pitchFamily="2" charset="2"/>
              <a:buChar char="q"/>
            </a:pPr>
            <a:r>
              <a:rPr lang="en-US" altLang="zh-CN" sz="1200" kern="0">
                <a:solidFill>
                  <a:schemeClr val="tx2"/>
                </a:solidFill>
                <a:latin typeface="Arial" panose="020B0604020202020204" pitchFamily="34" charset="0"/>
                <a:cs typeface="Arial" panose="020B0604020202020204" pitchFamily="34" charset="0"/>
              </a:rPr>
              <a:t>An HE beamformer that fails to receive the first feedback segment (identified by the First Feedback Segment field set to 1), </a:t>
            </a:r>
            <a:r>
              <a:rPr lang="en-US" altLang="zh-CN" sz="1200" b="1" kern="0">
                <a:solidFill>
                  <a:schemeClr val="tx2"/>
                </a:solidFill>
                <a:latin typeface="Arial" panose="020B0604020202020204" pitchFamily="34" charset="0"/>
                <a:cs typeface="Arial" panose="020B0604020202020204" pitchFamily="34" charset="0"/>
              </a:rPr>
              <a:t>may solicit the selective retransmission of the missing feedback segments </a:t>
            </a:r>
            <a:r>
              <a:rPr lang="en-US" altLang="zh-CN" sz="1200" kern="0">
                <a:solidFill>
                  <a:schemeClr val="tx2"/>
                </a:solidFill>
                <a:latin typeface="Arial" panose="020B0604020202020204" pitchFamily="34" charset="0"/>
                <a:cs typeface="Arial" panose="020B0604020202020204" pitchFamily="34" charset="0"/>
              </a:rPr>
              <a:t>assuming the HE compressed beamforming/CQI report is split into 8 feedback segments. The HE beamformer </a:t>
            </a:r>
            <a:r>
              <a:rPr lang="en-US" altLang="zh-CN" sz="1200" b="1" kern="0">
                <a:solidFill>
                  <a:schemeClr val="tx2"/>
                </a:solidFill>
                <a:latin typeface="Arial" panose="020B0604020202020204" pitchFamily="34" charset="0"/>
                <a:cs typeface="Arial" panose="020B0604020202020204" pitchFamily="34" charset="0"/>
              </a:rPr>
              <a:t>may also solicit the retransmission of all feedback segments</a:t>
            </a:r>
            <a:r>
              <a:rPr lang="en-US" altLang="zh-CN" sz="1200" kern="0">
                <a:solidFill>
                  <a:schemeClr val="tx2"/>
                </a:solidFill>
                <a:latin typeface="Arial" panose="020B0604020202020204" pitchFamily="34" charset="0"/>
                <a:cs typeface="Arial" panose="020B0604020202020204" pitchFamily="34" charset="0"/>
              </a:rPr>
              <a:t> by setting all of the bits in the Feedback Segment Retransmission Bitmap subfield to 1 in the User Info field identifying the HE beamformee.</a:t>
            </a:r>
            <a:endParaRPr lang="en-US" altLang="zh-CN" sz="1200" b="0" kern="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91898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914400"/>
          </a:xfrm>
        </p:spPr>
        <p:txBody>
          <a:bodyPr/>
          <a:lstStyle/>
          <a:p>
            <a:r>
              <a:rPr lang="en-US" altLang="zh-CN" smtClean="0">
                <a:latin typeface="Arial" panose="020B0604020202020204" pitchFamily="34" charset="0"/>
                <a:cs typeface="Arial" panose="020B0604020202020204" pitchFamily="34" charset="0"/>
              </a:rPr>
              <a:t>CBF </a:t>
            </a:r>
            <a:r>
              <a:rPr lang="en-US" altLang="zh-CN">
                <a:latin typeface="Arial" panose="020B0604020202020204" pitchFamily="34" charset="0"/>
                <a:cs typeface="Arial" panose="020B0604020202020204" pitchFamily="34" charset="0"/>
              </a:rPr>
              <a:t>report</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14</a:t>
            </a:fld>
            <a:endParaRPr lang="en-US" altLang="en-US"/>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r>
              <a:rPr lang="en-US" altLang="ko-KR" smtClean="0"/>
              <a:t>)</a:t>
            </a:r>
            <a:endParaRPr lang="en-US" altLang="ko-KR"/>
          </a:p>
        </p:txBody>
      </p:sp>
      <p:pic>
        <p:nvPicPr>
          <p:cNvPr id="8" name="图片 7"/>
          <p:cNvPicPr>
            <a:picLocks noChangeAspect="1"/>
          </p:cNvPicPr>
          <p:nvPr/>
        </p:nvPicPr>
        <p:blipFill>
          <a:blip r:embed="rId2"/>
          <a:stretch>
            <a:fillRect/>
          </a:stretch>
        </p:blipFill>
        <p:spPr>
          <a:xfrm>
            <a:off x="4344988" y="1524676"/>
            <a:ext cx="4343400" cy="2191515"/>
          </a:xfrm>
          <a:prstGeom prst="rect">
            <a:avLst/>
          </a:prstGeom>
        </p:spPr>
      </p:pic>
      <p:pic>
        <p:nvPicPr>
          <p:cNvPr id="9" name="图片 8"/>
          <p:cNvPicPr>
            <a:picLocks noChangeAspect="1"/>
          </p:cNvPicPr>
          <p:nvPr/>
        </p:nvPicPr>
        <p:blipFill>
          <a:blip r:embed="rId3"/>
          <a:stretch>
            <a:fillRect/>
          </a:stretch>
        </p:blipFill>
        <p:spPr>
          <a:xfrm>
            <a:off x="1828800" y="3768697"/>
            <a:ext cx="5105400" cy="2601705"/>
          </a:xfrm>
          <a:prstGeom prst="rect">
            <a:avLst/>
          </a:prstGeom>
        </p:spPr>
      </p:pic>
      <p:pic>
        <p:nvPicPr>
          <p:cNvPr id="11" name="图片 10"/>
          <p:cNvPicPr>
            <a:picLocks noChangeAspect="1"/>
          </p:cNvPicPr>
          <p:nvPr/>
        </p:nvPicPr>
        <p:blipFill>
          <a:blip r:embed="rId4"/>
          <a:stretch>
            <a:fillRect/>
          </a:stretch>
        </p:blipFill>
        <p:spPr>
          <a:xfrm>
            <a:off x="152400" y="1554377"/>
            <a:ext cx="3909060" cy="1797269"/>
          </a:xfrm>
          <a:prstGeom prst="rect">
            <a:avLst/>
          </a:prstGeom>
        </p:spPr>
      </p:pic>
      <p:sp>
        <p:nvSpPr>
          <p:cNvPr id="12" name="矩形 11"/>
          <p:cNvSpPr/>
          <p:nvPr/>
        </p:nvSpPr>
        <p:spPr bwMode="auto">
          <a:xfrm>
            <a:off x="381000" y="2363655"/>
            <a:ext cx="3581400" cy="227146"/>
          </a:xfrm>
          <a:prstGeom prst="rect">
            <a:avLst/>
          </a:prstGeom>
          <a:noFill/>
          <a:ln w="12700" cap="flat" cmpd="sng" algn="ctr">
            <a:solidFill>
              <a:srgbClr val="FF3300"/>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3" name="矩形 12"/>
          <p:cNvSpPr/>
          <p:nvPr/>
        </p:nvSpPr>
        <p:spPr bwMode="auto">
          <a:xfrm>
            <a:off x="7467600" y="1554377"/>
            <a:ext cx="1143000" cy="809278"/>
          </a:xfrm>
          <a:prstGeom prst="rect">
            <a:avLst/>
          </a:prstGeom>
          <a:noFill/>
          <a:ln w="12700" cap="flat" cmpd="sng" algn="ctr">
            <a:solidFill>
              <a:srgbClr val="FF3300"/>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512585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2"/>
          <a:stretch>
            <a:fillRect/>
          </a:stretch>
        </p:blipFill>
        <p:spPr>
          <a:xfrm>
            <a:off x="1083361" y="2948874"/>
            <a:ext cx="5469839" cy="2718287"/>
          </a:xfrm>
          <a:prstGeom prst="rect">
            <a:avLst/>
          </a:prstGeom>
        </p:spPr>
      </p:pic>
      <p:sp>
        <p:nvSpPr>
          <p:cNvPr id="2" name="Title 1"/>
          <p:cNvSpPr>
            <a:spLocks noGrp="1"/>
          </p:cNvSpPr>
          <p:nvPr>
            <p:ph type="title"/>
          </p:nvPr>
        </p:nvSpPr>
        <p:spPr>
          <a:xfrm>
            <a:off x="685800" y="685800"/>
            <a:ext cx="8077200" cy="914400"/>
          </a:xfrm>
        </p:spPr>
        <p:txBody>
          <a:bodyPr/>
          <a:lstStyle/>
          <a:p>
            <a:r>
              <a:rPr lang="en-US" altLang="zh-CN" smtClean="0">
                <a:latin typeface="Arial" panose="020B0604020202020204" pitchFamily="34" charset="0"/>
                <a:cs typeface="Arial" panose="020B0604020202020204" pitchFamily="34" charset="0"/>
              </a:rPr>
              <a:t>BFRP</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15</a:t>
            </a:fld>
            <a:endParaRPr lang="en-US" altLang="en-US"/>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r>
              <a:rPr lang="en-US" altLang="ko-KR" smtClean="0"/>
              <a:t>)</a:t>
            </a:r>
            <a:endParaRPr lang="en-US" altLang="ko-KR"/>
          </a:p>
        </p:txBody>
      </p:sp>
      <p:pic>
        <p:nvPicPr>
          <p:cNvPr id="3" name="图片 2"/>
          <p:cNvPicPr>
            <a:picLocks noChangeAspect="1"/>
          </p:cNvPicPr>
          <p:nvPr/>
        </p:nvPicPr>
        <p:blipFill>
          <a:blip r:embed="rId3"/>
          <a:stretch>
            <a:fillRect/>
          </a:stretch>
        </p:blipFill>
        <p:spPr>
          <a:xfrm>
            <a:off x="3733800" y="5667160"/>
            <a:ext cx="4611914" cy="750226"/>
          </a:xfrm>
          <a:prstGeom prst="rect">
            <a:avLst/>
          </a:prstGeom>
        </p:spPr>
      </p:pic>
      <p:pic>
        <p:nvPicPr>
          <p:cNvPr id="6" name="图片 5"/>
          <p:cNvPicPr>
            <a:picLocks noChangeAspect="1"/>
          </p:cNvPicPr>
          <p:nvPr/>
        </p:nvPicPr>
        <p:blipFill>
          <a:blip r:embed="rId4"/>
          <a:stretch>
            <a:fillRect/>
          </a:stretch>
        </p:blipFill>
        <p:spPr>
          <a:xfrm>
            <a:off x="304800" y="1600200"/>
            <a:ext cx="6248400" cy="1073269"/>
          </a:xfrm>
          <a:prstGeom prst="rect">
            <a:avLst/>
          </a:prstGeom>
        </p:spPr>
      </p:pic>
      <p:sp>
        <p:nvSpPr>
          <p:cNvPr id="8" name="矩形 7"/>
          <p:cNvSpPr/>
          <p:nvPr/>
        </p:nvSpPr>
        <p:spPr bwMode="auto">
          <a:xfrm>
            <a:off x="3886201" y="4952999"/>
            <a:ext cx="762000" cy="714161"/>
          </a:xfrm>
          <a:prstGeom prst="rect">
            <a:avLst/>
          </a:prstGeom>
          <a:noFill/>
          <a:ln w="12700" cap="flat" cmpd="sng" algn="ctr">
            <a:solidFill>
              <a:srgbClr val="FF3300"/>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9" name="矩形 8"/>
          <p:cNvSpPr/>
          <p:nvPr/>
        </p:nvSpPr>
        <p:spPr bwMode="auto">
          <a:xfrm>
            <a:off x="3505201" y="1567257"/>
            <a:ext cx="762000" cy="714161"/>
          </a:xfrm>
          <a:prstGeom prst="rect">
            <a:avLst/>
          </a:prstGeom>
          <a:noFill/>
          <a:ln w="12700" cap="flat" cmpd="sng" algn="ctr">
            <a:solidFill>
              <a:srgbClr val="FF3300"/>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9517926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xmlns="" id="{BFF00DFE-F453-4056-9D27-4C723CD3DC38}"/>
              </a:ext>
            </a:extLst>
          </p:cNvPr>
          <p:cNvSpPr>
            <a:spLocks noGrp="1"/>
          </p:cNvSpPr>
          <p:nvPr>
            <p:ph idx="1"/>
          </p:nvPr>
        </p:nvSpPr>
        <p:spPr/>
        <p:txBody>
          <a:bodyPr/>
          <a:lstStyle/>
          <a:p>
            <a:pPr algn="just">
              <a:buFont typeface="Wingdings" panose="05000000000000000000" pitchFamily="2" charset="2"/>
              <a:buChar char="p"/>
            </a:pPr>
            <a:r>
              <a:rPr lang="en-US" altLang="zh-CN" sz="2000" kern="1200" smtClean="0">
                <a:solidFill>
                  <a:schemeClr val="tx2"/>
                </a:solidFill>
              </a:rPr>
              <a:t>In current D0.1, the whole subclause </a:t>
            </a:r>
            <a:r>
              <a:rPr lang="en-US" altLang="zh-CN" sz="2000" i="1" kern="1200" smtClean="0">
                <a:solidFill>
                  <a:schemeClr val="tx2"/>
                </a:solidFill>
              </a:rPr>
              <a:t>‘</a:t>
            </a:r>
            <a:r>
              <a:rPr lang="en-US" sz="2000" i="1" smtClean="0"/>
              <a:t>11.21.19.3 </a:t>
            </a:r>
            <a:r>
              <a:rPr lang="en-US" sz="2000" i="1"/>
              <a:t>SBP procedure </a:t>
            </a:r>
            <a:r>
              <a:rPr lang="en-US" sz="2000" i="1" smtClean="0"/>
              <a:t>reporting’</a:t>
            </a:r>
            <a:r>
              <a:rPr lang="en-US" sz="2000" smtClean="0"/>
              <a:t> is TBD, so the overall SBP procedure is incomplete. CID 641 also talks about this.</a:t>
            </a:r>
          </a:p>
          <a:p>
            <a:pPr algn="just">
              <a:buFont typeface="Wingdings" panose="05000000000000000000" pitchFamily="2" charset="2"/>
              <a:buChar char="p"/>
            </a:pPr>
            <a:endParaRPr lang="en-US" altLang="zh-CN" sz="2000" kern="1200" smtClean="0">
              <a:solidFill>
                <a:schemeClr val="tx2"/>
              </a:solidFill>
            </a:endParaRPr>
          </a:p>
          <a:p>
            <a:pPr algn="just">
              <a:buFont typeface="Wingdings" panose="05000000000000000000" pitchFamily="2" charset="2"/>
              <a:buChar char="p"/>
            </a:pPr>
            <a:r>
              <a:rPr lang="en-US" altLang="zh-CN" sz="2000" kern="1200" smtClean="0">
                <a:solidFill>
                  <a:schemeClr val="tx2"/>
                </a:solidFill>
              </a:rPr>
              <a:t>This </a:t>
            </a:r>
            <a:r>
              <a:rPr lang="en-US" altLang="zh-CN" sz="2000" kern="1200">
                <a:solidFill>
                  <a:schemeClr val="tx2"/>
                </a:solidFill>
              </a:rPr>
              <a:t>contribution </a:t>
            </a:r>
            <a:r>
              <a:rPr lang="en-US" altLang="zh-CN" sz="2000" kern="1200" smtClean="0">
                <a:solidFill>
                  <a:schemeClr val="tx2"/>
                </a:solidFill>
              </a:rPr>
              <a:t>clarifies the SBP reporting procedure.</a:t>
            </a:r>
            <a:endParaRPr lang="zh-CN" altLang="en-US" sz="2000" dirty="0"/>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EDFA944-C2CC-4B4D-9AB2-9AB02B4141A5}"/>
              </a:ext>
            </a:extLst>
          </p:cNvPr>
          <p:cNvSpPr>
            <a:spLocks noGrp="1"/>
          </p:cNvSpPr>
          <p:nvPr>
            <p:ph type="title"/>
          </p:nvPr>
        </p:nvSpPr>
        <p:spPr>
          <a:xfrm>
            <a:off x="754876" y="645008"/>
            <a:ext cx="7772400" cy="762000"/>
          </a:xfrm>
        </p:spPr>
        <p:txBody>
          <a:bodyPr/>
          <a:lstStyle/>
          <a:p>
            <a:r>
              <a:rPr lang="en-US" altLang="zh-CN" smtClean="0"/>
              <a:t>Discussion: SBP Reporting</a:t>
            </a:r>
            <a:endParaRPr lang="zh-CN" altLang="en-US" dirty="0"/>
          </a:p>
        </p:txBody>
      </p:sp>
      <p:sp>
        <p:nvSpPr>
          <p:cNvPr id="4" name="页脚占位符 3">
            <a:extLst>
              <a:ext uri="{FF2B5EF4-FFF2-40B4-BE49-F238E27FC236}">
                <a16:creationId xmlns:a16="http://schemas.microsoft.com/office/drawing/2014/main" xmlns="" id="{54F54064-6894-4E55-AF5D-A25F3F9B3D42}"/>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内容占位符 2">
            <a:extLst>
              <a:ext uri="{FF2B5EF4-FFF2-40B4-BE49-F238E27FC236}">
                <a16:creationId xmlns:a16="http://schemas.microsoft.com/office/drawing/2014/main" xmlns="" id="{16BE151B-BE12-4A42-A5BE-CFB13E0BE6FC}"/>
              </a:ext>
            </a:extLst>
          </p:cNvPr>
          <p:cNvSpPr txBox="1">
            <a:spLocks/>
          </p:cNvSpPr>
          <p:nvPr/>
        </p:nvSpPr>
        <p:spPr bwMode="auto">
          <a:xfrm>
            <a:off x="609600" y="1367450"/>
            <a:ext cx="8302301" cy="4423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buFont typeface="Wingdings" panose="05000000000000000000" pitchFamily="2" charset="2"/>
              <a:buChar char="q"/>
            </a:pPr>
            <a:r>
              <a:rPr lang="en-US" altLang="zh-CN" sz="1800" b="0" kern="0" smtClean="0">
                <a:latin typeface="Arial" panose="020B0604020202020204" pitchFamily="34" charset="0"/>
                <a:cs typeface="Arial" panose="020B0604020202020204" pitchFamily="34" charset="0"/>
              </a:rPr>
              <a:t>It’s straightforward that AP send the SBP report to the SBP initiator </a:t>
            </a:r>
            <a:r>
              <a:rPr lang="en-US" altLang="zh-CN" sz="1800" kern="0" smtClean="0">
                <a:latin typeface="Arial" panose="020B0604020202020204" pitchFamily="34" charset="0"/>
                <a:cs typeface="Arial" panose="020B0604020202020204" pitchFamily="34" charset="0"/>
              </a:rPr>
              <a:t>in reporting phase</a:t>
            </a:r>
            <a:r>
              <a:rPr lang="en-US" altLang="zh-CN" sz="1800" b="0" kern="0" smtClean="0">
                <a:latin typeface="Arial" panose="020B0604020202020204" pitchFamily="34" charset="0"/>
                <a:cs typeface="Arial" panose="020B0604020202020204" pitchFamily="34" charset="0"/>
              </a:rPr>
              <a:t> of a measurement instance. </a:t>
            </a:r>
            <a:endParaRPr lang="en-US" altLang="zh-CN" sz="1800" b="0" kern="0">
              <a:latin typeface="Arial" panose="020B0604020202020204" pitchFamily="34" charset="0"/>
              <a:cs typeface="Arial" panose="020B0604020202020204" pitchFamily="34" charset="0"/>
            </a:endParaRPr>
          </a:p>
          <a:p>
            <a:pPr lvl="1" algn="just">
              <a:buFont typeface="Courier New" panose="02070309020205020404" pitchFamily="49" charset="0"/>
              <a:buChar char="o"/>
            </a:pPr>
            <a:r>
              <a:rPr lang="en-US" altLang="zh-CN" sz="1800" b="0" kern="0" smtClean="0">
                <a:latin typeface="Arial" panose="020B0604020202020204" pitchFamily="34" charset="0"/>
                <a:cs typeface="Arial" panose="020B0604020202020204" pitchFamily="34" charset="0"/>
              </a:rPr>
              <a:t>No matter the SBP initiator </a:t>
            </a:r>
            <a:r>
              <a:rPr lang="en-US" altLang="zh-CN" sz="1800" kern="0" smtClean="0">
                <a:latin typeface="Arial" panose="020B0604020202020204" pitchFamily="34" charset="0"/>
                <a:cs typeface="Arial" panose="020B0604020202020204" pitchFamily="34" charset="0"/>
              </a:rPr>
              <a:t>participates</a:t>
            </a:r>
            <a:r>
              <a:rPr lang="en-US" altLang="zh-CN" sz="1800" b="0" kern="0" smtClean="0">
                <a:latin typeface="Arial" panose="020B0604020202020204" pitchFamily="34" charset="0"/>
                <a:cs typeface="Arial" panose="020B0604020202020204" pitchFamily="34" charset="0"/>
              </a:rPr>
              <a:t> or not in the measurement phases, </a:t>
            </a:r>
            <a:r>
              <a:rPr lang="en-US" altLang="zh-CN" sz="1800" kern="0">
                <a:latin typeface="Arial" panose="020B0604020202020204" pitchFamily="34" charset="0"/>
                <a:cs typeface="Arial" panose="020B0604020202020204" pitchFamily="34" charset="0"/>
              </a:rPr>
              <a:t>it </a:t>
            </a:r>
            <a:r>
              <a:rPr lang="en-US" altLang="zh-CN" sz="1800" kern="0" smtClean="0">
                <a:latin typeface="Arial" panose="020B0604020202020204" pitchFamily="34" charset="0"/>
                <a:cs typeface="Arial" panose="020B0604020202020204" pitchFamily="34" charset="0"/>
              </a:rPr>
              <a:t>shall be </a:t>
            </a:r>
            <a:r>
              <a:rPr lang="en-US" altLang="zh-CN" sz="1800" kern="0">
                <a:latin typeface="Arial" panose="020B0604020202020204" pitchFamily="34" charset="0"/>
                <a:cs typeface="Arial" panose="020B0604020202020204" pitchFamily="34" charset="0"/>
              </a:rPr>
              <a:t>triggered in polling phase unless not assigned to be polled</a:t>
            </a:r>
            <a:r>
              <a:rPr lang="en-US" altLang="zh-CN" sz="1800" kern="0" smtClean="0">
                <a:latin typeface="Arial" panose="020B0604020202020204" pitchFamily="34" charset="0"/>
                <a:cs typeface="Arial" panose="020B0604020202020204" pitchFamily="34" charset="0"/>
              </a:rPr>
              <a:t>. </a:t>
            </a:r>
            <a:endParaRPr lang="en-US" altLang="zh-CN" sz="1800" b="0" kern="0" smtClean="0">
              <a:latin typeface="Arial" panose="020B0604020202020204" pitchFamily="34" charset="0"/>
              <a:cs typeface="Arial" panose="020B0604020202020204" pitchFamily="34" charset="0"/>
            </a:endParaRPr>
          </a:p>
          <a:p>
            <a:pPr algn="just">
              <a:buFont typeface="Wingdings" panose="05000000000000000000" pitchFamily="2" charset="2"/>
              <a:buChar char="q"/>
            </a:pPr>
            <a:r>
              <a:rPr lang="en-US" altLang="zh-CN" sz="1800" b="0" kern="0">
                <a:latin typeface="Arial" panose="020B0604020202020204" pitchFamily="34" charset="0"/>
                <a:cs typeface="Arial" panose="020B0604020202020204" pitchFamily="34" charset="0"/>
              </a:rPr>
              <a:t>In order to receive the SBP report, the SBP initiator should know the </a:t>
            </a:r>
            <a:r>
              <a:rPr lang="en-US" altLang="zh-CN" sz="1800" kern="0">
                <a:latin typeface="Arial" panose="020B0604020202020204" pitchFamily="34" charset="0"/>
                <a:cs typeface="Arial" panose="020B0604020202020204" pitchFamily="34" charset="0"/>
              </a:rPr>
              <a:t>scheduling</a:t>
            </a:r>
            <a:r>
              <a:rPr lang="en-US" altLang="zh-CN" sz="1800" b="0" kern="0">
                <a:latin typeface="Arial" panose="020B0604020202020204" pitchFamily="34" charset="0"/>
                <a:cs typeface="Arial" panose="020B0604020202020204" pitchFamily="34" charset="0"/>
              </a:rPr>
              <a:t> information of the TB measurement instances</a:t>
            </a:r>
            <a:r>
              <a:rPr lang="en-US" altLang="zh-CN" sz="1800" b="0" kern="0" smtClean="0">
                <a:latin typeface="Arial" panose="020B0604020202020204" pitchFamily="34" charset="0"/>
                <a:cs typeface="Arial" panose="020B0604020202020204" pitchFamily="34" charset="0"/>
              </a:rPr>
              <a:t>.</a:t>
            </a:r>
          </a:p>
          <a:p>
            <a:pPr lvl="1" algn="just">
              <a:buFont typeface="Courier New" panose="02070309020205020404" pitchFamily="49" charset="0"/>
              <a:buChar char="o"/>
            </a:pPr>
            <a:r>
              <a:rPr lang="en-US" sz="1800" b="0" kern="0" smtClean="0">
                <a:latin typeface="Arial" panose="020B0604020202020204" pitchFamily="34" charset="0"/>
                <a:ea typeface="MS Gothic" charset="-128"/>
                <a:cs typeface="Arial" panose="020B0604020202020204" pitchFamily="34" charset="0"/>
              </a:rPr>
              <a:t>The agreement on the scheduling indicates that the SBP initiator (esp. unassociated STA) should be available in the reporting procedure. If the STA eventually is not available, the report will be dropped.</a:t>
            </a:r>
          </a:p>
          <a:p>
            <a:pPr algn="just">
              <a:buFont typeface="Wingdings" panose="05000000000000000000" pitchFamily="2" charset="2"/>
              <a:buChar char="q"/>
            </a:pPr>
            <a:r>
              <a:rPr lang="en-US" sz="1800" b="0" kern="0" smtClean="0">
                <a:latin typeface="Arial" panose="020B0604020202020204" pitchFamily="34" charset="0"/>
                <a:ea typeface="MS Gothic" charset="-128"/>
                <a:cs typeface="Arial" panose="020B0604020202020204" pitchFamily="34" charset="0"/>
              </a:rPr>
              <a:t>PN and replay counter for SBP report:</a:t>
            </a:r>
          </a:p>
          <a:p>
            <a:pPr lvl="1" algn="just">
              <a:buFont typeface="Courier New" panose="02070309020205020404" pitchFamily="49" charset="0"/>
              <a:buChar char="o"/>
            </a:pPr>
            <a:r>
              <a:rPr lang="en-US" sz="1800" b="0" kern="0" smtClean="0">
                <a:latin typeface="Arial" panose="020B0604020202020204" pitchFamily="34" charset="0"/>
                <a:ea typeface="MS Gothic" charset="-128"/>
                <a:cs typeface="Arial" panose="020B0604020202020204" pitchFamily="34" charset="0"/>
              </a:rPr>
              <a:t>Since the SBP report frame is part of the fixed frame sequence of TF reporting phase now, it encounters the same ‘out of order’ problem as measurement report frame [3],  and shall use the </a:t>
            </a:r>
            <a:r>
              <a:rPr lang="en-US" sz="1800" b="1" kern="0" smtClean="0">
                <a:latin typeface="Arial" panose="020B0604020202020204" pitchFamily="34" charset="0"/>
                <a:ea typeface="MS Gothic" charset="-128"/>
                <a:cs typeface="Arial" panose="020B0604020202020204" pitchFamily="34" charset="0"/>
              </a:rPr>
              <a:t>same</a:t>
            </a:r>
            <a:r>
              <a:rPr lang="en-US" sz="1800" b="0" kern="0" smtClean="0">
                <a:latin typeface="Arial" panose="020B0604020202020204" pitchFamily="34" charset="0"/>
                <a:ea typeface="MS Gothic" charset="-128"/>
                <a:cs typeface="Arial" panose="020B0604020202020204" pitchFamily="34" charset="0"/>
              </a:rPr>
              <a:t> </a:t>
            </a:r>
            <a:r>
              <a:rPr lang="en-US" sz="1800" b="1" kern="0" smtClean="0">
                <a:latin typeface="Arial" panose="020B0604020202020204" pitchFamily="34" charset="0"/>
                <a:ea typeface="MS Gothic" charset="-128"/>
                <a:cs typeface="Arial" panose="020B0604020202020204" pitchFamily="34" charset="0"/>
              </a:rPr>
              <a:t>replay counter as measurement report frame</a:t>
            </a:r>
            <a:r>
              <a:rPr lang="en-US" sz="1800" b="0" kern="0" smtClean="0">
                <a:latin typeface="Arial" panose="020B0604020202020204" pitchFamily="34" charset="0"/>
                <a:ea typeface="MS Gothic" charset="-128"/>
                <a:cs typeface="Arial" panose="020B0604020202020204" pitchFamily="34" charset="0"/>
              </a:rPr>
              <a:t>.</a:t>
            </a:r>
          </a:p>
          <a:p>
            <a:pPr lvl="1" defTabSz="449263">
              <a:spcBef>
                <a:spcPct val="0"/>
              </a:spcBef>
              <a:buClr>
                <a:srgbClr val="000000"/>
              </a:buClr>
              <a:buSzPct val="100000"/>
              <a:buFont typeface="Courier New" panose="02070309020205020404" pitchFamily="49" charset="0"/>
              <a:buChar char="o"/>
            </a:pPr>
            <a:endParaRPr lang="en-GB" sz="1800" kern="0">
              <a:latin typeface="Arial" panose="020B0604020202020204" pitchFamily="34" charset="0"/>
              <a:ea typeface="MS Gothic" charset="-128"/>
              <a:cs typeface="Arial" panose="020B0604020202020204" pitchFamily="34" charset="0"/>
            </a:endParaRPr>
          </a:p>
        </p:txBody>
      </p:sp>
    </p:spTree>
    <p:extLst>
      <p:ext uri="{BB962C8B-B14F-4D97-AF65-F5344CB8AC3E}">
        <p14:creationId xmlns:p14="http://schemas.microsoft.com/office/powerpoint/2010/main" val="34075204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EDFA944-C2CC-4B4D-9AB2-9AB02B4141A5}"/>
              </a:ext>
            </a:extLst>
          </p:cNvPr>
          <p:cNvSpPr>
            <a:spLocks noGrp="1"/>
          </p:cNvSpPr>
          <p:nvPr>
            <p:ph type="title"/>
          </p:nvPr>
        </p:nvSpPr>
        <p:spPr>
          <a:xfrm>
            <a:off x="754876" y="645008"/>
            <a:ext cx="7772400" cy="762000"/>
          </a:xfrm>
        </p:spPr>
        <p:txBody>
          <a:bodyPr/>
          <a:lstStyle/>
          <a:p>
            <a:r>
              <a:rPr lang="en-US" altLang="zh-CN" smtClean="0"/>
              <a:t>Discussion: A-MPDU in SBP Reporting</a:t>
            </a:r>
            <a:endParaRPr lang="zh-CN" altLang="en-US" dirty="0"/>
          </a:p>
        </p:txBody>
      </p:sp>
      <p:sp>
        <p:nvSpPr>
          <p:cNvPr id="4" name="页脚占位符 3">
            <a:extLst>
              <a:ext uri="{FF2B5EF4-FFF2-40B4-BE49-F238E27FC236}">
                <a16:creationId xmlns:a16="http://schemas.microsoft.com/office/drawing/2014/main" xmlns="" id="{54F54064-6894-4E55-AF5D-A25F3F9B3D42}"/>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内容占位符 2">
            <a:extLst>
              <a:ext uri="{FF2B5EF4-FFF2-40B4-BE49-F238E27FC236}">
                <a16:creationId xmlns:a16="http://schemas.microsoft.com/office/drawing/2014/main" xmlns="" id="{16BE151B-BE12-4A42-A5BE-CFB13E0BE6FC}"/>
              </a:ext>
            </a:extLst>
          </p:cNvPr>
          <p:cNvSpPr txBox="1">
            <a:spLocks/>
          </p:cNvSpPr>
          <p:nvPr/>
        </p:nvSpPr>
        <p:spPr bwMode="auto">
          <a:xfrm>
            <a:off x="609600" y="1367450"/>
            <a:ext cx="8302301" cy="465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buFont typeface="Wingdings" panose="05000000000000000000" pitchFamily="2" charset="2"/>
              <a:buChar char="q"/>
            </a:pPr>
            <a:r>
              <a:rPr lang="en-US" altLang="zh-CN" sz="1800" b="0" kern="0">
                <a:latin typeface="Arial" panose="020B0604020202020204" pitchFamily="34" charset="0"/>
                <a:cs typeface="Arial" panose="020B0604020202020204" pitchFamily="34" charset="0"/>
              </a:rPr>
              <a:t>According to D0.1, measurement report element is </a:t>
            </a:r>
            <a:r>
              <a:rPr lang="en-US" altLang="zh-CN" sz="1800" b="0" kern="0" smtClean="0">
                <a:latin typeface="Arial" panose="020B0604020202020204" pitchFamily="34" charset="0"/>
                <a:cs typeface="Arial" panose="020B0604020202020204" pitchFamily="34" charset="0"/>
              </a:rPr>
              <a:t>fragmentable, however</a:t>
            </a:r>
            <a:r>
              <a:rPr lang="en-US" sz="1800" b="0" kern="0">
                <a:latin typeface="Arial" panose="020B0604020202020204" pitchFamily="34" charset="0"/>
                <a:ea typeface="MS Gothic" charset="-128"/>
                <a:cs typeface="Arial" panose="020B0604020202020204" pitchFamily="34" charset="0"/>
              </a:rPr>
              <a:t> one </a:t>
            </a:r>
            <a:r>
              <a:rPr lang="en-US" sz="1800" b="0" kern="0" smtClean="0">
                <a:latin typeface="Arial" panose="020B0604020202020204" pitchFamily="34" charset="0"/>
                <a:ea typeface="MS Gothic" charset="-128"/>
                <a:cs typeface="Arial" panose="020B0604020202020204" pitchFamily="34" charset="0"/>
              </a:rPr>
              <a:t>MMPDU</a:t>
            </a:r>
            <a:r>
              <a:rPr lang="en-US" altLang="zh-CN" sz="1800" b="0" kern="0" smtClean="0">
                <a:latin typeface="Arial" panose="020B0604020202020204" pitchFamily="34" charset="0"/>
                <a:cs typeface="Arial" panose="020B0604020202020204" pitchFamily="34" charset="0"/>
              </a:rPr>
              <a:t> </a:t>
            </a:r>
            <a:r>
              <a:rPr lang="en-US" altLang="zh-CN" sz="1800" kern="0" smtClean="0">
                <a:latin typeface="Arial" panose="020B0604020202020204" pitchFamily="34" charset="0"/>
                <a:cs typeface="Arial" panose="020B0604020202020204" pitchFamily="34" charset="0"/>
              </a:rPr>
              <a:t>may not </a:t>
            </a:r>
            <a:r>
              <a:rPr lang="en-US" altLang="zh-CN" sz="1800" b="0" kern="0" smtClean="0">
                <a:latin typeface="Arial" panose="020B0604020202020204" pitchFamily="34" charset="0"/>
                <a:cs typeface="Arial" panose="020B0604020202020204" pitchFamily="34" charset="0"/>
              </a:rPr>
              <a:t>be long enough to carry</a:t>
            </a:r>
            <a:r>
              <a:rPr lang="en-US" sz="1800" b="0" kern="0" smtClean="0">
                <a:latin typeface="Arial" panose="020B0604020202020204" pitchFamily="34" charset="0"/>
                <a:ea typeface="MS Gothic" charset="-128"/>
                <a:cs typeface="Arial" panose="020B0604020202020204" pitchFamily="34" charset="0"/>
              </a:rPr>
              <a:t> one report</a:t>
            </a:r>
            <a:r>
              <a:rPr lang="en-US" altLang="zh-CN" sz="1800" b="0" kern="0" smtClean="0">
                <a:latin typeface="Arial" panose="020B0604020202020204" pitchFamily="34" charset="0"/>
                <a:cs typeface="Arial" panose="020B0604020202020204" pitchFamily="34" charset="0"/>
              </a:rPr>
              <a:t>. (see the backup slides)</a:t>
            </a:r>
          </a:p>
          <a:p>
            <a:pPr algn="just">
              <a:buFont typeface="Wingdings" panose="05000000000000000000" pitchFamily="2" charset="2"/>
              <a:buChar char="q"/>
            </a:pPr>
            <a:r>
              <a:rPr lang="en-US" sz="1800" b="0" kern="0">
                <a:latin typeface="Arial" panose="020B0604020202020204" pitchFamily="34" charset="0"/>
                <a:ea typeface="MS Gothic" charset="-128"/>
                <a:cs typeface="Arial" panose="020B0604020202020204" pitchFamily="34" charset="0"/>
              </a:rPr>
              <a:t>According to D0.1, for delayed reporting, sensing measurement reports of </a:t>
            </a:r>
            <a:r>
              <a:rPr lang="en-US" sz="1800" kern="0">
                <a:latin typeface="Arial" panose="020B0604020202020204" pitchFamily="34" charset="0"/>
                <a:ea typeface="MS Gothic" charset="-128"/>
                <a:cs typeface="Arial" panose="020B0604020202020204" pitchFamily="34" charset="0"/>
              </a:rPr>
              <a:t>multiple sensing measurement setups </a:t>
            </a:r>
            <a:r>
              <a:rPr lang="en-US" sz="1800" b="0" kern="0">
                <a:latin typeface="Arial" panose="020B0604020202020204" pitchFamily="34" charset="0"/>
                <a:ea typeface="MS Gothic" charset="-128"/>
                <a:cs typeface="Arial" panose="020B0604020202020204" pitchFamily="34" charset="0"/>
              </a:rPr>
              <a:t>of a sensing responder may be included in a single Sensing Measurement Report </a:t>
            </a:r>
            <a:r>
              <a:rPr lang="en-US" sz="1800" b="0" kern="0" smtClean="0">
                <a:latin typeface="Arial" panose="020B0604020202020204" pitchFamily="34" charset="0"/>
                <a:ea typeface="MS Gothic" charset="-128"/>
                <a:cs typeface="Arial" panose="020B0604020202020204" pitchFamily="34" charset="0"/>
              </a:rPr>
              <a:t>frame</a:t>
            </a:r>
            <a:r>
              <a:rPr lang="en-US" altLang="zh-CN" sz="1800" b="0" kern="0" smtClean="0">
                <a:latin typeface="Arial" panose="020B0604020202020204" pitchFamily="34" charset="0"/>
                <a:cs typeface="Arial" panose="020B0604020202020204" pitchFamily="34" charset="0"/>
              </a:rPr>
              <a:t>.</a:t>
            </a:r>
            <a:r>
              <a:rPr lang="en-US" sz="1800" b="0" i="1" kern="0" smtClean="0">
                <a:latin typeface="Arial" panose="020B0604020202020204" pitchFamily="34" charset="0"/>
                <a:ea typeface="MS Gothic" charset="-128"/>
                <a:cs typeface="Arial" panose="020B0604020202020204" pitchFamily="34" charset="0"/>
              </a:rPr>
              <a:t> </a:t>
            </a:r>
          </a:p>
          <a:p>
            <a:pPr algn="just">
              <a:buFont typeface="Wingdings" panose="05000000000000000000" pitchFamily="2" charset="2"/>
              <a:buChar char="q"/>
            </a:pPr>
            <a:r>
              <a:rPr lang="en-US" sz="1800" b="0" kern="0">
                <a:latin typeface="Arial" panose="020B0604020202020204" pitchFamily="34" charset="0"/>
                <a:ea typeface="MS Gothic" charset="-128"/>
                <a:cs typeface="Arial" panose="020B0604020202020204" pitchFamily="34" charset="0"/>
              </a:rPr>
              <a:t>For SBP </a:t>
            </a:r>
            <a:r>
              <a:rPr lang="en-US" sz="1800" b="0" kern="0" smtClean="0">
                <a:latin typeface="Arial" panose="020B0604020202020204" pitchFamily="34" charset="0"/>
                <a:ea typeface="MS Gothic" charset="-128"/>
                <a:cs typeface="Arial" panose="020B0604020202020204" pitchFamily="34" charset="0"/>
              </a:rPr>
              <a:t>reporting, </a:t>
            </a:r>
            <a:r>
              <a:rPr lang="en-US" sz="1800" b="0" kern="0">
                <a:latin typeface="Arial" panose="020B0604020202020204" pitchFamily="34" charset="0"/>
                <a:ea typeface="MS Gothic" charset="-128"/>
                <a:cs typeface="Arial" panose="020B0604020202020204" pitchFamily="34" charset="0"/>
              </a:rPr>
              <a:t>measurement reports of </a:t>
            </a:r>
            <a:r>
              <a:rPr lang="en-US" sz="1800" kern="0">
                <a:latin typeface="Arial" panose="020B0604020202020204" pitchFamily="34" charset="0"/>
                <a:ea typeface="MS Gothic" charset="-128"/>
                <a:cs typeface="Arial" panose="020B0604020202020204" pitchFamily="34" charset="0"/>
              </a:rPr>
              <a:t>one measurement instance</a:t>
            </a:r>
            <a:r>
              <a:rPr lang="en-US" sz="1800" b="0" kern="0">
                <a:latin typeface="Arial" panose="020B0604020202020204" pitchFamily="34" charset="0"/>
                <a:ea typeface="MS Gothic" charset="-128"/>
                <a:cs typeface="Arial" panose="020B0604020202020204" pitchFamily="34" charset="0"/>
              </a:rPr>
              <a:t> from </a:t>
            </a:r>
            <a:r>
              <a:rPr lang="en-US" sz="1800" kern="0">
                <a:latin typeface="Arial" panose="020B0604020202020204" pitchFamily="34" charset="0"/>
                <a:ea typeface="MS Gothic" charset="-128"/>
                <a:cs typeface="Arial" panose="020B0604020202020204" pitchFamily="34" charset="0"/>
              </a:rPr>
              <a:t>multiple sensing receivers</a:t>
            </a:r>
            <a:r>
              <a:rPr lang="en-US" sz="1800" b="0" kern="0">
                <a:latin typeface="Arial" panose="020B0604020202020204" pitchFamily="34" charset="0"/>
                <a:ea typeface="MS Gothic" charset="-128"/>
                <a:cs typeface="Arial" panose="020B0604020202020204" pitchFamily="34" charset="0"/>
              </a:rPr>
              <a:t> </a:t>
            </a:r>
            <a:r>
              <a:rPr lang="en-US" sz="1800" b="0" kern="0">
                <a:solidFill>
                  <a:srgbClr val="FF0000"/>
                </a:solidFill>
                <a:latin typeface="Arial" panose="020B0604020202020204" pitchFamily="34" charset="0"/>
                <a:ea typeface="MS Gothic" charset="-128"/>
                <a:cs typeface="Arial" panose="020B0604020202020204" pitchFamily="34" charset="0"/>
              </a:rPr>
              <a:t>may</a:t>
            </a:r>
            <a:r>
              <a:rPr lang="en-US" sz="1800" b="0" kern="0">
                <a:latin typeface="Arial" panose="020B0604020202020204" pitchFamily="34" charset="0"/>
                <a:ea typeface="MS Gothic" charset="-128"/>
                <a:cs typeface="Arial" panose="020B0604020202020204" pitchFamily="34" charset="0"/>
              </a:rPr>
              <a:t> be aggregated into one A-MPDU by AP</a:t>
            </a:r>
            <a:r>
              <a:rPr lang="en-US" sz="1800" b="0" kern="0" smtClean="0">
                <a:latin typeface="Arial" panose="020B0604020202020204" pitchFamily="34" charset="0"/>
                <a:ea typeface="MS Gothic" charset="-128"/>
                <a:cs typeface="Arial" panose="020B0604020202020204" pitchFamily="34" charset="0"/>
              </a:rPr>
              <a:t>.</a:t>
            </a:r>
          </a:p>
          <a:p>
            <a:pPr lvl="1" defTabSz="449263">
              <a:spcBef>
                <a:spcPct val="0"/>
              </a:spcBef>
              <a:buClr>
                <a:srgbClr val="000000"/>
              </a:buClr>
              <a:buSzPct val="100000"/>
              <a:buFont typeface="Courier New" panose="02070309020205020404" pitchFamily="49" charset="0"/>
              <a:buChar char="o"/>
            </a:pPr>
            <a:r>
              <a:rPr lang="en-US" sz="1600" smtClean="0">
                <a:latin typeface="Arial" panose="020B0604020202020204" pitchFamily="34" charset="0"/>
                <a:cs typeface="Arial" panose="020B0604020202020204" pitchFamily="34" charset="0"/>
              </a:rPr>
              <a:t>An HE A-MPDU should be long enough (around 6 500 631 octets) to carry up to around 162 measurement reports (assume 39888 octets each). </a:t>
            </a:r>
          </a:p>
          <a:p>
            <a:pPr lvl="1" defTabSz="449263">
              <a:spcBef>
                <a:spcPct val="0"/>
              </a:spcBef>
              <a:buClr>
                <a:srgbClr val="000000"/>
              </a:buClr>
              <a:buSzPct val="100000"/>
              <a:buFont typeface="Courier New" panose="02070309020205020404" pitchFamily="49" charset="0"/>
              <a:buChar char="o"/>
            </a:pPr>
            <a:r>
              <a:rPr lang="en-US" sz="1600" smtClean="0">
                <a:solidFill>
                  <a:srgbClr val="0070C0"/>
                </a:solidFill>
                <a:latin typeface="Arial" panose="020B0604020202020204" pitchFamily="34" charset="0"/>
                <a:cs typeface="Arial" panose="020B0604020202020204" pitchFamily="34" charset="0"/>
              </a:rPr>
              <a:t>When using 160M bw with MCS 9 and NSS </a:t>
            </a:r>
            <a:r>
              <a:rPr lang="en-US" sz="1600">
                <a:solidFill>
                  <a:srgbClr val="0070C0"/>
                </a:solidFill>
                <a:latin typeface="Arial" panose="020B0604020202020204" pitchFamily="34" charset="0"/>
                <a:cs typeface="Arial" panose="020B0604020202020204" pitchFamily="34" charset="0"/>
              </a:rPr>
              <a:t>2, </a:t>
            </a:r>
            <a:r>
              <a:rPr lang="en-US" sz="1600" smtClean="0">
                <a:solidFill>
                  <a:srgbClr val="0070C0"/>
                </a:solidFill>
                <a:latin typeface="Arial" panose="020B0604020202020204" pitchFamily="34" charset="0"/>
                <a:cs typeface="Arial" panose="020B0604020202020204" pitchFamily="34" charset="0"/>
              </a:rPr>
              <a:t>an </a:t>
            </a:r>
            <a:r>
              <a:rPr lang="en-US" sz="1600">
                <a:solidFill>
                  <a:srgbClr val="0070C0"/>
                </a:solidFill>
                <a:latin typeface="Arial" panose="020B0604020202020204" pitchFamily="34" charset="0"/>
                <a:cs typeface="Arial" panose="020B0604020202020204" pitchFamily="34" charset="0"/>
              </a:rPr>
              <a:t>HE A-MPDU </a:t>
            </a:r>
            <a:r>
              <a:rPr lang="en-US" sz="1600" smtClean="0">
                <a:solidFill>
                  <a:srgbClr val="0070C0"/>
                </a:solidFill>
                <a:latin typeface="Arial" panose="020B0604020202020204" pitchFamily="34" charset="0"/>
                <a:cs typeface="Arial" panose="020B0604020202020204" pitchFamily="34" charset="0"/>
              </a:rPr>
              <a:t>carrying around </a:t>
            </a:r>
            <a:r>
              <a:rPr lang="en-US" sz="1600">
                <a:solidFill>
                  <a:srgbClr val="0070C0"/>
                </a:solidFill>
                <a:latin typeface="Arial" panose="020B0604020202020204" pitchFamily="34" charset="0"/>
                <a:cs typeface="Arial" panose="020B0604020202020204" pitchFamily="34" charset="0"/>
              </a:rPr>
              <a:t>10 </a:t>
            </a:r>
            <a:r>
              <a:rPr lang="en-US" sz="1600" smtClean="0">
                <a:solidFill>
                  <a:srgbClr val="0070C0"/>
                </a:solidFill>
                <a:latin typeface="Arial" panose="020B0604020202020204" pitchFamily="34" charset="0"/>
                <a:cs typeface="Arial" panose="020B0604020202020204" pitchFamily="34" charset="0"/>
              </a:rPr>
              <a:t>measurement reports </a:t>
            </a:r>
            <a:r>
              <a:rPr lang="en-US" sz="1600">
                <a:solidFill>
                  <a:srgbClr val="0070C0"/>
                </a:solidFill>
                <a:latin typeface="Arial" panose="020B0604020202020204" pitchFamily="34" charset="0"/>
                <a:cs typeface="Arial" panose="020B0604020202020204" pitchFamily="34" charset="0"/>
              </a:rPr>
              <a:t>(assume 39888 octets </a:t>
            </a:r>
            <a:r>
              <a:rPr lang="en-US" sz="1600" smtClean="0">
                <a:solidFill>
                  <a:srgbClr val="0070C0"/>
                </a:solidFill>
                <a:latin typeface="Arial" panose="020B0604020202020204" pitchFamily="34" charset="0"/>
                <a:cs typeface="Arial" panose="020B0604020202020204" pitchFamily="34" charset="0"/>
              </a:rPr>
              <a:t>each) could be transmitted within txop limit of 2080 μs. </a:t>
            </a:r>
            <a:r>
              <a:rPr lang="en-US" altLang="zh-CN" sz="1600" kern="0">
                <a:solidFill>
                  <a:srgbClr val="0070C0"/>
                </a:solidFill>
                <a:latin typeface="Arial" panose="020B0604020202020204" pitchFamily="34" charset="0"/>
                <a:cs typeface="Arial" panose="020B0604020202020204" pitchFamily="34" charset="0"/>
              </a:rPr>
              <a:t>(see the backup slides)</a:t>
            </a:r>
            <a:endParaRPr lang="en-US" sz="1600" kern="0" smtClean="0">
              <a:solidFill>
                <a:srgbClr val="0070C0"/>
              </a:solidFill>
              <a:latin typeface="Arial" panose="020B0604020202020204" pitchFamily="34" charset="0"/>
              <a:ea typeface="MS Gothic" charset="-128"/>
              <a:cs typeface="Arial" panose="020B0604020202020204" pitchFamily="34" charset="0"/>
            </a:endParaRPr>
          </a:p>
          <a:p>
            <a:pPr lvl="1" defTabSz="449263">
              <a:spcBef>
                <a:spcPct val="0"/>
              </a:spcBef>
              <a:buClr>
                <a:srgbClr val="000000"/>
              </a:buClr>
              <a:buSzPct val="100000"/>
              <a:buFont typeface="Courier New" panose="02070309020205020404" pitchFamily="49" charset="0"/>
              <a:buChar char="o"/>
            </a:pPr>
            <a:r>
              <a:rPr lang="en-US" sz="1600" smtClean="0">
                <a:latin typeface="Arial" panose="020B0604020202020204" pitchFamily="34" charset="0"/>
                <a:cs typeface="Arial" panose="020B0604020202020204" pitchFamily="34" charset="0"/>
              </a:rPr>
              <a:t>Measurement </a:t>
            </a:r>
            <a:r>
              <a:rPr lang="en-US" sz="1600" kern="0" smtClean="0">
                <a:latin typeface="Arial" panose="020B0604020202020204" pitchFamily="34" charset="0"/>
                <a:ea typeface="MS Gothic" charset="-128"/>
                <a:cs typeface="Arial" panose="020B0604020202020204" pitchFamily="34" charset="0"/>
              </a:rPr>
              <a:t>reports of small size may be carried in multiple report elements of one MMPDU, e.g., report from receiver 1, 2 and 3 are carried in one MMPDU 1.</a:t>
            </a:r>
          </a:p>
          <a:p>
            <a:pPr lvl="1" defTabSz="449263">
              <a:spcBef>
                <a:spcPct val="0"/>
              </a:spcBef>
              <a:buClr>
                <a:srgbClr val="000000"/>
              </a:buClr>
              <a:buSzPct val="100000"/>
              <a:buFont typeface="Courier New" panose="02070309020205020404" pitchFamily="49" charset="0"/>
              <a:buChar char="o"/>
            </a:pPr>
            <a:r>
              <a:rPr lang="en-US" sz="1600" smtClean="0">
                <a:latin typeface="Arial" panose="020B0604020202020204" pitchFamily="34" charset="0"/>
                <a:cs typeface="Arial" panose="020B0604020202020204" pitchFamily="34" charset="0"/>
              </a:rPr>
              <a:t>Measurement </a:t>
            </a:r>
            <a:r>
              <a:rPr lang="en-US" sz="1600" kern="0" smtClean="0">
                <a:latin typeface="Arial" panose="020B0604020202020204" pitchFamily="34" charset="0"/>
                <a:ea typeface="MS Gothic" charset="-128"/>
                <a:cs typeface="Arial" panose="020B0604020202020204" pitchFamily="34" charset="0"/>
              </a:rPr>
              <a:t>report of larger </a:t>
            </a:r>
            <a:r>
              <a:rPr lang="en-US" sz="1600" kern="0">
                <a:latin typeface="Arial" panose="020B0604020202020204" pitchFamily="34" charset="0"/>
                <a:ea typeface="MS Gothic" charset="-128"/>
                <a:cs typeface="Arial" panose="020B0604020202020204" pitchFamily="34" charset="0"/>
              </a:rPr>
              <a:t>size may </a:t>
            </a:r>
            <a:r>
              <a:rPr lang="en-US" sz="1600" kern="0" smtClean="0">
                <a:latin typeface="Arial" panose="020B0604020202020204" pitchFamily="34" charset="0"/>
                <a:ea typeface="MS Gothic" charset="-128"/>
                <a:cs typeface="Arial" panose="020B0604020202020204" pitchFamily="34" charset="0"/>
              </a:rPr>
              <a:t>be carried in another MMPDU, </a:t>
            </a:r>
            <a:r>
              <a:rPr lang="en-US" sz="1600" kern="0">
                <a:latin typeface="Arial" panose="020B0604020202020204" pitchFamily="34" charset="0"/>
                <a:ea typeface="MS Gothic" charset="-128"/>
                <a:cs typeface="Arial" panose="020B0604020202020204" pitchFamily="34" charset="0"/>
              </a:rPr>
              <a:t>e.g</a:t>
            </a:r>
            <a:r>
              <a:rPr lang="en-US" sz="1600" kern="0" smtClean="0">
                <a:latin typeface="Arial" panose="020B0604020202020204" pitchFamily="34" charset="0"/>
                <a:ea typeface="MS Gothic" charset="-128"/>
                <a:cs typeface="Arial" panose="020B0604020202020204" pitchFamily="34" charset="0"/>
              </a:rPr>
              <a:t>., </a:t>
            </a:r>
            <a:r>
              <a:rPr lang="en-US" sz="1600" kern="0">
                <a:latin typeface="Arial" panose="020B0604020202020204" pitchFamily="34" charset="0"/>
                <a:ea typeface="MS Gothic" charset="-128"/>
                <a:cs typeface="Arial" panose="020B0604020202020204" pitchFamily="34" charset="0"/>
              </a:rPr>
              <a:t>report from receiver </a:t>
            </a:r>
            <a:r>
              <a:rPr lang="en-US" sz="1600" kern="0" smtClean="0">
                <a:latin typeface="Arial" panose="020B0604020202020204" pitchFamily="34" charset="0"/>
                <a:ea typeface="MS Gothic" charset="-128"/>
                <a:cs typeface="Arial" panose="020B0604020202020204" pitchFamily="34" charset="0"/>
              </a:rPr>
              <a:t>4 </a:t>
            </a:r>
            <a:r>
              <a:rPr lang="en-US" sz="1600" kern="0">
                <a:latin typeface="Arial" panose="020B0604020202020204" pitchFamily="34" charset="0"/>
                <a:ea typeface="MS Gothic" charset="-128"/>
                <a:cs typeface="Arial" panose="020B0604020202020204" pitchFamily="34" charset="0"/>
              </a:rPr>
              <a:t>is </a:t>
            </a:r>
            <a:r>
              <a:rPr lang="en-US" sz="1600" kern="0" smtClean="0">
                <a:latin typeface="Arial" panose="020B0604020202020204" pitchFamily="34" charset="0"/>
                <a:ea typeface="MS Gothic" charset="-128"/>
                <a:cs typeface="Arial" panose="020B0604020202020204" pitchFamily="34" charset="0"/>
              </a:rPr>
              <a:t>carried in </a:t>
            </a:r>
            <a:r>
              <a:rPr lang="en-US" sz="1600" kern="0">
                <a:latin typeface="Arial" panose="020B0604020202020204" pitchFamily="34" charset="0"/>
                <a:ea typeface="MS Gothic" charset="-128"/>
                <a:cs typeface="Arial" panose="020B0604020202020204" pitchFamily="34" charset="0"/>
              </a:rPr>
              <a:t>MMPDU </a:t>
            </a:r>
            <a:r>
              <a:rPr lang="en-US" sz="1600" kern="0" smtClean="0">
                <a:latin typeface="Arial" panose="020B0604020202020204" pitchFamily="34" charset="0"/>
                <a:ea typeface="MS Gothic" charset="-128"/>
                <a:cs typeface="Arial" panose="020B0604020202020204" pitchFamily="34" charset="0"/>
              </a:rPr>
              <a:t>2.</a:t>
            </a:r>
            <a:endParaRPr lang="en-US" sz="1800" kern="0">
              <a:latin typeface="Arial" panose="020B0604020202020204" pitchFamily="34" charset="0"/>
              <a:ea typeface="MS Gothic" charset="-128"/>
              <a:cs typeface="Arial" panose="020B0604020202020204" pitchFamily="34" charset="0"/>
            </a:endParaRPr>
          </a:p>
        </p:txBody>
      </p:sp>
    </p:spTree>
    <p:extLst>
      <p:ext uri="{BB962C8B-B14F-4D97-AF65-F5344CB8AC3E}">
        <p14:creationId xmlns:p14="http://schemas.microsoft.com/office/powerpoint/2010/main" val="37755855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EDFA944-C2CC-4B4D-9AB2-9AB02B4141A5}"/>
              </a:ext>
            </a:extLst>
          </p:cNvPr>
          <p:cNvSpPr>
            <a:spLocks noGrp="1"/>
          </p:cNvSpPr>
          <p:nvPr>
            <p:ph type="title"/>
          </p:nvPr>
        </p:nvSpPr>
        <p:spPr>
          <a:xfrm>
            <a:off x="754876" y="645008"/>
            <a:ext cx="7772400" cy="762000"/>
          </a:xfrm>
        </p:spPr>
        <p:txBody>
          <a:bodyPr/>
          <a:lstStyle/>
          <a:p>
            <a:r>
              <a:rPr lang="en-US" altLang="zh-CN" smtClean="0"/>
              <a:t>Proposal: SBP </a:t>
            </a:r>
            <a:r>
              <a:rPr lang="en-US" altLang="zh-CN"/>
              <a:t>procedure r</a:t>
            </a:r>
            <a:r>
              <a:rPr lang="en-US" altLang="zh-CN" smtClean="0"/>
              <a:t>eporting</a:t>
            </a:r>
            <a:endParaRPr lang="zh-CN" altLang="en-US" dirty="0"/>
          </a:p>
        </p:txBody>
      </p:sp>
      <p:sp>
        <p:nvSpPr>
          <p:cNvPr id="4" name="页脚占位符 3">
            <a:extLst>
              <a:ext uri="{FF2B5EF4-FFF2-40B4-BE49-F238E27FC236}">
                <a16:creationId xmlns:a16="http://schemas.microsoft.com/office/drawing/2014/main" xmlns="" id="{54F54064-6894-4E55-AF5D-A25F3F9B3D42}"/>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内容占位符 2">
            <a:extLst>
              <a:ext uri="{FF2B5EF4-FFF2-40B4-BE49-F238E27FC236}">
                <a16:creationId xmlns:a16="http://schemas.microsoft.com/office/drawing/2014/main" xmlns="" id="{16BE151B-BE12-4A42-A5BE-CFB13E0BE6FC}"/>
              </a:ext>
            </a:extLst>
          </p:cNvPr>
          <p:cNvSpPr>
            <a:spLocks noGrp="1"/>
          </p:cNvSpPr>
          <p:nvPr>
            <p:ph idx="1"/>
          </p:nvPr>
        </p:nvSpPr>
        <p:spPr>
          <a:xfrm>
            <a:off x="533400" y="1428724"/>
            <a:ext cx="8458200" cy="623292"/>
          </a:xfrm>
        </p:spPr>
        <p:txBody>
          <a:bodyPr/>
          <a:lstStyle/>
          <a:p>
            <a:pPr>
              <a:buFont typeface="Wingdings" panose="05000000000000000000" pitchFamily="2" charset="2"/>
              <a:buChar char="q"/>
            </a:pPr>
            <a:r>
              <a:rPr lang="en-US" altLang="zh-CN" sz="2000" b="0" smtClean="0">
                <a:solidFill>
                  <a:srgbClr val="000000"/>
                </a:solidFill>
                <a:latin typeface="Arial" panose="020B0604020202020204" pitchFamily="34" charset="0"/>
                <a:cs typeface="Arial" panose="020B0604020202020204" pitchFamily="34" charset="0"/>
              </a:rPr>
              <a:t>Case 1: </a:t>
            </a:r>
            <a:r>
              <a:rPr lang="en-US" altLang="zh-CN" sz="2000" b="0">
                <a:solidFill>
                  <a:srgbClr val="000000"/>
                </a:solidFill>
                <a:latin typeface="Arial" panose="020B0604020202020204" pitchFamily="34" charset="0"/>
                <a:cs typeface="Arial" panose="020B0604020202020204" pitchFamily="34" charset="0"/>
              </a:rPr>
              <a:t>AP may send SBP report frames sequentially to the SBP initiator</a:t>
            </a:r>
            <a:r>
              <a:rPr lang="en-US" altLang="zh-CN" sz="2000" b="0" smtClean="0">
                <a:solidFill>
                  <a:srgbClr val="000000"/>
                </a:solidFill>
                <a:latin typeface="Arial" panose="020B0604020202020204" pitchFamily="34" charset="0"/>
                <a:cs typeface="Arial" panose="020B0604020202020204" pitchFamily="34" charset="0"/>
              </a:rPr>
              <a:t>. A ‘last report’ bit indicates the completion of the reporting.</a:t>
            </a:r>
          </a:p>
        </p:txBody>
      </p:sp>
      <p:graphicFrame>
        <p:nvGraphicFramePr>
          <p:cNvPr id="3" name="对象 2"/>
          <p:cNvGraphicFramePr>
            <a:graphicFrameLocks noChangeAspect="1"/>
          </p:cNvGraphicFramePr>
          <p:nvPr>
            <p:extLst>
              <p:ext uri="{D42A27DB-BD31-4B8C-83A1-F6EECF244321}">
                <p14:modId xmlns:p14="http://schemas.microsoft.com/office/powerpoint/2010/main" val="1174864365"/>
              </p:ext>
            </p:extLst>
          </p:nvPr>
        </p:nvGraphicFramePr>
        <p:xfrm>
          <a:off x="-43127" y="2362200"/>
          <a:ext cx="9157310" cy="3654176"/>
        </p:xfrm>
        <a:graphic>
          <a:graphicData uri="http://schemas.openxmlformats.org/presentationml/2006/ole">
            <mc:AlternateContent xmlns:mc="http://schemas.openxmlformats.org/markup-compatibility/2006">
              <mc:Choice xmlns:v="urn:schemas-microsoft-com:vml" Requires="v">
                <p:oleObj spid="_x0000_s10598" name="Visio" r:id="rId3" imgW="10471930" imgH="3744774" progId="Visio.Drawing.15">
                  <p:embed/>
                </p:oleObj>
              </mc:Choice>
              <mc:Fallback>
                <p:oleObj name="Visio" r:id="rId3" imgW="10471930" imgH="3744774" progId="Visio.Drawing.15">
                  <p:embed/>
                  <p:pic>
                    <p:nvPicPr>
                      <p:cNvPr id="0" name=""/>
                      <p:cNvPicPr/>
                      <p:nvPr/>
                    </p:nvPicPr>
                    <p:blipFill>
                      <a:blip r:embed="rId4"/>
                      <a:stretch>
                        <a:fillRect/>
                      </a:stretch>
                    </p:blipFill>
                    <p:spPr>
                      <a:xfrm>
                        <a:off x="-43127" y="2362200"/>
                        <a:ext cx="9157310" cy="3654176"/>
                      </a:xfrm>
                      <a:prstGeom prst="rect">
                        <a:avLst/>
                      </a:prstGeom>
                    </p:spPr>
                  </p:pic>
                </p:oleObj>
              </mc:Fallback>
            </mc:AlternateContent>
          </a:graphicData>
        </a:graphic>
      </p:graphicFrame>
    </p:spTree>
    <p:extLst>
      <p:ext uri="{BB962C8B-B14F-4D97-AF65-F5344CB8AC3E}">
        <p14:creationId xmlns:p14="http://schemas.microsoft.com/office/powerpoint/2010/main" val="25082281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EDFA944-C2CC-4B4D-9AB2-9AB02B4141A5}"/>
              </a:ext>
            </a:extLst>
          </p:cNvPr>
          <p:cNvSpPr>
            <a:spLocks noGrp="1"/>
          </p:cNvSpPr>
          <p:nvPr>
            <p:ph type="title"/>
          </p:nvPr>
        </p:nvSpPr>
        <p:spPr>
          <a:xfrm>
            <a:off x="754876" y="645008"/>
            <a:ext cx="7772400" cy="762000"/>
          </a:xfrm>
        </p:spPr>
        <p:txBody>
          <a:bodyPr/>
          <a:lstStyle/>
          <a:p>
            <a:r>
              <a:rPr lang="en-US" altLang="zh-CN" smtClean="0"/>
              <a:t>Proposal: SBP </a:t>
            </a:r>
            <a:r>
              <a:rPr lang="en-US" altLang="zh-CN"/>
              <a:t>procedure </a:t>
            </a:r>
            <a:r>
              <a:rPr lang="en-US" altLang="zh-CN" smtClean="0"/>
              <a:t>reporting-Cont.</a:t>
            </a:r>
            <a:endParaRPr lang="zh-CN" altLang="en-US" dirty="0"/>
          </a:p>
        </p:txBody>
      </p:sp>
      <p:sp>
        <p:nvSpPr>
          <p:cNvPr id="4" name="页脚占位符 3">
            <a:extLst>
              <a:ext uri="{FF2B5EF4-FFF2-40B4-BE49-F238E27FC236}">
                <a16:creationId xmlns:a16="http://schemas.microsoft.com/office/drawing/2014/main" xmlns="" id="{54F54064-6894-4E55-AF5D-A25F3F9B3D42}"/>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内容占位符 2">
            <a:extLst>
              <a:ext uri="{FF2B5EF4-FFF2-40B4-BE49-F238E27FC236}">
                <a16:creationId xmlns:a16="http://schemas.microsoft.com/office/drawing/2014/main" xmlns="" id="{16BE151B-BE12-4A42-A5BE-CFB13E0BE6FC}"/>
              </a:ext>
            </a:extLst>
          </p:cNvPr>
          <p:cNvSpPr>
            <a:spLocks noGrp="1"/>
          </p:cNvSpPr>
          <p:nvPr>
            <p:ph idx="1"/>
          </p:nvPr>
        </p:nvSpPr>
        <p:spPr>
          <a:xfrm>
            <a:off x="533400" y="1428724"/>
            <a:ext cx="8458200" cy="623292"/>
          </a:xfrm>
        </p:spPr>
        <p:txBody>
          <a:bodyPr/>
          <a:lstStyle/>
          <a:p>
            <a:pPr>
              <a:buFont typeface="Wingdings" panose="05000000000000000000" pitchFamily="2" charset="2"/>
              <a:buChar char="q"/>
            </a:pPr>
            <a:r>
              <a:rPr lang="en-US" altLang="zh-CN" sz="2000" b="0" smtClean="0">
                <a:solidFill>
                  <a:srgbClr val="000000"/>
                </a:solidFill>
                <a:latin typeface="Arial" panose="020B0604020202020204" pitchFamily="34" charset="0"/>
                <a:cs typeface="Arial" panose="020B0604020202020204" pitchFamily="34" charset="0"/>
              </a:rPr>
              <a:t>Case </a:t>
            </a:r>
            <a:r>
              <a:rPr lang="en-US" altLang="zh-CN" sz="2000" b="0">
                <a:solidFill>
                  <a:srgbClr val="000000"/>
                </a:solidFill>
                <a:latin typeface="Arial" panose="020B0604020202020204" pitchFamily="34" charset="0"/>
                <a:cs typeface="Arial" panose="020B0604020202020204" pitchFamily="34" charset="0"/>
              </a:rPr>
              <a:t>2</a:t>
            </a:r>
            <a:r>
              <a:rPr lang="en-US" altLang="zh-CN" sz="2000" b="0" smtClean="0">
                <a:solidFill>
                  <a:srgbClr val="000000"/>
                </a:solidFill>
                <a:latin typeface="Arial" panose="020B0604020202020204" pitchFamily="34" charset="0"/>
                <a:cs typeface="Arial" panose="020B0604020202020204" pitchFamily="34" charset="0"/>
              </a:rPr>
              <a:t>: AP may send SBP report frames in </a:t>
            </a:r>
            <a:r>
              <a:rPr lang="en-US" altLang="zh-CN" sz="2000" smtClean="0">
                <a:solidFill>
                  <a:srgbClr val="000000"/>
                </a:solidFill>
                <a:latin typeface="Arial" panose="020B0604020202020204" pitchFamily="34" charset="0"/>
                <a:cs typeface="Arial" panose="020B0604020202020204" pitchFamily="34" charset="0"/>
              </a:rPr>
              <a:t>one or more </a:t>
            </a:r>
            <a:r>
              <a:rPr lang="en-US" altLang="zh-CN" sz="2000" b="0" smtClean="0">
                <a:solidFill>
                  <a:srgbClr val="000000"/>
                </a:solidFill>
                <a:latin typeface="Arial" panose="020B0604020202020204" pitchFamily="34" charset="0"/>
                <a:cs typeface="Arial" panose="020B0604020202020204" pitchFamily="34" charset="0"/>
              </a:rPr>
              <a:t>A-MPDUs. Identification of different reports in one SBP report frame should be considered.</a:t>
            </a:r>
          </a:p>
        </p:txBody>
      </p:sp>
      <p:graphicFrame>
        <p:nvGraphicFramePr>
          <p:cNvPr id="6" name="对象 5"/>
          <p:cNvGraphicFramePr>
            <a:graphicFrameLocks noChangeAspect="1"/>
          </p:cNvGraphicFramePr>
          <p:nvPr>
            <p:extLst>
              <p:ext uri="{D42A27DB-BD31-4B8C-83A1-F6EECF244321}">
                <p14:modId xmlns:p14="http://schemas.microsoft.com/office/powerpoint/2010/main" val="2026589258"/>
              </p:ext>
            </p:extLst>
          </p:nvPr>
        </p:nvGraphicFramePr>
        <p:xfrm>
          <a:off x="5963" y="2362200"/>
          <a:ext cx="9045575" cy="4043363"/>
        </p:xfrm>
        <a:graphic>
          <a:graphicData uri="http://schemas.openxmlformats.org/presentationml/2006/ole">
            <mc:AlternateContent xmlns:mc="http://schemas.openxmlformats.org/markup-compatibility/2006">
              <mc:Choice xmlns:v="urn:schemas-microsoft-com:vml" Requires="v">
                <p:oleObj spid="_x0000_s12497" name="Visio" r:id="rId3" imgW="9046092" imgH="4044125" progId="Visio.Drawing.15">
                  <p:embed/>
                </p:oleObj>
              </mc:Choice>
              <mc:Fallback>
                <p:oleObj name="Visio" r:id="rId3" imgW="9046092" imgH="4044125" progId="Visio.Drawing.15">
                  <p:embed/>
                  <p:pic>
                    <p:nvPicPr>
                      <p:cNvPr id="0" name=""/>
                      <p:cNvPicPr/>
                      <p:nvPr/>
                    </p:nvPicPr>
                    <p:blipFill>
                      <a:blip r:embed="rId4"/>
                      <a:stretch>
                        <a:fillRect/>
                      </a:stretch>
                    </p:blipFill>
                    <p:spPr>
                      <a:xfrm>
                        <a:off x="5963" y="2362200"/>
                        <a:ext cx="9045575" cy="4043363"/>
                      </a:xfrm>
                      <a:prstGeom prst="rect">
                        <a:avLst/>
                      </a:prstGeom>
                    </p:spPr>
                  </p:pic>
                </p:oleObj>
              </mc:Fallback>
            </mc:AlternateContent>
          </a:graphicData>
        </a:graphic>
      </p:graphicFrame>
    </p:spTree>
    <p:extLst>
      <p:ext uri="{BB962C8B-B14F-4D97-AF65-F5344CB8AC3E}">
        <p14:creationId xmlns:p14="http://schemas.microsoft.com/office/powerpoint/2010/main" val="21895929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 1</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7</a:t>
            </a:fld>
            <a:endParaRPr lang="en-US" altLang="en-US"/>
          </a:p>
        </p:txBody>
      </p:sp>
      <p:sp>
        <p:nvSpPr>
          <p:cNvPr id="10" name="TextBox 9"/>
          <p:cNvSpPr txBox="1"/>
          <p:nvPr/>
        </p:nvSpPr>
        <p:spPr>
          <a:xfrm>
            <a:off x="190500" y="1291385"/>
            <a:ext cx="8839199" cy="5232202"/>
          </a:xfrm>
          <a:prstGeom prst="rect">
            <a:avLst/>
          </a:prstGeom>
          <a:noFill/>
        </p:spPr>
        <p:txBody>
          <a:bodyPr wrap="square" rtlCol="0">
            <a:spAutoFit/>
          </a:bodyPr>
          <a:lstStyle/>
          <a:p>
            <a:pPr marL="287655" indent="-287655">
              <a:buFont typeface="Wingdings" panose="05000000000000000000" pitchFamily="2" charset="2"/>
              <a:buChar char="q"/>
            </a:pPr>
            <a:r>
              <a:rPr lang="en-US" altLang="ko-KR" sz="1800" b="1"/>
              <a:t>Do you agree </a:t>
            </a:r>
            <a:r>
              <a:rPr lang="en-US" altLang="ko-KR" sz="1800" b="1" smtClean="0"/>
              <a:t>with the following? </a:t>
            </a:r>
          </a:p>
          <a:p>
            <a:pPr marL="800100" lvl="1" indent="-342900">
              <a:buFont typeface="Courier New" panose="02070309020205020404" pitchFamily="49" charset="0"/>
              <a:buChar char="o"/>
            </a:pPr>
            <a:r>
              <a:rPr lang="en-US" altLang="zh-CN" sz="1800">
                <a:solidFill>
                  <a:srgbClr val="000000"/>
                </a:solidFill>
                <a:latin typeface="Arial" panose="020B0604020202020204" pitchFamily="34" charset="0"/>
                <a:cs typeface="Arial" panose="020B0604020202020204" pitchFamily="34" charset="0"/>
              </a:rPr>
              <a:t>SBP initiator shall </a:t>
            </a:r>
            <a:r>
              <a:rPr lang="en-US" altLang="zh-CN" sz="1800" smtClean="0">
                <a:solidFill>
                  <a:srgbClr val="000000"/>
                </a:solidFill>
                <a:latin typeface="Arial" panose="020B0604020202020204" pitchFamily="34" charset="0"/>
                <a:cs typeface="Arial" panose="020B0604020202020204" pitchFamily="34" charset="0"/>
              </a:rPr>
              <a:t>indicate the </a:t>
            </a:r>
            <a:r>
              <a:rPr lang="en-US" altLang="zh-CN" sz="1800" b="1">
                <a:solidFill>
                  <a:srgbClr val="000000"/>
                </a:solidFill>
                <a:latin typeface="Arial" panose="020B0604020202020204" pitchFamily="34" charset="0"/>
                <a:cs typeface="Arial" panose="020B0604020202020204" pitchFamily="34" charset="0"/>
              </a:rPr>
              <a:t>required measurement periodicity </a:t>
            </a:r>
            <a:r>
              <a:rPr lang="en-US" altLang="zh-CN" sz="1800">
                <a:solidFill>
                  <a:srgbClr val="000000"/>
                </a:solidFill>
                <a:latin typeface="Arial" panose="020B0604020202020204" pitchFamily="34" charset="0"/>
                <a:cs typeface="Arial" panose="020B0604020202020204" pitchFamily="34" charset="0"/>
              </a:rPr>
              <a:t>and</a:t>
            </a:r>
            <a:r>
              <a:rPr lang="en-US" altLang="zh-CN" sz="1800" b="1">
                <a:solidFill>
                  <a:srgbClr val="000000"/>
                </a:solidFill>
                <a:latin typeface="Arial" panose="020B0604020202020204" pitchFamily="34" charset="0"/>
                <a:cs typeface="Arial" panose="020B0604020202020204" pitchFamily="34" charset="0"/>
              </a:rPr>
              <a:t> </a:t>
            </a:r>
            <a:r>
              <a:rPr lang="en-US" altLang="zh-CN" sz="1800">
                <a:solidFill>
                  <a:srgbClr val="000000"/>
                </a:solidFill>
                <a:latin typeface="Arial" panose="020B0604020202020204" pitchFamily="34" charset="0"/>
                <a:cs typeface="Arial" panose="020B0604020202020204" pitchFamily="34" charset="0"/>
              </a:rPr>
              <a:t>may indicate its</a:t>
            </a:r>
            <a:r>
              <a:rPr lang="en-US" altLang="zh-CN" sz="1800" b="1" smtClean="0">
                <a:solidFill>
                  <a:srgbClr val="000000"/>
                </a:solidFill>
                <a:latin typeface="Arial" panose="020B0604020202020204" pitchFamily="34" charset="0"/>
                <a:cs typeface="Arial" panose="020B0604020202020204" pitchFamily="34" charset="0"/>
              </a:rPr>
              <a:t> </a:t>
            </a:r>
            <a:r>
              <a:rPr lang="en-US" altLang="zh-CN" sz="1800" b="1">
                <a:solidFill>
                  <a:srgbClr val="000000"/>
                </a:solidFill>
                <a:latin typeface="Arial" panose="020B0604020202020204" pitchFamily="34" charset="0"/>
                <a:cs typeface="Arial" panose="020B0604020202020204" pitchFamily="34" charset="0"/>
              </a:rPr>
              <a:t>periodic measurement availability </a:t>
            </a:r>
            <a:r>
              <a:rPr lang="en-US" altLang="zh-CN" sz="1800" b="1" smtClean="0">
                <a:solidFill>
                  <a:srgbClr val="000000"/>
                </a:solidFill>
                <a:latin typeface="Arial" panose="020B0604020202020204" pitchFamily="34" charset="0"/>
                <a:cs typeface="Arial" panose="020B0604020202020204" pitchFamily="34" charset="0"/>
              </a:rPr>
              <a:t>window </a:t>
            </a:r>
            <a:r>
              <a:rPr lang="en-US" altLang="zh-CN" sz="1800" smtClean="0">
                <a:solidFill>
                  <a:srgbClr val="000000"/>
                </a:solidFill>
                <a:latin typeface="Arial" panose="020B0604020202020204" pitchFamily="34" charset="0"/>
                <a:cs typeface="Arial" panose="020B0604020202020204" pitchFamily="34" charset="0"/>
              </a:rPr>
              <a:t>in </a:t>
            </a:r>
            <a:r>
              <a:rPr lang="en-US" altLang="zh-CN" sz="1800">
                <a:solidFill>
                  <a:srgbClr val="000000"/>
                </a:solidFill>
                <a:latin typeface="Arial" panose="020B0604020202020204" pitchFamily="34" charset="0"/>
                <a:cs typeface="Arial" panose="020B0604020202020204" pitchFamily="34" charset="0"/>
              </a:rPr>
              <a:t>SBP </a:t>
            </a:r>
            <a:r>
              <a:rPr lang="en-US" altLang="zh-CN" sz="1800" smtClean="0">
                <a:solidFill>
                  <a:srgbClr val="000000"/>
                </a:solidFill>
                <a:latin typeface="Arial" panose="020B0604020202020204" pitchFamily="34" charset="0"/>
                <a:cs typeface="Arial" panose="020B0604020202020204" pitchFamily="34" charset="0"/>
              </a:rPr>
              <a:t>request. The detailed signaling is TBD.</a:t>
            </a:r>
            <a:endParaRPr lang="en-US" altLang="zh-CN" sz="1800">
              <a:solidFill>
                <a:srgbClr val="000000"/>
              </a:solidFill>
              <a:latin typeface="Arial" panose="020B0604020202020204" pitchFamily="34" charset="0"/>
              <a:cs typeface="Arial" panose="020B0604020202020204" pitchFamily="34" charset="0"/>
            </a:endParaRPr>
          </a:p>
          <a:p>
            <a:pPr marL="800100" lvl="1" indent="-342900">
              <a:buFont typeface="Courier New" panose="02070309020205020404" pitchFamily="49" charset="0"/>
              <a:buChar char="o"/>
            </a:pPr>
            <a:r>
              <a:rPr lang="en-US" altLang="zh-CN" sz="1800" smtClean="0">
                <a:solidFill>
                  <a:srgbClr val="000000"/>
                </a:solidFill>
                <a:latin typeface="Arial" panose="020B0604020202020204" pitchFamily="34" charset="0"/>
                <a:cs typeface="Arial" panose="020B0604020202020204" pitchFamily="34" charset="0"/>
              </a:rPr>
              <a:t>If SBP responder accepts the SBP request, it </a:t>
            </a:r>
            <a:r>
              <a:rPr lang="en-US" altLang="zh-CN" sz="1800">
                <a:solidFill>
                  <a:srgbClr val="000000"/>
                </a:solidFill>
                <a:latin typeface="Arial" panose="020B0604020202020204" pitchFamily="34" charset="0"/>
                <a:cs typeface="Arial" panose="020B0604020202020204" pitchFamily="34" charset="0"/>
              </a:rPr>
              <a:t>shall </a:t>
            </a:r>
            <a:r>
              <a:rPr lang="en-US" altLang="zh-CN" sz="1800" b="1" smtClean="0">
                <a:solidFill>
                  <a:srgbClr val="000000"/>
                </a:solidFill>
                <a:latin typeface="Arial" panose="020B0604020202020204" pitchFamily="34" charset="0"/>
                <a:cs typeface="Arial" panose="020B0604020202020204" pitchFamily="34" charset="0"/>
              </a:rPr>
              <a:t>adhere</a:t>
            </a:r>
            <a:r>
              <a:rPr lang="en-US" altLang="zh-CN" sz="1800" smtClean="0">
                <a:solidFill>
                  <a:srgbClr val="000000"/>
                </a:solidFill>
                <a:latin typeface="Arial" panose="020B0604020202020204" pitchFamily="34" charset="0"/>
                <a:cs typeface="Arial" panose="020B0604020202020204" pitchFamily="34" charset="0"/>
              </a:rPr>
              <a:t> </a:t>
            </a:r>
            <a:r>
              <a:rPr lang="en-US" altLang="zh-CN" sz="1800" b="1">
                <a:solidFill>
                  <a:srgbClr val="000000"/>
                </a:solidFill>
                <a:latin typeface="Arial" panose="020B0604020202020204" pitchFamily="34" charset="0"/>
                <a:cs typeface="Arial" panose="020B0604020202020204" pitchFamily="34" charset="0"/>
              </a:rPr>
              <a:t>to</a:t>
            </a:r>
            <a:r>
              <a:rPr lang="en-US" altLang="zh-CN" sz="1800">
                <a:solidFill>
                  <a:srgbClr val="000000"/>
                </a:solidFill>
                <a:latin typeface="Arial" panose="020B0604020202020204" pitchFamily="34" charset="0"/>
                <a:cs typeface="Arial" panose="020B0604020202020204" pitchFamily="34" charset="0"/>
              </a:rPr>
              <a:t> the periodicity requested by the SBP initiator </a:t>
            </a:r>
            <a:r>
              <a:rPr lang="en-US" altLang="zh-CN" sz="1800" smtClean="0">
                <a:solidFill>
                  <a:srgbClr val="000000"/>
                </a:solidFill>
                <a:latin typeface="Arial" panose="020B0604020202020204" pitchFamily="34" charset="0"/>
                <a:cs typeface="Arial" panose="020B0604020202020204" pitchFamily="34" charset="0"/>
              </a:rPr>
              <a:t>and </a:t>
            </a:r>
            <a:r>
              <a:rPr lang="en-US" altLang="zh-CN" sz="1800">
                <a:solidFill>
                  <a:srgbClr val="000000"/>
                </a:solidFill>
                <a:latin typeface="Arial" panose="020B0604020202020204" pitchFamily="34" charset="0"/>
                <a:cs typeface="Arial" panose="020B0604020202020204" pitchFamily="34" charset="0"/>
              </a:rPr>
              <a:t>indicate the </a:t>
            </a:r>
            <a:r>
              <a:rPr lang="en-US" altLang="zh-CN" sz="1800" b="1">
                <a:solidFill>
                  <a:srgbClr val="000000"/>
                </a:solidFill>
                <a:latin typeface="Arial" panose="020B0604020202020204" pitchFamily="34" charset="0"/>
                <a:cs typeface="Arial" panose="020B0604020202020204" pitchFamily="34" charset="0"/>
              </a:rPr>
              <a:t>starting time of the scheduled first measurement instance</a:t>
            </a:r>
            <a:r>
              <a:rPr lang="en-US" altLang="zh-CN" sz="1800">
                <a:solidFill>
                  <a:srgbClr val="000000"/>
                </a:solidFill>
                <a:latin typeface="Arial" panose="020B0604020202020204" pitchFamily="34" charset="0"/>
                <a:cs typeface="Arial" panose="020B0604020202020204" pitchFamily="34" charset="0"/>
              </a:rPr>
              <a:t> of the measurement setup in SBP response. The detailed signaling is TBD.</a:t>
            </a:r>
          </a:p>
          <a:p>
            <a:pPr marL="800100" lvl="1" indent="-342900">
              <a:buFont typeface="Courier New" panose="02070309020205020404" pitchFamily="49" charset="0"/>
              <a:buChar char="o"/>
            </a:pPr>
            <a:r>
              <a:rPr lang="en-US" altLang="zh-CN" sz="1800" smtClean="0">
                <a:solidFill>
                  <a:srgbClr val="000000"/>
                </a:solidFill>
                <a:latin typeface="Arial" panose="020B0604020202020204" pitchFamily="34" charset="0"/>
                <a:cs typeface="Arial" panose="020B0604020202020204" pitchFamily="34" charset="0"/>
              </a:rPr>
              <a:t>SBP responder shall transmit SBP report to the SBP initiator </a:t>
            </a:r>
            <a:r>
              <a:rPr lang="en-US" altLang="zh-CN" sz="1800" b="1" smtClean="0">
                <a:solidFill>
                  <a:srgbClr val="FF0000"/>
                </a:solidFill>
                <a:latin typeface="Arial" panose="020B0604020202020204" pitchFamily="34" charset="0"/>
                <a:cs typeface="Arial" panose="020B0604020202020204" pitchFamily="34" charset="0"/>
              </a:rPr>
              <a:t>in reporting phase</a:t>
            </a:r>
            <a:r>
              <a:rPr lang="en-US" altLang="zh-CN" sz="1800" b="1" smtClean="0">
                <a:solidFill>
                  <a:srgbClr val="000000"/>
                </a:solidFill>
                <a:latin typeface="Arial" panose="020B0604020202020204" pitchFamily="34" charset="0"/>
                <a:cs typeface="Arial" panose="020B0604020202020204" pitchFamily="34" charset="0"/>
              </a:rPr>
              <a:t> </a:t>
            </a:r>
            <a:r>
              <a:rPr lang="en-US" altLang="zh-CN" sz="1800" smtClean="0">
                <a:solidFill>
                  <a:srgbClr val="000000"/>
                </a:solidFill>
                <a:latin typeface="Arial" panose="020B0604020202020204" pitchFamily="34" charset="0"/>
                <a:cs typeface="Arial" panose="020B0604020202020204" pitchFamily="34" charset="0"/>
              </a:rPr>
              <a:t>of the measurement instances corresponding to the measurement setup initiated by the SBP procedure.</a:t>
            </a:r>
          </a:p>
          <a:p>
            <a:pPr marL="1257300" lvl="2" indent="-342900">
              <a:buFont typeface="Arial" panose="020B0604020202020204" pitchFamily="34" charset="0"/>
              <a:buChar char="•"/>
            </a:pPr>
            <a:r>
              <a:rPr lang="en-US" altLang="zh-CN" sz="1600" smtClean="0">
                <a:solidFill>
                  <a:srgbClr val="000000"/>
                </a:solidFill>
                <a:latin typeface="Arial" panose="020B0604020202020204" pitchFamily="34" charset="0"/>
                <a:cs typeface="Arial" panose="020B0604020202020204" pitchFamily="34" charset="0"/>
              </a:rPr>
              <a:t>SBP responder may transmit </a:t>
            </a:r>
            <a:r>
              <a:rPr lang="en-US" altLang="zh-CN" sz="1600" b="1" smtClean="0">
                <a:solidFill>
                  <a:srgbClr val="000000"/>
                </a:solidFill>
                <a:latin typeface="Arial" panose="020B0604020202020204" pitchFamily="34" charset="0"/>
                <a:cs typeface="Arial" panose="020B0604020202020204" pitchFamily="34" charset="0"/>
              </a:rPr>
              <a:t>multiple</a:t>
            </a:r>
            <a:r>
              <a:rPr lang="en-US" altLang="zh-CN" sz="1600" smtClean="0">
                <a:solidFill>
                  <a:srgbClr val="000000"/>
                </a:solidFill>
                <a:latin typeface="Arial" panose="020B0604020202020204" pitchFamily="34" charset="0"/>
                <a:cs typeface="Arial" panose="020B0604020202020204" pitchFamily="34" charset="0"/>
              </a:rPr>
              <a:t> SBP </a:t>
            </a:r>
            <a:r>
              <a:rPr lang="en-US" altLang="zh-CN" sz="1600">
                <a:solidFill>
                  <a:srgbClr val="000000"/>
                </a:solidFill>
                <a:latin typeface="Arial" panose="020B0604020202020204" pitchFamily="34" charset="0"/>
                <a:cs typeface="Arial" panose="020B0604020202020204" pitchFamily="34" charset="0"/>
              </a:rPr>
              <a:t>report frames sequentially </a:t>
            </a:r>
            <a:r>
              <a:rPr lang="en-US" altLang="zh-CN" sz="1600" smtClean="0">
                <a:solidFill>
                  <a:srgbClr val="000000"/>
                </a:solidFill>
                <a:latin typeface="Arial" panose="020B0604020202020204" pitchFamily="34" charset="0"/>
                <a:cs typeface="Arial" panose="020B0604020202020204" pitchFamily="34" charset="0"/>
              </a:rPr>
              <a:t>as </a:t>
            </a:r>
            <a:r>
              <a:rPr lang="en-US" altLang="zh-CN" sz="1600">
                <a:solidFill>
                  <a:srgbClr val="000000"/>
                </a:solidFill>
                <a:latin typeface="Arial" panose="020B0604020202020204" pitchFamily="34" charset="0"/>
                <a:cs typeface="Arial" panose="020B0604020202020204" pitchFamily="34" charset="0"/>
              </a:rPr>
              <a:t>shown in slide 5.</a:t>
            </a:r>
          </a:p>
          <a:p>
            <a:pPr marL="1257300" lvl="2" indent="-342900">
              <a:buFont typeface="Arial" panose="020B0604020202020204" pitchFamily="34" charset="0"/>
              <a:buChar char="•"/>
            </a:pPr>
            <a:r>
              <a:rPr lang="en-US" altLang="zh-CN" sz="1600">
                <a:solidFill>
                  <a:srgbClr val="000000"/>
                </a:solidFill>
                <a:latin typeface="Arial" panose="020B0604020202020204" pitchFamily="34" charset="0"/>
                <a:cs typeface="Arial" panose="020B0604020202020204" pitchFamily="34" charset="0"/>
              </a:rPr>
              <a:t>SBP responder may transmit </a:t>
            </a:r>
            <a:r>
              <a:rPr lang="en-US" altLang="zh-CN" sz="1600" b="1" smtClean="0">
                <a:solidFill>
                  <a:srgbClr val="000000"/>
                </a:solidFill>
                <a:latin typeface="Arial" panose="020B0604020202020204" pitchFamily="34" charset="0"/>
                <a:cs typeface="Arial" panose="020B0604020202020204" pitchFamily="34" charset="0"/>
              </a:rPr>
              <a:t>one or more A-MPDUs, </a:t>
            </a:r>
            <a:r>
              <a:rPr lang="en-US" altLang="zh-CN" sz="1600" smtClean="0">
                <a:solidFill>
                  <a:srgbClr val="000000"/>
                </a:solidFill>
                <a:latin typeface="Arial" panose="020B0604020202020204" pitchFamily="34" charset="0"/>
                <a:cs typeface="Arial" panose="020B0604020202020204" pitchFamily="34" charset="0"/>
              </a:rPr>
              <a:t>each carrying multiple SBP </a:t>
            </a:r>
            <a:r>
              <a:rPr lang="en-US" altLang="zh-CN" sz="1600">
                <a:solidFill>
                  <a:srgbClr val="000000"/>
                </a:solidFill>
                <a:latin typeface="Arial" panose="020B0604020202020204" pitchFamily="34" charset="0"/>
                <a:cs typeface="Arial" panose="020B0604020202020204" pitchFamily="34" charset="0"/>
              </a:rPr>
              <a:t>report frames </a:t>
            </a:r>
            <a:r>
              <a:rPr lang="en-US" altLang="zh-CN" sz="1600" smtClean="0">
                <a:solidFill>
                  <a:srgbClr val="000000"/>
                </a:solidFill>
                <a:latin typeface="Arial" panose="020B0604020202020204" pitchFamily="34" charset="0"/>
                <a:cs typeface="Arial" panose="020B0604020202020204" pitchFamily="34" charset="0"/>
              </a:rPr>
              <a:t>as </a:t>
            </a:r>
            <a:r>
              <a:rPr lang="en-US" altLang="zh-CN" sz="1600">
                <a:solidFill>
                  <a:srgbClr val="000000"/>
                </a:solidFill>
                <a:latin typeface="Arial" panose="020B0604020202020204" pitchFamily="34" charset="0"/>
                <a:cs typeface="Arial" panose="020B0604020202020204" pitchFamily="34" charset="0"/>
              </a:rPr>
              <a:t>shown in slide 6</a:t>
            </a:r>
            <a:r>
              <a:rPr lang="en-US" altLang="zh-CN" sz="1600" smtClean="0">
                <a:solidFill>
                  <a:srgbClr val="000000"/>
                </a:solidFill>
                <a:latin typeface="Arial" panose="020B0604020202020204" pitchFamily="34" charset="0"/>
                <a:cs typeface="Arial" panose="020B0604020202020204" pitchFamily="34" charset="0"/>
              </a:rPr>
              <a:t>.</a:t>
            </a:r>
            <a:endParaRPr lang="en-US" altLang="zh-CN" sz="1600">
              <a:solidFill>
                <a:srgbClr val="000000"/>
              </a:solidFill>
              <a:latin typeface="Arial" panose="020B0604020202020204" pitchFamily="34" charset="0"/>
              <a:cs typeface="Arial" panose="020B0604020202020204" pitchFamily="34" charset="0"/>
            </a:endParaRPr>
          </a:p>
          <a:p>
            <a:pPr marL="800100" lvl="1" indent="-342900">
              <a:buFont typeface="Courier New" panose="02070309020205020404" pitchFamily="49" charset="0"/>
              <a:buChar char="o"/>
            </a:pPr>
            <a:r>
              <a:rPr lang="en-US" altLang="zh-CN" sz="1800" smtClean="0">
                <a:solidFill>
                  <a:srgbClr val="000000"/>
                </a:solidFill>
                <a:latin typeface="Arial" panose="020B0604020202020204" pitchFamily="34" charset="0"/>
                <a:cs typeface="Arial" panose="020B0604020202020204" pitchFamily="34" charset="0"/>
              </a:rPr>
              <a:t>A STA shall </a:t>
            </a:r>
            <a:r>
              <a:rPr lang="en-US" altLang="zh-CN" sz="1800">
                <a:solidFill>
                  <a:srgbClr val="000000"/>
                </a:solidFill>
                <a:latin typeface="Arial" panose="020B0604020202020204" pitchFamily="34" charset="0"/>
                <a:cs typeface="Arial" panose="020B0604020202020204" pitchFamily="34" charset="0"/>
              </a:rPr>
              <a:t>use the </a:t>
            </a:r>
            <a:r>
              <a:rPr lang="en-US" altLang="zh-CN" sz="1800" b="1">
                <a:solidFill>
                  <a:srgbClr val="000000"/>
                </a:solidFill>
                <a:latin typeface="Arial" panose="020B0604020202020204" pitchFamily="34" charset="0"/>
                <a:cs typeface="Arial" panose="020B0604020202020204" pitchFamily="34" charset="0"/>
              </a:rPr>
              <a:t>same</a:t>
            </a:r>
            <a:r>
              <a:rPr lang="en-US" altLang="zh-CN" sz="1800">
                <a:solidFill>
                  <a:srgbClr val="000000"/>
                </a:solidFill>
                <a:latin typeface="Arial" panose="020B0604020202020204" pitchFamily="34" charset="0"/>
                <a:cs typeface="Arial" panose="020B0604020202020204" pitchFamily="34" charset="0"/>
              </a:rPr>
              <a:t> </a:t>
            </a:r>
            <a:r>
              <a:rPr lang="en-US" altLang="zh-CN" sz="1800" b="1">
                <a:solidFill>
                  <a:srgbClr val="000000"/>
                </a:solidFill>
                <a:latin typeface="Arial" panose="020B0604020202020204" pitchFamily="34" charset="0"/>
                <a:cs typeface="Arial" panose="020B0604020202020204" pitchFamily="34" charset="0"/>
              </a:rPr>
              <a:t>replay counter </a:t>
            </a:r>
            <a:r>
              <a:rPr lang="en-US" altLang="zh-CN" sz="1800" smtClean="0">
                <a:solidFill>
                  <a:srgbClr val="000000"/>
                </a:solidFill>
                <a:latin typeface="Arial" panose="020B0604020202020204" pitchFamily="34" charset="0"/>
                <a:cs typeface="Arial" panose="020B0604020202020204" pitchFamily="34" charset="0"/>
              </a:rPr>
              <a:t>for </a:t>
            </a:r>
            <a:r>
              <a:rPr lang="en-US" altLang="zh-CN" sz="1800">
                <a:solidFill>
                  <a:srgbClr val="000000"/>
                </a:solidFill>
                <a:latin typeface="Arial" panose="020B0604020202020204" pitchFamily="34" charset="0"/>
                <a:cs typeface="Arial" panose="020B0604020202020204" pitchFamily="34" charset="0"/>
              </a:rPr>
              <a:t>measurement report </a:t>
            </a:r>
            <a:r>
              <a:rPr lang="en-US" altLang="zh-CN" sz="1800" smtClean="0">
                <a:solidFill>
                  <a:srgbClr val="000000"/>
                </a:solidFill>
                <a:latin typeface="Arial" panose="020B0604020202020204" pitchFamily="34" charset="0"/>
                <a:cs typeface="Arial" panose="020B0604020202020204" pitchFamily="34" charset="0"/>
              </a:rPr>
              <a:t>frame and SBP report frame.</a:t>
            </a:r>
            <a:endParaRPr lang="en-US" altLang="zh-CN" sz="1800">
              <a:solidFill>
                <a:srgbClr val="000000"/>
              </a:solidFill>
              <a:latin typeface="Arial" panose="020B0604020202020204" pitchFamily="34" charset="0"/>
              <a:cs typeface="Arial" panose="020B0604020202020204" pitchFamily="34" charset="0"/>
            </a:endParaRPr>
          </a:p>
          <a:p>
            <a:pPr marL="800100" lvl="1" indent="-342900">
              <a:buFont typeface="Courier New" panose="02070309020205020404" pitchFamily="49" charset="0"/>
              <a:buChar char="o"/>
            </a:pPr>
            <a:endParaRPr lang="en-US" altLang="zh-CN" sz="1800" smtClean="0"/>
          </a:p>
          <a:p>
            <a:pPr marL="800100" lvl="1" indent="-342900">
              <a:buFont typeface="Courier New" panose="02070309020205020404" pitchFamily="49" charset="0"/>
              <a:buChar char="o"/>
            </a:pPr>
            <a:r>
              <a:rPr lang="en-US" altLang="ko-KR" sz="1800" smtClean="0"/>
              <a:t>Y/N/A </a:t>
            </a:r>
            <a:endParaRPr lang="ko-KR" altLang="en-US" sz="1800"/>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r>
              <a:rPr lang="en-US" altLang="ko-KR" smtClean="0"/>
              <a:t>)</a:t>
            </a:r>
            <a:endParaRPr lang="en-US" altLang="ko-KR"/>
          </a:p>
        </p:txBody>
      </p:sp>
    </p:spTree>
    <p:extLst>
      <p:ext uri="{BB962C8B-B14F-4D97-AF65-F5344CB8AC3E}">
        <p14:creationId xmlns:p14="http://schemas.microsoft.com/office/powerpoint/2010/main" val="554203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a:t>
            </a:r>
          </a:p>
        </p:txBody>
      </p:sp>
      <p:sp>
        <p:nvSpPr>
          <p:cNvPr id="3" name="Content Placeholder 2"/>
          <p:cNvSpPr>
            <a:spLocks noGrp="1"/>
          </p:cNvSpPr>
          <p:nvPr>
            <p:ph idx="1"/>
          </p:nvPr>
        </p:nvSpPr>
        <p:spPr>
          <a:xfrm>
            <a:off x="609599" y="1600199"/>
            <a:ext cx="8211235" cy="3657601"/>
          </a:xfrm>
        </p:spPr>
        <p:txBody>
          <a:bodyPr>
            <a:noAutofit/>
          </a:bodyPr>
          <a:lstStyle/>
          <a:p>
            <a:pPr marL="0" indent="0">
              <a:buNone/>
            </a:pPr>
            <a:r>
              <a:rPr lang="en-US" altLang="zh-CN" sz="2000" b="0" smtClean="0"/>
              <a:t>[</a:t>
            </a:r>
            <a:r>
              <a:rPr lang="en-US" altLang="zh-CN" sz="2000" b="0"/>
              <a:t>1</a:t>
            </a:r>
            <a:r>
              <a:rPr lang="en-US" altLang="zh-CN" sz="2000" b="0" smtClean="0"/>
              <a:t>] P802.11bf_D0.1</a:t>
            </a:r>
          </a:p>
          <a:p>
            <a:pPr marL="0" indent="0">
              <a:buNone/>
            </a:pPr>
            <a:r>
              <a:rPr lang="en-US" altLang="zh-CN" sz="2000" b="0" smtClean="0"/>
              <a:t>[2] P802.11REVme_D1.2</a:t>
            </a:r>
          </a:p>
          <a:p>
            <a:pPr marL="0" indent="0">
              <a:buNone/>
            </a:pPr>
            <a:r>
              <a:rPr lang="en-US" altLang="zh-CN" sz="2000" b="0"/>
              <a:t>[3] 11-22-0556-05-00bf-PN-and-SN-for-sensing</a:t>
            </a:r>
          </a:p>
          <a:p>
            <a:pPr marL="0" indent="0">
              <a:buNone/>
            </a:pPr>
            <a:endParaRPr lang="en-US" altLang="zh-CN" sz="2000" b="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r>
              <a:rPr lang="en-US" altLang="ko-KR" smtClean="0"/>
              <a:t>)</a:t>
            </a:r>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a:latin typeface="Arial" panose="020B0604020202020204" pitchFamily="34" charset="0"/>
                <a:cs typeface="Arial" panose="020B0604020202020204" pitchFamily="34" charset="0"/>
              </a:rPr>
              <a:t>Element fragmentation</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9</a:t>
            </a:fld>
            <a:endParaRPr lang="en-US" altLang="en-US"/>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r>
              <a:rPr lang="en-US" altLang="ko-KR" smtClean="0"/>
              <a:t>)</a:t>
            </a:r>
            <a:endParaRPr lang="en-US" altLang="ko-KR"/>
          </a:p>
        </p:txBody>
      </p:sp>
      <p:pic>
        <p:nvPicPr>
          <p:cNvPr id="7170" name="Picture 2" descr="https://mtp.myoas.com/docrest/file/downloadfile/04de7ef401d458b07a95163b?bi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1744964"/>
            <a:ext cx="6318666" cy="2911827"/>
          </a:xfrm>
          <a:prstGeom prst="rect">
            <a:avLst/>
          </a:prstGeom>
          <a:noFill/>
          <a:extLst>
            <a:ext uri="{909E8E84-426E-40DD-AFC4-6F175D3DCCD1}">
              <a14:hiddenFill xmlns:a14="http://schemas.microsoft.com/office/drawing/2010/main">
                <a:solidFill>
                  <a:srgbClr val="FFFFFF"/>
                </a:solidFill>
              </a14:hiddenFill>
            </a:ext>
          </a:extLst>
        </p:spPr>
      </p:pic>
      <p:pic>
        <p:nvPicPr>
          <p:cNvPr id="6" name="图片 5"/>
          <p:cNvPicPr>
            <a:picLocks noChangeAspect="1"/>
          </p:cNvPicPr>
          <p:nvPr/>
        </p:nvPicPr>
        <p:blipFill>
          <a:blip r:embed="rId3"/>
          <a:stretch>
            <a:fillRect/>
          </a:stretch>
        </p:blipFill>
        <p:spPr>
          <a:xfrm>
            <a:off x="1752600" y="5189155"/>
            <a:ext cx="5867400" cy="1157238"/>
          </a:xfrm>
          <a:prstGeom prst="rect">
            <a:avLst/>
          </a:prstGeom>
        </p:spPr>
      </p:pic>
      <p:sp>
        <p:nvSpPr>
          <p:cNvPr id="7" name="矩形 6"/>
          <p:cNvSpPr/>
          <p:nvPr/>
        </p:nvSpPr>
        <p:spPr>
          <a:xfrm>
            <a:off x="595603" y="1469553"/>
            <a:ext cx="3711337" cy="369332"/>
          </a:xfrm>
          <a:prstGeom prst="rect">
            <a:avLst/>
          </a:prstGeom>
        </p:spPr>
        <p:txBody>
          <a:bodyPr wrap="none">
            <a:spAutoFit/>
          </a:bodyPr>
          <a:lstStyle/>
          <a:p>
            <a:r>
              <a:rPr lang="en-US" sz="1800" b="1">
                <a:latin typeface="Arial" panose="020B0604020202020204" pitchFamily="34" charset="0"/>
                <a:cs typeface="Arial" panose="020B0604020202020204" pitchFamily="34" charset="0"/>
              </a:rPr>
              <a:t>10.28.11 Element </a:t>
            </a:r>
            <a:r>
              <a:rPr lang="en-US" sz="1800" b="1" smtClean="0">
                <a:latin typeface="Arial" panose="020B0604020202020204" pitchFamily="34" charset="0"/>
                <a:cs typeface="Arial" panose="020B0604020202020204" pitchFamily="34" charset="0"/>
              </a:rPr>
              <a:t>fragmentation:</a:t>
            </a:r>
            <a:endParaRPr lang="en-US" sz="1800" b="1">
              <a:latin typeface="Arial" panose="020B0604020202020204" pitchFamily="34" charset="0"/>
              <a:cs typeface="Arial" panose="020B0604020202020204" pitchFamily="34" charset="0"/>
            </a:endParaRPr>
          </a:p>
        </p:txBody>
      </p:sp>
      <p:sp>
        <p:nvSpPr>
          <p:cNvPr id="11" name="矩形 10"/>
          <p:cNvSpPr/>
          <p:nvPr/>
        </p:nvSpPr>
        <p:spPr>
          <a:xfrm>
            <a:off x="595602" y="4781490"/>
            <a:ext cx="4585997" cy="584775"/>
          </a:xfrm>
          <a:prstGeom prst="rect">
            <a:avLst/>
          </a:prstGeom>
        </p:spPr>
        <p:txBody>
          <a:bodyPr wrap="square">
            <a:spAutoFit/>
          </a:bodyPr>
          <a:lstStyle/>
          <a:p>
            <a:r>
              <a:rPr lang="fr-FR" sz="1600" b="1" smtClean="0">
                <a:latin typeface="Arial" panose="020B0604020202020204" pitchFamily="34" charset="0"/>
                <a:cs typeface="Arial" panose="020B0604020202020204" pitchFamily="34" charset="0"/>
              </a:rPr>
              <a:t>9.4.2.188 </a:t>
            </a:r>
            <a:r>
              <a:rPr lang="fr-FR" sz="1600" b="1">
                <a:latin typeface="Arial" panose="020B0604020202020204" pitchFamily="34" charset="0"/>
                <a:cs typeface="Arial" panose="020B0604020202020204" pitchFamily="34" charset="0"/>
              </a:rPr>
              <a:t>Fragment </a:t>
            </a:r>
            <a:r>
              <a:rPr lang="fr-FR" sz="1600" b="1" smtClean="0">
                <a:latin typeface="Arial" panose="020B0604020202020204" pitchFamily="34" charset="0"/>
                <a:cs typeface="Arial" panose="020B0604020202020204" pitchFamily="34" charset="0"/>
              </a:rPr>
              <a:t>element</a:t>
            </a:r>
          </a:p>
          <a:p>
            <a:r>
              <a:rPr lang="fr-FR" sz="1600" b="1">
                <a:latin typeface="Arial" panose="020B0604020202020204" pitchFamily="34" charset="0"/>
                <a:cs typeface="Arial" panose="020B0604020202020204" pitchFamily="34" charset="0"/>
              </a:rPr>
              <a:t>Table 9-128—Element </a:t>
            </a:r>
            <a:r>
              <a:rPr lang="fr-FR" sz="1600" b="1" smtClean="0">
                <a:latin typeface="Arial" panose="020B0604020202020204" pitchFamily="34" charset="0"/>
                <a:cs typeface="Arial" panose="020B0604020202020204" pitchFamily="34" charset="0"/>
              </a:rPr>
              <a:t>IDs</a:t>
            </a:r>
            <a:endParaRPr lang="fr-FR" sz="1600" b="1">
              <a:latin typeface="Arial" panose="020B0604020202020204" pitchFamily="34" charset="0"/>
              <a:cs typeface="Arial" panose="020B0604020202020204" pitchFamily="34" charset="0"/>
            </a:endParaRPr>
          </a:p>
        </p:txBody>
      </p:sp>
      <p:sp>
        <p:nvSpPr>
          <p:cNvPr id="8" name="矩形 7"/>
          <p:cNvSpPr/>
          <p:nvPr/>
        </p:nvSpPr>
        <p:spPr bwMode="auto">
          <a:xfrm>
            <a:off x="1828801" y="5689964"/>
            <a:ext cx="2971800" cy="634636"/>
          </a:xfrm>
          <a:prstGeom prst="rect">
            <a:avLst/>
          </a:prstGeom>
          <a:noFill/>
          <a:ln w="12700" cap="flat" cmpd="sng" algn="ctr">
            <a:solidFill>
              <a:srgbClr val="FF3300"/>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4" name="矩形 13"/>
          <p:cNvSpPr/>
          <p:nvPr/>
        </p:nvSpPr>
        <p:spPr bwMode="auto">
          <a:xfrm>
            <a:off x="5026232" y="3258879"/>
            <a:ext cx="228601" cy="304800"/>
          </a:xfrm>
          <a:prstGeom prst="rect">
            <a:avLst/>
          </a:prstGeom>
          <a:noFill/>
          <a:ln w="12700" cap="flat" cmpd="sng" algn="ctr">
            <a:solidFill>
              <a:srgbClr val="FF3300"/>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5" name="矩形 14"/>
          <p:cNvSpPr/>
          <p:nvPr/>
        </p:nvSpPr>
        <p:spPr bwMode="auto">
          <a:xfrm>
            <a:off x="6778834" y="3258879"/>
            <a:ext cx="304800" cy="304800"/>
          </a:xfrm>
          <a:prstGeom prst="rect">
            <a:avLst/>
          </a:prstGeom>
          <a:noFill/>
          <a:ln w="12700" cap="flat" cmpd="sng" algn="ctr">
            <a:solidFill>
              <a:srgbClr val="FF3300"/>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6" name="矩形 15"/>
          <p:cNvSpPr/>
          <p:nvPr/>
        </p:nvSpPr>
        <p:spPr>
          <a:xfrm>
            <a:off x="684475" y="1965198"/>
            <a:ext cx="2590800" cy="2308324"/>
          </a:xfrm>
          <a:prstGeom prst="rect">
            <a:avLst/>
          </a:prstGeom>
        </p:spPr>
        <p:txBody>
          <a:bodyPr wrap="square">
            <a:spAutoFit/>
          </a:bodyPr>
          <a:lstStyle/>
          <a:p>
            <a:r>
              <a:rPr lang="en-US">
                <a:latin typeface="Arial" panose="020B0604020202020204" pitchFamily="34" charset="0"/>
                <a:cs typeface="Arial" panose="020B0604020202020204" pitchFamily="34" charset="0"/>
              </a:rPr>
              <a:t>A STA may transmit information that is too large to fit in a single element by </a:t>
            </a:r>
            <a:r>
              <a:rPr lang="en-US">
                <a:solidFill>
                  <a:srgbClr val="FF0000"/>
                </a:solidFill>
                <a:latin typeface="Arial" panose="020B0604020202020204" pitchFamily="34" charset="0"/>
                <a:cs typeface="Arial" panose="020B0604020202020204" pitchFamily="34" charset="0"/>
              </a:rPr>
              <a:t>fragmenting</a:t>
            </a:r>
            <a:r>
              <a:rPr lang="en-US">
                <a:latin typeface="Arial" panose="020B0604020202020204" pitchFamily="34" charset="0"/>
                <a:cs typeface="Arial" panose="020B0604020202020204" pitchFamily="34" charset="0"/>
              </a:rPr>
              <a:t> the element into a series of elements consisting of the element that the information does not fit, </a:t>
            </a:r>
            <a:r>
              <a:rPr lang="en-US">
                <a:solidFill>
                  <a:srgbClr val="FF0000"/>
                </a:solidFill>
                <a:latin typeface="Arial" panose="020B0604020202020204" pitchFamily="34" charset="0"/>
                <a:cs typeface="Arial" panose="020B0604020202020204" pitchFamily="34" charset="0"/>
              </a:rPr>
              <a:t>immediately followed </a:t>
            </a:r>
            <a:r>
              <a:rPr lang="en-US">
                <a:latin typeface="Arial" panose="020B0604020202020204" pitchFamily="34" charset="0"/>
                <a:cs typeface="Arial" panose="020B0604020202020204" pitchFamily="34" charset="0"/>
              </a:rPr>
              <a:t>by one or more Fragment </a:t>
            </a:r>
            <a:r>
              <a:rPr lang="en-US" smtClean="0">
                <a:latin typeface="Arial" panose="020B0604020202020204" pitchFamily="34" charset="0"/>
                <a:cs typeface="Arial" panose="020B0604020202020204" pitchFamily="34" charset="0"/>
              </a:rPr>
              <a:t>elements.</a:t>
            </a:r>
          </a:p>
          <a:p>
            <a:endParaRPr lang="en-US" smtClean="0">
              <a:latin typeface="Arial" panose="020B0604020202020204" pitchFamily="34" charset="0"/>
              <a:cs typeface="Arial" panose="020B0604020202020204" pitchFamily="34" charset="0"/>
            </a:endParaRPr>
          </a:p>
          <a:p>
            <a:r>
              <a:rPr lang="en-US">
                <a:latin typeface="Arial" panose="020B0604020202020204" pitchFamily="34" charset="0"/>
                <a:cs typeface="Arial" panose="020B0604020202020204" pitchFamily="34" charset="0"/>
              </a:rPr>
              <a:t>All the information for a fragmented element shall be in the </a:t>
            </a:r>
            <a:r>
              <a:rPr lang="en-US">
                <a:solidFill>
                  <a:srgbClr val="FF0000"/>
                </a:solidFill>
                <a:latin typeface="Arial" panose="020B0604020202020204" pitchFamily="34" charset="0"/>
                <a:cs typeface="Arial" panose="020B0604020202020204" pitchFamily="34" charset="0"/>
              </a:rPr>
              <a:t>same MMPDU.</a:t>
            </a:r>
          </a:p>
        </p:txBody>
      </p:sp>
    </p:spTree>
    <p:extLst>
      <p:ext uri="{BB962C8B-B14F-4D97-AF65-F5344CB8AC3E}">
        <p14:creationId xmlns:p14="http://schemas.microsoft.com/office/powerpoint/2010/main" val="242963223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7918</TotalTime>
  <Words>2011</Words>
  <Application>Microsoft Office PowerPoint</Application>
  <PresentationFormat>全屏显示(4:3)</PresentationFormat>
  <Paragraphs>263</Paragraphs>
  <Slides>15</Slides>
  <Notes>1</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26" baseType="lpstr">
      <vt:lpstr>맑은 고딕</vt:lpstr>
      <vt:lpstr>맑은 고딕</vt:lpstr>
      <vt:lpstr>MS Gothic</vt:lpstr>
      <vt:lpstr>MS PGothic</vt:lpstr>
      <vt:lpstr>宋体</vt:lpstr>
      <vt:lpstr>Arial</vt:lpstr>
      <vt:lpstr>Courier New</vt:lpstr>
      <vt:lpstr>Times New Roman</vt:lpstr>
      <vt:lpstr>Wingdings</vt:lpstr>
      <vt:lpstr>802-11-Submission</vt:lpstr>
      <vt:lpstr>Visio</vt:lpstr>
      <vt:lpstr>SBP Reporting Procedure</vt:lpstr>
      <vt:lpstr>Introduction</vt:lpstr>
      <vt:lpstr>Discussion: SBP Reporting</vt:lpstr>
      <vt:lpstr>Discussion: A-MPDU in SBP Reporting</vt:lpstr>
      <vt:lpstr>Proposal: SBP procedure reporting</vt:lpstr>
      <vt:lpstr>Proposal: SBP procedure reporting-Cont.</vt:lpstr>
      <vt:lpstr>SP 1</vt:lpstr>
      <vt:lpstr>Reference</vt:lpstr>
      <vt:lpstr>Element fragmentation</vt:lpstr>
      <vt:lpstr>Frame length</vt:lpstr>
      <vt:lpstr>CSI report size</vt:lpstr>
      <vt:lpstr>SBP report transmission time</vt:lpstr>
      <vt:lpstr>Segmented CBF report</vt:lpstr>
      <vt:lpstr>CBF report</vt:lpstr>
      <vt:lpstr>BFRP</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SBP Reporting Procedure</dc:title>
  <cp:lastModifiedBy>luochaoming</cp:lastModifiedBy>
  <cp:revision>68</cp:revision>
  <cp:lastPrinted>2014-11-04T15:04:00Z</cp:lastPrinted>
  <dcterms:created xsi:type="dcterms:W3CDTF">2007-04-17T18:10:00Z</dcterms:created>
  <dcterms:modified xsi:type="dcterms:W3CDTF">2022-06-29T07:39:19Z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