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611" r:id="rId3"/>
    <p:sldId id="656" r:id="rId4"/>
    <p:sldId id="657" r:id="rId5"/>
    <p:sldId id="648" r:id="rId6"/>
    <p:sldId id="663" r:id="rId7"/>
    <p:sldId id="660" r:id="rId8"/>
    <p:sldId id="312" r:id="rId9"/>
    <p:sldId id="645" r:id="rId10"/>
    <p:sldId id="646" r:id="rId11"/>
    <p:sldId id="658" r:id="rId12"/>
    <p:sldId id="649" r:id="rId13"/>
    <p:sldId id="650" r:id="rId14"/>
    <p:sldId id="651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66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28" autoAdjust="0"/>
    <p:restoredTop sz="94660"/>
  </p:normalViewPr>
  <p:slideViewPr>
    <p:cSldViewPr>
      <p:cViewPr varScale="1">
        <p:scale>
          <a:sx n="69" d="100"/>
          <a:sy n="69" d="100"/>
        </p:scale>
        <p:origin x="1008" y="58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04" y="-132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56247" y="8982075"/>
            <a:ext cx="1462003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Chaoming Luo (OPPO)</a:t>
            </a:r>
          </a:p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729311" y="8983147"/>
            <a:ext cx="1461939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ko-KR" smtClean="0"/>
              <a:t>Chaoming Luo (OPPO)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60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583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/>
              <a:t>Chaoming Luo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Chaoming Luo (OPPO)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</a:t>
            </a:r>
            <a:r>
              <a:rPr lang="en-US" altLang="en-US" sz="1800" b="1"/>
              <a:t>IEEE </a:t>
            </a:r>
            <a:r>
              <a:rPr lang="en-US" altLang="en-US" sz="1800" b="1" smtClean="0"/>
              <a:t>802.11-22/0883r0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zh-CN" sz="1800" b="1" kern="1200" baseline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June </a:t>
            </a:r>
            <a:r>
              <a:rPr lang="en-US" altLang="en-US" sz="1800" b="1" smtClean="0"/>
              <a:t>2022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SBP Reporting Procedure</a:t>
            </a: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</a:t>
            </a:r>
            <a:r>
              <a:rPr lang="en-US" altLang="en-US" sz="2000">
                <a:cs typeface="Arial" panose="020B0604020202020204" pitchFamily="34" charset="0"/>
              </a:rPr>
              <a:t>:</a:t>
            </a:r>
            <a:r>
              <a:rPr lang="en-US" altLang="en-US" sz="2000" b="0">
                <a:cs typeface="Arial" panose="020B0604020202020204" pitchFamily="34" charset="0"/>
              </a:rPr>
              <a:t> </a:t>
            </a:r>
            <a:r>
              <a:rPr lang="en-US" altLang="en-US" sz="2000" b="0" smtClean="0">
                <a:cs typeface="Arial" panose="020B0604020202020204" pitchFamily="34" charset="0"/>
              </a:rPr>
              <a:t>2022-6-9</a:t>
            </a:r>
            <a:endParaRPr lang="en-US" altLang="en-US" sz="2000" b="0" dirty="0">
              <a:cs typeface="Arial" panose="020B0604020202020204" pitchFamily="34" charset="0"/>
            </a:endParaRP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smtClean="0">
                <a:sym typeface="+mn-ea"/>
              </a:rPr>
              <a:t>Chaoming Luo </a:t>
            </a:r>
            <a:r>
              <a:rPr lang="en-US" altLang="ko-KR" dirty="0">
                <a:sym typeface="+mn-ea"/>
              </a:rPr>
              <a:t>(OPPO)</a:t>
            </a:r>
            <a:endParaRPr lang="zh-CN" altLang="en-US"/>
          </a:p>
        </p:txBody>
      </p:sp>
      <p:graphicFrame>
        <p:nvGraphicFramePr>
          <p:cNvPr id="3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166441"/>
              </p:ext>
            </p:extLst>
          </p:nvPr>
        </p:nvGraphicFramePr>
        <p:xfrm>
          <a:off x="685800" y="2880360"/>
          <a:ext cx="7858124" cy="1463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483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altLang="en-US" sz="1800" b="0" kern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smtClean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luochaoming@oppo.com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800" kern="0" smtClean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Lei Huang</a:t>
                      </a:r>
                      <a:endParaRPr lang="ko-KR" altLang="en-US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altLang="en-US" sz="1800" b="0" kern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Frame length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10</a:t>
            </a:fld>
            <a:endParaRPr lang="en-US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  <p:sp>
        <p:nvSpPr>
          <p:cNvPr id="7" name="矩形 6"/>
          <p:cNvSpPr/>
          <p:nvPr/>
        </p:nvSpPr>
        <p:spPr>
          <a:xfrm>
            <a:off x="595603" y="1469553"/>
            <a:ext cx="8091197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>
                <a:latin typeface="Arial" panose="020B0604020202020204" pitchFamily="34" charset="0"/>
                <a:cs typeface="Arial" panose="020B0604020202020204" pitchFamily="34" charset="0"/>
              </a:rPr>
              <a:t>9.2.4.8 Frame Body field</a:t>
            </a:r>
          </a:p>
          <a:p>
            <a:r>
              <a:rPr lang="en-US" sz="1400" b="1">
                <a:latin typeface="Arial" panose="020B0604020202020204" pitchFamily="34" charset="0"/>
                <a:cs typeface="Arial" panose="020B0604020202020204" pitchFamily="34" charset="0"/>
              </a:rPr>
              <a:t>Table 9-34—Maximum data unit sizes (in octets) and durations (in microseconds</a:t>
            </a:r>
            <a:r>
              <a:rPr lang="en-US" sz="1400" b="1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4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t>HT </a:t>
            </a: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MMPDU size</a:t>
            </a:r>
            <a:r>
              <a:rPr 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2304</a:t>
            </a:r>
          </a:p>
          <a:p>
            <a:r>
              <a:rPr 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t>VHT </a:t>
            </a: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MMPDU size</a:t>
            </a:r>
            <a:r>
              <a:rPr 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3895 or 7991 or 11 </a:t>
            </a:r>
            <a:r>
              <a:rPr lang="en-US" sz="140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454 </a:t>
            </a:r>
            <a:r>
              <a:rPr 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t>(Note 1)</a:t>
            </a:r>
            <a:endParaRPr lang="en-US" sz="1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MMPDU size</a:t>
            </a:r>
            <a:r>
              <a:rPr 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3839 or </a:t>
            </a:r>
            <a:r>
              <a:rPr lang="en-US" sz="1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7935</a:t>
            </a:r>
            <a:r>
              <a:rPr lang="en-US" sz="14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t>2.4G (Note 5), </a:t>
            </a: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Otherwise </a:t>
            </a:r>
            <a:r>
              <a:rPr lang="en-US" sz="14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3895 or 7991 or </a:t>
            </a:r>
            <a:r>
              <a:rPr lang="en-US" sz="1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11 454 </a:t>
            </a:r>
            <a:r>
              <a:rPr 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t>(Note 7)</a:t>
            </a:r>
          </a:p>
          <a:p>
            <a:r>
              <a:rPr lang="en-US" i="1">
                <a:latin typeface="Arial" panose="020B0604020202020204" pitchFamily="34" charset="0"/>
                <a:cs typeface="Arial" panose="020B0604020202020204" pitchFamily="34" charset="0"/>
              </a:rPr>
              <a:t>NOTE 1—No direct constraint on the maximum MMPDU size; indirectly constrained by the maximum MPDU size (see 9.3.3.1 (Format of (PV0) Management frames</a:t>
            </a:r>
            <a:r>
              <a:rPr lang="en-US" i="1" smtClean="0">
                <a:latin typeface="Arial" panose="020B0604020202020204" pitchFamily="34" charset="0"/>
                <a:cs typeface="Arial" panose="020B0604020202020204" pitchFamily="34" charset="0"/>
              </a:rPr>
              <a:t>)).</a:t>
            </a:r>
          </a:p>
          <a:p>
            <a:r>
              <a:rPr lang="en-US" i="1">
                <a:latin typeface="Arial" panose="020B0604020202020204" pitchFamily="34" charset="0"/>
                <a:cs typeface="Arial" panose="020B0604020202020204" pitchFamily="34" charset="0"/>
              </a:rPr>
              <a:t>NOTE 3—No direct constraint on the maximum A-MSDU size; indirectly constrained by the maximum MPDU size</a:t>
            </a:r>
            <a:r>
              <a:rPr lang="en-US" i="1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i="1">
                <a:latin typeface="Arial" panose="020B0604020202020204" pitchFamily="34" charset="0"/>
                <a:cs typeface="Arial" panose="020B0604020202020204" pitchFamily="34" charset="0"/>
              </a:rPr>
              <a:t>NOTE 4—No direct constraint on the maximum MPDU size; indirectly constrained by the maximum MSDU/MMPDU or (for HT STAs only) A-MSDU size</a:t>
            </a:r>
            <a:r>
              <a:rPr lang="en-US" i="1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i="1">
                <a:latin typeface="Arial" panose="020B0604020202020204" pitchFamily="34" charset="0"/>
                <a:cs typeface="Arial" panose="020B0604020202020204" pitchFamily="34" charset="0"/>
              </a:rPr>
              <a:t>NOTE 5—No direct constraint on the maximum MPDU size; indirectly constrained by the maximum A-MSDU size.</a:t>
            </a:r>
          </a:p>
          <a:p>
            <a:r>
              <a:rPr lang="en-US" i="1">
                <a:latin typeface="Arial" panose="020B0604020202020204" pitchFamily="34" charset="0"/>
                <a:cs typeface="Arial" panose="020B0604020202020204" pitchFamily="34" charset="0"/>
              </a:rPr>
              <a:t>NOTE 7—The maximum MPDU size </a:t>
            </a:r>
            <a:r>
              <a:rPr lang="en-US" i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might be greater than the size declared as supported by the recipient </a:t>
            </a:r>
            <a:r>
              <a:rPr lang="en-US" i="1">
                <a:latin typeface="Arial" panose="020B0604020202020204" pitchFamily="34" charset="0"/>
                <a:cs typeface="Arial" panose="020B0604020202020204" pitchFamily="34" charset="0"/>
              </a:rPr>
              <a:t>if the MPDU is an </a:t>
            </a:r>
            <a:r>
              <a:rPr lang="en-US" i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Compressed Beamforming/CQI </a:t>
            </a:r>
            <a:r>
              <a:rPr lang="en-US" i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frame</a:t>
            </a:r>
            <a:r>
              <a:rPr lang="en-US" i="1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i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95603" y="4143847"/>
            <a:ext cx="779625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>
                <a:latin typeface="Arial" panose="020B0604020202020204" pitchFamily="34" charset="0"/>
                <a:cs typeface="Arial" panose="020B0604020202020204" pitchFamily="34" charset="0"/>
              </a:rPr>
              <a:t>9.7 Aggregate MPDU (A-MPDU</a:t>
            </a:r>
            <a:r>
              <a:rPr lang="en-US" sz="1400" b="1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maximum length of an A-MPDU in an HT PPDU is </a:t>
            </a:r>
            <a:r>
              <a:rPr lang="en-US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65 535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octets. The maximum length of an AMPDU in a DMG PPDU is </a:t>
            </a:r>
            <a:r>
              <a:rPr lang="en-US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262 143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octets. The maximum length of an A-MPDU pre-EOF padding in a VHT PPDU is </a:t>
            </a:r>
            <a:r>
              <a:rPr lang="en-US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1 048 575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octets. The maximum length of an A-MPDU pre-EOF padding in an HE PPDU is </a:t>
            </a:r>
            <a:r>
              <a:rPr lang="en-US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6 500 631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octets.  The maximum length of an A-MPDU in an EDMG PPDU is </a:t>
            </a:r>
            <a:r>
              <a:rPr lang="en-US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4 194 303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octets. The length of an A-MPDU addressed to a particular STA can be further constrained as described in 10.12.2 (A-MPDU length limit rules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>
                <a:latin typeface="Arial" panose="020B0604020202020204" pitchFamily="34" charset="0"/>
                <a:cs typeface="Arial" panose="020B0604020202020204" pitchFamily="34" charset="0"/>
              </a:rPr>
              <a:t>10.12.2 (A-MPDU length limit rules</a:t>
            </a:r>
            <a:r>
              <a:rPr lang="en-US" sz="1400" b="1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4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MPDUs in an A-MPDU carried in an HT PPDU shall be limited to a maximum length of </a:t>
            </a:r>
            <a:r>
              <a:rPr lang="en-US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4095</a:t>
            </a:r>
            <a:r>
              <a:rPr lang="en-US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octets. </a:t>
            </a:r>
          </a:p>
        </p:txBody>
      </p:sp>
    </p:spTree>
    <p:extLst>
      <p:ext uri="{BB962C8B-B14F-4D97-AF65-F5344CB8AC3E}">
        <p14:creationId xmlns:p14="http://schemas.microsoft.com/office/powerpoint/2010/main" val="57735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CSI report size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11</a:t>
            </a:fld>
            <a:endParaRPr lang="en-US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932355"/>
              </p:ext>
            </p:extLst>
          </p:nvPr>
        </p:nvGraphicFramePr>
        <p:xfrm>
          <a:off x="627739" y="3249594"/>
          <a:ext cx="8153403" cy="2194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6678"/>
                <a:gridCol w="545383"/>
                <a:gridCol w="1159790"/>
                <a:gridCol w="555299"/>
                <a:gridCol w="753491"/>
                <a:gridCol w="753491"/>
                <a:gridCol w="1379857"/>
                <a:gridCol w="1969414"/>
              </a:tblGrid>
              <a:tr h="1219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BW</a:t>
                      </a:r>
                      <a:endParaRPr lang="zh-CN" sz="18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Nsc</a:t>
                      </a:r>
                      <a:endParaRPr lang="zh-CN" sz="18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Nb</a:t>
                      </a:r>
                      <a:endParaRPr lang="zh-CN" sz="18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Ntx</a:t>
                      </a:r>
                      <a:endParaRPr lang="zh-CN" sz="18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Nrx</a:t>
                      </a:r>
                      <a:endParaRPr lang="zh-CN" sz="18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Size </a:t>
                      </a:r>
                      <a:r>
                        <a:rPr lang="en-US" sz="1800" kern="1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(bits)</a:t>
                      </a:r>
                      <a:endParaRPr lang="zh-CN" sz="18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Size (octets)</a:t>
                      </a:r>
                      <a:endParaRPr lang="zh-CN" sz="18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20MHz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16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242÷16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10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</a:t>
                      </a:r>
                      <a:endParaRPr lang="zh-CN" sz="18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</a:t>
                      </a:r>
                      <a:endParaRPr lang="zh-CN" sz="18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1304</a:t>
                      </a:r>
                      <a:endParaRPr lang="zh-CN" sz="18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163</a:t>
                      </a:r>
                      <a:endParaRPr lang="zh-CN" sz="18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20MHz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</a:t>
                      </a:r>
                      <a:r>
                        <a:rPr lang="en-US" altLang="zh-CN" sz="1800" kern="10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÷</a:t>
                      </a:r>
                      <a:r>
                        <a:rPr lang="en-US" sz="1800" kern="1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</a:t>
                      </a:r>
                      <a:endParaRPr lang="zh-CN" sz="18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</a:t>
                      </a:r>
                      <a:endParaRPr lang="zh-CN" sz="18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4824</a:t>
                      </a:r>
                      <a:endParaRPr lang="zh-CN" sz="18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804</a:t>
                      </a:r>
                      <a:endParaRPr lang="zh-CN" sz="18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40MHz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</a:t>
                      </a:r>
                      <a:r>
                        <a:rPr lang="en-US" altLang="zh-CN" sz="1800" kern="10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÷</a:t>
                      </a:r>
                      <a:r>
                        <a:rPr lang="en-US" sz="1800" kern="1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  <a:endParaRPr lang="zh-CN" sz="18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</a:t>
                      </a:r>
                      <a:endParaRPr lang="zh-CN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</a:t>
                      </a:r>
                      <a:endParaRPr lang="zh-CN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9704</a:t>
                      </a:r>
                      <a:endParaRPr lang="zh-CN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1213</a:t>
                      </a:r>
                      <a:endParaRPr lang="zh-CN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80MHz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4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</a:t>
                      </a:r>
                      <a:r>
                        <a:rPr lang="en-US" altLang="zh-CN" sz="1800" kern="10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÷</a:t>
                      </a:r>
                      <a:r>
                        <a:rPr lang="en-US" sz="1800" kern="1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10</a:t>
                      </a:r>
                      <a:endParaRPr lang="zh-CN" sz="18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</a:t>
                      </a:r>
                      <a:endParaRPr lang="zh-CN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</a:t>
                      </a:r>
                      <a:endParaRPr lang="zh-CN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19920</a:t>
                      </a:r>
                      <a:endParaRPr lang="zh-CN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2490</a:t>
                      </a:r>
                      <a:endParaRPr lang="zh-CN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80MHz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4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</a:t>
                      </a:r>
                      <a:r>
                        <a:rPr lang="en-US" altLang="zh-CN" sz="1800" kern="10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÷</a:t>
                      </a:r>
                      <a:r>
                        <a:rPr lang="en-US" sz="1800" kern="1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10</a:t>
                      </a:r>
                      <a:endParaRPr lang="zh-CN" sz="18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4</a:t>
                      </a:r>
                      <a:endParaRPr lang="zh-CN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4</a:t>
                      </a:r>
                      <a:endParaRPr lang="zh-CN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79776</a:t>
                      </a:r>
                      <a:endParaRPr lang="zh-CN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9972</a:t>
                      </a:r>
                      <a:endParaRPr lang="zh-CN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160MHz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8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2×996</a:t>
                      </a:r>
                      <a:r>
                        <a:rPr lang="en-US" altLang="zh-CN" sz="1800" kern="10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÷</a:t>
                      </a:r>
                      <a:r>
                        <a:rPr lang="en-US" altLang="zh-CN" sz="1800" kern="10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10</a:t>
                      </a:r>
                      <a:endParaRPr lang="zh-CN" sz="18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6</a:t>
                      </a:r>
                      <a:endParaRPr lang="zh-CN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6</a:t>
                      </a:r>
                      <a:endParaRPr lang="zh-CN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179496</a:t>
                      </a:r>
                      <a:endParaRPr lang="zh-CN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22437</a:t>
                      </a:r>
                      <a:endParaRPr lang="zh-CN" sz="1800" kern="1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160MHz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8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2×996</a:t>
                      </a:r>
                      <a:r>
                        <a:rPr lang="en-US" altLang="zh-CN" sz="1800" kern="10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÷</a:t>
                      </a:r>
                      <a:r>
                        <a:rPr lang="en-US" altLang="zh-CN" sz="1800" kern="10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  <a:endParaRPr lang="zh-CN" altLang="en-US" sz="18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10</a:t>
                      </a:r>
                      <a:endParaRPr lang="zh-CN" sz="18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8</a:t>
                      </a:r>
                      <a:endParaRPr lang="zh-CN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8</a:t>
                      </a:r>
                      <a:endParaRPr lang="zh-CN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319104</a:t>
                      </a:r>
                      <a:endParaRPr lang="zh-CN" sz="18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800" kern="10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39888</a:t>
                      </a:r>
                      <a:endParaRPr lang="zh-CN" sz="1800" kern="1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矩形 8"/>
          <p:cNvSpPr/>
          <p:nvPr/>
        </p:nvSpPr>
        <p:spPr>
          <a:xfrm>
            <a:off x="602341" y="1467090"/>
            <a:ext cx="815340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smtClean="0">
                <a:latin typeface="Arial" panose="020B0604020202020204" pitchFamily="34" charset="0"/>
                <a:cs typeface="Arial" panose="020B0604020202020204" pitchFamily="34" charset="0"/>
              </a:rPr>
              <a:t>Calculate </a:t>
            </a:r>
            <a:r>
              <a:rPr lang="en-US" altLang="zh-CN" sz="1600">
                <a:latin typeface="Arial" panose="020B0604020202020204" pitchFamily="34" charset="0"/>
                <a:cs typeface="Arial" panose="020B0604020202020204" pitchFamily="34" charset="0"/>
              </a:rPr>
              <a:t>size of CSI (</a:t>
            </a:r>
            <a:r>
              <a:rPr lang="en-US" altLang="zh-CN" sz="1600" b="1">
                <a:latin typeface="Arial" panose="020B0604020202020204" pitchFamily="34" charset="0"/>
                <a:cs typeface="Arial" panose="020B0604020202020204" pitchFamily="34" charset="0"/>
              </a:rPr>
              <a:t>Per-link Fractional Scaling</a:t>
            </a:r>
            <a:r>
              <a:rPr lang="en-US" altLang="zh-CN" sz="1600" smtClean="0">
                <a:latin typeface="Arial" panose="020B0604020202020204" pitchFamily="34" charset="0"/>
                <a:cs typeface="Arial" panose="020B0604020202020204" pitchFamily="34" charset="0"/>
              </a:rPr>
              <a:t>) as below:</a:t>
            </a:r>
          </a:p>
          <a:p>
            <a:r>
              <a:rPr lang="en-US" altLang="zh-CN" sz="1600">
                <a:latin typeface="Arial" panose="020B0604020202020204" pitchFamily="34" charset="0"/>
                <a:cs typeface="Arial" panose="020B0604020202020204" pitchFamily="34" charset="0"/>
              </a:rPr>
              <a:t>For each TX/RX Antenna Pair, </a:t>
            </a:r>
            <a:r>
              <a:rPr lang="en-US" altLang="zh-CN" sz="1600" b="1"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en-US" altLang="zh-CN" sz="16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b="1">
                <a:latin typeface="Arial" panose="020B0604020202020204" pitchFamily="34" charset="0"/>
                <a:cs typeface="Arial" panose="020B0604020202020204" pitchFamily="34" charset="0"/>
              </a:rPr>
              <a:t>bits</a:t>
            </a:r>
            <a:r>
              <a:rPr lang="en-US" altLang="zh-CN" sz="1600">
                <a:latin typeface="Arial" panose="020B0604020202020204" pitchFamily="34" charset="0"/>
                <a:cs typeface="Arial" panose="020B0604020202020204" pitchFamily="34" charset="0"/>
              </a:rPr>
              <a:t> are used for signaling the value of </a:t>
            </a:r>
            <a:r>
              <a:rPr lang="zh-CN" altLang="en-US" sz="1600">
                <a:latin typeface="Arial" panose="020B0604020202020204" pitchFamily="34" charset="0"/>
                <a:cs typeface="Arial" panose="020B0604020202020204" pitchFamily="34" charset="0"/>
              </a:rPr>
              <a:t>𝜶 </a:t>
            </a:r>
            <a:r>
              <a:rPr lang="en-US" altLang="zh-CN" sz="160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altLang="zh-CN" sz="1600" b="1">
                <a:latin typeface="Arial" panose="020B0604020202020204" pitchFamily="34" charset="0"/>
                <a:cs typeface="Arial" panose="020B0604020202020204" pitchFamily="34" charset="0"/>
              </a:rPr>
              <a:t>four</a:t>
            </a:r>
            <a:r>
              <a:rPr lang="en-US" altLang="zh-CN" sz="16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b="1">
                <a:latin typeface="Arial" panose="020B0604020202020204" pitchFamily="34" charset="0"/>
                <a:cs typeface="Arial" panose="020B0604020202020204" pitchFamily="34" charset="0"/>
              </a:rPr>
              <a:t>bits</a:t>
            </a:r>
            <a:r>
              <a:rPr lang="en-US" altLang="zh-CN" sz="1600">
                <a:latin typeface="Arial" panose="020B0604020202020204" pitchFamily="34" charset="0"/>
                <a:cs typeface="Arial" panose="020B0604020202020204" pitchFamily="34" charset="0"/>
              </a:rPr>
              <a:t> are used for signaling the value of </a:t>
            </a:r>
            <a:r>
              <a:rPr lang="zh-CN" alt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𝜷</a:t>
            </a:r>
            <a:r>
              <a:rPr lang="en-US" altLang="zh-CN" sz="160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altLang="zh-CN" sz="1600">
                <a:latin typeface="Arial" panose="020B0604020202020204" pitchFamily="34" charset="0"/>
                <a:cs typeface="Arial" panose="020B0604020202020204" pitchFamily="34" charset="0"/>
              </a:rPr>
              <a:t>The size of CSI matrix for </a:t>
            </a:r>
            <a:r>
              <a:rPr lang="en-US" altLang="zh-CN" sz="16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carrier </a:t>
            </a:r>
            <a:r>
              <a:rPr lang="en-US" altLang="zh-CN" sz="160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altLang="zh-CN" sz="1600" b="1" i="1" smtClean="0">
                <a:latin typeface="Arial" panose="020B0604020202020204" pitchFamily="34" charset="0"/>
                <a:cs typeface="Arial" panose="020B0604020202020204" pitchFamily="34" charset="0"/>
              </a:rPr>
              <a:t>2×Nb×Ntx×Nrx</a:t>
            </a:r>
            <a:r>
              <a:rPr lang="en-US" altLang="zh-CN" sz="1600" smtClean="0">
                <a:latin typeface="Arial" panose="020B0604020202020204" pitchFamily="34" charset="0"/>
                <a:cs typeface="Arial" panose="020B0604020202020204" pitchFamily="34" charset="0"/>
              </a:rPr>
              <a:t> bits.</a:t>
            </a:r>
            <a:endParaRPr lang="en-US" altLang="zh-CN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1600">
                <a:latin typeface="Arial" panose="020B0604020202020204" pitchFamily="34" charset="0"/>
                <a:cs typeface="Arial" panose="020B0604020202020204" pitchFamily="34" charset="0"/>
              </a:rPr>
              <a:t>The size of the </a:t>
            </a:r>
            <a:r>
              <a:rPr lang="en-US" altLang="zh-CN" sz="16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CSI Report </a:t>
            </a:r>
            <a:r>
              <a:rPr lang="en-US" altLang="zh-CN" sz="1600">
                <a:latin typeface="Arial" panose="020B0604020202020204" pitchFamily="34" charset="0"/>
                <a:cs typeface="Arial" panose="020B0604020202020204" pitchFamily="34" charset="0"/>
              </a:rPr>
              <a:t>field is </a:t>
            </a:r>
            <a:r>
              <a:rPr lang="en-US" altLang="zh-CN" sz="1600" b="1" i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b="1" i="1" smtClean="0">
                <a:latin typeface="Arial" panose="020B0604020202020204" pitchFamily="34" charset="0"/>
                <a:cs typeface="Arial" panose="020B0604020202020204" pitchFamily="34" charset="0"/>
              </a:rPr>
              <a:t>Nsc</a:t>
            </a:r>
            <a:r>
              <a:rPr lang="en-US" altLang="zh-CN" sz="1600" b="1" i="1">
                <a:latin typeface="Arial" panose="020B0604020202020204" pitchFamily="34" charset="0"/>
                <a:cs typeface="Arial" panose="020B0604020202020204" pitchFamily="34" charset="0"/>
              </a:rPr>
              <a:t>× (</a:t>
            </a:r>
            <a:r>
              <a:rPr lang="en-US" altLang="zh-CN" sz="1600" b="1" i="1" smtClean="0">
                <a:latin typeface="Arial" panose="020B0604020202020204" pitchFamily="34" charset="0"/>
                <a:cs typeface="Arial" panose="020B0604020202020204" pitchFamily="34" charset="0"/>
              </a:rPr>
              <a:t>2×Nb×Ntx×Nrx) </a:t>
            </a:r>
            <a:r>
              <a:rPr lang="en-US" altLang="zh-CN" sz="1600" b="1" i="1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altLang="zh-CN" sz="1600" b="1" i="1" smtClean="0">
                <a:latin typeface="Arial" panose="020B0604020202020204" pitchFamily="34" charset="0"/>
                <a:cs typeface="Arial" panose="020B0604020202020204" pitchFamily="34" charset="0"/>
              </a:rPr>
              <a:t>6×Ntx×Nrx  </a:t>
            </a:r>
            <a:r>
              <a:rPr lang="en-US" altLang="zh-CN" sz="1600" smtClean="0">
                <a:latin typeface="Arial" panose="020B0604020202020204" pitchFamily="34" charset="0"/>
                <a:cs typeface="Arial" panose="020B0604020202020204" pitchFamily="34" charset="0"/>
              </a:rPr>
              <a:t>bits.</a:t>
            </a:r>
          </a:p>
          <a:p>
            <a:endParaRPr lang="en-US" altLang="zh-CN" sz="16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1600" smtClean="0">
                <a:latin typeface="Arial" panose="020B0604020202020204" pitchFamily="34" charset="0"/>
                <a:cs typeface="Arial" panose="020B0604020202020204" pitchFamily="34" charset="0"/>
              </a:rPr>
              <a:t>Some typical examples are:</a:t>
            </a:r>
            <a:endParaRPr lang="en-US" altLang="zh-CN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53100" y="5546885"/>
            <a:ext cx="83566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An HE MMPDU </a:t>
            </a:r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may not 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be long enough (around </a:t>
            </a:r>
            <a:r>
              <a:rPr lang="en-US" sz="160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3839 or </a:t>
            </a:r>
            <a:r>
              <a:rPr lang="en-US" sz="16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7935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octets</a:t>
            </a:r>
            <a:r>
              <a:rPr lang="en-US" sz="16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for 2.4GHz, </a:t>
            </a:r>
            <a:r>
              <a:rPr lang="en-US" sz="16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3895 or 7991 or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11 454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octets</a:t>
            </a:r>
            <a:r>
              <a:rPr lang="en-US" sz="16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for 5GHz or 6GHz) to carry one CSI report.</a:t>
            </a:r>
          </a:p>
        </p:txBody>
      </p:sp>
      <p:sp>
        <p:nvSpPr>
          <p:cNvPr id="3" name="矩形 2"/>
          <p:cNvSpPr/>
          <p:nvPr/>
        </p:nvSpPr>
        <p:spPr>
          <a:xfrm>
            <a:off x="653100" y="6096000"/>
            <a:ext cx="7696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>
                <a:latin typeface="Arial" panose="020B0604020202020204" pitchFamily="34" charset="0"/>
                <a:cs typeface="Arial" panose="020B0604020202020204" pitchFamily="34" charset="0"/>
              </a:rPr>
              <a:t>Ref: 11-22-0533-03-00bf-updated-proposal-on-csi-formatting-for-the-sensing-measurement-report</a:t>
            </a:r>
          </a:p>
        </p:txBody>
      </p:sp>
    </p:spTree>
    <p:extLst>
      <p:ext uri="{BB962C8B-B14F-4D97-AF65-F5344CB8AC3E}">
        <p14:creationId xmlns:p14="http://schemas.microsoft.com/office/powerpoint/2010/main" val="91055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77200" cy="914400"/>
          </a:xfrm>
        </p:spPr>
        <p:txBody>
          <a:bodyPr/>
          <a:lstStyle/>
          <a:p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Segmented CBF </a:t>
            </a:r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report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12</a:t>
            </a:fld>
            <a:endParaRPr lang="en-US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  <p:sp>
        <p:nvSpPr>
          <p:cNvPr id="10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 txBox="1">
            <a:spLocks/>
          </p:cNvSpPr>
          <p:nvPr/>
        </p:nvSpPr>
        <p:spPr>
          <a:xfrm>
            <a:off x="458949" y="1524000"/>
            <a:ext cx="8302301" cy="43434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zh-CN" sz="1600" ker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26.7.4 Rules for generating segmented </a:t>
            </a:r>
            <a:r>
              <a:rPr lang="en-US" altLang="zh-CN" sz="1600" kern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feedback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zh-CN" sz="1200" ker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HE compressed beamforming/CQI report solicited by the HE beamformer would result in an </a:t>
            </a:r>
            <a:r>
              <a:rPr lang="en-US" altLang="zh-CN" sz="1200" kern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Compressed </a:t>
            </a:r>
            <a:r>
              <a:rPr lang="en-US" altLang="zh-CN" sz="1200" ker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Beamforming/CQI frame that </a:t>
            </a:r>
            <a:r>
              <a:rPr lang="en-US" altLang="zh-CN" sz="1200" b="1" ker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exceeds 11 454 octets in length</a:t>
            </a:r>
            <a:r>
              <a:rPr lang="en-US" altLang="zh-CN" sz="1200" ker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then the HE </a:t>
            </a:r>
            <a:r>
              <a:rPr lang="en-US" altLang="zh-CN" sz="1200" kern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compressed beamforming/CQI </a:t>
            </a:r>
            <a:r>
              <a:rPr lang="en-US" altLang="zh-CN" sz="1200" ker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 shall be </a:t>
            </a:r>
            <a:r>
              <a:rPr lang="en-US" altLang="zh-CN" sz="1200" b="1" ker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split into up to 8 feedback segments</a:t>
            </a:r>
            <a:r>
              <a:rPr lang="en-US" altLang="zh-CN" sz="1200" ker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Each feedback segment shall </a:t>
            </a:r>
            <a:r>
              <a:rPr lang="en-US" altLang="zh-CN" sz="1200" kern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included </a:t>
            </a:r>
            <a:r>
              <a:rPr lang="en-US" altLang="zh-CN" sz="1200" ker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a separate HE Compressed Beamforming/CQI frame and shall contain successive portions of </a:t>
            </a:r>
            <a:r>
              <a:rPr lang="en-US" altLang="zh-CN" sz="1200" kern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HE </a:t>
            </a:r>
            <a:r>
              <a:rPr lang="en-US" altLang="zh-CN" sz="1200" ker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compressed beamforming/CQI report. Each feedback segment shall be of equal length, except the </a:t>
            </a:r>
            <a:r>
              <a:rPr lang="en-US" altLang="zh-CN" sz="1200" kern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 feedback </a:t>
            </a:r>
            <a:r>
              <a:rPr lang="en-US" altLang="zh-CN" sz="1200" ker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segment that may be smaller. Each HE Compressed Beamforming/CQI frame that includes a feedback segment that is not the last feedback segment shall have a length of 11 454 octets. Each feedback segment is identified by the value of the </a:t>
            </a:r>
            <a:r>
              <a:rPr lang="en-US" altLang="zh-CN" sz="1200" b="1" ker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Remaining Feedback Segments subfield and the First Feedback Segment subfield</a:t>
            </a:r>
            <a:r>
              <a:rPr lang="en-US" altLang="zh-CN" sz="1200" ker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the HE MIMO Control field as defined in 9.4.1.64 (HE MIMO Control field(11ax)); the other nonreserved subfields of the HE MIMO Control field shall be the same for all feedback segments. </a:t>
            </a:r>
            <a:r>
              <a:rPr lang="en-US" altLang="zh-CN" sz="1200" b="1" ker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feedback segments </a:t>
            </a:r>
            <a:r>
              <a:rPr lang="en-US" altLang="zh-CN" sz="1200" ker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shall be sent in a </a:t>
            </a:r>
            <a:r>
              <a:rPr lang="en-US" altLang="zh-CN" sz="1200" b="1" ker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single A-MPDU </a:t>
            </a:r>
            <a:r>
              <a:rPr lang="en-US" altLang="zh-CN" sz="1200" ker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contained in a PPDU and shall be included in the AMPDU in the descending order of the Remaining Feedback Segments subfield </a:t>
            </a:r>
            <a:r>
              <a:rPr lang="en-US" altLang="zh-CN" sz="1200" kern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values.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zh-CN" sz="1200" ker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HE beamformer that sends a BFRP Trigger frame, in its first attempt to retrieve an HE </a:t>
            </a:r>
            <a:r>
              <a:rPr lang="en-US" altLang="zh-CN" sz="1200" kern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compressed beamforming/CQI </a:t>
            </a:r>
            <a:r>
              <a:rPr lang="en-US" altLang="zh-CN" sz="1200" ker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 from an HE beamformee, shall </a:t>
            </a:r>
            <a:r>
              <a:rPr lang="en-US" altLang="zh-CN" sz="1200" b="1" ker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 all</a:t>
            </a:r>
            <a:r>
              <a:rPr lang="en-US" altLang="zh-CN" sz="1200" ker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possible feedback segments by setting </a:t>
            </a:r>
            <a:r>
              <a:rPr lang="en-US" altLang="zh-CN" sz="1200" kern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of </a:t>
            </a:r>
            <a:r>
              <a:rPr lang="en-US" altLang="zh-CN" sz="1200" ker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bits in the </a:t>
            </a:r>
            <a:r>
              <a:rPr lang="en-US" altLang="zh-CN" sz="1200" b="1" ker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Feedback Segment Retransmission Bitmap subfield </a:t>
            </a:r>
            <a:r>
              <a:rPr lang="en-US" altLang="zh-CN" sz="1200" ker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1 in the User Info field </a:t>
            </a:r>
            <a:r>
              <a:rPr lang="en-US" altLang="zh-CN" sz="1200" kern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identifying the </a:t>
            </a:r>
            <a:r>
              <a:rPr lang="en-US" altLang="zh-CN" sz="1200" ker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beamformee</a:t>
            </a:r>
            <a:r>
              <a:rPr lang="en-US" altLang="zh-CN" sz="1200" kern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zh-CN" sz="1200" ker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HE beamformer that fails to receive the first feedback segment (identified by the First Feedback Segment field set to 1), </a:t>
            </a:r>
            <a:r>
              <a:rPr lang="en-US" altLang="zh-CN" sz="1200" b="1" ker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solicit the selective retransmission of the missing feedback segments </a:t>
            </a:r>
            <a:r>
              <a:rPr lang="en-US" altLang="zh-CN" sz="1200" ker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assuming the HE compressed beamforming/CQI report is split into 8 feedback segments. The HE beamformer </a:t>
            </a:r>
            <a:r>
              <a:rPr lang="en-US" altLang="zh-CN" sz="1200" b="1" ker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also solicit the retransmission of all feedback segments</a:t>
            </a:r>
            <a:r>
              <a:rPr lang="en-US" altLang="zh-CN" sz="1200" ker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by setting all of the bits in the Feedback Segment Retransmission Bitmap subfield to 1 in the User Info field identifying the HE beamformee.</a:t>
            </a:r>
            <a:endParaRPr lang="en-US" altLang="zh-CN" sz="1200" b="0" ker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18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77200" cy="914400"/>
          </a:xfrm>
        </p:spPr>
        <p:txBody>
          <a:bodyPr/>
          <a:lstStyle/>
          <a:p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CBF </a:t>
            </a:r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report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13</a:t>
            </a:fld>
            <a:endParaRPr lang="en-US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4988" y="1524676"/>
            <a:ext cx="4343400" cy="219151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3768697"/>
            <a:ext cx="5105400" cy="260170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" y="1554377"/>
            <a:ext cx="3909060" cy="1797269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 bwMode="auto">
          <a:xfrm>
            <a:off x="381000" y="2363655"/>
            <a:ext cx="3581400" cy="227146"/>
          </a:xfrm>
          <a:prstGeom prst="rect">
            <a:avLst/>
          </a:prstGeom>
          <a:noFill/>
          <a:ln w="12700" cap="flat" cmpd="sng" algn="ctr">
            <a:solidFill>
              <a:srgbClr val="FF3300"/>
            </a:solidFill>
            <a:prstDash val="dash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7467600" y="1554377"/>
            <a:ext cx="1143000" cy="809278"/>
          </a:xfrm>
          <a:prstGeom prst="rect">
            <a:avLst/>
          </a:prstGeom>
          <a:noFill/>
          <a:ln w="12700" cap="flat" cmpd="sng" algn="ctr">
            <a:solidFill>
              <a:srgbClr val="FF3300"/>
            </a:solidFill>
            <a:prstDash val="dash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5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361" y="2948874"/>
            <a:ext cx="5469839" cy="27182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77200" cy="914400"/>
          </a:xfrm>
        </p:spPr>
        <p:txBody>
          <a:bodyPr/>
          <a:lstStyle/>
          <a:p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BFRP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14</a:t>
            </a:fld>
            <a:endParaRPr lang="en-US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3800" y="5667160"/>
            <a:ext cx="4611914" cy="75022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1600200"/>
            <a:ext cx="6248400" cy="1073269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 bwMode="auto">
          <a:xfrm>
            <a:off x="3886201" y="4952999"/>
            <a:ext cx="762000" cy="714161"/>
          </a:xfrm>
          <a:prstGeom prst="rect">
            <a:avLst/>
          </a:prstGeom>
          <a:noFill/>
          <a:ln w="12700" cap="flat" cmpd="sng" algn="ctr">
            <a:solidFill>
              <a:srgbClr val="FF3300"/>
            </a:solidFill>
            <a:prstDash val="dash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3505201" y="1567257"/>
            <a:ext cx="762000" cy="714161"/>
          </a:xfrm>
          <a:prstGeom prst="rect">
            <a:avLst/>
          </a:prstGeom>
          <a:noFill/>
          <a:ln w="12700" cap="flat" cmpd="sng" algn="ctr">
            <a:solidFill>
              <a:srgbClr val="FF3300"/>
            </a:solidFill>
            <a:prstDash val="dash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79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smtClean="0">
                <a:solidFill>
                  <a:schemeClr val="tx2"/>
                </a:solidFill>
              </a:rPr>
              <a:t>In current D0.1, the whole subclause </a:t>
            </a:r>
            <a:r>
              <a:rPr lang="en-US" altLang="zh-CN" sz="2000" i="1" kern="1200" smtClean="0">
                <a:solidFill>
                  <a:schemeClr val="tx2"/>
                </a:solidFill>
              </a:rPr>
              <a:t>‘</a:t>
            </a:r>
            <a:r>
              <a:rPr lang="en-US" sz="2000" i="1" smtClean="0"/>
              <a:t>11.21.19.3 </a:t>
            </a:r>
            <a:r>
              <a:rPr lang="en-US" sz="2000" i="1"/>
              <a:t>SBP procedure </a:t>
            </a:r>
            <a:r>
              <a:rPr lang="en-US" sz="2000" i="1" smtClean="0"/>
              <a:t>reporting’</a:t>
            </a:r>
            <a:r>
              <a:rPr lang="en-US" sz="2000" smtClean="0"/>
              <a:t> is TBD, so the overall SBP procedure is incomplete.</a:t>
            </a:r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2000" kern="1200" smtClean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smtClean="0">
                <a:solidFill>
                  <a:schemeClr val="tx2"/>
                </a:solidFill>
              </a:rPr>
              <a:t>This </a:t>
            </a:r>
            <a:r>
              <a:rPr lang="en-US" altLang="zh-CN" sz="2000" kern="1200">
                <a:solidFill>
                  <a:schemeClr val="tx2"/>
                </a:solidFill>
              </a:rPr>
              <a:t>contribution </a:t>
            </a:r>
            <a:r>
              <a:rPr lang="en-US" altLang="zh-CN" sz="2000" kern="1200" smtClean="0">
                <a:solidFill>
                  <a:schemeClr val="tx2"/>
                </a:solidFill>
              </a:rPr>
              <a:t>clarifies the SBP reporting procedure.</a:t>
            </a:r>
            <a:endParaRPr lang="zh-CN" altLang="en-US" sz="2000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876" y="645008"/>
            <a:ext cx="7772400" cy="762000"/>
          </a:xfrm>
        </p:spPr>
        <p:txBody>
          <a:bodyPr/>
          <a:lstStyle/>
          <a:p>
            <a:r>
              <a:rPr lang="en-US" altLang="zh-CN" smtClean="0"/>
              <a:t>Discussion: SBP Reporting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609600" y="1367450"/>
            <a:ext cx="8302301" cy="4423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2000" b="0" kern="0" smtClean="0">
                <a:latin typeface="Arial" panose="020B0604020202020204" pitchFamily="34" charset="0"/>
                <a:cs typeface="Arial" panose="020B0604020202020204" pitchFamily="34" charset="0"/>
              </a:rPr>
              <a:t>It’s straightforward that AP send the SBP report to the SBP initiator </a:t>
            </a:r>
            <a:r>
              <a:rPr lang="en-US" altLang="zh-CN" sz="2000" kern="0" smtClean="0">
                <a:latin typeface="Arial" panose="020B0604020202020204" pitchFamily="34" charset="0"/>
                <a:cs typeface="Arial" panose="020B0604020202020204" pitchFamily="34" charset="0"/>
              </a:rPr>
              <a:t>in reporting phase</a:t>
            </a:r>
            <a:r>
              <a:rPr lang="en-US" altLang="zh-CN" sz="2000" b="0" kern="0" smtClean="0">
                <a:latin typeface="Arial" panose="020B0604020202020204" pitchFamily="34" charset="0"/>
                <a:cs typeface="Arial" panose="020B0604020202020204" pitchFamily="34" charset="0"/>
              </a:rPr>
              <a:t> of a measurement instance. </a:t>
            </a:r>
            <a:endParaRPr lang="en-US" altLang="zh-CN" sz="2000" b="0" ker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altLang="zh-CN" b="0" kern="0" smtClean="0">
                <a:latin typeface="Arial" panose="020B0604020202020204" pitchFamily="34" charset="0"/>
                <a:cs typeface="Arial" panose="020B0604020202020204" pitchFamily="34" charset="0"/>
              </a:rPr>
              <a:t>No matter the SBP initiator </a:t>
            </a:r>
            <a:r>
              <a:rPr lang="en-US" altLang="zh-CN" kern="0" smtClean="0">
                <a:latin typeface="Arial" panose="020B0604020202020204" pitchFamily="34" charset="0"/>
                <a:cs typeface="Arial" panose="020B0604020202020204" pitchFamily="34" charset="0"/>
              </a:rPr>
              <a:t>participates</a:t>
            </a:r>
            <a:r>
              <a:rPr lang="en-US" altLang="zh-CN" b="0" kern="0" smtClean="0">
                <a:latin typeface="Arial" panose="020B0604020202020204" pitchFamily="34" charset="0"/>
                <a:cs typeface="Arial" panose="020B0604020202020204" pitchFamily="34" charset="0"/>
              </a:rPr>
              <a:t> or not in the measurement phases, </a:t>
            </a:r>
            <a:r>
              <a:rPr lang="en-US" altLang="zh-CN" kern="0"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en-US" altLang="zh-CN" kern="0" smtClean="0">
                <a:latin typeface="Arial" panose="020B0604020202020204" pitchFamily="34" charset="0"/>
                <a:cs typeface="Arial" panose="020B0604020202020204" pitchFamily="34" charset="0"/>
              </a:rPr>
              <a:t>shall be </a:t>
            </a:r>
            <a:r>
              <a:rPr lang="en-US" altLang="zh-CN" kern="0">
                <a:latin typeface="Arial" panose="020B0604020202020204" pitchFamily="34" charset="0"/>
                <a:cs typeface="Arial" panose="020B0604020202020204" pitchFamily="34" charset="0"/>
              </a:rPr>
              <a:t>triggered in polling phase unless not assigned to be polled</a:t>
            </a:r>
            <a:r>
              <a:rPr lang="en-US" altLang="zh-CN" kern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altLang="zh-CN" b="0" kern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2000" b="0" kern="0">
                <a:latin typeface="Arial" panose="020B0604020202020204" pitchFamily="34" charset="0"/>
                <a:cs typeface="Arial" panose="020B0604020202020204" pitchFamily="34" charset="0"/>
              </a:rPr>
              <a:t>In order to receive the SBP report, the SBP initiator should know the </a:t>
            </a:r>
            <a:r>
              <a:rPr lang="en-US" altLang="zh-CN" sz="2000" kern="0">
                <a:latin typeface="Arial" panose="020B0604020202020204" pitchFamily="34" charset="0"/>
                <a:cs typeface="Arial" panose="020B0604020202020204" pitchFamily="34" charset="0"/>
              </a:rPr>
              <a:t>scheduling</a:t>
            </a:r>
            <a:r>
              <a:rPr lang="en-US" altLang="zh-CN" sz="2000" b="0" kern="0">
                <a:latin typeface="Arial" panose="020B0604020202020204" pitchFamily="34" charset="0"/>
                <a:cs typeface="Arial" panose="020B0604020202020204" pitchFamily="34" charset="0"/>
              </a:rPr>
              <a:t> information of the TB measurement instances.</a:t>
            </a:r>
            <a:endParaRPr lang="en-US" sz="2000" b="0" kern="0" smtClean="0"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000" b="0" kern="0" smtClean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PN and replay counter for SBP report: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b="0" kern="0" smtClean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Since the SBP report frame is part of the fixed frame sequence of TF reporting phase now, it encounters the same ‘out of order’ problem as measurement report frame [3],  and shall use the </a:t>
            </a:r>
            <a:r>
              <a:rPr lang="en-US" b="1" kern="0" smtClean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same</a:t>
            </a:r>
            <a:r>
              <a:rPr lang="en-US" b="0" kern="0" smtClean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 </a:t>
            </a:r>
            <a:r>
              <a:rPr lang="en-US" b="1" kern="0" smtClean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replay counter as measurement report frame</a:t>
            </a:r>
            <a:r>
              <a:rPr lang="en-US" b="0" kern="0" smtClean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.</a:t>
            </a:r>
          </a:p>
          <a:p>
            <a:pPr lvl="1" defTabSz="449263">
              <a:spcBef>
                <a:spcPct val="0"/>
              </a:spcBef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</a:pPr>
            <a:endParaRPr lang="en-GB" kern="0"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52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876" y="645008"/>
            <a:ext cx="7772400" cy="762000"/>
          </a:xfrm>
        </p:spPr>
        <p:txBody>
          <a:bodyPr/>
          <a:lstStyle/>
          <a:p>
            <a:r>
              <a:rPr lang="en-US" altLang="zh-CN" smtClean="0"/>
              <a:t>Discussion: A-MPDU in SBP Reporting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609600" y="1367450"/>
            <a:ext cx="8302301" cy="465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kern="0">
                <a:latin typeface="Arial" panose="020B0604020202020204" pitchFamily="34" charset="0"/>
                <a:cs typeface="Arial" panose="020B0604020202020204" pitchFamily="34" charset="0"/>
              </a:rPr>
              <a:t>According to D0.1, measurement report element is </a:t>
            </a:r>
            <a:r>
              <a:rPr lang="en-US" altLang="zh-CN" sz="1800" b="0" kern="0" smtClean="0">
                <a:latin typeface="Arial" panose="020B0604020202020204" pitchFamily="34" charset="0"/>
                <a:cs typeface="Arial" panose="020B0604020202020204" pitchFamily="34" charset="0"/>
              </a:rPr>
              <a:t>fragmentable, however</a:t>
            </a:r>
            <a:r>
              <a:rPr lang="en-US" sz="1800" b="0" kern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 one </a:t>
            </a:r>
            <a:r>
              <a:rPr lang="en-US" sz="1800" b="0" kern="0" smtClean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MMPDU</a:t>
            </a:r>
            <a:r>
              <a:rPr lang="en-US" altLang="zh-CN" sz="1800" b="0" kern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800" kern="0" smtClean="0">
                <a:latin typeface="Arial" panose="020B0604020202020204" pitchFamily="34" charset="0"/>
                <a:cs typeface="Arial" panose="020B0604020202020204" pitchFamily="34" charset="0"/>
              </a:rPr>
              <a:t>may not </a:t>
            </a:r>
            <a:r>
              <a:rPr lang="en-US" altLang="zh-CN" sz="1800" b="0" kern="0" smtClean="0">
                <a:latin typeface="Arial" panose="020B0604020202020204" pitchFamily="34" charset="0"/>
                <a:cs typeface="Arial" panose="020B0604020202020204" pitchFamily="34" charset="0"/>
              </a:rPr>
              <a:t>be long enough to carry</a:t>
            </a:r>
            <a:r>
              <a:rPr lang="en-US" sz="1800" b="0" kern="0" smtClean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 one report</a:t>
            </a:r>
            <a:r>
              <a:rPr lang="en-US" altLang="zh-CN" sz="1800" b="0" kern="0" smtClean="0">
                <a:latin typeface="Arial" panose="020B0604020202020204" pitchFamily="34" charset="0"/>
                <a:cs typeface="Arial" panose="020B0604020202020204" pitchFamily="34" charset="0"/>
              </a:rPr>
              <a:t>. (see the backup slides)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1800" b="0" kern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According to D0.1, for delayed reporting, sensing measurement reports of </a:t>
            </a:r>
            <a:r>
              <a:rPr lang="en-US" sz="1800" kern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multiple sensing measurement setups </a:t>
            </a:r>
            <a:r>
              <a:rPr lang="en-US" sz="1800" b="0" kern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of a sensing responder may be included in a single Sensing Measurement Report </a:t>
            </a:r>
            <a:r>
              <a:rPr lang="en-US" sz="1800" b="0" kern="0" smtClean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frame</a:t>
            </a:r>
            <a:r>
              <a:rPr lang="en-US" altLang="zh-CN" sz="1800" b="0" kern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800" b="0" i="1" kern="0" smtClean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1800" b="0" kern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For SBP </a:t>
            </a:r>
            <a:r>
              <a:rPr lang="en-US" sz="1800" b="0" kern="0" smtClean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reporting, </a:t>
            </a:r>
            <a:r>
              <a:rPr lang="en-US" sz="1800" b="0" kern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measurement reports of </a:t>
            </a:r>
            <a:r>
              <a:rPr lang="en-US" sz="1800" kern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one measurement instance</a:t>
            </a:r>
            <a:r>
              <a:rPr lang="en-US" sz="1800" b="0" kern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 from </a:t>
            </a:r>
            <a:r>
              <a:rPr lang="en-US" sz="1800" kern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multiple sensing receivers</a:t>
            </a:r>
            <a:r>
              <a:rPr lang="en-US" sz="1800" b="0" kern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 </a:t>
            </a:r>
            <a:r>
              <a:rPr lang="en-US" sz="1800" b="0" kern="0">
                <a:solidFill>
                  <a:srgbClr val="FF0000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may</a:t>
            </a:r>
            <a:r>
              <a:rPr lang="en-US" sz="1800" b="0" kern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 be aggregated into one A-MPDU by AP</a:t>
            </a:r>
            <a:r>
              <a:rPr lang="en-US" sz="1800" b="0" kern="0" smtClean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.</a:t>
            </a:r>
          </a:p>
          <a:p>
            <a:pPr lvl="1" defTabSz="449263">
              <a:spcBef>
                <a:spcPct val="0"/>
              </a:spcBef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1800">
                <a:latin typeface="Arial" panose="020B0604020202020204" pitchFamily="34" charset="0"/>
                <a:cs typeface="Arial" panose="020B0604020202020204" pitchFamily="34" charset="0"/>
              </a:rPr>
              <a:t>An HE A-MPDU should be long enough (around </a:t>
            </a:r>
            <a:r>
              <a:rPr lang="en-US" sz="18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6 500 631 </a:t>
            </a:r>
            <a:r>
              <a:rPr lang="en-US" sz="1800">
                <a:latin typeface="Arial" panose="020B0604020202020204" pitchFamily="34" charset="0"/>
                <a:cs typeface="Arial" panose="020B0604020202020204" pitchFamily="34" charset="0"/>
              </a:rPr>
              <a:t>octets) to carry up to around </a:t>
            </a:r>
            <a:r>
              <a:rPr lang="en-US" sz="1800" smtClean="0">
                <a:latin typeface="Arial" panose="020B0604020202020204" pitchFamily="34" charset="0"/>
                <a:cs typeface="Arial" panose="020B0604020202020204" pitchFamily="34" charset="0"/>
              </a:rPr>
              <a:t>162 measurement </a:t>
            </a:r>
            <a:r>
              <a:rPr lang="en-US" sz="1800">
                <a:latin typeface="Arial" panose="020B0604020202020204" pitchFamily="34" charset="0"/>
                <a:cs typeface="Arial" panose="020B0604020202020204" pitchFamily="34" charset="0"/>
              </a:rPr>
              <a:t>reports (assume </a:t>
            </a:r>
            <a:r>
              <a:rPr lang="en-US" sz="180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39888 </a:t>
            </a:r>
            <a:r>
              <a:rPr lang="en-US" sz="1800" smtClean="0">
                <a:latin typeface="Arial" panose="020B0604020202020204" pitchFamily="34" charset="0"/>
                <a:cs typeface="Arial" panose="020B0604020202020204" pitchFamily="34" charset="0"/>
              </a:rPr>
              <a:t>octets </a:t>
            </a:r>
            <a:r>
              <a:rPr lang="en-US" sz="1800">
                <a:latin typeface="Arial" panose="020B0604020202020204" pitchFamily="34" charset="0"/>
                <a:cs typeface="Arial" panose="020B0604020202020204" pitchFamily="34" charset="0"/>
              </a:rPr>
              <a:t>each).</a:t>
            </a:r>
            <a:endParaRPr lang="en-US" sz="1800" kern="0"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  <a:p>
            <a:pPr lvl="1" defTabSz="449263">
              <a:spcBef>
                <a:spcPct val="0"/>
              </a:spcBef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1800">
                <a:latin typeface="Arial" panose="020B0604020202020204" pitchFamily="34" charset="0"/>
                <a:cs typeface="Arial" panose="020B0604020202020204" pitchFamily="34" charset="0"/>
              </a:rPr>
              <a:t>Measurement </a:t>
            </a:r>
            <a:r>
              <a:rPr lang="en-US" sz="1800" kern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reports </a:t>
            </a:r>
            <a:r>
              <a:rPr lang="en-US" sz="1800" kern="0" smtClean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of small size may </a:t>
            </a:r>
            <a:r>
              <a:rPr lang="en-US" sz="1800" kern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be carried in multiple report elements of one MMPDU, e.g., report from receiver 1, 2 and 3 are carried </a:t>
            </a:r>
            <a:r>
              <a:rPr lang="en-US" sz="1800" kern="0" smtClean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in one MMPDU 1.</a:t>
            </a:r>
            <a:endParaRPr lang="en-US" sz="1800" kern="0"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  <a:p>
            <a:pPr lvl="1" defTabSz="449263">
              <a:spcBef>
                <a:spcPct val="0"/>
              </a:spcBef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1800">
                <a:latin typeface="Arial" panose="020B0604020202020204" pitchFamily="34" charset="0"/>
                <a:cs typeface="Arial" panose="020B0604020202020204" pitchFamily="34" charset="0"/>
              </a:rPr>
              <a:t>Measurement </a:t>
            </a:r>
            <a:r>
              <a:rPr lang="en-US" sz="1800" kern="0" smtClean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report of larger </a:t>
            </a:r>
            <a:r>
              <a:rPr lang="en-US" sz="1800" kern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size may </a:t>
            </a:r>
            <a:r>
              <a:rPr lang="en-US" sz="1800" kern="0" smtClean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be carried in another MMPDU, </a:t>
            </a:r>
            <a:r>
              <a:rPr lang="en-US" sz="1800" kern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e.g</a:t>
            </a:r>
            <a:r>
              <a:rPr lang="en-US" sz="1800" kern="0" smtClean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., </a:t>
            </a:r>
            <a:r>
              <a:rPr lang="en-US" sz="1800" kern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report from receiver </a:t>
            </a:r>
            <a:r>
              <a:rPr lang="en-US" sz="1800" kern="0" smtClean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4 </a:t>
            </a:r>
            <a:r>
              <a:rPr lang="en-US" sz="1800" kern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is </a:t>
            </a:r>
            <a:r>
              <a:rPr lang="en-US" sz="1800" kern="0" smtClean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carried in </a:t>
            </a:r>
            <a:r>
              <a:rPr lang="en-US" sz="1800" kern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MMPDU </a:t>
            </a:r>
            <a:r>
              <a:rPr lang="en-US" sz="1800" kern="0" smtClean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2.</a:t>
            </a:r>
            <a:endParaRPr lang="en-US" sz="1800" kern="0"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58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876" y="645008"/>
            <a:ext cx="7772400" cy="762000"/>
          </a:xfrm>
        </p:spPr>
        <p:txBody>
          <a:bodyPr/>
          <a:lstStyle/>
          <a:p>
            <a:r>
              <a:rPr lang="en-US" altLang="zh-CN" smtClean="0"/>
              <a:t>Proposal: SBP </a:t>
            </a:r>
            <a:r>
              <a:rPr lang="en-US" altLang="zh-CN"/>
              <a:t>procedure r</a:t>
            </a:r>
            <a:r>
              <a:rPr lang="en-US" altLang="zh-CN" smtClean="0"/>
              <a:t>eporting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28724"/>
            <a:ext cx="8458200" cy="623292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altLang="zh-CN" sz="2000" b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1: </a:t>
            </a:r>
            <a:r>
              <a:rPr lang="en-US" altLang="zh-CN" sz="2000" b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may send SBP report frames sequentially to the SBP initiator</a:t>
            </a:r>
            <a:r>
              <a:rPr lang="en-US" altLang="zh-CN" sz="2000" b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 ‘last report’ bit indicates the completion of the reporting.</a:t>
            </a: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4864365"/>
              </p:ext>
            </p:extLst>
          </p:nvPr>
        </p:nvGraphicFramePr>
        <p:xfrm>
          <a:off x="-43127" y="2362200"/>
          <a:ext cx="9157310" cy="3654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3" name="Visio" r:id="rId3" imgW="10471930" imgH="3744774" progId="Visio.Drawing.15">
                  <p:embed/>
                </p:oleObj>
              </mc:Choice>
              <mc:Fallback>
                <p:oleObj name="Visio" r:id="rId3" imgW="10471930" imgH="3744774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43127" y="2362200"/>
                        <a:ext cx="9157310" cy="36541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822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876" y="645008"/>
            <a:ext cx="7772400" cy="762000"/>
          </a:xfrm>
        </p:spPr>
        <p:txBody>
          <a:bodyPr/>
          <a:lstStyle/>
          <a:p>
            <a:r>
              <a:rPr lang="en-US" altLang="zh-CN" smtClean="0"/>
              <a:t>Proposal: SBP </a:t>
            </a:r>
            <a:r>
              <a:rPr lang="en-US" altLang="zh-CN"/>
              <a:t>procedure </a:t>
            </a:r>
            <a:r>
              <a:rPr lang="en-US" altLang="zh-CN" smtClean="0"/>
              <a:t>reporting-Cont.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28724"/>
            <a:ext cx="8458200" cy="623292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altLang="zh-CN" sz="2000" b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</a:t>
            </a:r>
            <a:r>
              <a:rPr lang="en-US" altLang="zh-CN" sz="2000" b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zh-CN" sz="2000" b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AP may send SBP report frames in one A-MPDU. Identification of different reports in one SBP report frame should be considered.</a:t>
            </a:r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6589258"/>
              </p:ext>
            </p:extLst>
          </p:nvPr>
        </p:nvGraphicFramePr>
        <p:xfrm>
          <a:off x="5963" y="2362200"/>
          <a:ext cx="9045575" cy="404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2" name="Visio" r:id="rId3" imgW="9046092" imgH="4044125" progId="Visio.Drawing.15">
                  <p:embed/>
                </p:oleObj>
              </mc:Choice>
              <mc:Fallback>
                <p:oleObj name="Visio" r:id="rId3" imgW="9046092" imgH="4044125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63" y="2362200"/>
                        <a:ext cx="9045575" cy="4043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959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 1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7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533400" y="1676400"/>
            <a:ext cx="8153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2400" b="1"/>
              <a:t>Do you agree </a:t>
            </a:r>
            <a:r>
              <a:rPr lang="en-US" altLang="ko-KR" sz="2400" b="1" smtClean="0"/>
              <a:t>with the following procedures?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SBP </a:t>
            </a:r>
            <a:r>
              <a:rPr lang="en-US" altLang="zh-CN" sz="200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responder may transmit </a:t>
            </a:r>
            <a:r>
              <a:rPr lang="en-US" altLang="zh-CN" sz="2000" b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multiple</a:t>
            </a:r>
            <a:r>
              <a:rPr lang="en-US" altLang="zh-CN" sz="200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SBP </a:t>
            </a:r>
            <a:r>
              <a:rPr lang="en-US" altLang="zh-CN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 frames sequentially to the SBP </a:t>
            </a:r>
            <a:r>
              <a:rPr lang="en-US" altLang="zh-CN" sz="200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initiator in reporting phase as </a:t>
            </a:r>
            <a:r>
              <a:rPr lang="en-US" altLang="zh-CN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shown in slide 5.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SBP responder may transmit </a:t>
            </a:r>
            <a:r>
              <a:rPr lang="en-US" altLang="zh-CN" sz="2000" b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A-MPDU </a:t>
            </a:r>
            <a:r>
              <a:rPr lang="en-US" altLang="zh-CN" sz="200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carrying all SBP </a:t>
            </a:r>
            <a:r>
              <a:rPr lang="en-US" altLang="zh-CN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 frames </a:t>
            </a:r>
            <a:r>
              <a:rPr lang="en-US" altLang="zh-CN" sz="200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altLang="zh-CN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SBP </a:t>
            </a:r>
            <a:r>
              <a:rPr lang="en-US" altLang="zh-CN" sz="200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initiator </a:t>
            </a:r>
            <a:r>
              <a:rPr lang="en-US" altLang="zh-CN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reporting phase</a:t>
            </a:r>
            <a:r>
              <a:rPr lang="en-US" altLang="zh-CN" sz="200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shown in slide 6</a:t>
            </a:r>
            <a:r>
              <a:rPr lang="en-US" altLang="zh-CN" sz="200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zh-CN" sz="20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200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2000" smtClean="0"/>
          </a:p>
          <a:p>
            <a:pPr lvl="1"/>
            <a:endParaRPr lang="en-US" altLang="zh-CN" sz="200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2000">
              <a:solidFill>
                <a:schemeClr val="tx2"/>
              </a:solidFill>
            </a:endParaRPr>
          </a:p>
          <a:p>
            <a:pPr lvl="1"/>
            <a:endParaRPr lang="en-US" altLang="zh-CN" sz="200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2000"/>
              <a:t>Y/N/A </a:t>
            </a:r>
            <a:endParaRPr lang="ko-KR" altLang="en-US" sz="200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240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542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00199"/>
            <a:ext cx="8211235" cy="36576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2000" b="0" smtClean="0"/>
              <a:t>[</a:t>
            </a:r>
            <a:r>
              <a:rPr lang="en-US" altLang="zh-CN" sz="2000" b="0"/>
              <a:t>1</a:t>
            </a:r>
            <a:r>
              <a:rPr lang="en-US" altLang="zh-CN" sz="2000" b="0" smtClean="0"/>
              <a:t>] P802.11bf_D0.1</a:t>
            </a:r>
          </a:p>
          <a:p>
            <a:pPr marL="0" indent="0">
              <a:buNone/>
            </a:pPr>
            <a:r>
              <a:rPr lang="en-US" altLang="zh-CN" sz="2000" b="0" smtClean="0"/>
              <a:t>[2] P802.11REVme_D1.2</a:t>
            </a:r>
          </a:p>
          <a:p>
            <a:pPr marL="0" indent="0">
              <a:buNone/>
            </a:pPr>
            <a:r>
              <a:rPr lang="en-US" altLang="zh-CN" sz="2000" b="0"/>
              <a:t>[3] 11-22-0556-05-00bf-PN-and-SN-for-sensing</a:t>
            </a:r>
          </a:p>
          <a:p>
            <a:pPr marL="0" indent="0">
              <a:buNone/>
            </a:pPr>
            <a:endParaRPr lang="en-US" altLang="zh-CN" sz="2000" b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8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Element fragmentation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9</a:t>
            </a:fld>
            <a:endParaRPr lang="en-US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  <p:pic>
        <p:nvPicPr>
          <p:cNvPr id="7170" name="Picture 2" descr="https://mtp.myoas.com/docrest/file/downloadfile/04de7ef401d458b07a95163b?bi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744964"/>
            <a:ext cx="6318666" cy="2911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600" y="5189155"/>
            <a:ext cx="5867400" cy="1157238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595603" y="1469553"/>
            <a:ext cx="3711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>
                <a:latin typeface="Arial" panose="020B0604020202020204" pitchFamily="34" charset="0"/>
                <a:cs typeface="Arial" panose="020B0604020202020204" pitchFamily="34" charset="0"/>
              </a:rPr>
              <a:t>10.28.11 Element </a:t>
            </a:r>
            <a:r>
              <a:rPr lang="en-US" sz="1800" b="1" smtClean="0">
                <a:latin typeface="Arial" panose="020B0604020202020204" pitchFamily="34" charset="0"/>
                <a:cs typeface="Arial" panose="020B0604020202020204" pitchFamily="34" charset="0"/>
              </a:rPr>
              <a:t>fragmentation:</a:t>
            </a:r>
            <a:endParaRPr lang="en-US" sz="1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95602" y="4781490"/>
            <a:ext cx="45859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smtClean="0">
                <a:latin typeface="Arial" panose="020B0604020202020204" pitchFamily="34" charset="0"/>
                <a:cs typeface="Arial" panose="020B0604020202020204" pitchFamily="34" charset="0"/>
              </a:rPr>
              <a:t>9.4.2.188 </a:t>
            </a:r>
            <a:r>
              <a:rPr lang="fr-FR" sz="1600" b="1">
                <a:latin typeface="Arial" panose="020B0604020202020204" pitchFamily="34" charset="0"/>
                <a:cs typeface="Arial" panose="020B0604020202020204" pitchFamily="34" charset="0"/>
              </a:rPr>
              <a:t>Fragment </a:t>
            </a:r>
            <a:r>
              <a:rPr lang="fr-FR" sz="1600" b="1" smtClean="0">
                <a:latin typeface="Arial" panose="020B0604020202020204" pitchFamily="34" charset="0"/>
                <a:cs typeface="Arial" panose="020B0604020202020204" pitchFamily="34" charset="0"/>
              </a:rPr>
              <a:t>element</a:t>
            </a:r>
          </a:p>
          <a:p>
            <a:r>
              <a:rPr lang="fr-FR" sz="1600" b="1">
                <a:latin typeface="Arial" panose="020B0604020202020204" pitchFamily="34" charset="0"/>
                <a:cs typeface="Arial" panose="020B0604020202020204" pitchFamily="34" charset="0"/>
              </a:rPr>
              <a:t>Table 9-128—Element </a:t>
            </a:r>
            <a:r>
              <a:rPr lang="fr-FR" sz="1600" b="1" smtClean="0">
                <a:latin typeface="Arial" panose="020B0604020202020204" pitchFamily="34" charset="0"/>
                <a:cs typeface="Arial" panose="020B0604020202020204" pitchFamily="34" charset="0"/>
              </a:rPr>
              <a:t>IDs</a:t>
            </a:r>
            <a:endParaRPr lang="fr-FR" sz="1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1828801" y="5689964"/>
            <a:ext cx="2971800" cy="634636"/>
          </a:xfrm>
          <a:prstGeom prst="rect">
            <a:avLst/>
          </a:prstGeom>
          <a:noFill/>
          <a:ln w="12700" cap="flat" cmpd="sng" algn="ctr">
            <a:solidFill>
              <a:srgbClr val="FF3300"/>
            </a:solidFill>
            <a:prstDash val="dash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5026232" y="3258879"/>
            <a:ext cx="228601" cy="304800"/>
          </a:xfrm>
          <a:prstGeom prst="rect">
            <a:avLst/>
          </a:prstGeom>
          <a:noFill/>
          <a:ln w="12700" cap="flat" cmpd="sng" algn="ctr">
            <a:solidFill>
              <a:srgbClr val="FF3300"/>
            </a:solidFill>
            <a:prstDash val="dash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6778834" y="3258879"/>
            <a:ext cx="304800" cy="304800"/>
          </a:xfrm>
          <a:prstGeom prst="rect">
            <a:avLst/>
          </a:prstGeom>
          <a:noFill/>
          <a:ln w="12700" cap="flat" cmpd="sng" algn="ctr">
            <a:solidFill>
              <a:srgbClr val="FF3300"/>
            </a:solidFill>
            <a:prstDash val="dash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84475" y="1965198"/>
            <a:ext cx="2590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A STA may transmit information that is too large to fit in a single element by </a:t>
            </a:r>
            <a:r>
              <a:rPr lang="en-US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fragmenting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the element into a series of elements consisting of the element that the information does not fit, </a:t>
            </a:r>
            <a:r>
              <a:rPr lang="en-US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immediately followed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by one or more Fragment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elements.</a:t>
            </a:r>
          </a:p>
          <a:p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All the information for a fragmented element shall be in the </a:t>
            </a:r>
            <a:r>
              <a:rPr lang="en-US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 MMPDU.</a:t>
            </a:r>
          </a:p>
        </p:txBody>
      </p:sp>
    </p:spTree>
    <p:extLst>
      <p:ext uri="{BB962C8B-B14F-4D97-AF65-F5344CB8AC3E}">
        <p14:creationId xmlns:p14="http://schemas.microsoft.com/office/powerpoint/2010/main" val="242963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7436</TotalTime>
  <Words>1533</Words>
  <Application>Microsoft Office PowerPoint</Application>
  <PresentationFormat>全屏显示(4:3)</PresentationFormat>
  <Paragraphs>186</Paragraphs>
  <Slides>14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5" baseType="lpstr">
      <vt:lpstr>맑은 고딕</vt:lpstr>
      <vt:lpstr>맑은 고딕</vt:lpstr>
      <vt:lpstr>MS Gothic</vt:lpstr>
      <vt:lpstr>MS PGothic</vt:lpstr>
      <vt:lpstr>宋体</vt:lpstr>
      <vt:lpstr>Arial</vt:lpstr>
      <vt:lpstr>Courier New</vt:lpstr>
      <vt:lpstr>Times New Roman</vt:lpstr>
      <vt:lpstr>Wingdings</vt:lpstr>
      <vt:lpstr>802-11-Submission</vt:lpstr>
      <vt:lpstr>Visio</vt:lpstr>
      <vt:lpstr>SBP Reporting Procedure</vt:lpstr>
      <vt:lpstr>Introduction</vt:lpstr>
      <vt:lpstr>Discussion: SBP Reporting</vt:lpstr>
      <vt:lpstr>Discussion: A-MPDU in SBP Reporting</vt:lpstr>
      <vt:lpstr>Proposal: SBP procedure reporting</vt:lpstr>
      <vt:lpstr>Proposal: SBP procedure reporting-Cont.</vt:lpstr>
      <vt:lpstr>SP 1</vt:lpstr>
      <vt:lpstr>Reference</vt:lpstr>
      <vt:lpstr>Element fragmentation</vt:lpstr>
      <vt:lpstr>Frame length</vt:lpstr>
      <vt:lpstr>CSI report size</vt:lpstr>
      <vt:lpstr>Segmented CBF report</vt:lpstr>
      <vt:lpstr>CBF report</vt:lpstr>
      <vt:lpstr>BFRP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SBP Reporting Procedure</dc:title>
  <cp:lastModifiedBy>luochaoming</cp:lastModifiedBy>
  <cp:revision>3</cp:revision>
  <cp:lastPrinted>2014-11-04T15:04:00Z</cp:lastPrinted>
  <dcterms:created xsi:type="dcterms:W3CDTF">2007-04-17T18:10:00Z</dcterms:created>
  <dcterms:modified xsi:type="dcterms:W3CDTF">2022-06-09T08:38:20Z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