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4"/>
  </p:sldMasterIdLst>
  <p:notesMasterIdLst>
    <p:notesMasterId r:id="rId29"/>
  </p:notesMasterIdLst>
  <p:handoutMasterIdLst>
    <p:handoutMasterId r:id="rId30"/>
  </p:handoutMasterIdLst>
  <p:sldIdLst>
    <p:sldId id="256" r:id="rId5"/>
    <p:sldId id="287" r:id="rId6"/>
    <p:sldId id="257" r:id="rId7"/>
    <p:sldId id="2366" r:id="rId8"/>
    <p:sldId id="2367" r:id="rId9"/>
    <p:sldId id="288" r:id="rId10"/>
    <p:sldId id="289" r:id="rId11"/>
    <p:sldId id="266" r:id="rId12"/>
    <p:sldId id="267" r:id="rId13"/>
    <p:sldId id="281" r:id="rId14"/>
    <p:sldId id="268" r:id="rId15"/>
    <p:sldId id="271" r:id="rId16"/>
    <p:sldId id="285" r:id="rId17"/>
    <p:sldId id="274" r:id="rId18"/>
    <p:sldId id="325" r:id="rId19"/>
    <p:sldId id="2375" r:id="rId20"/>
    <p:sldId id="275" r:id="rId21"/>
    <p:sldId id="328" r:id="rId22"/>
    <p:sldId id="329" r:id="rId23"/>
    <p:sldId id="297" r:id="rId24"/>
    <p:sldId id="284" r:id="rId25"/>
    <p:sldId id="331" r:id="rId26"/>
    <p:sldId id="332" r:id="rId27"/>
    <p:sldId id="264"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DAE01DF-23CE-4365-BBB2-C80AA8837F68}" v="1" dt="2022-07-01T17:57:47.2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289" autoAdjust="0"/>
    <p:restoredTop sz="86342" autoAdjust="0"/>
  </p:normalViewPr>
  <p:slideViewPr>
    <p:cSldViewPr>
      <p:cViewPr varScale="1">
        <p:scale>
          <a:sx n="65" d="100"/>
          <a:sy n="65" d="100"/>
        </p:scale>
        <p:origin x="612" y="78"/>
      </p:cViewPr>
      <p:guideLst>
        <p:guide orient="horz" pos="2160"/>
        <p:guide pos="3840"/>
      </p:guideLst>
    </p:cSldViewPr>
  </p:slideViewPr>
  <p:outlineViewPr>
    <p:cViewPr varScale="1">
      <p:scale>
        <a:sx n="33" d="100"/>
        <a:sy n="33" d="100"/>
      </p:scale>
      <p:origin x="0" y="-5433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EDAE01DF-23CE-4365-BBB2-C80AA8837F68}"/>
    <pc:docChg chg="modSld modMainMaster">
      <pc:chgData name="Jon Rosdahl" userId="2820f357-2dd4-4127-8713-e0bfde0fd756" providerId="ADAL" clId="{EDAE01DF-23CE-4365-BBB2-C80AA8837F68}" dt="2022-07-01T17:57:55.186" v="5" actId="6549"/>
      <pc:docMkLst>
        <pc:docMk/>
      </pc:docMkLst>
      <pc:sldChg chg="modSp mod">
        <pc:chgData name="Jon Rosdahl" userId="2820f357-2dd4-4127-8713-e0bfde0fd756" providerId="ADAL" clId="{EDAE01DF-23CE-4365-BBB2-C80AA8837F68}" dt="2022-07-01T17:57:11.410" v="3" actId="20577"/>
        <pc:sldMkLst>
          <pc:docMk/>
          <pc:sldMk cId="2891040505" sldId="332"/>
        </pc:sldMkLst>
        <pc:spChg chg="mod">
          <ac:chgData name="Jon Rosdahl" userId="2820f357-2dd4-4127-8713-e0bfde0fd756" providerId="ADAL" clId="{EDAE01DF-23CE-4365-BBB2-C80AA8837F68}" dt="2022-07-01T17:57:11.410" v="3" actId="20577"/>
          <ac:spMkLst>
            <pc:docMk/>
            <pc:sldMk cId="2891040505" sldId="332"/>
            <ac:spMk id="3" creationId="{FF45EDF8-F8B4-4C62-A574-17EE4A97B753}"/>
          </ac:spMkLst>
        </pc:spChg>
      </pc:sldChg>
      <pc:sldMasterChg chg="modSp mod">
        <pc:chgData name="Jon Rosdahl" userId="2820f357-2dd4-4127-8713-e0bfde0fd756" providerId="ADAL" clId="{EDAE01DF-23CE-4365-BBB2-C80AA8837F68}" dt="2022-07-01T17:57:55.186" v="5" actId="6549"/>
        <pc:sldMasterMkLst>
          <pc:docMk/>
          <pc:sldMasterMk cId="350243259" sldId="2147483738"/>
        </pc:sldMasterMkLst>
        <pc:spChg chg="mod">
          <ac:chgData name="Jon Rosdahl" userId="2820f357-2dd4-4127-8713-e0bfde0fd756" providerId="ADAL" clId="{EDAE01DF-23CE-4365-BBB2-C80AA8837F68}" dt="2022-07-01T17:57:55.186" v="5" actId="6549"/>
          <ac:spMkLst>
            <pc:docMk/>
            <pc:sldMasterMk cId="350243259" sldId="214748373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802-11-22/0879r1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2022</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802-11-22/0879r1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2022</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802-11-22/0879r1</a:t>
            </a:r>
          </a:p>
        </p:txBody>
      </p:sp>
      <p:sp>
        <p:nvSpPr>
          <p:cNvPr id="5" name="Rectangle 3"/>
          <p:cNvSpPr>
            <a:spLocks noGrp="1" noChangeArrowheads="1"/>
          </p:cNvSpPr>
          <p:nvPr>
            <p:ph type="dt"/>
          </p:nvPr>
        </p:nvSpPr>
        <p:spPr>
          <a:ln/>
        </p:spPr>
        <p:txBody>
          <a:bodyPr/>
          <a:lstStyle/>
          <a:p>
            <a:r>
              <a:rPr lang="en-US"/>
              <a:t>July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802-11-22/0879r1</a:t>
            </a:r>
          </a:p>
        </p:txBody>
      </p:sp>
      <p:sp>
        <p:nvSpPr>
          <p:cNvPr id="5" name="Rectangle 3"/>
          <p:cNvSpPr>
            <a:spLocks noGrp="1" noChangeArrowheads="1"/>
          </p:cNvSpPr>
          <p:nvPr>
            <p:ph type="dt"/>
          </p:nvPr>
        </p:nvSpPr>
        <p:spPr>
          <a:ln/>
        </p:spPr>
        <p:txBody>
          <a:bodyPr/>
          <a:lstStyle/>
          <a:p>
            <a:r>
              <a:rPr lang="en-US"/>
              <a:t>July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802-11-22/0879r1</a:t>
            </a:r>
          </a:p>
        </p:txBody>
      </p:sp>
      <p:sp>
        <p:nvSpPr>
          <p:cNvPr id="5" name="Date Placeholder 4"/>
          <p:cNvSpPr>
            <a:spLocks noGrp="1"/>
          </p:cNvSpPr>
          <p:nvPr>
            <p:ph type="dt" idx="11"/>
          </p:nvPr>
        </p:nvSpPr>
        <p:spPr/>
        <p:txBody>
          <a:bodyPr/>
          <a:lstStyle/>
          <a:p>
            <a:pPr>
              <a:defRPr/>
            </a:pPr>
            <a:r>
              <a:rPr lang="en-US"/>
              <a:t>July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8</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802-11-22/0879r1</a:t>
            </a:r>
          </a:p>
        </p:txBody>
      </p:sp>
      <p:sp>
        <p:nvSpPr>
          <p:cNvPr id="5" name="Date Placeholder 4"/>
          <p:cNvSpPr>
            <a:spLocks noGrp="1"/>
          </p:cNvSpPr>
          <p:nvPr>
            <p:ph type="dt" idx="11"/>
          </p:nvPr>
        </p:nvSpPr>
        <p:spPr/>
        <p:txBody>
          <a:bodyPr/>
          <a:lstStyle/>
          <a:p>
            <a:pPr>
              <a:defRPr/>
            </a:pPr>
            <a:r>
              <a:rPr lang="en-US"/>
              <a:t>July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802-11-22/0879r1</a:t>
            </a:r>
          </a:p>
        </p:txBody>
      </p:sp>
      <p:sp>
        <p:nvSpPr>
          <p:cNvPr id="5" name="Date Placeholder 4"/>
          <p:cNvSpPr>
            <a:spLocks noGrp="1"/>
          </p:cNvSpPr>
          <p:nvPr>
            <p:ph type="dt" idx="11"/>
          </p:nvPr>
        </p:nvSpPr>
        <p:spPr/>
        <p:txBody>
          <a:bodyPr/>
          <a:lstStyle/>
          <a:p>
            <a:pPr>
              <a:defRPr/>
            </a:pPr>
            <a:r>
              <a:rPr lang="en-US"/>
              <a:t>July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802-11-22/0879r1</a:t>
            </a:r>
          </a:p>
        </p:txBody>
      </p:sp>
      <p:sp>
        <p:nvSpPr>
          <p:cNvPr id="5" name="Date Placeholder 4"/>
          <p:cNvSpPr>
            <a:spLocks noGrp="1"/>
          </p:cNvSpPr>
          <p:nvPr>
            <p:ph type="dt" idx="11"/>
          </p:nvPr>
        </p:nvSpPr>
        <p:spPr/>
        <p:txBody>
          <a:bodyPr/>
          <a:lstStyle/>
          <a:p>
            <a:pPr>
              <a:defRPr/>
            </a:pPr>
            <a:r>
              <a:rPr lang="en-US"/>
              <a:t>July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802-11-22/0879r1</a:t>
            </a:r>
          </a:p>
        </p:txBody>
      </p:sp>
      <p:sp>
        <p:nvSpPr>
          <p:cNvPr id="5" name="Date Placeholder 4"/>
          <p:cNvSpPr>
            <a:spLocks noGrp="1"/>
          </p:cNvSpPr>
          <p:nvPr>
            <p:ph type="dt" idx="11"/>
          </p:nvPr>
        </p:nvSpPr>
        <p:spPr/>
        <p:txBody>
          <a:bodyPr/>
          <a:lstStyle/>
          <a:p>
            <a:r>
              <a:rPr lang="en-US"/>
              <a:t>July 2022</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802-11-22/0879r1</a:t>
            </a:r>
          </a:p>
        </p:txBody>
      </p:sp>
      <p:sp>
        <p:nvSpPr>
          <p:cNvPr id="5" name="Rectangle 3"/>
          <p:cNvSpPr>
            <a:spLocks noGrp="1" noChangeArrowheads="1"/>
          </p:cNvSpPr>
          <p:nvPr>
            <p:ph type="dt"/>
          </p:nvPr>
        </p:nvSpPr>
        <p:spPr>
          <a:ln/>
        </p:spPr>
        <p:txBody>
          <a:bodyPr/>
          <a:lstStyle/>
          <a:p>
            <a:r>
              <a:rPr lang="en-US"/>
              <a:t>July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2022</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July 2022</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July 2022</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July 2022</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July 2022</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July 2022</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July 2022</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2022</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2022</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July 2022</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a:solidFill>
                  <a:schemeClr val="tx1"/>
                </a:solidFill>
                <a:effectLst/>
              </a:rPr>
              <a:t>11-22-0879r1</a:t>
            </a:r>
            <a:endParaRPr lang="en-US" sz="2000" b="1" dirty="0">
              <a:solidFill>
                <a:schemeClr val="tx1"/>
              </a:solidFill>
              <a:effectLst/>
            </a:endParaRP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ec/dcn/21/ec-21-0207-23-0PNP-ieee-802-lmsc-working-group-policies-and-procedures.pdf" TargetMode="External"/><Relationship Id="rId3" Type="http://schemas.openxmlformats.org/officeDocument/2006/relationships/hyperlink" Target="http://www.ieee802.org/devdocs.shtml" TargetMode="External"/><Relationship Id="rId7" Type="http://schemas.openxmlformats.org/officeDocument/2006/relationships/hyperlink" Target="https://mentor.ieee.org/802-ec/dcn/18/ec-18-0064-01-0PNP-csd-template-in-doc-format.doc"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ec/dcn/18/ec-18-0063-01-0PNP-csd-template-in-odt-format.odt" TargetMode="External"/><Relationship Id="rId11" Type="http://schemas.openxmlformats.org/officeDocument/2006/relationships/hyperlink" Target="http://www.ieee802.org/11/Rules/rules.shtml" TargetMode="External"/><Relationship Id="rId5" Type="http://schemas.openxmlformats.org/officeDocument/2006/relationships/hyperlink" Target="https://mentor.ieee.org/802-ec/dcn/17/ec-17-0090-25-0PNP-ieee-802-lmsc-operations-manual.pdf" TargetMode="External"/><Relationship Id="rId10" Type="http://schemas.openxmlformats.org/officeDocument/2006/relationships/hyperlink" Target="https://mentor.ieee.org/802-ec/dcn/17/ec-17-0093-05-0PNP-ieee-802-participation-slide-ppt.ppt" TargetMode="External"/><Relationship Id="rId4" Type="http://schemas.openxmlformats.org/officeDocument/2006/relationships/hyperlink" Target="https://ieee.box.com/v/PandP-LMSC" TargetMode="External"/><Relationship Id="rId9" Type="http://schemas.openxmlformats.org/officeDocument/2006/relationships/hyperlink" Target="https://mentor.ieee.org/802-ec/dcn/17/ec-17-0120-31-0PNP-ieee-802-lmsc-chairs-guidelines.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www.ieee802.org/1/files/public/docs2022/dw-draft-CSD-0522-v01.pdf" TargetMode="External"/><Relationship Id="rId13" Type="http://schemas.openxmlformats.org/officeDocument/2006/relationships/hyperlink" Target="https://mentor.ieee.org/802-ec/dcn/22/ec-22-0122-00-00EC-802-endorsement-letter-and-icaid-new-ethernet-applications.pdf" TargetMode="External"/><Relationship Id="rId3" Type="http://schemas.openxmlformats.org/officeDocument/2006/relationships/hyperlink" Target="https://www.ieee802.org/1/files/public/docs2022/60802-draft-CSD-modification-0522-v01.pdf" TargetMode="External"/><Relationship Id="rId7" Type="http://schemas.openxmlformats.org/officeDocument/2006/relationships/hyperlink" Target="https://www.ieee802.org/1/files/public/docs2022/dw-draft-PAR-0522-v01.pdf" TargetMode="External"/><Relationship Id="rId12" Type="http://schemas.openxmlformats.org/officeDocument/2006/relationships/hyperlink" Target="https://protect2.fireeye.com/v1/url?k=31323334-501d5122-313273af-454445555731-13d599bac2de622c&amp;q=1&amp;e=93d11142-a7b1-4583-bb95-08b2f4d15ddc&amp;u=https%3A%2F%2Fwww.ieee802.org%2F1%2Ffiles%2Fpublic%2Fdocs2022%2Fdd-draft-PAR-extension-0522-v01.pdf" TargetMode="External"/><Relationship Id="rId2" Type="http://schemas.openxmlformats.org/officeDocument/2006/relationships/hyperlink" Target="https://www.ieee802.org/1/files/public/docs2022/60802-draft-PAR-modification-0522-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2/dv-draft-CSD-0522-v01.pdf" TargetMode="External"/><Relationship Id="rId11" Type="http://schemas.openxmlformats.org/officeDocument/2006/relationships/hyperlink" Target="https://protect2.fireeye.com/v1/url?k=31323334-501d5122-313273af-454445555731-a59cf91119e6be6f&amp;q=1&amp;e=93d11142-a7b1-4583-bb95-08b2f4d15ddc&amp;u=https%3A%2F%2Fwww.ieee802.org%2F1%2Ffiles%2Fpublic%2Fdocs2022%2Fcz-draft-PAR-extension-0522-v01.pdf" TargetMode="External"/><Relationship Id="rId5" Type="http://schemas.openxmlformats.org/officeDocument/2006/relationships/hyperlink" Target="https://www.ieee802.org/1/files/public/docs2022/dv-draft-PAR-0522-v01.pdf" TargetMode="External"/><Relationship Id="rId10" Type="http://schemas.openxmlformats.org/officeDocument/2006/relationships/hyperlink" Target="https://protect2.fireeye.com/v1/url?k=31323334-501d5122-313273af-454445555731-0d5ae3fd0539c193&amp;q=1&amp;e=93d11142-a7b1-4583-bb95-08b2f4d15ddc&amp;u=https%3A%2F%2Fwww.ieee802.org%2F1%2Ffiles%2Fpublic%2Fdocs2022%2Fdc-draft-PAR-extension-0522-v01.pdf" TargetMode="External"/><Relationship Id="rId4" Type="http://schemas.openxmlformats.org/officeDocument/2006/relationships/hyperlink" Target="https://www.ieee802.org/1/files/public/docs2022/60802-draft-PAR-extension-0522-v01.pdf" TargetMode="External"/><Relationship Id="rId9" Type="http://schemas.openxmlformats.org/officeDocument/2006/relationships/hyperlink" Target="https://protect2.fireeye.com/v1/url?k=31323334-501d5122-313273af-454445555731-a84537bce964aae1&amp;q=1&amp;e=93d11142-a7b1-4583-bb95-08b2f4d15ddc&amp;u=https%3A%2F%2Fwww.ieee802.org%2F1%2Ffiles%2Fpublic%2Fdocs2022%2Fcq-draft-PAR-extension-0522-v01.pdf" TargetMode="External"/><Relationship Id="rId14" Type="http://schemas.openxmlformats.org/officeDocument/2006/relationships/hyperlink" Target="https://mentor.ieee.org/802.15/dcn/22/15-22-0259-03-0mag-802-15-4-revision-d"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2/11-22-0417-01-0PAR-par-minutes-march-2022-session.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www.ieee802.org/1/files/public/docs2022/dw-draft-CSD-0522-v01.pdf" TargetMode="External"/><Relationship Id="rId13" Type="http://schemas.openxmlformats.org/officeDocument/2006/relationships/hyperlink" Target="https://mentor.ieee.org/802-ec/dcn/22/ec-22-0122-00-00EC-802-endorsement-letter-and-icaid-new-ethernet-applications.pdf" TargetMode="External"/><Relationship Id="rId3" Type="http://schemas.openxmlformats.org/officeDocument/2006/relationships/hyperlink" Target="https://www.ieee802.org/1/files/public/docs2022/60802-draft-CSD-modification-0522-v01.pdf" TargetMode="External"/><Relationship Id="rId7" Type="http://schemas.openxmlformats.org/officeDocument/2006/relationships/hyperlink" Target="https://www.ieee802.org/1/files/public/docs2022/dw-draft-PAR-0522-v01.pdf" TargetMode="External"/><Relationship Id="rId12" Type="http://schemas.openxmlformats.org/officeDocument/2006/relationships/hyperlink" Target="https://protect2.fireeye.com/v1/url?k=31323334-501d5122-313273af-454445555731-13d599bac2de622c&amp;q=1&amp;e=93d11142-a7b1-4583-bb95-08b2f4d15ddc&amp;u=https%3A%2F%2Fwww.ieee802.org%2F1%2Ffiles%2Fpublic%2Fdocs2022%2Fdd-draft-PAR-extension-0522-v01.pdf" TargetMode="External"/><Relationship Id="rId2" Type="http://schemas.openxmlformats.org/officeDocument/2006/relationships/hyperlink" Target="https://www.ieee802.org/1/files/public/docs2022/60802-draft-PAR-modification-0522-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2/dv-draft-CSD-0522-v01.pdf" TargetMode="External"/><Relationship Id="rId11" Type="http://schemas.openxmlformats.org/officeDocument/2006/relationships/hyperlink" Target="https://protect2.fireeye.com/v1/url?k=31323334-501d5122-313273af-454445555731-a59cf91119e6be6f&amp;q=1&amp;e=93d11142-a7b1-4583-bb95-08b2f4d15ddc&amp;u=https%3A%2F%2Fwww.ieee802.org%2F1%2Ffiles%2Fpublic%2Fdocs2022%2Fcz-draft-PAR-extension-0522-v01.pdf" TargetMode="External"/><Relationship Id="rId5" Type="http://schemas.openxmlformats.org/officeDocument/2006/relationships/hyperlink" Target="https://www.ieee802.org/1/files/public/docs2022/dv-draft-PAR-0522-v01.pdf" TargetMode="External"/><Relationship Id="rId10" Type="http://schemas.openxmlformats.org/officeDocument/2006/relationships/hyperlink" Target="https://protect2.fireeye.com/v1/url?k=31323334-501d5122-313273af-454445555731-0d5ae3fd0539c193&amp;q=1&amp;e=93d11142-a7b1-4583-bb95-08b2f4d15ddc&amp;u=https%3A%2F%2Fwww.ieee802.org%2F1%2Ffiles%2Fpublic%2Fdocs2022%2Fdc-draft-PAR-extension-0522-v01.pdf" TargetMode="External"/><Relationship Id="rId4" Type="http://schemas.openxmlformats.org/officeDocument/2006/relationships/hyperlink" Target="https://www.ieee802.org/1/files/public/docs2022/60802-draft-PAR-extension-0522-v01.pdf" TargetMode="External"/><Relationship Id="rId9" Type="http://schemas.openxmlformats.org/officeDocument/2006/relationships/hyperlink" Target="https://protect2.fireeye.com/v1/url?k=31323334-501d5122-313273af-454445555731-a84537bce964aae1&amp;q=1&amp;e=93d11142-a7b1-4583-bb95-08b2f4d15ddc&amp;u=https%3A%2F%2Fwww.ieee802.org%2F1%2Ffiles%2Fpublic%2Fdocs2022%2Fcq-draft-PAR-extension-0522-v01.pdf" TargetMode="External"/><Relationship Id="rId14" Type="http://schemas.openxmlformats.org/officeDocument/2006/relationships/hyperlink" Target="https://mentor.ieee.org/802.15/dcn/22/15-22-0259-03-0mag-802-15-4-revision-d"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hyperlink" Target="https://ieee802.org/PARs.s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www.ieee802.org/1/files/public/docs2022/dw-draft-CSD-0522-v01.pdf" TargetMode="External"/><Relationship Id="rId13" Type="http://schemas.openxmlformats.org/officeDocument/2006/relationships/hyperlink" Target="https://mentor.ieee.org/802-ec/dcn/22/ec-22-0122-00-00EC-802-endorsement-letter-and-icaid-new-ethernet-applications.pdf" TargetMode="External"/><Relationship Id="rId3" Type="http://schemas.openxmlformats.org/officeDocument/2006/relationships/hyperlink" Target="https://www.ieee802.org/1/files/public/docs2022/60802-draft-CSD-modification-0522-v01.pdf" TargetMode="External"/><Relationship Id="rId7" Type="http://schemas.openxmlformats.org/officeDocument/2006/relationships/hyperlink" Target="https://www.ieee802.org/1/files/public/docs2022/dw-draft-PAR-0522-v01.pdf" TargetMode="External"/><Relationship Id="rId12" Type="http://schemas.openxmlformats.org/officeDocument/2006/relationships/hyperlink" Target="https://protect2.fireeye.com/v1/url?k=31323334-501d5122-313273af-454445555731-13d599bac2de622c&amp;q=1&amp;e=93d11142-a7b1-4583-bb95-08b2f4d15ddc&amp;u=https%3A%2F%2Fwww.ieee802.org%2F1%2Ffiles%2Fpublic%2Fdocs2022%2Fdd-draft-PAR-extension-0522-v01.pdf" TargetMode="External"/><Relationship Id="rId2" Type="http://schemas.openxmlformats.org/officeDocument/2006/relationships/hyperlink" Target="https://www.ieee802.org/1/files/public/docs2022/60802-draft-PAR-modification-0522-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2/dv-draft-CSD-0522-v01.pdf" TargetMode="External"/><Relationship Id="rId11" Type="http://schemas.openxmlformats.org/officeDocument/2006/relationships/hyperlink" Target="https://protect2.fireeye.com/v1/url?k=31323334-501d5122-313273af-454445555731-a59cf91119e6be6f&amp;q=1&amp;e=93d11142-a7b1-4583-bb95-08b2f4d15ddc&amp;u=https%3A%2F%2Fwww.ieee802.org%2F1%2Ffiles%2Fpublic%2Fdocs2022%2Fcz-draft-PAR-extension-0522-v01.pdf" TargetMode="External"/><Relationship Id="rId5" Type="http://schemas.openxmlformats.org/officeDocument/2006/relationships/hyperlink" Target="https://www.ieee802.org/1/files/public/docs2022/dv-draft-PAR-0522-v01.pdf" TargetMode="External"/><Relationship Id="rId10" Type="http://schemas.openxmlformats.org/officeDocument/2006/relationships/hyperlink" Target="https://protect2.fireeye.com/v1/url?k=31323334-501d5122-313273af-454445555731-0d5ae3fd0539c193&amp;q=1&amp;e=93d11142-a7b1-4583-bb95-08b2f4d15ddc&amp;u=https%3A%2F%2Fwww.ieee802.org%2F1%2Ffiles%2Fpublic%2Fdocs2022%2Fdc-draft-PAR-extension-0522-v01.pdf" TargetMode="External"/><Relationship Id="rId4" Type="http://schemas.openxmlformats.org/officeDocument/2006/relationships/hyperlink" Target="https://www.ieee802.org/1/files/public/docs2022/60802-draft-PAR-extension-0522-v01.pdf" TargetMode="External"/><Relationship Id="rId9" Type="http://schemas.openxmlformats.org/officeDocument/2006/relationships/hyperlink" Target="https://protect2.fireeye.com/v1/url?k=31323334-501d5122-313273af-454445555731-a84537bce964aae1&amp;q=1&amp;e=93d11142-a7b1-4583-bb95-08b2f4d15ddc&amp;u=https%3A%2F%2Fwww.ieee802.org%2F1%2Ffiles%2Fpublic%2Fdocs2022%2Fcq-draft-PAR-extension-0522-v01.pdf" TargetMode="External"/><Relationship Id="rId14" Type="http://schemas.openxmlformats.org/officeDocument/2006/relationships/hyperlink" Target="https://mentor.ieee.org/802.15/dcn/22/15-22-0259-03-0mag-802-15-4-revision-d"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2/11-22-0417-01-0PAR-par-minutes-march-2022-session.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PAR Review SC - Meeting Agenda and Comment slides – July 2022 – Mixed-Mode Plenary</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2022-07-11</a:t>
            </a:r>
          </a:p>
        </p:txBody>
      </p:sp>
      <p:sp>
        <p:nvSpPr>
          <p:cNvPr id="6" name="Date Placeholder 3"/>
          <p:cNvSpPr>
            <a:spLocks noGrp="1"/>
          </p:cNvSpPr>
          <p:nvPr>
            <p:ph type="dt" idx="10"/>
          </p:nvPr>
        </p:nvSpPr>
        <p:spPr/>
        <p:txBody>
          <a:bodyPr/>
          <a:lstStyle/>
          <a:p>
            <a:r>
              <a:rPr lang="en-US"/>
              <a:t>July 2022</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name="Document" r:id="rId3" imgW="8289564" imgH="2521714" progId="Word.Document.8">
                  <p:embed/>
                </p:oleObj>
              </mc:Choice>
              <mc:Fallback>
                <p:oleObj name="Document" r:id="rId3" imgW="8289564" imgH="2521714" progId="Word.Document.8">
                  <p:embed/>
                  <p:pic>
                    <p:nvPicPr>
                      <p:cNvPr id="3075" name="Object 3"/>
                      <p:cNvPicPr>
                        <a:picLocks noChangeAspect="1" noChangeArrowheads="1"/>
                      </p:cNvPicPr>
                      <p:nvPr/>
                    </p:nvPicPr>
                    <p:blipFill>
                      <a:blip r:embed="rId4"/>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2022</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2" y="1484784"/>
            <a:ext cx="10475382" cy="4809655"/>
          </a:xfrm>
          <a:noFill/>
        </p:spPr>
        <p:txBody>
          <a:bodyPr/>
          <a:lstStyle/>
          <a:p>
            <a:r>
              <a:rPr lang="en-US" b="1" i="0" dirty="0">
                <a:solidFill>
                  <a:srgbClr val="000000"/>
                </a:solidFill>
                <a:effectLst/>
              </a:rPr>
              <a:t>IEEE LMSC 802 policies and procedures/operations manual: </a:t>
            </a:r>
            <a:r>
              <a:rPr lang="en-US" altLang="en-US" sz="2000" dirty="0">
                <a:hlinkClick r:id="rId3"/>
              </a:rPr>
              <a:t>http://www.ieee802.org/devdocs.shtml</a:t>
            </a:r>
            <a:r>
              <a:rPr lang="en-US" altLang="en-US" sz="2000" dirty="0"/>
              <a:t> </a:t>
            </a:r>
          </a:p>
          <a:p>
            <a:pPr algn="l">
              <a:buFont typeface="Arial" panose="020B0604020202020204" pitchFamily="34" charset="0"/>
              <a:buChar char="•"/>
            </a:pPr>
            <a:r>
              <a:rPr lang="en-US" b="0" i="0" dirty="0">
                <a:solidFill>
                  <a:srgbClr val="000000"/>
                </a:solidFill>
                <a:effectLst/>
                <a:hlinkClick r:id="rId4"/>
              </a:rPr>
              <a:t>IEEE 802 Policies &amp; Procedures</a:t>
            </a:r>
            <a:r>
              <a:rPr lang="en-US" b="0" i="0" dirty="0">
                <a:solidFill>
                  <a:srgbClr val="000000"/>
                </a:solidFill>
                <a:effectLst/>
              </a:rPr>
              <a:t> </a:t>
            </a:r>
            <a:r>
              <a:rPr lang="en-US" sz="2000" b="0" i="0" dirty="0">
                <a:solidFill>
                  <a:srgbClr val="000000"/>
                </a:solidFill>
                <a:effectLst/>
              </a:rPr>
              <a:t>(approved by IEEE-SA Standards Board 22 May 2020) </a:t>
            </a:r>
            <a:endParaRPr lang="en-US" b="0" i="0" dirty="0">
              <a:solidFill>
                <a:srgbClr val="000000"/>
              </a:solidFill>
              <a:effectLst/>
            </a:endParaRPr>
          </a:p>
          <a:p>
            <a:pPr algn="l">
              <a:buFont typeface="Arial" panose="020B0604020202020204" pitchFamily="34" charset="0"/>
              <a:buChar char="•"/>
            </a:pPr>
            <a:r>
              <a:rPr lang="en-US" b="0" i="0" dirty="0">
                <a:solidFill>
                  <a:srgbClr val="000000"/>
                </a:solidFill>
                <a:effectLst/>
                <a:hlinkClick r:id="rId5"/>
              </a:rPr>
              <a:t>IEEE 802 Operations Manual</a:t>
            </a:r>
            <a:r>
              <a:rPr lang="en-US" sz="2000" b="0" i="0" dirty="0">
                <a:solidFill>
                  <a:srgbClr val="000000"/>
                </a:solidFill>
                <a:effectLst/>
              </a:rPr>
              <a:t>, v25, effective 19 November 2021</a:t>
            </a:r>
            <a:endParaRPr lang="en-US" b="0" i="0" dirty="0">
              <a:solidFill>
                <a:srgbClr val="000000"/>
              </a:solidFill>
              <a:effectLst/>
            </a:endParaRPr>
          </a:p>
          <a:p>
            <a:pPr marL="742950" lvl="1" indent="-285750" algn="l">
              <a:buFont typeface="Arial" panose="020B0604020202020204" pitchFamily="34" charset="0"/>
              <a:buChar char="•"/>
            </a:pPr>
            <a:r>
              <a:rPr lang="en-US" sz="1800" b="0" i="0" dirty="0">
                <a:solidFill>
                  <a:srgbClr val="000000"/>
                </a:solidFill>
                <a:effectLst/>
              </a:rPr>
              <a:t>Criteria for Standards Development (CSD) in </a:t>
            </a:r>
            <a:r>
              <a:rPr lang="en-US" sz="1800" b="0" i="0" dirty="0">
                <a:solidFill>
                  <a:srgbClr val="000000"/>
                </a:solidFill>
                <a:effectLst/>
                <a:hlinkClick r:id="rId6"/>
              </a:rPr>
              <a:t>Open Document Format (ODF)</a:t>
            </a:r>
            <a:r>
              <a:rPr lang="en-US" sz="1800" b="0" i="0" dirty="0">
                <a:solidFill>
                  <a:srgbClr val="000000"/>
                </a:solidFill>
                <a:effectLst/>
              </a:rPr>
              <a:t> </a:t>
            </a:r>
            <a:r>
              <a:rPr lang="en-US" sz="1800" b="0" i="1" dirty="0">
                <a:solidFill>
                  <a:srgbClr val="000000"/>
                </a:solidFill>
                <a:effectLst/>
              </a:rPr>
              <a:t>(revision 1, last updated 31 August 2020)</a:t>
            </a:r>
            <a:r>
              <a:rPr lang="en-US" sz="1800" b="0" i="0" dirty="0">
                <a:solidFill>
                  <a:srgbClr val="000000"/>
                </a:solidFill>
                <a:effectLst/>
              </a:rPr>
              <a:t> and </a:t>
            </a:r>
            <a:r>
              <a:rPr lang="en-US" sz="1800" b="0" i="0" dirty="0">
                <a:solidFill>
                  <a:srgbClr val="000000"/>
                </a:solidFill>
                <a:effectLst/>
                <a:hlinkClick r:id="rId7"/>
              </a:rPr>
              <a:t>Word 97/2000/XP format</a:t>
            </a:r>
            <a:r>
              <a:rPr lang="en-US" sz="1800" b="0" i="0" dirty="0">
                <a:solidFill>
                  <a:srgbClr val="000000"/>
                </a:solidFill>
                <a:effectLst/>
              </a:rPr>
              <a:t> </a:t>
            </a:r>
            <a:r>
              <a:rPr lang="en-US" sz="1800" b="0" i="1" dirty="0">
                <a:solidFill>
                  <a:srgbClr val="000000"/>
                </a:solidFill>
                <a:effectLst/>
              </a:rPr>
              <a:t>(revision 1, last updated 31 August 2020)</a:t>
            </a:r>
            <a:r>
              <a:rPr lang="en-US" sz="1800" b="0" i="0" dirty="0">
                <a:solidFill>
                  <a:srgbClr val="000000"/>
                </a:solidFill>
                <a:effectLst/>
              </a:rPr>
              <a:t>.</a:t>
            </a:r>
          </a:p>
          <a:p>
            <a:pPr algn="l">
              <a:buFont typeface="Arial" panose="020B0604020202020204" pitchFamily="34" charset="0"/>
              <a:buChar char="•"/>
            </a:pPr>
            <a:r>
              <a:rPr lang="en-US" b="0" i="0" dirty="0">
                <a:solidFill>
                  <a:srgbClr val="000000"/>
                </a:solidFill>
                <a:effectLst/>
                <a:hlinkClick r:id="rId8"/>
              </a:rPr>
              <a:t>IEEE 802 Working Group Policies and Procedures</a:t>
            </a:r>
            <a:r>
              <a:rPr lang="en-US" b="0" i="0" dirty="0">
                <a:solidFill>
                  <a:srgbClr val="000000"/>
                </a:solidFill>
                <a:effectLst/>
              </a:rPr>
              <a:t> </a:t>
            </a:r>
            <a:r>
              <a:rPr lang="en-US" sz="2000" b="0" i="0" dirty="0">
                <a:solidFill>
                  <a:srgbClr val="000000"/>
                </a:solidFill>
                <a:effectLst/>
              </a:rPr>
              <a:t>v23, effective 7 December 2021.</a:t>
            </a:r>
          </a:p>
          <a:p>
            <a:pPr algn="l">
              <a:buFont typeface="Arial" panose="020B0604020202020204" pitchFamily="34" charset="0"/>
              <a:buChar char="•"/>
            </a:pPr>
            <a:r>
              <a:rPr lang="en-US" b="0" i="0" dirty="0">
                <a:solidFill>
                  <a:srgbClr val="000000"/>
                </a:solidFill>
                <a:effectLst/>
                <a:hlinkClick r:id="rId9"/>
              </a:rPr>
              <a:t>IEEE 802 LMSC Chair's Guidelines</a:t>
            </a:r>
            <a:r>
              <a:rPr lang="en-US" b="0" i="0" dirty="0">
                <a:solidFill>
                  <a:srgbClr val="000000"/>
                </a:solidFill>
                <a:effectLst/>
              </a:rPr>
              <a:t>, </a:t>
            </a:r>
            <a:r>
              <a:rPr lang="en-US" sz="2000" b="0" i="0" dirty="0">
                <a:solidFill>
                  <a:srgbClr val="000000"/>
                </a:solidFill>
                <a:effectLst/>
              </a:rPr>
              <a:t>v31, effective 23 July 2021</a:t>
            </a:r>
          </a:p>
          <a:p>
            <a:pPr algn="l">
              <a:buFont typeface="Arial" panose="020B0604020202020204" pitchFamily="34" charset="0"/>
              <a:buChar char="•"/>
            </a:pPr>
            <a:r>
              <a:rPr lang="en-US" b="1" i="0" dirty="0">
                <a:solidFill>
                  <a:srgbClr val="000000"/>
                </a:solidFill>
                <a:effectLst/>
              </a:rPr>
              <a:t>IEEE Participant Behavior - Individual Method</a:t>
            </a:r>
            <a:endParaRPr lang="en-US" b="0" i="0" dirty="0">
              <a:solidFill>
                <a:srgbClr val="000000"/>
              </a:solidFill>
              <a:effectLst/>
            </a:endParaRPr>
          </a:p>
          <a:p>
            <a:pPr marL="742950" lvl="1" indent="-285750" algn="l">
              <a:buFont typeface="Arial" panose="020B0604020202020204" pitchFamily="34" charset="0"/>
              <a:buChar char="•"/>
            </a:pPr>
            <a:r>
              <a:rPr lang="en-US" b="0" i="0" dirty="0">
                <a:solidFill>
                  <a:srgbClr val="000000"/>
                </a:solidFill>
                <a:effectLst/>
                <a:hlinkClick r:id="rId10"/>
              </a:rPr>
              <a:t>Slide detailing appropriate participant behavior</a:t>
            </a:r>
            <a:r>
              <a:rPr lang="en-US" b="0" i="0" dirty="0">
                <a:solidFill>
                  <a:srgbClr val="000000"/>
                </a:solidFill>
                <a:effectLst/>
              </a:rPr>
              <a:t> (PDF).</a:t>
            </a:r>
          </a:p>
          <a:p>
            <a:pPr marL="742950" lvl="1" indent="-285750" algn="l">
              <a:buFont typeface="Arial" panose="020B0604020202020204" pitchFamily="34" charset="0"/>
              <a:buChar char="•"/>
            </a:pPr>
            <a:endParaRPr lang="en-US" b="0" i="0" dirty="0">
              <a:solidFill>
                <a:srgbClr val="000000"/>
              </a:solidFill>
              <a:effectLst/>
            </a:endParaRPr>
          </a:p>
          <a:p>
            <a:r>
              <a:rPr lang="en-US" dirty="0"/>
              <a:t>Policies and Procedures hierarchy</a:t>
            </a:r>
            <a:r>
              <a:rPr lang="en-US" sz="1600" dirty="0"/>
              <a:t>: </a:t>
            </a:r>
            <a:r>
              <a:rPr lang="en-US" sz="1600" b="0" dirty="0">
                <a:hlinkClick r:id="rId11"/>
              </a:rPr>
              <a:t>http://www.ieee802.org/11/Rules/rules.shtml</a:t>
            </a:r>
            <a:endParaRPr lang="en-US" sz="1600" b="0" dirty="0"/>
          </a:p>
          <a:p>
            <a:endParaRPr lang="en-US" sz="1600" b="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2022</a:t>
            </a:r>
          </a:p>
        </p:txBody>
      </p:sp>
    </p:spTree>
    <p:extLst>
      <p:ext uri="{BB962C8B-B14F-4D97-AF65-F5344CB8AC3E}">
        <p14:creationId xmlns:p14="http://schemas.microsoft.com/office/powerpoint/2010/main" val="23328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2022</a:t>
            </a:r>
          </a:p>
        </p:txBody>
      </p:sp>
    </p:spTree>
    <p:extLst>
      <p:ext uri="{BB962C8B-B14F-4D97-AF65-F5344CB8AC3E}">
        <p14:creationId xmlns:p14="http://schemas.microsoft.com/office/powerpoint/2010/main" val="925929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1087013"/>
          </a:xfrm>
        </p:spPr>
        <p:txBody>
          <a:bodyPr/>
          <a:lstStyle/>
          <a:p>
            <a:r>
              <a:rPr lang="en-US" sz="2400" dirty="0"/>
              <a:t>IEEE 802 PARs &amp; ICAIDs under consideration</a:t>
            </a:r>
            <a:br>
              <a:rPr lang="en-US" sz="2400" dirty="0"/>
            </a:br>
            <a:r>
              <a:rPr lang="en-US" sz="2400" dirty="0"/>
              <a:t>for July 2022, 802 EC Plenary</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July 2022</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772816"/>
            <a:ext cx="10547392" cy="4702599"/>
          </a:xfrm>
        </p:spPr>
        <p:txBody>
          <a:bodyPr/>
          <a:lstStyle/>
          <a:p>
            <a:r>
              <a:rPr lang="en-US" sz="2000" b="1" dirty="0"/>
              <a:t>Jul 10-15, 2022, Montreal, Quebec</a:t>
            </a:r>
          </a:p>
          <a:p>
            <a:pPr>
              <a:buFont typeface="Arial" panose="020B0604020202020204" pitchFamily="34" charset="0"/>
              <a:buChar char="•"/>
            </a:pPr>
            <a:r>
              <a:rPr lang="en-US" sz="2000" dirty="0"/>
              <a:t>60802 - Standard - Time-Sensitive Networking Profile for Industrial Automation, </a:t>
            </a:r>
            <a:r>
              <a:rPr lang="en-US" sz="2000" dirty="0">
                <a:hlinkClick r:id="rId2"/>
              </a:rPr>
              <a:t>PAR</a:t>
            </a:r>
            <a:r>
              <a:rPr lang="en-US" sz="2000" dirty="0"/>
              <a:t>, </a:t>
            </a:r>
            <a:r>
              <a:rPr lang="en-US" sz="2000" dirty="0">
                <a:hlinkClick r:id="rId3"/>
              </a:rPr>
              <a:t>CSD</a:t>
            </a:r>
            <a:r>
              <a:rPr lang="en-US" sz="2000" dirty="0"/>
              <a:t>, and </a:t>
            </a:r>
            <a:r>
              <a:rPr lang="en-US" sz="2000" dirty="0">
                <a:hlinkClick r:id="rId4"/>
              </a:rPr>
              <a:t>PAR Extension</a:t>
            </a:r>
            <a:endParaRPr lang="en-US" sz="2000" dirty="0"/>
          </a:p>
          <a:p>
            <a:pPr>
              <a:buFont typeface="Arial" panose="020B0604020202020204" pitchFamily="34" charset="0"/>
              <a:buChar char="•"/>
            </a:pPr>
            <a:r>
              <a:rPr lang="en-US" sz="2000" dirty="0"/>
              <a:t>802.1Qdv - Amendment: Enhancements to Cyclic Queuing and Forwarding, </a:t>
            </a:r>
            <a:r>
              <a:rPr lang="en-US" sz="2000" dirty="0">
                <a:hlinkClick r:id="rId5"/>
              </a:rPr>
              <a:t>PAR</a:t>
            </a:r>
            <a:r>
              <a:rPr lang="en-US" sz="2000" dirty="0"/>
              <a:t> and </a:t>
            </a:r>
            <a:r>
              <a:rPr lang="en-US" sz="2000" dirty="0">
                <a:hlinkClick r:id="rId6"/>
              </a:rPr>
              <a:t>CSD</a:t>
            </a:r>
            <a:endParaRPr lang="en-US" sz="2000" dirty="0"/>
          </a:p>
          <a:p>
            <a:pPr>
              <a:buFont typeface="Arial" panose="020B0604020202020204" pitchFamily="34" charset="0"/>
              <a:buChar char="•"/>
            </a:pPr>
            <a:r>
              <a:rPr lang="en-US" sz="2000" dirty="0"/>
              <a:t>802.1Qdw - Amendment: Source Flow Control, </a:t>
            </a:r>
            <a:r>
              <a:rPr lang="en-US" sz="2000" dirty="0">
                <a:hlinkClick r:id="rId7"/>
              </a:rPr>
              <a:t>PAR</a:t>
            </a:r>
            <a:r>
              <a:rPr lang="en-US" sz="2000" dirty="0"/>
              <a:t> and </a:t>
            </a:r>
            <a:r>
              <a:rPr lang="en-US" sz="2000" dirty="0">
                <a:hlinkClick r:id="rId8"/>
              </a:rPr>
              <a:t>CSD</a:t>
            </a:r>
            <a:endParaRPr lang="en-US" sz="2000" dirty="0"/>
          </a:p>
          <a:p>
            <a:pPr>
              <a:buFont typeface="Arial" panose="020B0604020202020204" pitchFamily="34" charset="0"/>
              <a:buChar char="•"/>
            </a:pPr>
            <a:r>
              <a:rPr lang="en-US" sz="2000" dirty="0"/>
              <a:t>802.1CQ - Standard - Multicast and Local Address Assignment, </a:t>
            </a:r>
            <a:r>
              <a:rPr lang="en-US" sz="2000" dirty="0">
                <a:hlinkClick r:id="rId9"/>
              </a:rPr>
              <a:t>PAR Extension</a:t>
            </a:r>
            <a:endParaRPr lang="en-US" sz="2000" dirty="0"/>
          </a:p>
          <a:p>
            <a:pPr>
              <a:buFont typeface="Arial" panose="020B0604020202020204" pitchFamily="34" charset="0"/>
              <a:buChar char="•"/>
            </a:pPr>
            <a:r>
              <a:rPr lang="en-US" sz="2000" dirty="0"/>
              <a:t>802.1DC - Standard - Quality of Service Provision by Network Systems, </a:t>
            </a:r>
            <a:r>
              <a:rPr lang="en-US" sz="2000" dirty="0">
                <a:hlinkClick r:id="rId10"/>
              </a:rPr>
              <a:t>PAR Extension</a:t>
            </a:r>
            <a:endParaRPr lang="en-US" sz="2000" dirty="0"/>
          </a:p>
          <a:p>
            <a:pPr>
              <a:buFont typeface="Arial" panose="020B0604020202020204" pitchFamily="34" charset="0"/>
              <a:buChar char="•"/>
            </a:pPr>
            <a:r>
              <a:rPr lang="en-US" sz="2000" dirty="0"/>
              <a:t>802.1Qcz - Amendment: Congestion Isolation, </a:t>
            </a:r>
            <a:r>
              <a:rPr lang="en-US" sz="2000" dirty="0">
                <a:hlinkClick r:id="rId11"/>
              </a:rPr>
              <a:t>PAR Extension</a:t>
            </a:r>
            <a:endParaRPr lang="en-US" sz="2000" dirty="0"/>
          </a:p>
          <a:p>
            <a:pPr>
              <a:buFont typeface="Arial" panose="020B0604020202020204" pitchFamily="34" charset="0"/>
              <a:buChar char="•"/>
            </a:pPr>
            <a:r>
              <a:rPr lang="en-US" sz="2000" dirty="0"/>
              <a:t>802.1Qdd - Amendment: Resource Allocation Protocol, </a:t>
            </a:r>
            <a:r>
              <a:rPr lang="en-US" sz="2000" dirty="0">
                <a:hlinkClick r:id="rId12"/>
              </a:rPr>
              <a:t>PAR Extension</a:t>
            </a:r>
            <a:endParaRPr lang="en-US" sz="2000" dirty="0"/>
          </a:p>
          <a:p>
            <a:pPr>
              <a:buFont typeface="Arial" panose="020B0604020202020204" pitchFamily="34" charset="0"/>
              <a:buChar char="•"/>
            </a:pPr>
            <a:r>
              <a:rPr lang="en-US" sz="2000" dirty="0"/>
              <a:t>802.3 Industry Connections - New Ethernet Applications, </a:t>
            </a:r>
            <a:r>
              <a:rPr lang="en-US" sz="2000" dirty="0">
                <a:hlinkClick r:id="rId13"/>
              </a:rPr>
              <a:t>Endorsement Letter &amp; ICAID</a:t>
            </a:r>
            <a:endParaRPr lang="en-US" sz="2000" dirty="0"/>
          </a:p>
          <a:p>
            <a:pPr>
              <a:buFont typeface="Arial" panose="020B0604020202020204" pitchFamily="34" charset="0"/>
              <a:buChar char="•"/>
            </a:pPr>
            <a:r>
              <a:rPr lang="en-US" sz="2000" dirty="0"/>
              <a:t>802.15.4 - Standard for Low Rate Wireless Networks, Revision </a:t>
            </a:r>
            <a:r>
              <a:rPr lang="en-US" sz="2000" dirty="0">
                <a:hlinkClick r:id="rId14"/>
              </a:rPr>
              <a:t>PAR</a:t>
            </a:r>
            <a:endParaRPr lang="en-US" sz="2000" dirty="0"/>
          </a:p>
        </p:txBody>
      </p:sp>
    </p:spTree>
    <p:extLst>
      <p:ext uri="{BB962C8B-B14F-4D97-AF65-F5344CB8AC3E}">
        <p14:creationId xmlns:p14="http://schemas.microsoft.com/office/powerpoint/2010/main" val="2099305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July 11, 12 &amp; 14, 2022</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70000" lnSpcReduction="20000"/>
          </a:bodyPr>
          <a:lstStyle/>
          <a:p>
            <a:pPr marL="0" indent="0"/>
            <a:r>
              <a:rPr lang="en-US" dirty="0"/>
              <a:t>Monday 11 July 2022 13:30-15:30 ET (18:30-20:30 UTC)</a:t>
            </a:r>
          </a:p>
          <a:p>
            <a:pPr marL="0" indent="0"/>
            <a:r>
              <a:rPr lang="en-US" dirty="0"/>
              <a:t>	Agenda:</a:t>
            </a:r>
          </a:p>
          <a:p>
            <a:pPr marL="1257300" lvl="2" indent="-457200">
              <a:buFont typeface="+mj-lt"/>
              <a:buAutoNum type="arabicPeriod"/>
            </a:pPr>
            <a:r>
              <a:rPr lang="en-US" sz="2000" dirty="0"/>
              <a:t>Welcome – Review Policies and Procedures slides.</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Electronic Plenary.</a:t>
            </a:r>
          </a:p>
          <a:p>
            <a:pPr marL="0" indent="0"/>
            <a:r>
              <a:rPr lang="en-US" dirty="0"/>
              <a:t>Wednesday 12 July 2022- 13:30-15:30 ET (18:30-20:30 UTC)</a:t>
            </a:r>
          </a:p>
          <a:p>
            <a:pPr marL="0" indent="0"/>
            <a:r>
              <a:rPr lang="en-US" dirty="0"/>
              <a:t>	Agenda:</a:t>
            </a:r>
          </a:p>
          <a:p>
            <a:pPr marL="1257300" lvl="2" indent="-457200">
              <a:buFont typeface="+mj-lt"/>
              <a:buAutoNum type="arabicPeriod"/>
            </a:pPr>
            <a:r>
              <a:rPr lang="en-US" sz="2000" dirty="0"/>
              <a:t>Review PARs/CSD posted for review this Electronic Plenary.</a:t>
            </a:r>
          </a:p>
          <a:p>
            <a:pPr marL="1257300" lvl="2" indent="-457200">
              <a:buFont typeface="+mj-lt"/>
              <a:buAutoNum type="arabicPeriod"/>
            </a:pPr>
            <a:r>
              <a:rPr lang="en-US" sz="2000" dirty="0"/>
              <a:t>Post Feedback to 802 EC Reflector by 12 July 2022, 6 pm ET</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14 July 2022 - 13:30-15:30 ET (18:30-20:30 UTC)</a:t>
            </a:r>
          </a:p>
          <a:p>
            <a:pPr marL="0" indent="0"/>
            <a:r>
              <a:rPr lang="en-US" dirty="0"/>
              <a:t>	Agenda:</a:t>
            </a:r>
            <a:endParaRPr lang="en-US" b="0" dirty="0"/>
          </a:p>
          <a:p>
            <a:pPr marL="400050" lvl="1" indent="0"/>
            <a:r>
              <a:rPr lang="en-US" b="0" dirty="0"/>
              <a:t>	</a:t>
            </a:r>
            <a:r>
              <a:rPr lang="en-US" sz="1800" b="0" dirty="0"/>
              <a:t>1. Review Responses</a:t>
            </a:r>
          </a:p>
          <a:p>
            <a:pPr marL="400050" lvl="1" indent="0"/>
            <a:r>
              <a:rPr lang="en-US" sz="1800" b="0" dirty="0"/>
              <a:t>	2. Provide any required feedback to WG (email)</a:t>
            </a:r>
          </a:p>
          <a:p>
            <a:pPr marL="400050" lvl="1" indent="0"/>
            <a:r>
              <a:rPr lang="en-US" sz="1800" b="0" dirty="0"/>
              <a:t>	3. Adjourn</a:t>
            </a:r>
          </a:p>
        </p:txBody>
      </p:sp>
      <p:sp>
        <p:nvSpPr>
          <p:cNvPr id="6" name="Date Placeholder 5"/>
          <p:cNvSpPr>
            <a:spLocks noGrp="1"/>
          </p:cNvSpPr>
          <p:nvPr>
            <p:ph type="dt" idx="10"/>
          </p:nvPr>
        </p:nvSpPr>
        <p:spPr/>
        <p:txBody>
          <a:bodyPr/>
          <a:lstStyle/>
          <a:p>
            <a:r>
              <a:rPr lang="en-US"/>
              <a:t>July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sz="2000" b="1" dirty="0"/>
              <a:t>Move to approve the minutes from </a:t>
            </a:r>
            <a:r>
              <a:rPr lang="en-US" sz="2000" dirty="0"/>
              <a:t>March</a:t>
            </a:r>
            <a:r>
              <a:rPr lang="en-US" sz="2000" b="1" dirty="0"/>
              <a:t> 2022 in document 11-22/0417r1:</a:t>
            </a:r>
          </a:p>
          <a:p>
            <a:r>
              <a:rPr lang="en-US" sz="2000" dirty="0"/>
              <a:t>	</a:t>
            </a:r>
            <a:r>
              <a:rPr lang="en-US" sz="2000" dirty="0">
                <a:hlinkClick r:id="rId2"/>
              </a:rPr>
              <a:t>https://mentor.ieee.org/802.11/dcn/22/11-22-0417-01-0PAR-par-minutes-march-2022-session.docx</a:t>
            </a:r>
            <a:endParaRPr lang="en-US" sz="2000" dirty="0"/>
          </a:p>
          <a:p>
            <a:endParaRPr lang="en-US" sz="2000" dirty="0"/>
          </a:p>
          <a:p>
            <a:r>
              <a:rPr lang="en-US" sz="2000" dirty="0"/>
              <a:t>Moved: </a:t>
            </a:r>
          </a:p>
          <a:p>
            <a:r>
              <a:rPr lang="en-US" sz="2000" dirty="0"/>
              <a:t>2</a:t>
            </a:r>
            <a:r>
              <a:rPr lang="en-US" sz="2000" baseline="30000" dirty="0"/>
              <a:t>nd</a:t>
            </a:r>
            <a:r>
              <a:rPr lang="en-US" sz="2000" dirty="0"/>
              <a:t>:       </a:t>
            </a:r>
          </a:p>
          <a:p>
            <a:r>
              <a:rPr lang="en-US" sz="2000" dirty="0"/>
              <a:t>Results:</a:t>
            </a:r>
            <a:endParaRPr lang="en-US"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July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121F3-9014-44AB-B201-8F2267DE1296}"/>
              </a:ext>
            </a:extLst>
          </p:cNvPr>
          <p:cNvSpPr>
            <a:spLocks noGrp="1"/>
          </p:cNvSpPr>
          <p:nvPr>
            <p:ph type="title"/>
          </p:nvPr>
        </p:nvSpPr>
        <p:spPr>
          <a:xfrm>
            <a:off x="914402" y="685803"/>
            <a:ext cx="10361084" cy="438941"/>
          </a:xfrm>
        </p:spPr>
        <p:txBody>
          <a:bodyPr/>
          <a:lstStyle/>
          <a:p>
            <a:r>
              <a:rPr lang="en-US" dirty="0"/>
              <a:t>Order to consider:</a:t>
            </a:r>
          </a:p>
        </p:txBody>
      </p:sp>
      <p:sp>
        <p:nvSpPr>
          <p:cNvPr id="3" name="Content Placeholder 2">
            <a:extLst>
              <a:ext uri="{FF2B5EF4-FFF2-40B4-BE49-F238E27FC236}">
                <a16:creationId xmlns:a16="http://schemas.microsoft.com/office/drawing/2014/main" id="{91230F45-496A-4A52-B11F-D46382074B8B}"/>
              </a:ext>
            </a:extLst>
          </p:cNvPr>
          <p:cNvSpPr>
            <a:spLocks noGrp="1"/>
          </p:cNvSpPr>
          <p:nvPr>
            <p:ph idx="1"/>
          </p:nvPr>
        </p:nvSpPr>
        <p:spPr>
          <a:xfrm>
            <a:off x="914402" y="1203325"/>
            <a:ext cx="10361084" cy="5178003"/>
          </a:xfrm>
        </p:spPr>
        <p:txBody>
          <a:bodyPr/>
          <a:lstStyle/>
          <a:p>
            <a:pPr marL="457200" indent="-457200">
              <a:buFont typeface="+mj-lt"/>
              <a:buAutoNum type="arabicParenR"/>
            </a:pPr>
            <a:r>
              <a:rPr lang="en-US" sz="2000" dirty="0"/>
              <a:t>60802 - Standard - Time-Sensitive Networking Profile for Industrial Automation, </a:t>
            </a:r>
            <a:r>
              <a:rPr lang="en-US" sz="2000" dirty="0">
                <a:hlinkClick r:id="rId2"/>
              </a:rPr>
              <a:t>PAR</a:t>
            </a:r>
            <a:r>
              <a:rPr lang="en-US" sz="2000" dirty="0"/>
              <a:t>, </a:t>
            </a:r>
            <a:r>
              <a:rPr lang="en-US" sz="2000" dirty="0">
                <a:hlinkClick r:id="rId3"/>
              </a:rPr>
              <a:t>CSD</a:t>
            </a:r>
            <a:r>
              <a:rPr lang="en-US" sz="2000" dirty="0"/>
              <a:t>, and </a:t>
            </a:r>
            <a:r>
              <a:rPr lang="en-US" sz="2000" dirty="0">
                <a:hlinkClick r:id="rId4"/>
              </a:rPr>
              <a:t>PAR Extension</a:t>
            </a:r>
            <a:endParaRPr lang="en-US" sz="2000" dirty="0"/>
          </a:p>
          <a:p>
            <a:pPr marL="457200" indent="-457200">
              <a:buFont typeface="+mj-lt"/>
              <a:buAutoNum type="arabicParenR"/>
            </a:pPr>
            <a:r>
              <a:rPr lang="en-US" sz="2000" dirty="0"/>
              <a:t>802.1Qdv - Amendment: Enhancements to Cyclic Queuing and Forwarding, </a:t>
            </a:r>
            <a:r>
              <a:rPr lang="en-US" sz="2000" dirty="0">
                <a:hlinkClick r:id="rId5"/>
              </a:rPr>
              <a:t>PAR</a:t>
            </a:r>
            <a:r>
              <a:rPr lang="en-US" sz="2000" dirty="0"/>
              <a:t> and </a:t>
            </a:r>
            <a:r>
              <a:rPr lang="en-US" sz="2000" dirty="0">
                <a:hlinkClick r:id="rId6"/>
              </a:rPr>
              <a:t>CSD</a:t>
            </a:r>
            <a:endParaRPr lang="en-US" sz="2000" dirty="0"/>
          </a:p>
          <a:p>
            <a:pPr marL="457200" indent="-457200">
              <a:buFont typeface="+mj-lt"/>
              <a:buAutoNum type="arabicParenR"/>
            </a:pPr>
            <a:r>
              <a:rPr lang="en-US" sz="2000" dirty="0"/>
              <a:t>802.1Qdw - Amendment: Source Flow Control, </a:t>
            </a:r>
            <a:r>
              <a:rPr lang="en-US" sz="2000" dirty="0">
                <a:hlinkClick r:id="rId7"/>
              </a:rPr>
              <a:t>PAR</a:t>
            </a:r>
            <a:r>
              <a:rPr lang="en-US" sz="2000" dirty="0"/>
              <a:t> and </a:t>
            </a:r>
            <a:r>
              <a:rPr lang="en-US" sz="2000" dirty="0">
                <a:hlinkClick r:id="rId8"/>
              </a:rPr>
              <a:t>CSD</a:t>
            </a:r>
            <a:endParaRPr lang="en-US" sz="2000" dirty="0"/>
          </a:p>
          <a:p>
            <a:pPr marL="457200" indent="-457200">
              <a:buFont typeface="+mj-lt"/>
              <a:buAutoNum type="arabicParenR"/>
            </a:pPr>
            <a:r>
              <a:rPr lang="en-US" sz="2000" dirty="0"/>
              <a:t>802.1CQ - Standard - Multicast and Local Address Assignment, </a:t>
            </a:r>
            <a:r>
              <a:rPr lang="en-US" sz="2000" dirty="0">
                <a:hlinkClick r:id="rId9"/>
              </a:rPr>
              <a:t>PAR Extension</a:t>
            </a:r>
            <a:endParaRPr lang="en-US" sz="2000" dirty="0"/>
          </a:p>
          <a:p>
            <a:pPr marL="457200" indent="-457200">
              <a:buFont typeface="+mj-lt"/>
              <a:buAutoNum type="arabicParenR"/>
            </a:pPr>
            <a:r>
              <a:rPr lang="en-US" sz="2000" dirty="0"/>
              <a:t>802.1DC - Standard - Quality of Service Provision by Network Systems, </a:t>
            </a:r>
            <a:r>
              <a:rPr lang="en-US" sz="2000" dirty="0">
                <a:hlinkClick r:id="rId10"/>
              </a:rPr>
              <a:t>PAR Extension</a:t>
            </a:r>
            <a:endParaRPr lang="en-US" sz="2000" dirty="0"/>
          </a:p>
          <a:p>
            <a:pPr marL="457200" indent="-457200">
              <a:buFont typeface="+mj-lt"/>
              <a:buAutoNum type="arabicParenR"/>
            </a:pPr>
            <a:r>
              <a:rPr lang="en-US" sz="2000" dirty="0"/>
              <a:t>802.1Qcz - Amendment: Congestion Isolation, </a:t>
            </a:r>
            <a:r>
              <a:rPr lang="en-US" sz="2000" dirty="0">
                <a:hlinkClick r:id="rId11"/>
              </a:rPr>
              <a:t>PAR Extension</a:t>
            </a:r>
            <a:endParaRPr lang="en-US" sz="2000" dirty="0"/>
          </a:p>
          <a:p>
            <a:pPr marL="457200" indent="-457200">
              <a:buFont typeface="+mj-lt"/>
              <a:buAutoNum type="arabicParenR"/>
            </a:pPr>
            <a:r>
              <a:rPr lang="en-US" sz="2000" dirty="0"/>
              <a:t>802.1Qdd - Amendment: Resource Allocation Protocol, </a:t>
            </a:r>
            <a:r>
              <a:rPr lang="en-US" sz="2000" dirty="0">
                <a:hlinkClick r:id="rId12"/>
              </a:rPr>
              <a:t>PAR Extension</a:t>
            </a:r>
            <a:endParaRPr lang="en-US" sz="2000" dirty="0"/>
          </a:p>
          <a:p>
            <a:pPr marL="457200" indent="-457200">
              <a:buFont typeface="+mj-lt"/>
              <a:buAutoNum type="arabicParenR"/>
            </a:pPr>
            <a:r>
              <a:rPr lang="en-US" sz="2000" dirty="0"/>
              <a:t>802.3 Industry Connections - New Ethernet Applications, </a:t>
            </a:r>
            <a:r>
              <a:rPr lang="en-US" sz="2000" dirty="0">
                <a:hlinkClick r:id="rId13"/>
              </a:rPr>
              <a:t>Endorsement Letter &amp; ICAID</a:t>
            </a:r>
            <a:endParaRPr lang="en-US" sz="2000" dirty="0"/>
          </a:p>
          <a:p>
            <a:pPr marL="457200" indent="-457200">
              <a:buFont typeface="+mj-lt"/>
              <a:buAutoNum type="arabicParenR"/>
            </a:pPr>
            <a:r>
              <a:rPr lang="en-US" sz="2000" dirty="0"/>
              <a:t>802.15.4 - Standard for Low Rate Wireless Networks, Revision </a:t>
            </a:r>
            <a:r>
              <a:rPr lang="en-US" sz="2000" dirty="0">
                <a:hlinkClick r:id="rId14"/>
              </a:rPr>
              <a:t>PAR </a:t>
            </a:r>
            <a:endParaRPr lang="en-US" sz="2000" dirty="0"/>
          </a:p>
        </p:txBody>
      </p:sp>
      <p:sp>
        <p:nvSpPr>
          <p:cNvPr id="4" name="Date Placeholder 3">
            <a:extLst>
              <a:ext uri="{FF2B5EF4-FFF2-40B4-BE49-F238E27FC236}">
                <a16:creationId xmlns:a16="http://schemas.microsoft.com/office/drawing/2014/main" id="{A6580590-2951-4A3A-AF5A-A77F31A22704}"/>
              </a:ext>
            </a:extLst>
          </p:cNvPr>
          <p:cNvSpPr>
            <a:spLocks noGrp="1"/>
          </p:cNvSpPr>
          <p:nvPr>
            <p:ph type="dt" idx="10"/>
          </p:nvPr>
        </p:nvSpPr>
        <p:spPr/>
        <p:txBody>
          <a:bodyPr/>
          <a:lstStyle/>
          <a:p>
            <a:r>
              <a:rPr lang="en-US"/>
              <a:t>July 2022</a:t>
            </a:r>
            <a:endParaRPr lang="en-GB" dirty="0"/>
          </a:p>
        </p:txBody>
      </p:sp>
      <p:sp>
        <p:nvSpPr>
          <p:cNvPr id="5" name="Footer Placeholder 4">
            <a:extLst>
              <a:ext uri="{FF2B5EF4-FFF2-40B4-BE49-F238E27FC236}">
                <a16:creationId xmlns:a16="http://schemas.microsoft.com/office/drawing/2014/main" id="{1C7D61F8-E820-4CDD-94CA-5A40630002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1D3143B-4761-4BA3-92BC-111716E04C0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559692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SC Comments</a:t>
            </a:r>
            <a:endParaRPr lang="en-US" dirty="0"/>
          </a:p>
        </p:txBody>
      </p:sp>
      <p:sp>
        <p:nvSpPr>
          <p:cNvPr id="4" name="Date Placeholder 3"/>
          <p:cNvSpPr>
            <a:spLocks noGrp="1"/>
          </p:cNvSpPr>
          <p:nvPr>
            <p:ph type="dt" idx="10"/>
          </p:nvPr>
        </p:nvSpPr>
        <p:spPr/>
        <p:txBody>
          <a:bodyPr/>
          <a:lstStyle/>
          <a:p>
            <a:r>
              <a:rPr lang="en-US"/>
              <a:t>July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July 2022</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18</a:t>
            </a:fld>
            <a:endParaRPr lang="en-GB"/>
          </a:p>
        </p:txBody>
      </p:sp>
    </p:spTree>
    <p:extLst>
      <p:ext uri="{BB962C8B-B14F-4D97-AF65-F5344CB8AC3E}">
        <p14:creationId xmlns:p14="http://schemas.microsoft.com/office/powerpoint/2010/main" val="16047104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dirty="0"/>
              <a:t>PARs were considered on </a:t>
            </a:r>
            <a:r>
              <a:rPr lang="en-US" altLang="en-US" dirty="0"/>
              <a:t>Telecon 11 &amp; 12 July 2022  13:30-15:30 ET</a:t>
            </a:r>
          </a:p>
          <a:p>
            <a:pPr marL="685800" lvl="1"/>
            <a:r>
              <a:rPr lang="en-US" altLang="en-US" dirty="0"/>
              <a:t>See the list here: </a:t>
            </a:r>
            <a:r>
              <a:rPr lang="en-US" altLang="en-US" dirty="0">
                <a:hlinkClick r:id="rId2"/>
              </a:rPr>
              <a:t>https://ieee802.org/PARs.shtml</a:t>
            </a:r>
            <a:r>
              <a:rPr lang="en-US" altLang="en-US" dirty="0"/>
              <a:t> </a:t>
            </a:r>
          </a:p>
          <a:p>
            <a:pPr marL="685800" lvl="1"/>
            <a:r>
              <a:rPr lang="en-US" altLang="en-US" dirty="0"/>
              <a:t>Comments were posted to the EC reflector – 12 July 2022</a:t>
            </a:r>
          </a:p>
          <a:p>
            <a:pPr marL="685800" lvl="1"/>
            <a:endParaRPr lang="en-US" altLang="en-US" dirty="0"/>
          </a:p>
          <a:p>
            <a:pPr marL="285750" indent="-285750"/>
            <a:r>
              <a:rPr lang="en-US" altLang="en-US" dirty="0"/>
              <a:t>Feedback from WG due Wednesday 13 July 2022</a:t>
            </a:r>
          </a:p>
          <a:p>
            <a:pPr marL="285750" indent="-285750"/>
            <a:endParaRPr lang="en-US" altLang="en-US" dirty="0"/>
          </a:p>
          <a:p>
            <a:pPr marL="285750" indent="-285750"/>
            <a:r>
              <a:rPr lang="en-US" altLang="en-US" dirty="0"/>
              <a:t>Feedback to be reviewed on Thursda</a:t>
            </a:r>
            <a:r>
              <a:rPr lang="en-US" dirty="0"/>
              <a:t>y 14 July 2022 </a:t>
            </a:r>
            <a:r>
              <a:rPr lang="en-US" altLang="en-US" dirty="0"/>
              <a:t>13:30-15:30 ET</a:t>
            </a:r>
          </a:p>
          <a:p>
            <a:pPr marL="285750" indent="-285750"/>
            <a:endParaRPr lang="en-US" dirty="0"/>
          </a:p>
          <a:p>
            <a:pPr marL="285750" indent="-285750"/>
            <a:r>
              <a:rPr lang="en-US" dirty="0"/>
              <a:t>A Final report will be sent out prior to the Closing 802 EC 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July 2022</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19</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770867"/>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pPr marL="285750" indent="-285750"/>
            <a:r>
              <a:rPr lang="en-US" sz="2000" dirty="0"/>
              <a:t>PARs to be considered on </a:t>
            </a:r>
            <a:r>
              <a:rPr lang="en-US" altLang="en-US" sz="2000" dirty="0"/>
              <a:t>11 and 12 July 2022  13:30-15:30 ET  - Comments due July 12</a:t>
            </a:r>
            <a:r>
              <a:rPr lang="en-US" altLang="en-US" sz="2000" baseline="30000" dirty="0"/>
              <a:t>th  </a:t>
            </a:r>
            <a:r>
              <a:rPr lang="en-US" sz="2000" b="1" i="0" dirty="0">
                <a:solidFill>
                  <a:srgbClr val="000000"/>
                </a:solidFill>
                <a:effectLst/>
              </a:rPr>
              <a:t>18:00</a:t>
            </a:r>
          </a:p>
          <a:p>
            <a:r>
              <a:rPr lang="en-US" sz="2000" b="1" dirty="0"/>
              <a:t>July 10-15, 2022, Montreal, Quebec</a:t>
            </a:r>
          </a:p>
          <a:p>
            <a:pPr marL="457200" indent="-457200">
              <a:buFont typeface="+mj-lt"/>
              <a:buAutoNum type="arabicParenR"/>
            </a:pPr>
            <a:r>
              <a:rPr lang="en-US" sz="2000" dirty="0"/>
              <a:t>60802 - Standard - Time-Sensitive Networking Profile for Industrial Automation, </a:t>
            </a:r>
            <a:r>
              <a:rPr lang="en-US" sz="2000" dirty="0">
                <a:hlinkClick r:id="rId2"/>
              </a:rPr>
              <a:t>PAR</a:t>
            </a:r>
            <a:r>
              <a:rPr lang="en-US" sz="2000" dirty="0"/>
              <a:t>, </a:t>
            </a:r>
            <a:r>
              <a:rPr lang="en-US" sz="2000" dirty="0">
                <a:hlinkClick r:id="rId3"/>
              </a:rPr>
              <a:t>CSD</a:t>
            </a:r>
            <a:r>
              <a:rPr lang="en-US" sz="2000" dirty="0"/>
              <a:t>, and </a:t>
            </a:r>
            <a:r>
              <a:rPr lang="en-US" sz="2000" dirty="0">
                <a:hlinkClick r:id="rId4"/>
              </a:rPr>
              <a:t>PAR Extension</a:t>
            </a:r>
            <a:endParaRPr lang="en-US" sz="2000" dirty="0"/>
          </a:p>
          <a:p>
            <a:pPr marL="457200" indent="-457200">
              <a:buFont typeface="+mj-lt"/>
              <a:buAutoNum type="arabicParenR"/>
            </a:pPr>
            <a:r>
              <a:rPr lang="en-US" sz="2000" dirty="0"/>
              <a:t>802.1Qdv - Amendment: Enhancements to Cyclic Queuing and Forwarding, </a:t>
            </a:r>
            <a:r>
              <a:rPr lang="en-US" sz="2000" dirty="0">
                <a:hlinkClick r:id="rId5"/>
              </a:rPr>
              <a:t>PAR</a:t>
            </a:r>
            <a:r>
              <a:rPr lang="en-US" sz="2000" dirty="0"/>
              <a:t> and </a:t>
            </a:r>
            <a:r>
              <a:rPr lang="en-US" sz="2000" dirty="0">
                <a:hlinkClick r:id="rId6"/>
              </a:rPr>
              <a:t>CSD</a:t>
            </a:r>
            <a:endParaRPr lang="en-US" sz="2000" dirty="0"/>
          </a:p>
          <a:p>
            <a:pPr marL="457200" indent="-457200">
              <a:buFont typeface="+mj-lt"/>
              <a:buAutoNum type="arabicParenR"/>
            </a:pPr>
            <a:r>
              <a:rPr lang="en-US" sz="2000" dirty="0"/>
              <a:t>802.1Qdw - Amendment: Source Flow Control, </a:t>
            </a:r>
            <a:r>
              <a:rPr lang="en-US" sz="2000" dirty="0">
                <a:hlinkClick r:id="rId7"/>
              </a:rPr>
              <a:t>PAR</a:t>
            </a:r>
            <a:r>
              <a:rPr lang="en-US" sz="2000" dirty="0"/>
              <a:t> and </a:t>
            </a:r>
            <a:r>
              <a:rPr lang="en-US" sz="2000" dirty="0">
                <a:hlinkClick r:id="rId8"/>
              </a:rPr>
              <a:t>CSD</a:t>
            </a:r>
            <a:endParaRPr lang="en-US" sz="2000" dirty="0"/>
          </a:p>
          <a:p>
            <a:pPr marL="457200" indent="-457200">
              <a:buFont typeface="+mj-lt"/>
              <a:buAutoNum type="arabicParenR"/>
            </a:pPr>
            <a:r>
              <a:rPr lang="en-US" sz="2000" dirty="0"/>
              <a:t>802.1CQ - Standard - Multicast and Local Address Assignment, </a:t>
            </a:r>
            <a:r>
              <a:rPr lang="en-US" sz="2000" dirty="0">
                <a:hlinkClick r:id="rId9"/>
              </a:rPr>
              <a:t>PAR Extension</a:t>
            </a:r>
            <a:endParaRPr lang="en-US" sz="2000" dirty="0"/>
          </a:p>
          <a:p>
            <a:pPr marL="457200" indent="-457200">
              <a:buFont typeface="+mj-lt"/>
              <a:buAutoNum type="arabicParenR"/>
            </a:pPr>
            <a:r>
              <a:rPr lang="en-US" sz="2000" dirty="0"/>
              <a:t>802.1DC - Standard - Quality of Service Provision by Network Systems, </a:t>
            </a:r>
            <a:r>
              <a:rPr lang="en-US" sz="2000" dirty="0">
                <a:hlinkClick r:id="rId10"/>
              </a:rPr>
              <a:t>PAR Extension</a:t>
            </a:r>
            <a:endParaRPr lang="en-US" sz="2000" dirty="0"/>
          </a:p>
          <a:p>
            <a:pPr marL="457200" indent="-457200">
              <a:buFont typeface="+mj-lt"/>
              <a:buAutoNum type="arabicParenR"/>
            </a:pPr>
            <a:r>
              <a:rPr lang="en-US" sz="2000" dirty="0"/>
              <a:t>802.1Qcz - Amendment: Congestion Isolation, </a:t>
            </a:r>
            <a:r>
              <a:rPr lang="en-US" sz="2000" dirty="0">
                <a:hlinkClick r:id="rId11"/>
              </a:rPr>
              <a:t>PAR Extension</a:t>
            </a:r>
            <a:endParaRPr lang="en-US" sz="2000" dirty="0"/>
          </a:p>
          <a:p>
            <a:pPr marL="457200" indent="-457200">
              <a:buFont typeface="+mj-lt"/>
              <a:buAutoNum type="arabicParenR"/>
            </a:pPr>
            <a:r>
              <a:rPr lang="en-US" sz="2000" dirty="0"/>
              <a:t>802.1Qdd - Amendment: Resource Allocation Protocol, </a:t>
            </a:r>
            <a:r>
              <a:rPr lang="en-US" sz="2000" dirty="0">
                <a:hlinkClick r:id="rId12"/>
              </a:rPr>
              <a:t>PAR Extension</a:t>
            </a:r>
            <a:endParaRPr lang="en-US" sz="2000" dirty="0"/>
          </a:p>
          <a:p>
            <a:pPr marL="457200" indent="-457200">
              <a:buFont typeface="+mj-lt"/>
              <a:buAutoNum type="arabicParenR"/>
            </a:pPr>
            <a:r>
              <a:rPr lang="en-US" sz="2000" dirty="0"/>
              <a:t>802.3 Industry Connections - New Ethernet Applications, </a:t>
            </a:r>
            <a:r>
              <a:rPr lang="en-US" sz="2000" dirty="0">
                <a:hlinkClick r:id="rId13"/>
              </a:rPr>
              <a:t>Endorsement Letter &amp; ICAID</a:t>
            </a:r>
            <a:endParaRPr lang="en-US" sz="2000" dirty="0"/>
          </a:p>
          <a:p>
            <a:pPr marL="457200" indent="-457200">
              <a:buFont typeface="+mj-lt"/>
              <a:buAutoNum type="arabicParenR"/>
            </a:pPr>
            <a:r>
              <a:rPr lang="en-US" sz="2000" dirty="0"/>
              <a:t>802.15.4 - Standard for Low Rate Wireless Networks, Revision </a:t>
            </a:r>
            <a:r>
              <a:rPr lang="en-US" sz="2000" dirty="0">
                <a:hlinkClick r:id="rId14"/>
              </a:rPr>
              <a:t>PAR </a:t>
            </a:r>
            <a:endParaRPr lang="en-US" sz="2000" dirty="0"/>
          </a:p>
          <a:p>
            <a:r>
              <a:rPr lang="en-US" altLang="en-US" sz="2000" dirty="0"/>
              <a:t>Feedback to be reviewed on Thursda</a:t>
            </a:r>
            <a:r>
              <a:rPr lang="en-US" sz="2000" dirty="0"/>
              <a:t>y 14 July 2022, </a:t>
            </a:r>
            <a:r>
              <a:rPr lang="en-US" altLang="en-US" sz="2000" dirty="0"/>
              <a:t>13:30-15:30 ET </a:t>
            </a:r>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July 2022</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July 2022</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20</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July 2022</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21</a:t>
            </a:fld>
            <a:endParaRPr lang="en-GB"/>
          </a:p>
        </p:txBody>
      </p:sp>
    </p:spTree>
    <p:extLst>
      <p:ext uri="{BB962C8B-B14F-4D97-AF65-F5344CB8AC3E}">
        <p14:creationId xmlns:p14="http://schemas.microsoft.com/office/powerpoint/2010/main" val="38833705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a:xfrm>
            <a:off x="914402" y="685803"/>
            <a:ext cx="10361084" cy="654965"/>
          </a:xfrm>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a:xfrm>
            <a:off x="914402" y="1340768"/>
            <a:ext cx="10361084" cy="4753647"/>
          </a:xfrm>
        </p:spPr>
        <p:txBody>
          <a:bodyPr/>
          <a:lstStyle/>
          <a:p>
            <a:r>
              <a:rPr lang="en-US" sz="2000" dirty="0"/>
              <a:t>After Reviewing 9 PARs/CSD that were available for the 2022 July 802 Electronic Plenary, 802.11 made comments on x of the PARs/CSDs.</a:t>
            </a:r>
          </a:p>
          <a:p>
            <a:r>
              <a:rPr lang="en-US" sz="2000" dirty="0"/>
              <a:t>The feedback on our Comments was generally positive and our changes were acceptable and implemented by the respective WG.</a:t>
            </a:r>
          </a:p>
          <a:p>
            <a:r>
              <a:rPr lang="en-US" sz="2000" dirty="0"/>
              <a:t>The exception is on the </a:t>
            </a:r>
          </a:p>
          <a:p>
            <a:endParaRPr lang="en-US" sz="2000" dirty="0"/>
          </a:p>
          <a:p>
            <a:r>
              <a:rPr lang="en-US" sz="2000" dirty="0"/>
              <a:t>Respectfully submitted </a:t>
            </a:r>
            <a:br>
              <a:rPr lang="en-US" sz="2000" dirty="0"/>
            </a:br>
            <a:r>
              <a:rPr lang="en-US" sz="2000" dirty="0"/>
              <a:t>Jon Rosdahl</a:t>
            </a:r>
            <a:br>
              <a:rPr lang="en-US" sz="2000" dirty="0"/>
            </a:br>
            <a:r>
              <a:rPr lang="en-US" sz="2000" dirty="0"/>
              <a:t>802.11 PAR Review SC Chair</a:t>
            </a:r>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July 2022</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22</a:t>
            </a:fld>
            <a:endParaRPr lang="en-US" altLang="en-US">
              <a:solidFill>
                <a:srgbClr val="000000"/>
              </a:solidFill>
            </a:endParaRPr>
          </a:p>
        </p:txBody>
      </p:sp>
    </p:spTree>
    <p:extLst>
      <p:ext uri="{BB962C8B-B14F-4D97-AF65-F5344CB8AC3E}">
        <p14:creationId xmlns:p14="http://schemas.microsoft.com/office/powerpoint/2010/main" val="17842198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doc 11-22/0879rx:</a:t>
            </a:r>
          </a:p>
          <a:p>
            <a:pPr lvl="1"/>
            <a:r>
              <a:rPr lang="en-US" dirty="0"/>
              <a:t>https://mentor.ieee.org/802.11/dcn/22/11-22-00879-</a:t>
            </a:r>
          </a:p>
          <a:p>
            <a:pPr lvl="1"/>
            <a:endParaRPr lang="en-US" dirty="0"/>
          </a:p>
          <a:p>
            <a:pPr lvl="1"/>
            <a:r>
              <a:rPr lang="en-US" dirty="0"/>
              <a:t> as the report from PAR Review SC for the July 2022 802 Electronic Plenary.</a:t>
            </a:r>
          </a:p>
          <a:p>
            <a:endParaRPr lang="en-US" dirty="0"/>
          </a:p>
          <a:p>
            <a:r>
              <a:rPr lang="en-US" dirty="0"/>
              <a:t>    Moved:</a:t>
            </a:r>
          </a:p>
          <a:p>
            <a:r>
              <a:rPr lang="en-US" dirty="0"/>
              <a:t>	2</a:t>
            </a:r>
            <a:r>
              <a:rPr lang="en-US" baseline="30000" dirty="0"/>
              <a:t>nd</a:t>
            </a:r>
            <a:r>
              <a:rPr lang="en-US" dirty="0"/>
              <a:t>:      </a:t>
            </a:r>
          </a:p>
          <a:p>
            <a:r>
              <a:rPr lang="en-US" dirty="0"/>
              <a:t>	Results:</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July 2022</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pPr lvl="1"/>
            <a:r>
              <a:rPr lang="en-US" b="1" dirty="0"/>
              <a:t>Previous Virtual Plenary minutes - 11-22/0417r1 :</a:t>
            </a:r>
          </a:p>
          <a:p>
            <a:pPr lvl="2"/>
            <a:r>
              <a:rPr lang="en-US" b="1" dirty="0">
                <a:hlinkClick r:id="rId4"/>
              </a:rPr>
              <a:t>https://mentor.ieee.org/802.11/dcn/22/11-22-0417-01-0PAR-par-minutes-march-2022-session.docx</a:t>
            </a:r>
            <a:endParaRPr lang="en-US" b="1" dirty="0"/>
          </a:p>
          <a:p>
            <a:pPr lvl="3"/>
            <a:endParaRPr lang="en-US" b="1" dirty="0"/>
          </a:p>
          <a:p>
            <a:pPr lvl="1"/>
            <a:r>
              <a:rPr lang="en-US" b="1" dirty="0"/>
              <a:t>Current Teleconference minutes:  11-22/0948r0:</a:t>
            </a:r>
          </a:p>
        </p:txBody>
      </p:sp>
      <p:sp>
        <p:nvSpPr>
          <p:cNvPr id="4" name="Date Placeholder 3"/>
          <p:cNvSpPr>
            <a:spLocks noGrp="1"/>
          </p:cNvSpPr>
          <p:nvPr>
            <p:ph type="dt" idx="10"/>
          </p:nvPr>
        </p:nvSpPr>
        <p:spPr/>
        <p:txBody>
          <a:bodyPr/>
          <a:lstStyle/>
          <a:p>
            <a:r>
              <a:rPr lang="en-US"/>
              <a:t>July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24</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2022 July Mixed-mode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15 July 2022 closing IEEE 802 LMSC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30-days prior to the plenary.</a:t>
            </a:r>
          </a:p>
          <a:p>
            <a:r>
              <a:rPr lang="en-US" sz="1800" dirty="0"/>
              <a:t>	2. Working Groups, other than the proposing Working Group, shall express concerns to the proposing Working Group as soon as possible and shall submit comments to the proposing Working Group and the IEEE 802 LMSC by e-mail not later than Tuesday 18:00 during the plenary week.</a:t>
            </a:r>
          </a:p>
          <a:p>
            <a:r>
              <a:rPr lang="en-US" sz="1800" dirty="0"/>
              <a:t>	3. The proposing Working Group shall post a response to commenting Working Group and to the IEEE 802 LMSC together with a Final PAR on a public website and circulate the relevant URL on the IEEE 802 LMSC reflector not later than Wednesday, 18:00 during the plenary week.</a:t>
            </a:r>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Monday/Tuesday: 11 &amp; 12 July  2022- 13:30-15:30 ET ( 18:30-20:30 UTC)</a:t>
            </a:r>
          </a:p>
          <a:p>
            <a:pPr lvl="1">
              <a:buAutoNum type="arabicPeriod"/>
            </a:pPr>
            <a:r>
              <a:rPr lang="en-US" sz="1800" dirty="0"/>
              <a:t>Thursday: 14 July 2022 - 13:30-15:30 ET ( 18:30-20:30 UTC)</a:t>
            </a:r>
          </a:p>
          <a:p>
            <a:pPr marL="285750" indent="-285750"/>
            <a:endParaRPr lang="en-US" altLang="en-US" sz="1800" strike="sngStrike" dirty="0"/>
          </a:p>
        </p:txBody>
      </p:sp>
      <p:sp>
        <p:nvSpPr>
          <p:cNvPr id="4" name="Date Placeholder 3"/>
          <p:cNvSpPr>
            <a:spLocks noGrp="1"/>
          </p:cNvSpPr>
          <p:nvPr>
            <p:ph type="dt" idx="10"/>
          </p:nvPr>
        </p:nvSpPr>
        <p:spPr/>
        <p:txBody>
          <a:bodyPr/>
          <a:lstStyle/>
          <a:p>
            <a:r>
              <a:rPr lang="en-US"/>
              <a:t>July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2" y="685803"/>
            <a:ext cx="10361084" cy="582957"/>
          </a:xfrm>
        </p:spPr>
        <p:txBody>
          <a:bodyPr/>
          <a:lstStyle/>
          <a:p>
            <a:r>
              <a:rPr lang="en-US" dirty="0"/>
              <a:t>Registration for the 2022 July 802 Plenary session</a:t>
            </a:r>
          </a:p>
        </p:txBody>
      </p:sp>
      <p:sp>
        <p:nvSpPr>
          <p:cNvPr id="3" name="Content Placeholder 2"/>
          <p:cNvSpPr>
            <a:spLocks noGrp="1"/>
          </p:cNvSpPr>
          <p:nvPr>
            <p:ph idx="1"/>
          </p:nvPr>
        </p:nvSpPr>
        <p:spPr>
          <a:xfrm>
            <a:off x="914400" y="1348138"/>
            <a:ext cx="10475383" cy="5127277"/>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solidFill>
                  <a:srgbClr val="FF0000"/>
                </a:solidFill>
              </a:rPr>
              <a:t>You must pay the registration fee </a:t>
            </a:r>
            <a:r>
              <a:rPr lang="en-US" dirty="0"/>
              <a:t>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a:buFont typeface="Arial" panose="020B0604020202020204" pitchFamily="34" charset="0"/>
              <a:buChar char="•"/>
            </a:pPr>
            <a:r>
              <a:rPr lang="en-US" dirty="0">
                <a:hlinkClick r:id="rId2"/>
              </a:rPr>
              <a:t>https://web.cvent.com/event/5ab3e363-ef4b-45fe-b35d-cd88bf622491/summary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2022</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2022</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2022</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July 2022</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July 2022</a:t>
            </a:r>
            <a:endParaRPr lang="en-US" dirty="0"/>
          </a:p>
        </p:txBody>
      </p:sp>
    </p:spTree>
    <p:extLst>
      <p:ext uri="{BB962C8B-B14F-4D97-AF65-F5344CB8AC3E}">
        <p14:creationId xmlns:p14="http://schemas.microsoft.com/office/powerpoint/2010/main" val="2221805549"/>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37FE6FC-CC99-4B5D-B8EF-C52B94830FC2}">
  <ds:schemaRefs>
    <ds:schemaRef ds:uri="http://schemas.microsoft.com/sharepoint/v3/contenttype/forms"/>
  </ds:schemaRefs>
</ds:datastoreItem>
</file>

<file path=customXml/itemProps3.xml><?xml version="1.0" encoding="utf-8"?>
<ds:datastoreItem xmlns:ds="http://schemas.openxmlformats.org/officeDocument/2006/customXml" ds:itemID="{40E5996B-D317-4E13-AB38-820D845C4C73}">
  <ds:schemaRefs>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http://purl.org/dc/elements/1.1/"/>
    <ds:schemaRef ds:uri="http://schemas.microsoft.com/office/2006/metadata/properties"/>
    <ds:schemaRef ds:uri="ba37140e-f4c5-4a6c-a9b4-20a691ce6c8a"/>
    <ds:schemaRef ds:uri="cc9c437c-ae0c-4066-8d90-a0f7de786127"/>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71180</TotalTime>
  <Words>2490</Words>
  <Application>Microsoft Office PowerPoint</Application>
  <PresentationFormat>Widescreen</PresentationFormat>
  <Paragraphs>293</Paragraphs>
  <Slides>24</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9" baseType="lpstr">
      <vt:lpstr>Arial</vt:lpstr>
      <vt:lpstr>Times New Roman</vt:lpstr>
      <vt:lpstr>Verdana</vt:lpstr>
      <vt:lpstr>802-11 Theme</vt:lpstr>
      <vt:lpstr>Document</vt:lpstr>
      <vt:lpstr>PAR Review SC - Meeting Agenda and Comment slides – July 2022 – Mixed-Mode Plenary</vt:lpstr>
      <vt:lpstr>PAR Review SC – Snapshot slide Chair: Jon Rosdahl</vt:lpstr>
      <vt:lpstr>Abstract-PAR Review SC PARs under consideration for  2022 July Mixed-mode Plenary</vt:lpstr>
      <vt:lpstr>Registration for the 2022 July 802 Plenary session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IEEE 802 PARs &amp; ICAIDs under consideration for July 2022, 802 EC Plenary</vt:lpstr>
      <vt:lpstr>Agenda for PAR Review SC –  July 11, 12 &amp; 14, 2022 Chair: Jon Rosdahl</vt:lpstr>
      <vt:lpstr>Motion to approve Previous Minutes</vt:lpstr>
      <vt:lpstr>Order to consider:</vt:lpstr>
      <vt:lpstr>Par Review SC Comments</vt:lpstr>
      <vt:lpstr>Snapshot Report to 802.11 closing plenary</vt:lpstr>
      <vt:lpstr>PAR Review SC  Jon Rosdahl, Chair</vt:lpstr>
      <vt:lpstr>Responses from 802 Working Groups</vt:lpstr>
      <vt:lpstr>Final Report to 802.11</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July 2022 - Mixed-Mode Plenary</dc:title>
  <dc:subject>July 2022</dc:subject>
  <dc:creator>Jon Rosdahl</dc:creator>
  <cp:keywords>Agenda and Meeting Slides</cp:keywords>
  <dc:description>Jon Rosdahl (Qualcomm)</dc:description>
  <cp:lastModifiedBy>Jon Rosdahl</cp:lastModifiedBy>
  <cp:revision>280</cp:revision>
  <cp:lastPrinted>1601-01-01T00:00:00Z</cp:lastPrinted>
  <dcterms:created xsi:type="dcterms:W3CDTF">2014-04-14T10:59:07Z</dcterms:created>
  <dcterms:modified xsi:type="dcterms:W3CDTF">2022-07-01T17:57:57Z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