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1"/>
  </p:sldMasterIdLst>
  <p:notesMasterIdLst>
    <p:notesMasterId r:id="rId77"/>
  </p:notesMasterIdLst>
  <p:handoutMasterIdLst>
    <p:handoutMasterId r:id="rId78"/>
  </p:handoutMasterIdLst>
  <p:sldIdLst>
    <p:sldId id="269" r:id="rId2"/>
    <p:sldId id="302" r:id="rId3"/>
    <p:sldId id="2491" r:id="rId4"/>
    <p:sldId id="300" r:id="rId5"/>
    <p:sldId id="1454" r:id="rId6"/>
    <p:sldId id="1722" r:id="rId7"/>
    <p:sldId id="1723" r:id="rId8"/>
    <p:sldId id="1724" r:id="rId9"/>
    <p:sldId id="1725" r:id="rId10"/>
    <p:sldId id="1726" r:id="rId11"/>
    <p:sldId id="1787" r:id="rId12"/>
    <p:sldId id="738" r:id="rId13"/>
    <p:sldId id="306" r:id="rId14"/>
    <p:sldId id="516" r:id="rId15"/>
    <p:sldId id="2069" r:id="rId16"/>
    <p:sldId id="1095" r:id="rId17"/>
    <p:sldId id="1096" r:id="rId18"/>
    <p:sldId id="1991" r:id="rId19"/>
    <p:sldId id="1992" r:id="rId20"/>
    <p:sldId id="1561" r:id="rId21"/>
    <p:sldId id="2606" r:id="rId22"/>
    <p:sldId id="2605" r:id="rId23"/>
    <p:sldId id="1896" r:id="rId24"/>
    <p:sldId id="1562" r:id="rId25"/>
    <p:sldId id="2044" r:id="rId26"/>
    <p:sldId id="2611" r:id="rId27"/>
    <p:sldId id="1596" r:id="rId28"/>
    <p:sldId id="2612" r:id="rId29"/>
    <p:sldId id="2041" r:id="rId30"/>
    <p:sldId id="2042" r:id="rId31"/>
    <p:sldId id="2049" r:id="rId32"/>
    <p:sldId id="2051" r:id="rId33"/>
    <p:sldId id="2555" r:id="rId34"/>
    <p:sldId id="2613" r:id="rId35"/>
    <p:sldId id="2556" r:id="rId36"/>
    <p:sldId id="2053" r:id="rId37"/>
    <p:sldId id="2045" r:id="rId38"/>
    <p:sldId id="1936" r:id="rId39"/>
    <p:sldId id="2032" r:id="rId40"/>
    <p:sldId id="2093" r:id="rId41"/>
    <p:sldId id="2584" r:id="rId42"/>
    <p:sldId id="2594" r:id="rId43"/>
    <p:sldId id="2078" r:id="rId44"/>
    <p:sldId id="2379" r:id="rId45"/>
    <p:sldId id="2599" r:id="rId46"/>
    <p:sldId id="2621" r:id="rId47"/>
    <p:sldId id="2622" r:id="rId48"/>
    <p:sldId id="2598" r:id="rId49"/>
    <p:sldId id="2374" r:id="rId50"/>
    <p:sldId id="1964" r:id="rId51"/>
    <p:sldId id="2596" r:id="rId52"/>
    <p:sldId id="2509" r:id="rId53"/>
    <p:sldId id="2582" r:id="rId54"/>
    <p:sldId id="2064" r:id="rId55"/>
    <p:sldId id="2075" r:id="rId56"/>
    <p:sldId id="2574" r:id="rId57"/>
    <p:sldId id="2575" r:id="rId58"/>
    <p:sldId id="2615" r:id="rId59"/>
    <p:sldId id="2601" r:id="rId60"/>
    <p:sldId id="2602" r:id="rId61"/>
    <p:sldId id="2603" r:id="rId62"/>
    <p:sldId id="2623" r:id="rId63"/>
    <p:sldId id="2620" r:id="rId64"/>
    <p:sldId id="1946" r:id="rId65"/>
    <p:sldId id="2378" r:id="rId66"/>
    <p:sldId id="2597" r:id="rId67"/>
    <p:sldId id="2614" r:id="rId68"/>
    <p:sldId id="2076" r:id="rId69"/>
    <p:sldId id="2617" r:id="rId70"/>
    <p:sldId id="2618" r:id="rId71"/>
    <p:sldId id="2619" r:id="rId72"/>
    <p:sldId id="2070" r:id="rId73"/>
    <p:sldId id="874" r:id="rId74"/>
    <p:sldId id="2624" r:id="rId75"/>
    <p:sldId id="305" r:id="rId76"/>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6600"/>
    <a:srgbClr val="FF9900"/>
    <a:srgbClr val="FFFF00"/>
    <a:srgbClr val="2D2DB9"/>
    <a:srgbClr val="FF9999"/>
    <a:srgbClr val="FFCC99"/>
    <a:srgbClr val="99FF99"/>
    <a:srgbClr val="B2B2B2"/>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50" autoAdjust="0"/>
    <p:restoredTop sz="96704" autoAdjust="0"/>
  </p:normalViewPr>
  <p:slideViewPr>
    <p:cSldViewPr>
      <p:cViewPr varScale="1">
        <p:scale>
          <a:sx n="59" d="100"/>
          <a:sy n="59" d="100"/>
        </p:scale>
        <p:origin x="1656" y="64"/>
      </p:cViewPr>
      <p:guideLst>
        <p:guide orient="horz" pos="2160"/>
        <p:guide pos="2880"/>
      </p:guideLst>
    </p:cSldViewPr>
  </p:slideViewPr>
  <p:outlineViewPr>
    <p:cViewPr>
      <p:scale>
        <a:sx n="50" d="100"/>
        <a:sy n="50" d="100"/>
      </p:scale>
      <p:origin x="0" y="-58044"/>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AU" dirty="0"/>
              <a:t>Globally</a:t>
            </a:r>
            <a:r>
              <a:rPr lang="en-AU" baseline="0" dirty="0"/>
              <a:t> </a:t>
            </a:r>
            <a:r>
              <a:rPr lang="en-AU" dirty="0"/>
              <a:t>planned/testing</a:t>
            </a:r>
            <a:r>
              <a:rPr lang="en-AU" baseline="0" dirty="0"/>
              <a:t> &amp; </a:t>
            </a:r>
            <a:r>
              <a:rPr lang="en-AU" dirty="0"/>
              <a:t>deployed</a:t>
            </a:r>
            <a:r>
              <a:rPr lang="en-AU" baseline="0" dirty="0"/>
              <a:t> LAA networks</a:t>
            </a:r>
            <a:endParaRPr lang="en-AU"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9194071329319126E-2"/>
          <c:y val="0.12992296101876155"/>
          <c:w val="0.94122484689413832"/>
          <c:h val="0.7864554777874988"/>
        </c:manualLayout>
      </c:layout>
      <c:barChart>
        <c:barDir val="col"/>
        <c:grouping val="stacked"/>
        <c:varyColors val="0"/>
        <c:ser>
          <c:idx val="0"/>
          <c:order val="0"/>
          <c:tx>
            <c:strRef>
              <c:f>Sheet1!$B$1</c:f>
              <c:strCache>
                <c:ptCount val="1"/>
                <c:pt idx="0">
                  <c:v>Deployed</c:v>
                </c:pt>
              </c:strCache>
            </c:strRef>
          </c:tx>
          <c:spPr>
            <a:solidFill>
              <a:srgbClr val="2D2DB9"/>
            </a:solidFill>
            <a:ln w="28575">
              <a:noFill/>
            </a:ln>
            <a:effectLst/>
          </c:spPr>
          <c:invertIfNegative val="0"/>
          <c:cat>
            <c:numRef>
              <c:f>Sheet1!$A$2:$A$20</c:f>
              <c:numCache>
                <c:formatCode>mmm\-yy</c:formatCode>
                <c:ptCount val="19"/>
                <c:pt idx="0">
                  <c:v>43282</c:v>
                </c:pt>
                <c:pt idx="1">
                  <c:v>43374</c:v>
                </c:pt>
                <c:pt idx="2">
                  <c:v>43466</c:v>
                </c:pt>
                <c:pt idx="3">
                  <c:v>43647</c:v>
                </c:pt>
                <c:pt idx="4">
                  <c:v>43770</c:v>
                </c:pt>
                <c:pt idx="5">
                  <c:v>43800</c:v>
                </c:pt>
                <c:pt idx="6">
                  <c:v>43891</c:v>
                </c:pt>
                <c:pt idx="7">
                  <c:v>44044</c:v>
                </c:pt>
                <c:pt idx="8">
                  <c:v>44105</c:v>
                </c:pt>
                <c:pt idx="9">
                  <c:v>44197</c:v>
                </c:pt>
                <c:pt idx="10">
                  <c:v>44228</c:v>
                </c:pt>
                <c:pt idx="11">
                  <c:v>44256</c:v>
                </c:pt>
                <c:pt idx="12">
                  <c:v>44409</c:v>
                </c:pt>
                <c:pt idx="13">
                  <c:v>44531</c:v>
                </c:pt>
                <c:pt idx="14">
                  <c:v>44620</c:v>
                </c:pt>
                <c:pt idx="15">
                  <c:v>44652</c:v>
                </c:pt>
                <c:pt idx="16">
                  <c:v>44682</c:v>
                </c:pt>
                <c:pt idx="17">
                  <c:v>44713</c:v>
                </c:pt>
              </c:numCache>
            </c:numRef>
          </c:cat>
          <c:val>
            <c:numRef>
              <c:f>Sheet1!$B$2:$B$20</c:f>
              <c:numCache>
                <c:formatCode>General</c:formatCode>
                <c:ptCount val="19"/>
                <c:pt idx="0">
                  <c:v>4</c:v>
                </c:pt>
                <c:pt idx="1">
                  <c:v>6</c:v>
                </c:pt>
                <c:pt idx="2">
                  <c:v>6</c:v>
                </c:pt>
                <c:pt idx="3">
                  <c:v>8</c:v>
                </c:pt>
                <c:pt idx="4">
                  <c:v>8</c:v>
                </c:pt>
                <c:pt idx="5">
                  <c:v>8</c:v>
                </c:pt>
                <c:pt idx="6">
                  <c:v>9</c:v>
                </c:pt>
                <c:pt idx="7">
                  <c:v>9</c:v>
                </c:pt>
                <c:pt idx="8">
                  <c:v>9</c:v>
                </c:pt>
                <c:pt idx="9">
                  <c:v>9</c:v>
                </c:pt>
                <c:pt idx="10">
                  <c:v>9</c:v>
                </c:pt>
                <c:pt idx="11">
                  <c:v>9</c:v>
                </c:pt>
                <c:pt idx="12">
                  <c:v>9</c:v>
                </c:pt>
                <c:pt idx="13">
                  <c:v>9</c:v>
                </c:pt>
                <c:pt idx="14">
                  <c:v>9</c:v>
                </c:pt>
                <c:pt idx="15">
                  <c:v>9</c:v>
                </c:pt>
                <c:pt idx="16">
                  <c:v>9</c:v>
                </c:pt>
                <c:pt idx="17">
                  <c:v>9</c:v>
                </c:pt>
              </c:numCache>
            </c:numRef>
          </c:val>
          <c:extLst>
            <c:ext xmlns:c16="http://schemas.microsoft.com/office/drawing/2014/chart" uri="{C3380CC4-5D6E-409C-BE32-E72D297353CC}">
              <c16:uniqueId val="{00000000-679B-45DF-BFF4-841D27116758}"/>
            </c:ext>
          </c:extLst>
        </c:ser>
        <c:ser>
          <c:idx val="1"/>
          <c:order val="1"/>
          <c:tx>
            <c:strRef>
              <c:f>Sheet1!$C$1</c:f>
              <c:strCache>
                <c:ptCount val="1"/>
                <c:pt idx="0">
                  <c:v>Planned, testing</c:v>
                </c:pt>
              </c:strCache>
            </c:strRef>
          </c:tx>
          <c:spPr>
            <a:solidFill>
              <a:srgbClr val="00B0F0"/>
            </a:solidFill>
            <a:ln w="25400">
              <a:noFill/>
            </a:ln>
            <a:effectLst/>
          </c:spPr>
          <c:invertIfNegative val="0"/>
          <c:cat>
            <c:numRef>
              <c:f>Sheet1!$A$2:$A$20</c:f>
              <c:numCache>
                <c:formatCode>mmm\-yy</c:formatCode>
                <c:ptCount val="19"/>
                <c:pt idx="0">
                  <c:v>43282</c:v>
                </c:pt>
                <c:pt idx="1">
                  <c:v>43374</c:v>
                </c:pt>
                <c:pt idx="2">
                  <c:v>43466</c:v>
                </c:pt>
                <c:pt idx="3">
                  <c:v>43647</c:v>
                </c:pt>
                <c:pt idx="4">
                  <c:v>43770</c:v>
                </c:pt>
                <c:pt idx="5">
                  <c:v>43800</c:v>
                </c:pt>
                <c:pt idx="6">
                  <c:v>43891</c:v>
                </c:pt>
                <c:pt idx="7">
                  <c:v>44044</c:v>
                </c:pt>
                <c:pt idx="8">
                  <c:v>44105</c:v>
                </c:pt>
                <c:pt idx="9">
                  <c:v>44197</c:v>
                </c:pt>
                <c:pt idx="10">
                  <c:v>44228</c:v>
                </c:pt>
                <c:pt idx="11">
                  <c:v>44256</c:v>
                </c:pt>
                <c:pt idx="12">
                  <c:v>44409</c:v>
                </c:pt>
                <c:pt idx="13">
                  <c:v>44531</c:v>
                </c:pt>
                <c:pt idx="14">
                  <c:v>44620</c:v>
                </c:pt>
                <c:pt idx="15">
                  <c:v>44652</c:v>
                </c:pt>
                <c:pt idx="16">
                  <c:v>44682</c:v>
                </c:pt>
                <c:pt idx="17">
                  <c:v>44713</c:v>
                </c:pt>
              </c:numCache>
            </c:numRef>
          </c:cat>
          <c:val>
            <c:numRef>
              <c:f>Sheet1!$C$2:$C$20</c:f>
              <c:numCache>
                <c:formatCode>General</c:formatCode>
                <c:ptCount val="19"/>
                <c:pt idx="0">
                  <c:v>23</c:v>
                </c:pt>
                <c:pt idx="1">
                  <c:v>22</c:v>
                </c:pt>
                <c:pt idx="2">
                  <c:v>26</c:v>
                </c:pt>
                <c:pt idx="3">
                  <c:v>29</c:v>
                </c:pt>
                <c:pt idx="4">
                  <c:v>30</c:v>
                </c:pt>
                <c:pt idx="5">
                  <c:v>29</c:v>
                </c:pt>
                <c:pt idx="6">
                  <c:v>29</c:v>
                </c:pt>
                <c:pt idx="7">
                  <c:v>28</c:v>
                </c:pt>
                <c:pt idx="8">
                  <c:v>27</c:v>
                </c:pt>
                <c:pt idx="9">
                  <c:v>27</c:v>
                </c:pt>
                <c:pt idx="10">
                  <c:v>27</c:v>
                </c:pt>
                <c:pt idx="11">
                  <c:v>27</c:v>
                </c:pt>
                <c:pt idx="12">
                  <c:v>27</c:v>
                </c:pt>
                <c:pt idx="13">
                  <c:v>27</c:v>
                </c:pt>
                <c:pt idx="14">
                  <c:v>27</c:v>
                </c:pt>
                <c:pt idx="15">
                  <c:v>27</c:v>
                </c:pt>
                <c:pt idx="16">
                  <c:v>27</c:v>
                </c:pt>
                <c:pt idx="17">
                  <c:v>27</c:v>
                </c:pt>
              </c:numCache>
            </c:numRef>
          </c:val>
          <c:extLst>
            <c:ext xmlns:c16="http://schemas.microsoft.com/office/drawing/2014/chart" uri="{C3380CC4-5D6E-409C-BE32-E72D297353CC}">
              <c16:uniqueId val="{00000001-679B-45DF-BFF4-841D27116758}"/>
            </c:ext>
          </c:extLst>
        </c:ser>
        <c:dLbls>
          <c:showLegendKey val="0"/>
          <c:showVal val="0"/>
          <c:showCatName val="0"/>
          <c:showSerName val="0"/>
          <c:showPercent val="0"/>
          <c:showBubbleSize val="0"/>
        </c:dLbls>
        <c:gapWidth val="150"/>
        <c:overlap val="100"/>
        <c:axId val="808752840"/>
        <c:axId val="808753824"/>
      </c:barChart>
      <c:dateAx>
        <c:axId val="808752840"/>
        <c:scaling>
          <c:orientation val="minMax"/>
          <c:max val="44774"/>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3824"/>
        <c:crosses val="autoZero"/>
        <c:auto val="1"/>
        <c:lblOffset val="100"/>
        <c:baseTimeUnit val="months"/>
        <c:majorUnit val="4"/>
        <c:majorTimeUnit val="months"/>
      </c:dateAx>
      <c:valAx>
        <c:axId val="808753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2840"/>
        <c:crosses val="autoZero"/>
        <c:crossBetween val="between"/>
      </c:valAx>
      <c:spPr>
        <a:noFill/>
        <a:ln>
          <a:noFill/>
        </a:ln>
        <a:effectLst/>
      </c:spPr>
    </c:plotArea>
    <c:legend>
      <c:legendPos val="r"/>
      <c:layout>
        <c:manualLayout>
          <c:xMode val="edge"/>
          <c:yMode val="edge"/>
          <c:x val="5.7412382275744946E-2"/>
          <c:y val="0.11101414406532518"/>
          <c:w val="0.19422160465235963"/>
          <c:h val="0.18355788859725869"/>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AU" baseline="0" dirty="0"/>
              <a:t>LAA/LWA/LTE-U devices</a:t>
            </a:r>
            <a:endParaRPr lang="en-AU"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9194071329319126E-2"/>
          <c:y val="0.12992296101876155"/>
          <c:w val="0.94122484689413832"/>
          <c:h val="0.7864554777874988"/>
        </c:manualLayout>
      </c:layout>
      <c:barChart>
        <c:barDir val="col"/>
        <c:grouping val="stacked"/>
        <c:varyColors val="0"/>
        <c:ser>
          <c:idx val="0"/>
          <c:order val="0"/>
          <c:tx>
            <c:strRef>
              <c:f>Sheet1!$B$1</c:f>
              <c:strCache>
                <c:ptCount val="1"/>
                <c:pt idx="0">
                  <c:v>LTE-U</c:v>
                </c:pt>
              </c:strCache>
            </c:strRef>
          </c:tx>
          <c:spPr>
            <a:solidFill>
              <a:srgbClr val="2D2DB9"/>
            </a:solidFill>
            <a:ln w="28575">
              <a:noFill/>
            </a:ln>
            <a:effectLst/>
          </c:spPr>
          <c:invertIfNegative val="0"/>
          <c:cat>
            <c:numRef>
              <c:f>Sheet1!$A$2:$A$4</c:f>
              <c:numCache>
                <c:formatCode>mmm\-yy</c:formatCode>
                <c:ptCount val="3"/>
                <c:pt idx="0">
                  <c:v>44256</c:v>
                </c:pt>
                <c:pt idx="1">
                  <c:v>44348</c:v>
                </c:pt>
                <c:pt idx="2">
                  <c:v>44682</c:v>
                </c:pt>
              </c:numCache>
            </c:numRef>
          </c:cat>
          <c:val>
            <c:numRef>
              <c:f>Sheet1!$B$2:$B$4</c:f>
              <c:numCache>
                <c:formatCode>General</c:formatCode>
                <c:ptCount val="3"/>
                <c:pt idx="0">
                  <c:v>46</c:v>
                </c:pt>
                <c:pt idx="1">
                  <c:v>46</c:v>
                </c:pt>
                <c:pt idx="2">
                  <c:v>46</c:v>
                </c:pt>
              </c:numCache>
            </c:numRef>
          </c:val>
          <c:extLst>
            <c:ext xmlns:c16="http://schemas.microsoft.com/office/drawing/2014/chart" uri="{C3380CC4-5D6E-409C-BE32-E72D297353CC}">
              <c16:uniqueId val="{00000000-78C4-46FE-832C-B5B389B27ECF}"/>
            </c:ext>
          </c:extLst>
        </c:ser>
        <c:ser>
          <c:idx val="1"/>
          <c:order val="1"/>
          <c:tx>
            <c:strRef>
              <c:f>Sheet1!$C$1</c:f>
              <c:strCache>
                <c:ptCount val="1"/>
                <c:pt idx="0">
                  <c:v>LWA</c:v>
                </c:pt>
              </c:strCache>
            </c:strRef>
          </c:tx>
          <c:spPr>
            <a:solidFill>
              <a:srgbClr val="00B0F0"/>
            </a:solidFill>
            <a:ln w="25400">
              <a:noFill/>
            </a:ln>
            <a:effectLst/>
          </c:spPr>
          <c:invertIfNegative val="0"/>
          <c:cat>
            <c:numRef>
              <c:f>Sheet1!$A$2:$A$4</c:f>
              <c:numCache>
                <c:formatCode>mmm\-yy</c:formatCode>
                <c:ptCount val="3"/>
                <c:pt idx="0">
                  <c:v>44256</c:v>
                </c:pt>
                <c:pt idx="1">
                  <c:v>44348</c:v>
                </c:pt>
                <c:pt idx="2">
                  <c:v>44682</c:v>
                </c:pt>
              </c:numCache>
            </c:numRef>
          </c:cat>
          <c:val>
            <c:numRef>
              <c:f>Sheet1!$C$2:$C$4</c:f>
              <c:numCache>
                <c:formatCode>General</c:formatCode>
                <c:ptCount val="3"/>
                <c:pt idx="0">
                  <c:v>16</c:v>
                </c:pt>
                <c:pt idx="1">
                  <c:v>16</c:v>
                </c:pt>
                <c:pt idx="2">
                  <c:v>17</c:v>
                </c:pt>
              </c:numCache>
            </c:numRef>
          </c:val>
          <c:extLst>
            <c:ext xmlns:c16="http://schemas.microsoft.com/office/drawing/2014/chart" uri="{C3380CC4-5D6E-409C-BE32-E72D297353CC}">
              <c16:uniqueId val="{00000001-78C4-46FE-832C-B5B389B27ECF}"/>
            </c:ext>
          </c:extLst>
        </c:ser>
        <c:ser>
          <c:idx val="2"/>
          <c:order val="2"/>
          <c:tx>
            <c:strRef>
              <c:f>Sheet1!$D$1</c:f>
              <c:strCache>
                <c:ptCount val="1"/>
                <c:pt idx="0">
                  <c:v>LAA</c:v>
                </c:pt>
              </c:strCache>
            </c:strRef>
          </c:tx>
          <c:spPr>
            <a:solidFill>
              <a:schemeClr val="bg2"/>
            </a:solidFill>
            <a:ln>
              <a:noFill/>
            </a:ln>
            <a:effectLst/>
          </c:spPr>
          <c:invertIfNegative val="0"/>
          <c:cat>
            <c:numRef>
              <c:f>Sheet1!$A$2:$A$4</c:f>
              <c:numCache>
                <c:formatCode>mmm\-yy</c:formatCode>
                <c:ptCount val="3"/>
                <c:pt idx="0">
                  <c:v>44256</c:v>
                </c:pt>
                <c:pt idx="1">
                  <c:v>44348</c:v>
                </c:pt>
                <c:pt idx="2">
                  <c:v>44682</c:v>
                </c:pt>
              </c:numCache>
            </c:numRef>
          </c:cat>
          <c:val>
            <c:numRef>
              <c:f>Sheet1!$D$2:$D$4</c:f>
              <c:numCache>
                <c:formatCode>General</c:formatCode>
                <c:ptCount val="3"/>
                <c:pt idx="0">
                  <c:v>247</c:v>
                </c:pt>
                <c:pt idx="1">
                  <c:v>329</c:v>
                </c:pt>
                <c:pt idx="2">
                  <c:v>480</c:v>
                </c:pt>
              </c:numCache>
            </c:numRef>
          </c:val>
          <c:extLst>
            <c:ext xmlns:c16="http://schemas.microsoft.com/office/drawing/2014/chart" uri="{C3380CC4-5D6E-409C-BE32-E72D297353CC}">
              <c16:uniqueId val="{00000003-78C4-46FE-832C-B5B389B27ECF}"/>
            </c:ext>
          </c:extLst>
        </c:ser>
        <c:dLbls>
          <c:showLegendKey val="0"/>
          <c:showVal val="0"/>
          <c:showCatName val="0"/>
          <c:showSerName val="0"/>
          <c:showPercent val="0"/>
          <c:showBubbleSize val="0"/>
        </c:dLbls>
        <c:gapWidth val="150"/>
        <c:overlap val="100"/>
        <c:axId val="808752840"/>
        <c:axId val="808753824"/>
      </c:barChart>
      <c:dateAx>
        <c:axId val="808752840"/>
        <c:scaling>
          <c:orientation val="minMax"/>
          <c:max val="44713"/>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3824"/>
        <c:crosses val="autoZero"/>
        <c:auto val="1"/>
        <c:lblOffset val="100"/>
        <c:baseTimeUnit val="months"/>
        <c:majorUnit val="4"/>
        <c:majorTimeUnit val="months"/>
      </c:dateAx>
      <c:valAx>
        <c:axId val="808753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2840"/>
        <c:crosses val="autoZero"/>
        <c:crossBetween val="between"/>
      </c:valAx>
      <c:spPr>
        <a:noFill/>
        <a:ln>
          <a:noFill/>
        </a:ln>
        <a:effectLst/>
      </c:spPr>
    </c:plotArea>
    <c:legend>
      <c:legendPos val="r"/>
      <c:layout>
        <c:manualLayout>
          <c:xMode val="edge"/>
          <c:yMode val="edge"/>
          <c:x val="0.47755139982502182"/>
          <c:y val="0.41965611937396713"/>
          <c:w val="0.23097604986876638"/>
          <c:h val="0.26065082142509965"/>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802.11-17/0291r0</a:t>
            </a:r>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dirty="0"/>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dirty="0"/>
              <a:t>Page </a:t>
            </a:r>
            <a:fld id="{0AC92585-5460-48EC-A28F-298482A080F4}" type="slidenum">
              <a:rPr lang="en-US"/>
              <a:pPr>
                <a:defRPr/>
              </a:pPr>
              <a:t>‹#›</a:t>
            </a:fld>
            <a:endParaRPr lang="en-US" dirty="0"/>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dirty="0"/>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802.11-17/0291r0</a:t>
            </a:r>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dirty="0"/>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dirty="0"/>
              <a:t>Page </a:t>
            </a:r>
            <a:fld id="{18D10512-F400-46E6-9813-0191A717DA9A}" type="slidenum">
              <a:rPr lang="en-US"/>
              <a:pPr>
                <a:defRPr/>
              </a:pPr>
              <a:t>‹#›</a:t>
            </a:fld>
            <a:endParaRPr lang="en-US" dirty="0"/>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dirty="0"/>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a:t>Slide </a:t>
            </a:r>
            <a:fld id="{EF4002E7-DB4D-4CC3-8382-1939D19420D8}" type="slidenum">
              <a:rPr lang="en-US"/>
              <a:pPr>
                <a:defRPr/>
              </a:pPr>
              <a:t>‹#›</a:t>
            </a:fld>
            <a:endParaRPr lang="en-US" dirty="0"/>
          </a:p>
        </p:txBody>
      </p:sp>
    </p:spTree>
    <p:extLst>
      <p:ext uri="{BB962C8B-B14F-4D97-AF65-F5344CB8AC3E}">
        <p14:creationId xmlns:p14="http://schemas.microsoft.com/office/powerpoint/2010/main" val="1727316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a:t>Slide </a:t>
            </a:r>
            <a:fld id="{EF4002E7-DB4D-4CC3-8382-1939D19420D8}" type="slidenum">
              <a:rPr lang="en-US"/>
              <a:pPr>
                <a:defRPr/>
              </a:pPr>
              <a:t>‹#›</a:t>
            </a:fld>
            <a:endParaRPr lang="en-US" dirty="0"/>
          </a:p>
        </p:txBody>
      </p:sp>
    </p:spTree>
    <p:extLst>
      <p:ext uri="{BB962C8B-B14F-4D97-AF65-F5344CB8AC3E}">
        <p14:creationId xmlns:p14="http://schemas.microsoft.com/office/powerpoint/2010/main" val="3866945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a:t>Slide </a:t>
            </a:r>
            <a:fld id="{EF4002E7-DB4D-4CC3-8382-1939D19420D8}" type="slidenum">
              <a:rPr lang="en-US"/>
              <a:pPr>
                <a:defRPr/>
              </a:pPr>
              <a:t>‹#›</a:t>
            </a:fld>
            <a:endParaRPr lang="en-US" dirty="0"/>
          </a:p>
        </p:txBody>
      </p:sp>
    </p:spTree>
    <p:extLst>
      <p:ext uri="{BB962C8B-B14F-4D97-AF65-F5344CB8AC3E}">
        <p14:creationId xmlns:p14="http://schemas.microsoft.com/office/powerpoint/2010/main" val="2905925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dirty="0"/>
              <a:t>Slide </a:t>
            </a:r>
            <a:fld id="{FCE5288C-F87B-4810-A6B2-740CE13BD34D}" type="slidenum">
              <a:rPr lang="en-US"/>
              <a:pPr>
                <a:defRPr/>
              </a:pPr>
              <a:t>‹#›</a:t>
            </a:fld>
            <a:endParaRPr lang="en-US" dirty="0"/>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dirty="0"/>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dirty="0"/>
              <a:t>Slide </a:t>
            </a:r>
            <a:fld id="{A469A3A6-7083-48BA-9D7E-342D6AB96B4F}" type="slidenum">
              <a:rPr lang="en-US"/>
              <a:pPr>
                <a:defRPr/>
              </a:pPr>
              <a:t>‹#›</a:t>
            </a:fld>
            <a:endParaRPr lang="en-US" dirty="0"/>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802.11-22/0873r2</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
        <p:nvSpPr>
          <p:cNvPr id="1034" name="Rectangle 7"/>
          <p:cNvSpPr>
            <a:spLocks noChangeArrowheads="1"/>
          </p:cNvSpPr>
          <p:nvPr/>
        </p:nvSpPr>
        <p:spPr bwMode="auto">
          <a:xfrm>
            <a:off x="685800" y="363379"/>
            <a:ext cx="9233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July 2022</a:t>
            </a: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2.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s://ieeesa.webex.com/ieeesa/j.php?MTID=m97e35ea686b17229bc8ae86519a78426"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hyperlink" Target="https://mentor.ieee.org/802.11/dcn/22/11-22-0875-00-coex-may-2022-meeting-minutes.doc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event.on24.com/wcc/r/3773476/C7EC868EDBF1E02388284EEFF677072F" TargetMode="External"/><Relationship Id="rId2" Type="http://schemas.openxmlformats.org/officeDocument/2006/relationships/hyperlink" Target="https://mentor.ieee.org/802.11/dcn/22/11-22-0921-02-coex-ieee-802-tech-talk.pptx"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web.cvent.com/event/5ab3e363-ef4b-45fe-b35d-cd88bf622491/summary"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mentor.ieee.org/802.11/dcn/21/11-21-1858" TargetMode="External"/><Relationship Id="rId2" Type="http://schemas.openxmlformats.org/officeDocument/2006/relationships/hyperlink" Target="https://mentor.ieee.org/802.11/dcn/20/11-20-1973"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mentor.ieee.org/802.11/dcn/20/11-20-1973"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mentor.ieee.org/802.11/dcn/20/11-20-1973"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mentor.ieee.org/802.11/dcn/21/11-21-1858-01-coex-laa-wi-fi-coexistence-experiments-preliminary-results.pptx"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hyperlink" Target="http://www.ieee802.org/11/private/ETSI_documents/BRAN"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mentor.ieee.org/802.11/dcn/22/11-22-0180-01-coex-coex-update-for-tgbe.pptx"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mentor.ieee.org/802.11/dcn/21/11-21-0851-00-coex-5-ghz-ed-analysis.docx" TargetMode="External"/><Relationship Id="rId2" Type="http://schemas.openxmlformats.org/officeDocument/2006/relationships/hyperlink" Target="https://mentor.ieee.org/802.11/dcn/21/11-21-0705-00-coex-simulation-and-evaluation-of-the-impact-of-varying-ed-thresholds.pptx"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mentor.ieee.org/802.11/dcn/21/11-21-0705-00-coex-simulation-and-evaluation-of-the-impact-of-varying-ed-thresholds.pptx" TargetMode="External"/><Relationship Id="rId2" Type="http://schemas.openxmlformats.org/officeDocument/2006/relationships/hyperlink" Target="https://mentor.ieee.org/802.11/dcn/21/11-21-1179-00-coex-next-steps-in-the-evaluation-of-the-impact-of-varying-ed-thresholds.pptx"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hyperlink" Target="https://mentor.ieee.org/802.11/dcn/22/11-22-0124-00-coex-3gpp-coex-update.pptx"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mentor.ieee.org/802.11/dcn/22/11-22-1091-00-coex-3gpp-rel-18-side-link.pptx"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2.xml"/><Relationship Id="rId4" Type="http://schemas.openxmlformats.org/officeDocument/2006/relationships/hyperlink" Target="http://www.ieee.org/about/corporate/governance"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s://mentor.ieee.org/802.11/dcn/22/11-22-1081-01-0wng-overview-of-802-15-4ab-coexistence.pptx"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hyperlink" Target="https://www.3gpp.org/ftp/TSG_RAN/TSG_RAN/TSGR_95e/Docs/RP-220684.zip" TargetMode="External"/><Relationship Id="rId2" Type="http://schemas.openxmlformats.org/officeDocument/2006/relationships/hyperlink" Target="https://www.3gpp.org/ftp/TSG_RAN/TSG_RAN/TSGR_95e/Docs/RP-220686.zip" TargetMode="External"/><Relationship Id="rId1" Type="http://schemas.openxmlformats.org/officeDocument/2006/relationships/slideLayout" Target="../slideLayouts/slideLayout2.xml"/><Relationship Id="rId4" Type="http://schemas.openxmlformats.org/officeDocument/2006/relationships/hyperlink" Target="https://www.3gpp.org/ftp/TSG_RAN/TSG_RAN/TSGR_95e/Docs/RP-220039.zip"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hyperlink" Target="https://mentor.ieee.org/802.11/dcn/21/11-21-0796-00-coex-coexistence-between-radars-and-communication-systems-in-the-60ghz-band.pptx" TargetMode="External"/><Relationship Id="rId2" Type="http://schemas.openxmlformats.org/officeDocument/2006/relationships/hyperlink" Target="https://mentor.ieee.org/802.11/dcn/21/11-21-0430-00-coex-mmwave-status-in-etsi-bran.pptx" TargetMode="External"/><Relationship Id="rId1" Type="http://schemas.openxmlformats.org/officeDocument/2006/relationships/slideLayout" Target="../slideLayouts/slideLayout2.xml"/><Relationship Id="rId4" Type="http://schemas.openxmlformats.org/officeDocument/2006/relationships/hyperlink" Target="https://mentor.ieee.org/802.11/dcn/21/11-21-1089-00-coex-coexistence-between-radars-and-communication-systems-in-the-60ghz-band-u-s-update.pptx"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s://mentor.ieee.org/802.11/dcn/22/11-22-0979-01-aiml-applying-ml-to-802-11-current-research-and-emerging-use-cases.pptx"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6"/>
                </a:solidFill>
              </a:rPr>
              <a:t>Agenda for </a:t>
            </a:r>
            <a:r>
              <a:rPr lang="en-US" i="1" dirty="0">
                <a:solidFill>
                  <a:schemeClr val="accent6"/>
                </a:solidFill>
              </a:rPr>
              <a:t>IEEE 802.11 Coexistence SC</a:t>
            </a:r>
            <a:br>
              <a:rPr lang="en-US" i="1" dirty="0">
                <a:solidFill>
                  <a:schemeClr val="accent6"/>
                </a:solidFill>
              </a:rPr>
            </a:br>
            <a:r>
              <a:rPr lang="en-US" dirty="0">
                <a:solidFill>
                  <a:schemeClr val="accent6"/>
                </a:solidFill>
              </a:rPr>
              <a:t>virtual</a:t>
            </a:r>
            <a:r>
              <a:rPr lang="en-US" i="1" dirty="0">
                <a:solidFill>
                  <a:schemeClr val="accent6"/>
                </a:solidFill>
              </a:rPr>
              <a:t> </a:t>
            </a:r>
            <a:r>
              <a:rPr lang="en-US" dirty="0">
                <a:solidFill>
                  <a:schemeClr val="accent6"/>
                </a:solidFill>
              </a:rPr>
              <a:t>meeting in July 2022</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13 July 2022</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83578594"/>
              </p:ext>
            </p:extLst>
          </p:nvPr>
        </p:nvGraphicFramePr>
        <p:xfrm>
          <a:off x="685800" y="3429000"/>
          <a:ext cx="7696200" cy="762000"/>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91318">
                <a:tc>
                  <a:txBody>
                    <a:bodyPr/>
                    <a:lstStyle/>
                    <a:p>
                      <a:pPr>
                        <a:spcAft>
                          <a:spcPts val="0"/>
                        </a:spcAft>
                      </a:pPr>
                      <a:r>
                        <a:rPr lang="en-US" sz="1200" dirty="0">
                          <a:effectLst/>
                        </a:rPr>
                        <a:t>Andrew 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dirty="0"/>
              <a:t>Participants are required to adhere to the 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dirty="0"/>
              <a:t>The IEEE SA Copyright Policy is described in the IEEE SA Standards Board Bylaws and IEEE SA Standards Board Operations Manual</a:t>
            </a:r>
          </a:p>
          <a:p>
            <a:pPr lvl="2"/>
            <a:r>
              <a:rPr lang="en-US" dirty="0"/>
              <a:t>IEEE SA Copyright Policy, see:</a:t>
            </a:r>
          </a:p>
          <a:p>
            <a:pPr lvl="3"/>
            <a:r>
              <a:rPr lang="en-US" dirty="0">
                <a:hlinkClick r:id="rId2"/>
              </a:rPr>
              <a:t>Clause 7</a:t>
            </a:r>
            <a:r>
              <a:rPr lang="en-US" dirty="0"/>
              <a:t> of the IEEE SA Standards Board Bylaws</a:t>
            </a:r>
          </a:p>
          <a:p>
            <a:pPr lvl="3"/>
            <a:r>
              <a:rPr lang="en-US" dirty="0">
                <a:hlinkClick r:id="rId3"/>
              </a:rPr>
              <a:t>Clause 6.1</a:t>
            </a:r>
            <a:r>
              <a:rPr lang="en-US" dirty="0"/>
              <a:t> of the IEEE SA Standards Board Operations Manual</a:t>
            </a:r>
          </a:p>
          <a:p>
            <a:pPr lvl="1"/>
            <a:r>
              <a:rPr lang="en-US" dirty="0"/>
              <a:t>Other material</a:t>
            </a:r>
          </a:p>
          <a:p>
            <a:pPr lvl="2"/>
            <a:r>
              <a:rPr lang="en-US" dirty="0">
                <a:hlinkClick r:id="rId4"/>
              </a:rPr>
              <a:t>IEEE SA Copyright Permission</a:t>
            </a:r>
            <a:endParaRPr lang="en-US" dirty="0"/>
          </a:p>
          <a:p>
            <a:pPr lvl="2"/>
            <a:r>
              <a:rPr lang="en-US" dirty="0">
                <a:hlinkClick r:id="rId5"/>
              </a:rPr>
              <a:t>IEEE SA Copyright FAQs</a:t>
            </a:r>
            <a:endParaRPr lang="en-US" dirty="0"/>
          </a:p>
          <a:p>
            <a:pPr lvl="2"/>
            <a:r>
              <a:rPr lang="en-US" dirty="0">
                <a:hlinkClick r:id="rId6"/>
              </a:rPr>
              <a:t>IEEE SA Best Practices for IEEE Standards Development</a:t>
            </a:r>
            <a:r>
              <a:rPr lang="en-US" dirty="0"/>
              <a:t> </a:t>
            </a:r>
          </a:p>
          <a:p>
            <a:pPr lvl="2"/>
            <a:r>
              <a:rPr lang="en-US" dirty="0"/>
              <a:t>Distribution of Draft Standards (see </a:t>
            </a:r>
            <a:r>
              <a:rPr lang="en-US" dirty="0">
                <a:hlinkClick r:id="rId3"/>
              </a:rPr>
              <a:t>Clause 6.1.3</a:t>
            </a:r>
            <a:r>
              <a:rPr lang="en-US" dirty="0"/>
              <a:t> of the SASB Operations Manual)</a:t>
            </a:r>
          </a:p>
        </p:txBody>
      </p:sp>
      <p:sp>
        <p:nvSpPr>
          <p:cNvPr id="6" name="Footer Placeholder 5"/>
          <p:cNvSpPr>
            <a:spLocks noGrp="1"/>
          </p:cNvSpPr>
          <p:nvPr>
            <p:ph type="ftr" idx="10"/>
          </p:nvPr>
        </p:nvSpPr>
        <p:spPr/>
        <p:txBody>
          <a:bodyPr/>
          <a:lstStyle/>
          <a:p>
            <a:r>
              <a:rPr lang="en-US" dirty="0"/>
              <a:t>Andrew Myles, Cisco</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10</a:t>
            </a:fld>
            <a:endParaRPr lang="en-US" altLang="en-US" dirty="0"/>
          </a:p>
        </p:txBody>
      </p:sp>
    </p:spTree>
    <p:extLst>
      <p:ext uri="{BB962C8B-B14F-4D97-AF65-F5344CB8AC3E}">
        <p14:creationId xmlns:p14="http://schemas.microsoft.com/office/powerpoint/2010/main" val="3418694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26510-ACCF-4ECF-AB55-B46DB521F23D}"/>
              </a:ext>
            </a:extLst>
          </p:cNvPr>
          <p:cNvSpPr>
            <a:spLocks noGrp="1"/>
          </p:cNvSpPr>
          <p:nvPr>
            <p:ph type="title"/>
          </p:nvPr>
        </p:nvSpPr>
        <p:spPr>
          <a:xfrm>
            <a:off x="685800" y="685800"/>
            <a:ext cx="7772400" cy="1066800"/>
          </a:xfrm>
        </p:spPr>
        <p:txBody>
          <a:bodyPr/>
          <a:lstStyle/>
          <a:p>
            <a:r>
              <a:rPr lang="en-AU" dirty="0"/>
              <a:t>The Coex SC will only meet once during the hybrid IEEE 802.11 WG plenary meeting in July 2022</a:t>
            </a:r>
          </a:p>
        </p:txBody>
      </p:sp>
      <p:sp>
        <p:nvSpPr>
          <p:cNvPr id="6" name="Content Placeholder 5">
            <a:extLst>
              <a:ext uri="{FF2B5EF4-FFF2-40B4-BE49-F238E27FC236}">
                <a16:creationId xmlns:a16="http://schemas.microsoft.com/office/drawing/2014/main" id="{A87C75F5-233E-4C4A-A72C-DE12D8B438F1}"/>
              </a:ext>
            </a:extLst>
          </p:cNvPr>
          <p:cNvSpPr>
            <a:spLocks noGrp="1"/>
          </p:cNvSpPr>
          <p:nvPr>
            <p:ph idx="1"/>
          </p:nvPr>
        </p:nvSpPr>
        <p:spPr>
          <a:xfrm>
            <a:off x="685800" y="1981200"/>
            <a:ext cx="7772400" cy="4114800"/>
          </a:xfrm>
        </p:spPr>
        <p:txBody>
          <a:bodyPr/>
          <a:lstStyle/>
          <a:p>
            <a:r>
              <a:rPr lang="en-AU" dirty="0"/>
              <a:t>Schedule</a:t>
            </a:r>
          </a:p>
          <a:p>
            <a:pPr lvl="1"/>
            <a:r>
              <a:rPr lang="en-AU" dirty="0"/>
              <a:t>Wednesday, 20 July 2022 @ 4-6pm ET</a:t>
            </a:r>
          </a:p>
          <a:p>
            <a:r>
              <a:rPr lang="en-AU" dirty="0" err="1"/>
              <a:t>Webex</a:t>
            </a:r>
            <a:r>
              <a:rPr lang="en-AU" dirty="0"/>
              <a:t> details</a:t>
            </a:r>
          </a:p>
          <a:p>
            <a:pPr lvl="1"/>
            <a:r>
              <a:rPr lang="en-AU" dirty="0"/>
              <a:t>Join the Webex meeting here:</a:t>
            </a:r>
          </a:p>
          <a:p>
            <a:pPr lvl="2"/>
            <a:r>
              <a:rPr lang="en-AU" dirty="0">
                <a:hlinkClick r:id="rId2"/>
              </a:rPr>
              <a:t>https://ieeesa.webex.com/ieeesa/j.php?MTID=m97e35ea686b17229bc8ae86519a78426</a:t>
            </a:r>
            <a:endParaRPr lang="en-AU" dirty="0"/>
          </a:p>
          <a:p>
            <a:pPr lvl="1"/>
            <a:r>
              <a:rPr lang="en-AU" dirty="0"/>
              <a:t>Meeting number: 2338 981 2561</a:t>
            </a:r>
          </a:p>
          <a:p>
            <a:pPr lvl="1"/>
            <a:r>
              <a:rPr lang="en-AU" dirty="0"/>
              <a:t>Meeting password: wireless</a:t>
            </a:r>
          </a:p>
        </p:txBody>
      </p:sp>
      <p:sp>
        <p:nvSpPr>
          <p:cNvPr id="4" name="Footer Placeholder 3">
            <a:extLst>
              <a:ext uri="{FF2B5EF4-FFF2-40B4-BE49-F238E27FC236}">
                <a16:creationId xmlns:a16="http://schemas.microsoft.com/office/drawing/2014/main" id="{0AB6A181-A3BA-40E0-B416-1C137E68E141}"/>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57571E2C-A1CE-4BF3-A1C3-09855CFB6EB3}"/>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11</a:t>
            </a:fld>
            <a:endParaRPr lang="en-US" dirty="0"/>
          </a:p>
        </p:txBody>
      </p:sp>
      <p:sp>
        <p:nvSpPr>
          <p:cNvPr id="3" name="Content Placeholder 2">
            <a:extLst>
              <a:ext uri="{FF2B5EF4-FFF2-40B4-BE49-F238E27FC236}">
                <a16:creationId xmlns:a16="http://schemas.microsoft.com/office/drawing/2014/main" id="{39C4BD6C-C784-4118-BC52-DA624CD617E6}"/>
              </a:ext>
            </a:extLst>
          </p:cNvPr>
          <p:cNvSpPr>
            <a:spLocks noGrp="1"/>
          </p:cNvSpPr>
          <p:nvPr>
            <p:ph sz="half" idx="4294967295"/>
          </p:nvPr>
        </p:nvSpPr>
        <p:spPr>
          <a:xfrm>
            <a:off x="5334000" y="1981200"/>
            <a:ext cx="3810000" cy="4114800"/>
          </a:xfrm>
        </p:spPr>
        <p:txBody>
          <a:bodyPr/>
          <a:lstStyle/>
          <a:p>
            <a:pPr lvl="1"/>
            <a:endParaRPr lang="en-AU" dirty="0"/>
          </a:p>
          <a:p>
            <a:endParaRPr lang="en-AU" dirty="0"/>
          </a:p>
        </p:txBody>
      </p:sp>
    </p:spTree>
    <p:extLst>
      <p:ext uri="{BB962C8B-B14F-4D97-AF65-F5344CB8AC3E}">
        <p14:creationId xmlns:p14="http://schemas.microsoft.com/office/powerpoint/2010/main" val="4291185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AU" dirty="0"/>
              <a:t>The Coex SC will consider a proposed agenda for its hybrid meeting in July 2022</a:t>
            </a:r>
          </a:p>
        </p:txBody>
      </p:sp>
      <p:sp>
        <p:nvSpPr>
          <p:cNvPr id="3" name="Content Placeholder 2"/>
          <p:cNvSpPr>
            <a:spLocks noGrp="1"/>
          </p:cNvSpPr>
          <p:nvPr>
            <p:ph sz="half" idx="1"/>
          </p:nvPr>
        </p:nvSpPr>
        <p:spPr>
          <a:xfrm>
            <a:off x="685800" y="1981200"/>
            <a:ext cx="3810000" cy="4114800"/>
          </a:xfrm>
        </p:spPr>
        <p:txBody>
          <a:bodyPr/>
          <a:lstStyle/>
          <a:p>
            <a:r>
              <a:rPr lang="en-AU" dirty="0"/>
              <a:t>Planned agenda</a:t>
            </a:r>
          </a:p>
          <a:p>
            <a:pPr lvl="1"/>
            <a:r>
              <a:rPr lang="en-AU" dirty="0"/>
              <a:t>Bureaucratic stuff</a:t>
            </a:r>
          </a:p>
          <a:p>
            <a:pPr lvl="2"/>
            <a:r>
              <a:rPr lang="en-AU" dirty="0"/>
              <a:t>Scope of IEEE 802.11 Coex SC</a:t>
            </a:r>
          </a:p>
          <a:p>
            <a:pPr lvl="2"/>
            <a:r>
              <a:rPr lang="en-AU" dirty="0"/>
              <a:t>Approve minutes from May 2022</a:t>
            </a:r>
          </a:p>
          <a:p>
            <a:pPr lvl="1"/>
            <a:r>
              <a:rPr lang="en-AU" dirty="0"/>
              <a:t>What is happening this week? (in no particular order)</a:t>
            </a:r>
          </a:p>
          <a:p>
            <a:pPr lvl="2"/>
            <a:r>
              <a:rPr lang="en-AU" dirty="0"/>
              <a:t>Coex Tech Talk report</a:t>
            </a:r>
          </a:p>
          <a:p>
            <a:pPr lvl="2"/>
            <a:r>
              <a:rPr lang="en-AU" dirty="0"/>
              <a:t>LAA deployment update</a:t>
            </a:r>
          </a:p>
          <a:p>
            <a:pPr lvl="2"/>
            <a:r>
              <a:rPr lang="en-AU" dirty="0"/>
              <a:t>Impact of LAA/NR-U on Wi-Fi</a:t>
            </a:r>
          </a:p>
          <a:p>
            <a:pPr lvl="2"/>
            <a:r>
              <a:rPr lang="en-AU" dirty="0"/>
              <a:t>ETSI BRAN update</a:t>
            </a:r>
          </a:p>
          <a:p>
            <a:pPr lvl="3"/>
            <a:r>
              <a:rPr lang="en-AU" dirty="0"/>
              <a:t>EN 301 893 (5 GHz)</a:t>
            </a:r>
          </a:p>
          <a:p>
            <a:pPr lvl="4"/>
            <a:r>
              <a:rPr lang="en-AU" dirty="0"/>
              <a:t>Next steps for 802.11be</a:t>
            </a:r>
          </a:p>
          <a:p>
            <a:pPr lvl="3"/>
            <a:endParaRPr lang="en-AU" dirty="0"/>
          </a:p>
          <a:p>
            <a:pPr lvl="2"/>
            <a:endParaRPr lang="en-AU" dirty="0"/>
          </a:p>
        </p:txBody>
      </p:sp>
      <p:sp>
        <p:nvSpPr>
          <p:cNvPr id="6" name="Content Placeholder 5">
            <a:extLst>
              <a:ext uri="{FF2B5EF4-FFF2-40B4-BE49-F238E27FC236}">
                <a16:creationId xmlns:a16="http://schemas.microsoft.com/office/drawing/2014/main" id="{4690D76F-706E-4334-B2B3-CFD6DFCDE6FE}"/>
              </a:ext>
            </a:extLst>
          </p:cNvPr>
          <p:cNvSpPr>
            <a:spLocks noGrp="1"/>
          </p:cNvSpPr>
          <p:nvPr>
            <p:ph sz="half" idx="2"/>
          </p:nvPr>
        </p:nvSpPr>
        <p:spPr>
          <a:xfrm>
            <a:off x="4648200" y="1981200"/>
            <a:ext cx="3810000" cy="4114800"/>
          </a:xfrm>
        </p:spPr>
        <p:txBody>
          <a:bodyPr/>
          <a:lstStyle/>
          <a:p>
            <a:endParaRPr lang="en-AU" dirty="0"/>
          </a:p>
          <a:p>
            <a:pPr lvl="3"/>
            <a:r>
              <a:rPr lang="en-AU" dirty="0"/>
              <a:t>EN 303 687 (6 GHz)</a:t>
            </a:r>
          </a:p>
          <a:p>
            <a:pPr lvl="4"/>
            <a:r>
              <a:rPr lang="en-AU" dirty="0"/>
              <a:t>Next steps for 802.11ax/be</a:t>
            </a:r>
          </a:p>
          <a:p>
            <a:pPr lvl="4"/>
            <a:r>
              <a:rPr lang="en-AU" dirty="0"/>
              <a:t>NB FH</a:t>
            </a:r>
          </a:p>
          <a:p>
            <a:pPr lvl="4"/>
            <a:r>
              <a:rPr lang="en-AU" dirty="0"/>
              <a:t>C2C</a:t>
            </a:r>
          </a:p>
          <a:p>
            <a:pPr lvl="3"/>
            <a:r>
              <a:rPr lang="en-AU" dirty="0"/>
              <a:t>Future BRAN meetings</a:t>
            </a:r>
          </a:p>
          <a:p>
            <a:pPr lvl="2"/>
            <a:r>
              <a:rPr lang="en-AU" dirty="0"/>
              <a:t>IEEE 802.15.4ab </a:t>
            </a:r>
            <a:r>
              <a:rPr lang="en-AU" dirty="0" err="1"/>
              <a:t>coex</a:t>
            </a:r>
            <a:r>
              <a:rPr lang="en-AU" dirty="0"/>
              <a:t> discussion</a:t>
            </a:r>
          </a:p>
          <a:p>
            <a:pPr lvl="3"/>
            <a:r>
              <a:rPr lang="en-AU" dirty="0"/>
              <a:t>After WNG</a:t>
            </a:r>
          </a:p>
          <a:p>
            <a:pPr lvl="2"/>
            <a:r>
              <a:rPr lang="en-AU" dirty="0"/>
              <a:t>Bluetooth </a:t>
            </a:r>
            <a:r>
              <a:rPr lang="en-AU" dirty="0" err="1"/>
              <a:t>coex</a:t>
            </a:r>
            <a:r>
              <a:rPr lang="en-AU" dirty="0"/>
              <a:t> discussion</a:t>
            </a:r>
          </a:p>
          <a:p>
            <a:pPr lvl="2"/>
            <a:r>
              <a:rPr lang="en-AU" dirty="0"/>
              <a:t>SL-U </a:t>
            </a:r>
            <a:r>
              <a:rPr lang="en-AU" dirty="0" err="1"/>
              <a:t>coex</a:t>
            </a:r>
            <a:r>
              <a:rPr lang="en-AU" dirty="0"/>
              <a:t> discussion</a:t>
            </a:r>
          </a:p>
          <a:p>
            <a:pPr lvl="3"/>
            <a:r>
              <a:rPr lang="en-AU" dirty="0"/>
              <a:t>Dorin Viorel (CableLabs)</a:t>
            </a:r>
          </a:p>
          <a:p>
            <a:pPr lvl="2"/>
            <a:r>
              <a:rPr lang="en-AU" i="1" dirty="0"/>
              <a:t>The battle for 6 GHz </a:t>
            </a:r>
          </a:p>
          <a:p>
            <a:pPr lvl="2"/>
            <a:r>
              <a:rPr lang="en-AU" dirty="0"/>
              <a:t>60 GHz </a:t>
            </a:r>
            <a:r>
              <a:rPr lang="en-AU" dirty="0" err="1"/>
              <a:t>coex</a:t>
            </a:r>
            <a:r>
              <a:rPr lang="en-AU" dirty="0"/>
              <a:t> update</a:t>
            </a:r>
          </a:p>
          <a:p>
            <a:pPr lvl="2"/>
            <a:r>
              <a:rPr lang="en-AU" dirty="0"/>
              <a:t>Plans for meeting in Sept 2022?</a:t>
            </a:r>
          </a:p>
          <a:p>
            <a:endParaRPr lang="en-AU" dirty="0"/>
          </a:p>
        </p:txBody>
      </p:sp>
      <p:sp>
        <p:nvSpPr>
          <p:cNvPr id="4" name="Footer Placeholder 3"/>
          <p:cNvSpPr>
            <a:spLocks noGrp="1"/>
          </p:cNvSpPr>
          <p:nvPr>
            <p:ph type="ftr" sz="quarter" idx="10"/>
          </p:nvPr>
        </p:nvSpPr>
        <p:spPr>
          <a:xfrm>
            <a:off x="8053388" y="6475413"/>
            <a:ext cx="490537" cy="182562"/>
          </a:xfrm>
        </p:spPr>
        <p:txBody>
          <a:bodyPr/>
          <a:lstStyle/>
          <a:p>
            <a:r>
              <a:rPr lang="en-US" dirty="0"/>
              <a:t>Andrew Myles, Cisco</a:t>
            </a:r>
          </a:p>
        </p:txBody>
      </p:sp>
    </p:spTree>
    <p:extLst>
      <p:ext uri="{BB962C8B-B14F-4D97-AF65-F5344CB8AC3E}">
        <p14:creationId xmlns:p14="http://schemas.microsoft.com/office/powerpoint/2010/main" val="1456581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Scope of IEEE 802.11 Coexistence SC</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13</a:t>
            </a:fld>
            <a:endParaRPr lang="en-US" dirty="0"/>
          </a:p>
        </p:txBody>
      </p:sp>
    </p:spTree>
    <p:extLst>
      <p:ext uri="{BB962C8B-B14F-4D97-AF65-F5344CB8AC3E}">
        <p14:creationId xmlns:p14="http://schemas.microsoft.com/office/powerpoint/2010/main" val="2714693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scope was revised in Sept 2020 </a:t>
            </a:r>
          </a:p>
        </p:txBody>
      </p:sp>
      <p:sp>
        <p:nvSpPr>
          <p:cNvPr id="12" name="Content Placeholder 11">
            <a:extLst>
              <a:ext uri="{FF2B5EF4-FFF2-40B4-BE49-F238E27FC236}">
                <a16:creationId xmlns:a16="http://schemas.microsoft.com/office/drawing/2014/main" id="{22C2F833-62FB-4AB1-8334-9BA30F1F28F6}"/>
              </a:ext>
            </a:extLst>
          </p:cNvPr>
          <p:cNvSpPr>
            <a:spLocks noGrp="1"/>
          </p:cNvSpPr>
          <p:nvPr>
            <p:ph idx="1"/>
          </p:nvPr>
        </p:nvSpPr>
        <p:spPr/>
        <p:txBody>
          <a:bodyPr/>
          <a:lstStyle/>
          <a:p>
            <a:r>
              <a:rPr lang="en-AU" dirty="0"/>
              <a:t>IEEE 802.11 Coex SC Scope</a:t>
            </a:r>
          </a:p>
          <a:p>
            <a:pPr lvl="1"/>
            <a:r>
              <a:rPr lang="en-AU" i="1" dirty="0"/>
              <a:t>The Coex SC shall promote, within the 802.11 WG and externally, an environment that enables IEEE 802.11 technologies to have equitable access to unlicensed spectrum globally</a:t>
            </a:r>
          </a:p>
          <a:p>
            <a:pPr lvl="1"/>
            <a:r>
              <a:rPr lang="en-AU" i="1" dirty="0"/>
              <a:t>The Coex SC should focus particularly on coexistence of 802.11ax &amp; 802.11be with LAA &amp; NR-U in the 5 GHz &amp; 6 GHz bands globally</a:t>
            </a:r>
          </a:p>
          <a:p>
            <a:pPr lvl="1"/>
            <a:r>
              <a:rPr lang="en-AU" i="1" dirty="0"/>
              <a:t>The Coex SC may consider coexistence with other technologies and in other bands as directed by the Chair of the 802.11 WG</a:t>
            </a:r>
          </a:p>
          <a:p>
            <a:r>
              <a:rPr lang="en-AU" dirty="0"/>
              <a:t>IEEE 802.11 Coex SC close down criteria</a:t>
            </a:r>
          </a:p>
          <a:p>
            <a:pPr lvl="1"/>
            <a:r>
              <a:rPr lang="en-AU" dirty="0"/>
              <a:t>802.11 WG Chair </a:t>
            </a:r>
            <a:r>
              <a:rPr lang="en-AU" sz="1600" dirty="0"/>
              <a:t>has</a:t>
            </a:r>
            <a:r>
              <a:rPr lang="en-AU" dirty="0"/>
              <a:t> authority to close down SC</a:t>
            </a:r>
          </a:p>
          <a:p>
            <a:pPr lvl="1"/>
            <a:endParaRPr lang="en-AU"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14</a:t>
            </a:fld>
            <a:endParaRPr lang="en-US" dirty="0"/>
          </a:p>
        </p:txBody>
      </p:sp>
    </p:spTree>
    <p:extLst>
      <p:ext uri="{BB962C8B-B14F-4D97-AF65-F5344CB8AC3E}">
        <p14:creationId xmlns:p14="http://schemas.microsoft.com/office/powerpoint/2010/main" val="3764971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F5DDD-CADA-492D-81AB-550EF7557DF0}"/>
              </a:ext>
            </a:extLst>
          </p:cNvPr>
          <p:cNvSpPr>
            <a:spLocks noGrp="1"/>
          </p:cNvSpPr>
          <p:nvPr>
            <p:ph type="title"/>
          </p:nvPr>
        </p:nvSpPr>
        <p:spPr>
          <a:xfrm>
            <a:off x="685800" y="685800"/>
            <a:ext cx="7772400" cy="1066800"/>
          </a:xfrm>
        </p:spPr>
        <p:txBody>
          <a:bodyPr/>
          <a:lstStyle/>
          <a:p>
            <a:r>
              <a:rPr lang="en-AU" dirty="0"/>
              <a:t>The scope of the Coex SC was expanded in March 2021 to include 60 GHz coexistence issues</a:t>
            </a:r>
          </a:p>
        </p:txBody>
      </p:sp>
      <p:sp>
        <p:nvSpPr>
          <p:cNvPr id="3" name="Content Placeholder 2">
            <a:extLst>
              <a:ext uri="{FF2B5EF4-FFF2-40B4-BE49-F238E27FC236}">
                <a16:creationId xmlns:a16="http://schemas.microsoft.com/office/drawing/2014/main" id="{A738258B-FACE-426E-B102-10CC3ECCD07F}"/>
              </a:ext>
            </a:extLst>
          </p:cNvPr>
          <p:cNvSpPr>
            <a:spLocks noGrp="1"/>
          </p:cNvSpPr>
          <p:nvPr>
            <p:ph idx="1"/>
          </p:nvPr>
        </p:nvSpPr>
        <p:spPr>
          <a:xfrm>
            <a:off x="685800" y="1981200"/>
            <a:ext cx="7772400" cy="4114800"/>
          </a:xfrm>
        </p:spPr>
        <p:txBody>
          <a:bodyPr/>
          <a:lstStyle/>
          <a:p>
            <a:pPr lvl="1"/>
            <a:r>
              <a:rPr lang="en-AU" dirty="0">
                <a:latin typeface="+mj-lt"/>
              </a:rPr>
              <a:t>It was noted during the March 2021 plenary that ETSI BRAN is working on 60 GHz Harmonised Standards that may impact IEEE 802.11ay coexistence</a:t>
            </a:r>
          </a:p>
          <a:p>
            <a:pPr lvl="1"/>
            <a:r>
              <a:rPr lang="en-AU" dirty="0">
                <a:latin typeface="+mj-lt"/>
              </a:rPr>
              <a:t>Subsequently, the 802.11 Chair directed the Coex SC to consider 60GHz coexistence within scope</a:t>
            </a:r>
          </a:p>
          <a:p>
            <a:pPr lvl="2"/>
            <a:r>
              <a:rPr lang="en-AU" i="1" dirty="0">
                <a:effectLst/>
                <a:latin typeface="+mj-lt"/>
                <a:ea typeface="Calibri" panose="020F0502020204030204" pitchFamily="34" charset="0"/>
              </a:rPr>
              <a:t>At today's WG11 Opening Plenary, the comment was made that ETSI BRAN is also considering operational and coexistence requirements related to 57-71 GHz (60GHz) spectrum, relevant of course to 802.11ad and 11ay</a:t>
            </a:r>
          </a:p>
          <a:p>
            <a:pPr lvl="2"/>
            <a:r>
              <a:rPr lang="en-AU" i="1" dirty="0">
                <a:effectLst/>
                <a:latin typeface="+mj-lt"/>
                <a:ea typeface="Calibri" panose="020F0502020204030204" pitchFamily="34" charset="0"/>
              </a:rPr>
              <a:t>The scope of the Coex SC focuses on, "coexistence of 802.11ax &amp; 802.11be with LAA &amp; NR-U in the 5 GHz &amp; 6 GHz bands globally". However, it "may consider coexistence with other technologies and in other bands as directed by the Chair of the 802.11 WG". So the Coex SC can consider 60 GHz issues if directed by the WG Chair</a:t>
            </a:r>
          </a:p>
          <a:p>
            <a:pPr lvl="2"/>
            <a:r>
              <a:rPr lang="en-AU" i="1" dirty="0">
                <a:effectLst/>
                <a:latin typeface="+mj-lt"/>
                <a:ea typeface="Calibri" panose="020F0502020204030204" pitchFamily="34" charset="0"/>
              </a:rPr>
              <a:t>I have directed the Coex SC to additionally consider coexistence topics for 60GHz operation</a:t>
            </a:r>
          </a:p>
          <a:p>
            <a:pPr lvl="1"/>
            <a:endParaRPr lang="en-AU" dirty="0"/>
          </a:p>
        </p:txBody>
      </p:sp>
      <p:sp>
        <p:nvSpPr>
          <p:cNvPr id="4" name="Footer Placeholder 3">
            <a:extLst>
              <a:ext uri="{FF2B5EF4-FFF2-40B4-BE49-F238E27FC236}">
                <a16:creationId xmlns:a16="http://schemas.microsoft.com/office/drawing/2014/main" id="{D99F5110-B34E-4791-9E41-3C3CB72BA5D1}"/>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37993BEB-1D3C-4BA2-AA33-0396B0A024C0}"/>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15</a:t>
            </a:fld>
            <a:endParaRPr lang="en-US" dirty="0"/>
          </a:p>
        </p:txBody>
      </p:sp>
    </p:spTree>
    <p:extLst>
      <p:ext uri="{BB962C8B-B14F-4D97-AF65-F5344CB8AC3E}">
        <p14:creationId xmlns:p14="http://schemas.microsoft.com/office/powerpoint/2010/main" val="3164367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i="1" dirty="0">
                <a:solidFill>
                  <a:schemeClr val="accent2"/>
                </a:solidFill>
              </a:rPr>
              <a:t>Minutes</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16</a:t>
            </a:fld>
            <a:endParaRPr lang="en-US" dirty="0"/>
          </a:p>
        </p:txBody>
      </p:sp>
    </p:spTree>
    <p:extLst>
      <p:ext uri="{BB962C8B-B14F-4D97-AF65-F5344CB8AC3E}">
        <p14:creationId xmlns:p14="http://schemas.microsoft.com/office/powerpoint/2010/main" val="2771728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the approval of its virtual meeting minutes from May 2022</a:t>
            </a:r>
          </a:p>
        </p:txBody>
      </p:sp>
      <p:sp>
        <p:nvSpPr>
          <p:cNvPr id="3" name="Content Placeholder 2"/>
          <p:cNvSpPr>
            <a:spLocks noGrp="1"/>
          </p:cNvSpPr>
          <p:nvPr>
            <p:ph idx="1"/>
          </p:nvPr>
        </p:nvSpPr>
        <p:spPr/>
        <p:txBody>
          <a:bodyPr/>
          <a:lstStyle/>
          <a:p>
            <a:pPr lvl="1"/>
            <a:r>
              <a:rPr lang="en-AU" dirty="0"/>
              <a:t>The draft minutes for the Coex SC at the virtual meeting in May 2022 are available on Mentor:</a:t>
            </a:r>
          </a:p>
          <a:p>
            <a:pPr lvl="2"/>
            <a:r>
              <a:rPr lang="en-AU" dirty="0"/>
              <a:t>See </a:t>
            </a:r>
            <a:r>
              <a:rPr lang="en-AU" dirty="0">
                <a:hlinkClick r:id="rId2"/>
              </a:rPr>
              <a:t>11-22-0875-00</a:t>
            </a:r>
            <a:endParaRPr lang="en-AU" dirty="0"/>
          </a:p>
          <a:p>
            <a:pPr lvl="1"/>
            <a:r>
              <a:rPr lang="en-AU" dirty="0"/>
              <a:t>Proposed motion:</a:t>
            </a:r>
          </a:p>
          <a:p>
            <a:pPr lvl="2"/>
            <a:r>
              <a:rPr lang="en-AU" i="1" dirty="0"/>
              <a:t>The IEEE 802 Coex SC approves </a:t>
            </a:r>
            <a:r>
              <a:rPr lang="en-AU" i="1" dirty="0">
                <a:hlinkClick r:id="rId2"/>
              </a:rPr>
              <a:t>11-22-0875-00</a:t>
            </a:r>
            <a:r>
              <a:rPr lang="en-AU" i="1" dirty="0"/>
              <a:t> as the minutes of its virtual meeting in May 2022</a:t>
            </a:r>
          </a:p>
          <a:p>
            <a:pPr lvl="2"/>
            <a:r>
              <a:rPr lang="en-AU" dirty="0"/>
              <a:t>Moved: </a:t>
            </a:r>
          </a:p>
          <a:p>
            <a:pPr lvl="2"/>
            <a:r>
              <a:rPr lang="en-AU" dirty="0"/>
              <a:t>Seconded:</a:t>
            </a:r>
          </a:p>
          <a:p>
            <a:pPr lvl="2"/>
            <a:r>
              <a:rPr lang="en-AU" dirty="0"/>
              <a:t>Result:</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17</a:t>
            </a:fld>
            <a:endParaRPr lang="en-US" dirty="0"/>
          </a:p>
        </p:txBody>
      </p:sp>
    </p:spTree>
    <p:extLst>
      <p:ext uri="{BB962C8B-B14F-4D97-AF65-F5344CB8AC3E}">
        <p14:creationId xmlns:p14="http://schemas.microsoft.com/office/powerpoint/2010/main" val="1024488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2DB854-73D5-473A-AEF3-DCA887FDDE14}"/>
              </a:ext>
            </a:extLst>
          </p:cNvPr>
          <p:cNvSpPr>
            <a:spLocks noGrp="1"/>
          </p:cNvSpPr>
          <p:nvPr>
            <p:ph idx="1"/>
          </p:nvPr>
        </p:nvSpPr>
        <p:spPr/>
        <p:txBody>
          <a:bodyPr/>
          <a:lstStyle/>
          <a:p>
            <a:r>
              <a:rPr lang="en-AU" dirty="0">
                <a:solidFill>
                  <a:schemeClr val="accent2"/>
                </a:solidFill>
              </a:rPr>
              <a:t>Coex SC </a:t>
            </a:r>
          </a:p>
          <a:p>
            <a:r>
              <a:rPr lang="en-AU" dirty="0">
                <a:solidFill>
                  <a:srgbClr val="FF0000"/>
                </a:solidFill>
              </a:rPr>
              <a:t>Key messages for July 2022</a:t>
            </a:r>
          </a:p>
        </p:txBody>
      </p:sp>
      <p:sp>
        <p:nvSpPr>
          <p:cNvPr id="3" name="Footer Placeholder 2">
            <a:extLst>
              <a:ext uri="{FF2B5EF4-FFF2-40B4-BE49-F238E27FC236}">
                <a16:creationId xmlns:a16="http://schemas.microsoft.com/office/drawing/2014/main" id="{121AA8FB-063F-4C8E-B6F3-C22334D085F8}"/>
              </a:ext>
            </a:extLst>
          </p:cNvPr>
          <p:cNvSpPr>
            <a:spLocks noGrp="1"/>
          </p:cNvSpPr>
          <p:nvPr>
            <p:ph type="ftr" sz="quarter" idx="10"/>
          </p:nvPr>
        </p:nvSpPr>
        <p:spPr/>
        <p:txBody>
          <a:bodyPr/>
          <a:lstStyle/>
          <a:p>
            <a:pPr>
              <a:defRPr/>
            </a:pPr>
            <a:r>
              <a:rPr lang="en-US" dirty="0"/>
              <a:t>Andrew Myles, Cisco</a:t>
            </a:r>
          </a:p>
        </p:txBody>
      </p:sp>
      <p:sp>
        <p:nvSpPr>
          <p:cNvPr id="4" name="Slide Number Placeholder 3">
            <a:extLst>
              <a:ext uri="{FF2B5EF4-FFF2-40B4-BE49-F238E27FC236}">
                <a16:creationId xmlns:a16="http://schemas.microsoft.com/office/drawing/2014/main" id="{5DE9D8EC-64A7-4839-84F9-16A2EC838FB5}"/>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18</a:t>
            </a:fld>
            <a:endParaRPr lang="en-US" dirty="0"/>
          </a:p>
        </p:txBody>
      </p:sp>
    </p:spTree>
    <p:extLst>
      <p:ext uri="{BB962C8B-B14F-4D97-AF65-F5344CB8AC3E}">
        <p14:creationId xmlns:p14="http://schemas.microsoft.com/office/powerpoint/2010/main" val="515306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25B1F-B8D2-4778-AA4D-345C2212F4A1}"/>
              </a:ext>
            </a:extLst>
          </p:cNvPr>
          <p:cNvSpPr>
            <a:spLocks noGrp="1"/>
          </p:cNvSpPr>
          <p:nvPr>
            <p:ph type="title"/>
          </p:nvPr>
        </p:nvSpPr>
        <p:spPr/>
        <p:txBody>
          <a:bodyPr/>
          <a:lstStyle/>
          <a:p>
            <a:r>
              <a:rPr lang="en-AU" dirty="0"/>
              <a:t>There are few key message for the Coex SC that arise out of today’s session</a:t>
            </a:r>
          </a:p>
        </p:txBody>
      </p:sp>
      <p:sp>
        <p:nvSpPr>
          <p:cNvPr id="3" name="Content Placeholder 2">
            <a:extLst>
              <a:ext uri="{FF2B5EF4-FFF2-40B4-BE49-F238E27FC236}">
                <a16:creationId xmlns:a16="http://schemas.microsoft.com/office/drawing/2014/main" id="{67183165-9AB9-41A8-9DB8-48EE14491AC2}"/>
              </a:ext>
            </a:extLst>
          </p:cNvPr>
          <p:cNvSpPr>
            <a:spLocks noGrp="1"/>
          </p:cNvSpPr>
          <p:nvPr>
            <p:ph idx="1"/>
          </p:nvPr>
        </p:nvSpPr>
        <p:spPr/>
        <p:txBody>
          <a:bodyPr/>
          <a:lstStyle/>
          <a:p>
            <a:r>
              <a:rPr lang="en-AU" dirty="0"/>
              <a:t>Key messages from today’s session include …</a:t>
            </a:r>
          </a:p>
          <a:p>
            <a:pPr lvl="1"/>
            <a:r>
              <a:rPr lang="en-AU" dirty="0"/>
              <a:t>There is not much LAA/NR-U yet …</a:t>
            </a:r>
          </a:p>
          <a:p>
            <a:pPr lvl="2"/>
            <a:r>
              <a:rPr lang="en-AU" dirty="0"/>
              <a:t>… but any LAA/NR-U will not coexist well with Wi-Fi</a:t>
            </a:r>
          </a:p>
          <a:p>
            <a:pPr lvl="2"/>
            <a:r>
              <a:rPr lang="en-AU" dirty="0"/>
              <a:t>… which means we might or might not have a </a:t>
            </a:r>
            <a:r>
              <a:rPr lang="en-AU" dirty="0" err="1"/>
              <a:t>coex</a:t>
            </a:r>
            <a:r>
              <a:rPr lang="en-AU" dirty="0"/>
              <a:t> problem</a:t>
            </a:r>
          </a:p>
          <a:p>
            <a:pPr lvl="1"/>
            <a:r>
              <a:rPr lang="en-AU" dirty="0"/>
              <a:t>EN 301 893 (5 GHz) protects Wi-Fi …</a:t>
            </a:r>
          </a:p>
          <a:p>
            <a:pPr lvl="2"/>
            <a:r>
              <a:rPr lang="en-AU" dirty="0"/>
              <a:t>… but the compromise may result in 802.11be suffering</a:t>
            </a:r>
          </a:p>
          <a:p>
            <a:pPr lvl="1"/>
            <a:r>
              <a:rPr lang="en-AU" dirty="0"/>
              <a:t>IEEE 802.11 WG needs to decide how to respond to the rules …</a:t>
            </a:r>
          </a:p>
          <a:p>
            <a:pPr lvl="2"/>
            <a:r>
              <a:rPr lang="en-AU" dirty="0"/>
              <a:t>… in both EN 301 893 (5 GHz) &amp; EN 303 687 (6 GHz)</a:t>
            </a:r>
          </a:p>
          <a:p>
            <a:pPr lvl="1"/>
            <a:r>
              <a:rPr lang="en-AU" dirty="0"/>
              <a:t>There are ongoing </a:t>
            </a:r>
            <a:r>
              <a:rPr lang="en-AU" dirty="0" err="1"/>
              <a:t>coex</a:t>
            </a:r>
            <a:r>
              <a:rPr lang="en-AU" dirty="0"/>
              <a:t> threats/issues …</a:t>
            </a:r>
          </a:p>
          <a:p>
            <a:pPr lvl="2"/>
            <a:r>
              <a:rPr lang="en-AU" dirty="0"/>
              <a:t>… including from SL-U, 802.15.4ab, Bluetooth and lack of 6 GHz</a:t>
            </a:r>
          </a:p>
          <a:p>
            <a:pPr lvl="1"/>
            <a:r>
              <a:rPr lang="en-AU" dirty="0"/>
              <a:t>And we are still tracking 60 GHz </a:t>
            </a:r>
            <a:r>
              <a:rPr lang="en-AU" dirty="0" err="1"/>
              <a:t>coex</a:t>
            </a:r>
            <a:endParaRPr lang="en-AU" dirty="0"/>
          </a:p>
          <a:p>
            <a:r>
              <a:rPr lang="en-AU" dirty="0"/>
              <a:t>… you can leave if you are not interested in the details </a:t>
            </a:r>
            <a:r>
              <a:rPr lang="en-AU" dirty="0">
                <a:sym typeface="Wingdings" panose="05000000000000000000" pitchFamily="2" charset="2"/>
              </a:rPr>
              <a:t></a:t>
            </a:r>
            <a:endParaRPr lang="en-AU" dirty="0"/>
          </a:p>
        </p:txBody>
      </p:sp>
      <p:sp>
        <p:nvSpPr>
          <p:cNvPr id="4" name="Footer Placeholder 3">
            <a:extLst>
              <a:ext uri="{FF2B5EF4-FFF2-40B4-BE49-F238E27FC236}">
                <a16:creationId xmlns:a16="http://schemas.microsoft.com/office/drawing/2014/main" id="{FE675D0A-56D9-4410-8C46-66AAE5215DF8}"/>
              </a:ext>
            </a:extLst>
          </p:cNvPr>
          <p:cNvSpPr>
            <a:spLocks noGrp="1"/>
          </p:cNvSpPr>
          <p:nvPr>
            <p:ph type="ftr" sz="quarter" idx="10"/>
          </p:nvPr>
        </p:nvSpPr>
        <p:spPr/>
        <p:txBody>
          <a:bodyPr/>
          <a:lstStyle/>
          <a:p>
            <a:r>
              <a:rPr lang="en-US" dirty="0"/>
              <a:t>Andrew Myles, Cisco</a:t>
            </a:r>
          </a:p>
        </p:txBody>
      </p:sp>
      <p:sp>
        <p:nvSpPr>
          <p:cNvPr id="5" name="Slide Number Placeholder 4">
            <a:extLst>
              <a:ext uri="{FF2B5EF4-FFF2-40B4-BE49-F238E27FC236}">
                <a16:creationId xmlns:a16="http://schemas.microsoft.com/office/drawing/2014/main" id="{8209FA71-BEF0-4CD3-B817-371A26F17202}"/>
              </a:ext>
            </a:extLst>
          </p:cNvPr>
          <p:cNvSpPr>
            <a:spLocks noGrp="1"/>
          </p:cNvSpPr>
          <p:nvPr>
            <p:ph type="sldNum" sz="quarter" idx="11"/>
          </p:nvPr>
        </p:nvSpPr>
        <p:spPr/>
        <p:txBody>
          <a:bodyPr/>
          <a:lstStyle/>
          <a:p>
            <a:r>
              <a:rPr lang="en-US" dirty="0"/>
              <a:t>Slide </a:t>
            </a:r>
            <a:fld id="{EF4002E7-DB4D-4CC3-8382-1939D19420D8}" type="slidenum">
              <a:rPr lang="en-US" smtClean="0"/>
              <a:pPr/>
              <a:t>19</a:t>
            </a:fld>
            <a:endParaRPr lang="en-US" dirty="0"/>
          </a:p>
        </p:txBody>
      </p:sp>
    </p:spTree>
    <p:extLst>
      <p:ext uri="{BB962C8B-B14F-4D97-AF65-F5344CB8AC3E}">
        <p14:creationId xmlns:p14="http://schemas.microsoft.com/office/powerpoint/2010/main" val="4077686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1066800"/>
          </a:xfrm>
        </p:spPr>
        <p:txBody>
          <a:bodyPr/>
          <a:lstStyle/>
          <a:p>
            <a:r>
              <a:rPr lang="en-AU" dirty="0"/>
              <a:t>Welcome to the first hybrid meeting of the </a:t>
            </a:r>
            <a:r>
              <a:rPr lang="en-AU" i="1" dirty="0"/>
              <a:t>IEEE 802.11 Coexistence SC </a:t>
            </a:r>
            <a:r>
              <a:rPr lang="en-AU" dirty="0"/>
              <a:t>in July 2022</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2</a:t>
            </a:fld>
            <a:endParaRPr lang="en-US" dirty="0"/>
          </a:p>
        </p:txBody>
      </p:sp>
      <p:graphicFrame>
        <p:nvGraphicFramePr>
          <p:cNvPr id="8" name="Table 6">
            <a:extLst>
              <a:ext uri="{FF2B5EF4-FFF2-40B4-BE49-F238E27FC236}">
                <a16:creationId xmlns:a16="http://schemas.microsoft.com/office/drawing/2014/main" id="{6151548C-ED86-4F47-88ED-8A2DC78EDC93}"/>
              </a:ext>
            </a:extLst>
          </p:cNvPr>
          <p:cNvGraphicFramePr>
            <a:graphicFrameLocks noGrp="1"/>
          </p:cNvGraphicFramePr>
          <p:nvPr>
            <p:extLst>
              <p:ext uri="{D42A27DB-BD31-4B8C-83A1-F6EECF244321}">
                <p14:modId xmlns:p14="http://schemas.microsoft.com/office/powerpoint/2010/main" val="1649565206"/>
              </p:ext>
            </p:extLst>
          </p:nvPr>
        </p:nvGraphicFramePr>
        <p:xfrm>
          <a:off x="3274220" y="1600200"/>
          <a:ext cx="2667000" cy="45720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0">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237565">
                <a:tc>
                  <a:txBody>
                    <a:bodyPr/>
                    <a:lstStyle/>
                    <a:p>
                      <a:pPr algn="ctr"/>
                      <a:r>
                        <a:rPr lang="en-AU" sz="1400" dirty="0"/>
                        <a:t>9</a:t>
                      </a:r>
                    </a:p>
                  </a:txBody>
                  <a:tcPr/>
                </a:tc>
                <a:tc>
                  <a:txBody>
                    <a:bodyPr/>
                    <a:lstStyle/>
                    <a:p>
                      <a:pPr algn="ctr"/>
                      <a:r>
                        <a:rPr lang="en-AU" sz="1400" dirty="0"/>
                        <a:t>Bangkok</a:t>
                      </a:r>
                    </a:p>
                  </a:txBody>
                  <a:tcPr/>
                </a:tc>
                <a:tc>
                  <a:txBody>
                    <a:bodyPr/>
                    <a:lstStyle/>
                    <a:p>
                      <a:pPr algn="ctr"/>
                      <a:r>
                        <a:rPr lang="en-AU" sz="1400" dirty="0"/>
                        <a:t>Nov 2018 </a:t>
                      </a:r>
                    </a:p>
                  </a:txBody>
                  <a:tcPr/>
                </a:tc>
                <a:extLst>
                  <a:ext uri="{0D108BD9-81ED-4DB2-BD59-A6C34878D82A}">
                    <a16:rowId xmlns:a16="http://schemas.microsoft.com/office/drawing/2014/main" val="605224903"/>
                  </a:ext>
                </a:extLst>
              </a:tr>
              <a:tr h="237565">
                <a:tc>
                  <a:txBody>
                    <a:bodyPr/>
                    <a:lstStyle/>
                    <a:p>
                      <a:pPr algn="ctr"/>
                      <a:r>
                        <a:rPr lang="en-AU" sz="1400" dirty="0"/>
                        <a:t>10</a:t>
                      </a:r>
                    </a:p>
                  </a:txBody>
                  <a:tcPr/>
                </a:tc>
                <a:tc>
                  <a:txBody>
                    <a:bodyPr/>
                    <a:lstStyle/>
                    <a:p>
                      <a:pPr algn="ctr"/>
                      <a:r>
                        <a:rPr lang="en-AU" sz="1400" dirty="0"/>
                        <a:t>St Louis</a:t>
                      </a:r>
                    </a:p>
                  </a:txBody>
                  <a:tcPr/>
                </a:tc>
                <a:tc>
                  <a:txBody>
                    <a:bodyPr/>
                    <a:lstStyle/>
                    <a:p>
                      <a:pPr algn="ctr"/>
                      <a:r>
                        <a:rPr lang="en-AU" sz="1400" dirty="0"/>
                        <a:t>Jan 2019 </a:t>
                      </a:r>
                    </a:p>
                  </a:txBody>
                  <a:tcPr/>
                </a:tc>
                <a:extLst>
                  <a:ext uri="{0D108BD9-81ED-4DB2-BD59-A6C34878D82A}">
                    <a16:rowId xmlns:a16="http://schemas.microsoft.com/office/drawing/2014/main" val="240571227"/>
                  </a:ext>
                </a:extLst>
              </a:tr>
              <a:tr h="237565">
                <a:tc>
                  <a:txBody>
                    <a:bodyPr/>
                    <a:lstStyle/>
                    <a:p>
                      <a:pPr algn="ctr"/>
                      <a:r>
                        <a:rPr lang="en-AU" sz="1400" dirty="0"/>
                        <a:t>11</a:t>
                      </a:r>
                    </a:p>
                  </a:txBody>
                  <a:tcPr/>
                </a:tc>
                <a:tc>
                  <a:txBody>
                    <a:bodyPr/>
                    <a:lstStyle/>
                    <a:p>
                      <a:pPr algn="ctr"/>
                      <a:r>
                        <a:rPr lang="en-AU" sz="1400" dirty="0"/>
                        <a:t>Vancouver</a:t>
                      </a:r>
                    </a:p>
                  </a:txBody>
                  <a:tcPr/>
                </a:tc>
                <a:tc>
                  <a:txBody>
                    <a:bodyPr/>
                    <a:lstStyle/>
                    <a:p>
                      <a:pPr algn="ctr"/>
                      <a:r>
                        <a:rPr lang="en-AU" sz="1400" dirty="0"/>
                        <a:t>Mar 2019 </a:t>
                      </a:r>
                    </a:p>
                  </a:txBody>
                  <a:tcPr/>
                </a:tc>
                <a:extLst>
                  <a:ext uri="{0D108BD9-81ED-4DB2-BD59-A6C34878D82A}">
                    <a16:rowId xmlns:a16="http://schemas.microsoft.com/office/drawing/2014/main" val="1656154372"/>
                  </a:ext>
                </a:extLst>
              </a:tr>
              <a:tr h="237565">
                <a:tc>
                  <a:txBody>
                    <a:bodyPr/>
                    <a:lstStyle/>
                    <a:p>
                      <a:pPr algn="ctr"/>
                      <a:r>
                        <a:rPr lang="en-AU" sz="1400" dirty="0"/>
                        <a:t>12</a:t>
                      </a:r>
                    </a:p>
                  </a:txBody>
                  <a:tcPr/>
                </a:tc>
                <a:tc>
                  <a:txBody>
                    <a:bodyPr/>
                    <a:lstStyle/>
                    <a:p>
                      <a:pPr algn="ctr"/>
                      <a:r>
                        <a:rPr lang="en-AU" sz="1400" dirty="0"/>
                        <a:t>Atlanta</a:t>
                      </a:r>
                    </a:p>
                  </a:txBody>
                  <a:tcPr/>
                </a:tc>
                <a:tc>
                  <a:txBody>
                    <a:bodyPr/>
                    <a:lstStyle/>
                    <a:p>
                      <a:pPr algn="ctr"/>
                      <a:r>
                        <a:rPr lang="en-AU" sz="1400" dirty="0"/>
                        <a:t>May 2019 </a:t>
                      </a:r>
                    </a:p>
                  </a:txBody>
                  <a:tcPr/>
                </a:tc>
                <a:extLst>
                  <a:ext uri="{0D108BD9-81ED-4DB2-BD59-A6C34878D82A}">
                    <a16:rowId xmlns:a16="http://schemas.microsoft.com/office/drawing/2014/main" val="298386339"/>
                  </a:ext>
                </a:extLst>
              </a:tr>
              <a:tr h="237565">
                <a:tc>
                  <a:txBody>
                    <a:bodyPr/>
                    <a:lstStyle/>
                    <a:p>
                      <a:pPr algn="ctr"/>
                      <a:r>
                        <a:rPr lang="en-AU" sz="1400" dirty="0"/>
                        <a:t>13</a:t>
                      </a:r>
                    </a:p>
                  </a:txBody>
                  <a:tcPr/>
                </a:tc>
                <a:tc>
                  <a:txBody>
                    <a:bodyPr/>
                    <a:lstStyle/>
                    <a:p>
                      <a:pPr algn="ctr"/>
                      <a:r>
                        <a:rPr lang="en-AU" sz="1400" dirty="0"/>
                        <a:t>Vienna</a:t>
                      </a:r>
                    </a:p>
                  </a:txBody>
                  <a:tcPr/>
                </a:tc>
                <a:tc>
                  <a:txBody>
                    <a:bodyPr/>
                    <a:lstStyle/>
                    <a:p>
                      <a:pPr algn="ctr"/>
                      <a:r>
                        <a:rPr lang="en-AU" sz="1400" dirty="0"/>
                        <a:t>Jul 2019 </a:t>
                      </a:r>
                    </a:p>
                  </a:txBody>
                  <a:tcPr/>
                </a:tc>
                <a:extLst>
                  <a:ext uri="{0D108BD9-81ED-4DB2-BD59-A6C34878D82A}">
                    <a16:rowId xmlns:a16="http://schemas.microsoft.com/office/drawing/2014/main" val="2145421217"/>
                  </a:ext>
                </a:extLst>
              </a:tr>
              <a:tr h="237565">
                <a:tc>
                  <a:txBody>
                    <a:bodyPr/>
                    <a:lstStyle/>
                    <a:p>
                      <a:pPr algn="ctr"/>
                      <a:r>
                        <a:rPr lang="en-AU" sz="1400" dirty="0"/>
                        <a:t>14</a:t>
                      </a:r>
                    </a:p>
                  </a:txBody>
                  <a:tcPr/>
                </a:tc>
                <a:tc>
                  <a:txBody>
                    <a:bodyPr/>
                    <a:lstStyle/>
                    <a:p>
                      <a:pPr algn="ctr"/>
                      <a:r>
                        <a:rPr lang="en-AU" sz="1400" dirty="0"/>
                        <a:t>Hanoi</a:t>
                      </a:r>
                    </a:p>
                  </a:txBody>
                  <a:tcPr/>
                </a:tc>
                <a:tc>
                  <a:txBody>
                    <a:bodyPr/>
                    <a:lstStyle/>
                    <a:p>
                      <a:pPr algn="ctr"/>
                      <a:r>
                        <a:rPr lang="en-AU" sz="1400" dirty="0"/>
                        <a:t>Sep 2019 </a:t>
                      </a:r>
                    </a:p>
                  </a:txBody>
                  <a:tcPr/>
                </a:tc>
                <a:extLst>
                  <a:ext uri="{0D108BD9-81ED-4DB2-BD59-A6C34878D82A}">
                    <a16:rowId xmlns:a16="http://schemas.microsoft.com/office/drawing/2014/main" val="552046209"/>
                  </a:ext>
                </a:extLst>
              </a:tr>
              <a:tr h="237565">
                <a:tc>
                  <a:txBody>
                    <a:bodyPr/>
                    <a:lstStyle/>
                    <a:p>
                      <a:pPr algn="ctr"/>
                      <a:r>
                        <a:rPr lang="en-AU" sz="1400" dirty="0"/>
                        <a:t>15</a:t>
                      </a:r>
                    </a:p>
                  </a:txBody>
                  <a:tcPr/>
                </a:tc>
                <a:tc>
                  <a:txBody>
                    <a:bodyPr/>
                    <a:lstStyle/>
                    <a:p>
                      <a:pPr algn="ctr"/>
                      <a:r>
                        <a:rPr lang="en-AU" sz="1400" dirty="0"/>
                        <a:t>Hawaii</a:t>
                      </a:r>
                    </a:p>
                  </a:txBody>
                  <a:tcPr/>
                </a:tc>
                <a:tc>
                  <a:txBody>
                    <a:bodyPr/>
                    <a:lstStyle/>
                    <a:p>
                      <a:pPr algn="ctr"/>
                      <a:r>
                        <a:rPr lang="en-AU" sz="1400" dirty="0"/>
                        <a:t>Nov 2019</a:t>
                      </a:r>
                    </a:p>
                  </a:txBody>
                  <a:tcPr/>
                </a:tc>
                <a:extLst>
                  <a:ext uri="{0D108BD9-81ED-4DB2-BD59-A6C34878D82A}">
                    <a16:rowId xmlns:a16="http://schemas.microsoft.com/office/drawing/2014/main" val="1326901077"/>
                  </a:ext>
                </a:extLst>
              </a:tr>
              <a:tr h="237565">
                <a:tc>
                  <a:txBody>
                    <a:bodyPr/>
                    <a:lstStyle/>
                    <a:p>
                      <a:pPr algn="ctr"/>
                      <a:r>
                        <a:rPr lang="en-AU" sz="1400" dirty="0"/>
                        <a:t>16</a:t>
                      </a:r>
                    </a:p>
                  </a:txBody>
                  <a:tcPr/>
                </a:tc>
                <a:tc>
                  <a:txBody>
                    <a:bodyPr/>
                    <a:lstStyle/>
                    <a:p>
                      <a:pPr algn="ctr"/>
                      <a:r>
                        <a:rPr lang="en-AU" sz="1400" dirty="0"/>
                        <a:t>Irvine</a:t>
                      </a:r>
                    </a:p>
                  </a:txBody>
                  <a:tcPr/>
                </a:tc>
                <a:tc>
                  <a:txBody>
                    <a:bodyPr/>
                    <a:lstStyle/>
                    <a:p>
                      <a:pPr algn="ctr"/>
                      <a:r>
                        <a:rPr lang="en-AU" sz="1400" dirty="0"/>
                        <a:t>Jan 2020</a:t>
                      </a:r>
                    </a:p>
                  </a:txBody>
                  <a:tcPr/>
                </a:tc>
                <a:extLst>
                  <a:ext uri="{0D108BD9-81ED-4DB2-BD59-A6C34878D82A}">
                    <a16:rowId xmlns:a16="http://schemas.microsoft.com/office/drawing/2014/main" val="3594898333"/>
                  </a:ext>
                </a:extLst>
              </a:tr>
              <a:tr h="237565">
                <a:tc>
                  <a:txBody>
                    <a:bodyPr/>
                    <a:lstStyle/>
                    <a:p>
                      <a:pPr algn="ctr"/>
                      <a:r>
                        <a:rPr lang="en-AU" sz="1400" dirty="0"/>
                        <a:t>17</a:t>
                      </a:r>
                    </a:p>
                  </a:txBody>
                  <a:tcPr/>
                </a:tc>
                <a:tc>
                  <a:txBody>
                    <a:bodyPr/>
                    <a:lstStyle/>
                    <a:p>
                      <a:pPr algn="ctr"/>
                      <a:r>
                        <a:rPr lang="en-AU" sz="1400" dirty="0"/>
                        <a:t>Virtual 1</a:t>
                      </a:r>
                    </a:p>
                  </a:txBody>
                  <a:tcPr/>
                </a:tc>
                <a:tc>
                  <a:txBody>
                    <a:bodyPr/>
                    <a:lstStyle/>
                    <a:p>
                      <a:pPr algn="ctr"/>
                      <a:r>
                        <a:rPr lang="en-AU" sz="1400" dirty="0"/>
                        <a:t>Jul 2020</a:t>
                      </a:r>
                    </a:p>
                  </a:txBody>
                  <a:tcPr/>
                </a:tc>
                <a:extLst>
                  <a:ext uri="{0D108BD9-81ED-4DB2-BD59-A6C34878D82A}">
                    <a16:rowId xmlns:a16="http://schemas.microsoft.com/office/drawing/2014/main" val="1550002336"/>
                  </a:ext>
                </a:extLst>
              </a:tr>
              <a:tr h="237565">
                <a:tc>
                  <a:txBody>
                    <a:bodyPr/>
                    <a:lstStyle/>
                    <a:p>
                      <a:pPr algn="ctr"/>
                      <a:r>
                        <a:rPr lang="en-AU" sz="1400" dirty="0"/>
                        <a:t>18</a:t>
                      </a:r>
                    </a:p>
                  </a:txBody>
                  <a:tcPr/>
                </a:tc>
                <a:tc>
                  <a:txBody>
                    <a:bodyPr/>
                    <a:lstStyle/>
                    <a:p>
                      <a:pPr algn="ctr"/>
                      <a:r>
                        <a:rPr lang="en-AU" sz="1400" dirty="0"/>
                        <a:t>Virtual 2</a:t>
                      </a:r>
                    </a:p>
                  </a:txBody>
                  <a:tcPr/>
                </a:tc>
                <a:tc>
                  <a:txBody>
                    <a:bodyPr/>
                    <a:lstStyle/>
                    <a:p>
                      <a:pPr algn="ctr"/>
                      <a:r>
                        <a:rPr lang="en-AU" sz="1400" dirty="0"/>
                        <a:t>Sep 2020</a:t>
                      </a:r>
                    </a:p>
                  </a:txBody>
                  <a:tcPr/>
                </a:tc>
                <a:extLst>
                  <a:ext uri="{0D108BD9-81ED-4DB2-BD59-A6C34878D82A}">
                    <a16:rowId xmlns:a16="http://schemas.microsoft.com/office/drawing/2014/main" val="2475254383"/>
                  </a:ext>
                </a:extLst>
              </a:tr>
              <a:tr h="237565">
                <a:tc>
                  <a:txBody>
                    <a:bodyPr/>
                    <a:lstStyle/>
                    <a:p>
                      <a:pPr algn="ctr"/>
                      <a:r>
                        <a:rPr lang="en-AU" sz="1400" dirty="0"/>
                        <a:t>19</a:t>
                      </a:r>
                    </a:p>
                  </a:txBody>
                  <a:tcPr/>
                </a:tc>
                <a:tc>
                  <a:txBody>
                    <a:bodyPr/>
                    <a:lstStyle/>
                    <a:p>
                      <a:pPr algn="ctr"/>
                      <a:r>
                        <a:rPr lang="en-AU" sz="1400" dirty="0">
                          <a:solidFill>
                            <a:schemeClr val="tx1"/>
                          </a:solidFill>
                        </a:rPr>
                        <a:t>Virtual 3</a:t>
                      </a:r>
                    </a:p>
                  </a:txBody>
                  <a:tcPr/>
                </a:tc>
                <a:tc>
                  <a:txBody>
                    <a:bodyPr/>
                    <a:lstStyle/>
                    <a:p>
                      <a:pPr algn="ctr"/>
                      <a:r>
                        <a:rPr lang="en-AU" sz="1400" dirty="0">
                          <a:solidFill>
                            <a:schemeClr val="tx1"/>
                          </a:solidFill>
                        </a:rPr>
                        <a:t>Nov 2020</a:t>
                      </a:r>
                    </a:p>
                  </a:txBody>
                  <a:tcPr/>
                </a:tc>
                <a:extLst>
                  <a:ext uri="{0D108BD9-81ED-4DB2-BD59-A6C34878D82A}">
                    <a16:rowId xmlns:a16="http://schemas.microsoft.com/office/drawing/2014/main" val="199211192"/>
                  </a:ext>
                </a:extLst>
              </a:tr>
              <a:tr h="237565">
                <a:tc>
                  <a:txBody>
                    <a:bodyPr/>
                    <a:lstStyle/>
                    <a:p>
                      <a:pPr algn="ctr"/>
                      <a:r>
                        <a:rPr lang="en-AU" sz="1400" dirty="0"/>
                        <a:t>20</a:t>
                      </a:r>
                    </a:p>
                  </a:txBody>
                  <a:tcPr/>
                </a:tc>
                <a:tc>
                  <a:txBody>
                    <a:bodyPr/>
                    <a:lstStyle/>
                    <a:p>
                      <a:pPr algn="ctr"/>
                      <a:r>
                        <a:rPr lang="en-AU" sz="1400" dirty="0">
                          <a:solidFill>
                            <a:schemeClr val="tx1"/>
                          </a:solidFill>
                        </a:rPr>
                        <a:t>Virtual 4</a:t>
                      </a:r>
                    </a:p>
                  </a:txBody>
                  <a:tcPr/>
                </a:tc>
                <a:tc>
                  <a:txBody>
                    <a:bodyPr/>
                    <a:lstStyle/>
                    <a:p>
                      <a:pPr algn="ctr"/>
                      <a:r>
                        <a:rPr lang="en-AU" sz="1400" dirty="0">
                          <a:solidFill>
                            <a:schemeClr val="tx1"/>
                          </a:solidFill>
                        </a:rPr>
                        <a:t>Jan 2021</a:t>
                      </a:r>
                    </a:p>
                  </a:txBody>
                  <a:tcPr/>
                </a:tc>
                <a:extLst>
                  <a:ext uri="{0D108BD9-81ED-4DB2-BD59-A6C34878D82A}">
                    <a16:rowId xmlns:a16="http://schemas.microsoft.com/office/drawing/2014/main" val="257561072"/>
                  </a:ext>
                </a:extLst>
              </a:tr>
              <a:tr h="237565">
                <a:tc>
                  <a:txBody>
                    <a:bodyPr/>
                    <a:lstStyle/>
                    <a:p>
                      <a:pPr algn="ctr"/>
                      <a:r>
                        <a:rPr lang="en-AU" sz="1400" dirty="0"/>
                        <a:t>21</a:t>
                      </a:r>
                    </a:p>
                  </a:txBody>
                  <a:tcPr/>
                </a:tc>
                <a:tc>
                  <a:txBody>
                    <a:bodyPr/>
                    <a:lstStyle/>
                    <a:p>
                      <a:pPr algn="ctr"/>
                      <a:r>
                        <a:rPr lang="en-AU" sz="1400" dirty="0">
                          <a:solidFill>
                            <a:schemeClr val="tx1"/>
                          </a:solidFill>
                        </a:rPr>
                        <a:t>Virtual 5</a:t>
                      </a:r>
                    </a:p>
                  </a:txBody>
                  <a:tcPr/>
                </a:tc>
                <a:tc>
                  <a:txBody>
                    <a:bodyPr/>
                    <a:lstStyle/>
                    <a:p>
                      <a:pPr algn="ctr"/>
                      <a:r>
                        <a:rPr lang="en-AU" sz="1400" dirty="0">
                          <a:solidFill>
                            <a:schemeClr val="tx1"/>
                          </a:solidFill>
                        </a:rPr>
                        <a:t>Mar 2021</a:t>
                      </a:r>
                    </a:p>
                  </a:txBody>
                  <a:tcPr/>
                </a:tc>
                <a:extLst>
                  <a:ext uri="{0D108BD9-81ED-4DB2-BD59-A6C34878D82A}">
                    <a16:rowId xmlns:a16="http://schemas.microsoft.com/office/drawing/2014/main" val="2356763643"/>
                  </a:ext>
                </a:extLst>
              </a:tr>
              <a:tr h="237565">
                <a:tc>
                  <a:txBody>
                    <a:bodyPr/>
                    <a:lstStyle/>
                    <a:p>
                      <a:pPr algn="ctr"/>
                      <a:r>
                        <a:rPr lang="en-AU" sz="1400" dirty="0"/>
                        <a:t>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May 2021</a:t>
                      </a:r>
                    </a:p>
                  </a:txBody>
                  <a:tcPr/>
                </a:tc>
                <a:extLst>
                  <a:ext uri="{0D108BD9-81ED-4DB2-BD59-A6C34878D82A}">
                    <a16:rowId xmlns:a16="http://schemas.microsoft.com/office/drawing/2014/main" val="502230713"/>
                  </a:ext>
                </a:extLst>
              </a:tr>
            </a:tbl>
          </a:graphicData>
        </a:graphic>
      </p:graphicFrame>
      <p:graphicFrame>
        <p:nvGraphicFramePr>
          <p:cNvPr id="10" name="Table 6">
            <a:extLst>
              <a:ext uri="{FF2B5EF4-FFF2-40B4-BE49-F238E27FC236}">
                <a16:creationId xmlns:a16="http://schemas.microsoft.com/office/drawing/2014/main" id="{2CEEDA1B-3899-4834-A3F8-D216E355F3CE}"/>
              </a:ext>
            </a:extLst>
          </p:cNvPr>
          <p:cNvGraphicFramePr>
            <a:graphicFrameLocks noGrp="1"/>
          </p:cNvGraphicFramePr>
          <p:nvPr>
            <p:extLst>
              <p:ext uri="{D42A27DB-BD31-4B8C-83A1-F6EECF244321}">
                <p14:modId xmlns:p14="http://schemas.microsoft.com/office/powerpoint/2010/main" val="478956401"/>
              </p:ext>
            </p:extLst>
          </p:nvPr>
        </p:nvGraphicFramePr>
        <p:xfrm>
          <a:off x="396875" y="1600993"/>
          <a:ext cx="2667000" cy="18288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0">
                <a:tc gridSpan="3">
                  <a:txBody>
                    <a:bodyPr/>
                    <a:lstStyle/>
                    <a:p>
                      <a:pPr algn="ctr"/>
                      <a:r>
                        <a:rPr lang="en-AU" sz="1400" dirty="0"/>
                        <a:t>IEEE 802.11 PDED ad hoc </a:t>
                      </a:r>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1</a:t>
                      </a:r>
                    </a:p>
                  </a:txBody>
                  <a:tcPr/>
                </a:tc>
                <a:tc>
                  <a:txBody>
                    <a:bodyPr/>
                    <a:lstStyle/>
                    <a:p>
                      <a:r>
                        <a:rPr lang="en-AU" sz="1400" dirty="0"/>
                        <a:t>Warsaw</a:t>
                      </a:r>
                    </a:p>
                  </a:txBody>
                  <a:tcPr/>
                </a:tc>
                <a:tc>
                  <a:txBody>
                    <a:bodyPr/>
                    <a:lstStyle/>
                    <a:p>
                      <a:r>
                        <a:rPr lang="en-AU" sz="1400" dirty="0"/>
                        <a:t>Sep 2016 </a:t>
                      </a:r>
                    </a:p>
                  </a:txBody>
                  <a:tcPr/>
                </a:tc>
                <a:extLst>
                  <a:ext uri="{0D108BD9-81ED-4DB2-BD59-A6C34878D82A}">
                    <a16:rowId xmlns:a16="http://schemas.microsoft.com/office/drawing/2014/main" val="4189373064"/>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San Antonio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Nov 2016 </a:t>
                      </a:r>
                    </a:p>
                  </a:txBody>
                  <a:tcPr/>
                </a:tc>
                <a:extLst>
                  <a:ext uri="{0D108BD9-81ED-4DB2-BD59-A6C34878D82A}">
                    <a16:rowId xmlns:a16="http://schemas.microsoft.com/office/drawing/2014/main" val="2259142925"/>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Atlanta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Jan 2017 </a:t>
                      </a:r>
                    </a:p>
                  </a:txBody>
                  <a:tcPr/>
                </a:tc>
                <a:extLst>
                  <a:ext uri="{0D108BD9-81ED-4DB2-BD59-A6C34878D82A}">
                    <a16:rowId xmlns:a16="http://schemas.microsoft.com/office/drawing/2014/main" val="258176343"/>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Vancouver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Mar 2017</a:t>
                      </a:r>
                    </a:p>
                  </a:txBody>
                  <a:tcPr/>
                </a:tc>
                <a:extLst>
                  <a:ext uri="{0D108BD9-81ED-4DB2-BD59-A6C34878D82A}">
                    <a16:rowId xmlns:a16="http://schemas.microsoft.com/office/drawing/2014/main" val="3621181084"/>
                  </a:ext>
                </a:extLst>
              </a:tr>
              <a:tr h="158845">
                <a:tc>
                  <a:txBody>
                    <a:bodyPr/>
                    <a:lstStyle/>
                    <a:p>
                      <a:pPr algn="ctr"/>
                      <a:r>
                        <a:rPr lang="en-AU" sz="1400" dirty="0"/>
                        <a:t>5</a:t>
                      </a:r>
                    </a:p>
                  </a:txBody>
                  <a:tcPr/>
                </a:tc>
                <a:tc>
                  <a:txBody>
                    <a:bodyPr/>
                    <a:lstStyle/>
                    <a:p>
                      <a:r>
                        <a:rPr lang="en-AU" sz="1400" dirty="0"/>
                        <a:t>Daejeon </a:t>
                      </a:r>
                    </a:p>
                  </a:txBody>
                  <a:tcPr/>
                </a:tc>
                <a:tc>
                  <a:txBody>
                    <a:bodyPr/>
                    <a:lstStyle/>
                    <a:p>
                      <a:r>
                        <a:rPr lang="en-AU" sz="1400" dirty="0"/>
                        <a:t>May 2017</a:t>
                      </a:r>
                    </a:p>
                  </a:txBody>
                  <a:tcPr/>
                </a:tc>
                <a:extLst>
                  <a:ext uri="{0D108BD9-81ED-4DB2-BD59-A6C34878D82A}">
                    <a16:rowId xmlns:a16="http://schemas.microsoft.com/office/drawing/2014/main" val="4192081657"/>
                  </a:ext>
                </a:extLst>
              </a:tr>
            </a:tbl>
          </a:graphicData>
        </a:graphic>
      </p:graphicFrame>
      <p:graphicFrame>
        <p:nvGraphicFramePr>
          <p:cNvPr id="12" name="Table 11">
            <a:extLst>
              <a:ext uri="{FF2B5EF4-FFF2-40B4-BE49-F238E27FC236}">
                <a16:creationId xmlns:a16="http://schemas.microsoft.com/office/drawing/2014/main" id="{7D6EE9AF-FA37-4FF2-A092-40562528D6AC}"/>
              </a:ext>
            </a:extLst>
          </p:cNvPr>
          <p:cNvGraphicFramePr>
            <a:graphicFrameLocks noGrp="1"/>
          </p:cNvGraphicFramePr>
          <p:nvPr>
            <p:extLst>
              <p:ext uri="{D42A27DB-BD31-4B8C-83A1-F6EECF244321}">
                <p14:modId xmlns:p14="http://schemas.microsoft.com/office/powerpoint/2010/main" val="3251025286"/>
              </p:ext>
            </p:extLst>
          </p:nvPr>
        </p:nvGraphicFramePr>
        <p:xfrm>
          <a:off x="418646" y="3658393"/>
          <a:ext cx="2667000" cy="27432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920549869"/>
                    </a:ext>
                  </a:extLst>
                </a:gridCol>
                <a:gridCol w="1143000">
                  <a:extLst>
                    <a:ext uri="{9D8B030D-6E8A-4147-A177-3AD203B41FA5}">
                      <a16:colId xmlns:a16="http://schemas.microsoft.com/office/drawing/2014/main" val="706761366"/>
                    </a:ext>
                  </a:extLst>
                </a:gridCol>
                <a:gridCol w="1143000">
                  <a:extLst>
                    <a:ext uri="{9D8B030D-6E8A-4147-A177-3AD203B41FA5}">
                      <a16:colId xmlns:a16="http://schemas.microsoft.com/office/drawing/2014/main" val="4222309458"/>
                    </a:ext>
                  </a:extLst>
                </a:gridCol>
              </a:tblGrid>
              <a:tr h="130558">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664866654"/>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Berlin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July 2017 </a:t>
                      </a:r>
                    </a:p>
                  </a:txBody>
                  <a:tcPr/>
                </a:tc>
                <a:extLst>
                  <a:ext uri="{0D108BD9-81ED-4DB2-BD59-A6C34878D82A}">
                    <a16:rowId xmlns:a16="http://schemas.microsoft.com/office/drawing/2014/main" val="3534860888"/>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Hawaii</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Sep 2017 </a:t>
                      </a:r>
                    </a:p>
                  </a:txBody>
                  <a:tcPr/>
                </a:tc>
                <a:extLst>
                  <a:ext uri="{0D108BD9-81ED-4DB2-BD59-A6C34878D82A}">
                    <a16:rowId xmlns:a16="http://schemas.microsoft.com/office/drawing/2014/main" val="1937158592"/>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Orlando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Nov 2017</a:t>
                      </a:r>
                    </a:p>
                  </a:txBody>
                  <a:tcPr/>
                </a:tc>
                <a:extLst>
                  <a:ext uri="{0D108BD9-81ED-4DB2-BD59-A6C34878D82A}">
                    <a16:rowId xmlns:a16="http://schemas.microsoft.com/office/drawing/2014/main" val="1073868233"/>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Irvine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Jan 2018 </a:t>
                      </a:r>
                    </a:p>
                  </a:txBody>
                  <a:tcPr/>
                </a:tc>
                <a:extLst>
                  <a:ext uri="{0D108BD9-81ED-4DB2-BD59-A6C34878D82A}">
                    <a16:rowId xmlns:a16="http://schemas.microsoft.com/office/drawing/2014/main" val="356596531"/>
                  </a:ext>
                </a:extLst>
              </a:tr>
              <a:tr h="158845">
                <a:tc>
                  <a:txBody>
                    <a:bodyPr/>
                    <a:lstStyle/>
                    <a:p>
                      <a:pPr algn="ctr"/>
                      <a:r>
                        <a:rPr lang="en-AU" sz="1400" dirty="0"/>
                        <a:t>5</a:t>
                      </a:r>
                    </a:p>
                  </a:txBody>
                  <a:tcPr/>
                </a:tc>
                <a:tc>
                  <a:txBody>
                    <a:bodyPr/>
                    <a:lstStyle/>
                    <a:p>
                      <a:pPr algn="ctr"/>
                      <a:r>
                        <a:rPr lang="en-AU" sz="1400" dirty="0"/>
                        <a:t>Chicago</a:t>
                      </a:r>
                    </a:p>
                  </a:txBody>
                  <a:tcPr/>
                </a:tc>
                <a:tc>
                  <a:txBody>
                    <a:bodyPr/>
                    <a:lstStyle/>
                    <a:p>
                      <a:pPr algn="ctr"/>
                      <a:r>
                        <a:rPr lang="en-AU" sz="1400" dirty="0"/>
                        <a:t>Mar 2018 </a:t>
                      </a:r>
                    </a:p>
                  </a:txBody>
                  <a:tcPr/>
                </a:tc>
                <a:extLst>
                  <a:ext uri="{0D108BD9-81ED-4DB2-BD59-A6C34878D82A}">
                    <a16:rowId xmlns:a16="http://schemas.microsoft.com/office/drawing/2014/main" val="3851472675"/>
                  </a:ext>
                </a:extLst>
              </a:tr>
              <a:tr h="158845">
                <a:tc>
                  <a:txBody>
                    <a:bodyPr/>
                    <a:lstStyle/>
                    <a:p>
                      <a:pPr algn="ctr"/>
                      <a:r>
                        <a:rPr lang="en-AU" sz="1400" dirty="0"/>
                        <a:t>6</a:t>
                      </a:r>
                    </a:p>
                  </a:txBody>
                  <a:tcPr/>
                </a:tc>
                <a:tc>
                  <a:txBody>
                    <a:bodyPr/>
                    <a:lstStyle/>
                    <a:p>
                      <a:pPr algn="ctr"/>
                      <a:r>
                        <a:rPr lang="en-AU" sz="1400" dirty="0"/>
                        <a:t>Warsaw</a:t>
                      </a:r>
                    </a:p>
                  </a:txBody>
                  <a:tcPr/>
                </a:tc>
                <a:tc>
                  <a:txBody>
                    <a:bodyPr/>
                    <a:lstStyle/>
                    <a:p>
                      <a:pPr algn="ctr"/>
                      <a:r>
                        <a:rPr lang="en-AU" sz="1400" dirty="0"/>
                        <a:t>May 2018 </a:t>
                      </a:r>
                    </a:p>
                  </a:txBody>
                  <a:tcPr/>
                </a:tc>
                <a:extLst>
                  <a:ext uri="{0D108BD9-81ED-4DB2-BD59-A6C34878D82A}">
                    <a16:rowId xmlns:a16="http://schemas.microsoft.com/office/drawing/2014/main" val="3733173465"/>
                  </a:ext>
                </a:extLst>
              </a:tr>
              <a:tr h="158845">
                <a:tc>
                  <a:txBody>
                    <a:bodyPr/>
                    <a:lstStyle/>
                    <a:p>
                      <a:pPr algn="ctr"/>
                      <a:r>
                        <a:rPr lang="en-AU" sz="1400" dirty="0"/>
                        <a:t>7</a:t>
                      </a:r>
                    </a:p>
                  </a:txBody>
                  <a:tcPr/>
                </a:tc>
                <a:tc>
                  <a:txBody>
                    <a:bodyPr/>
                    <a:lstStyle/>
                    <a:p>
                      <a:pPr algn="ctr"/>
                      <a:r>
                        <a:rPr lang="en-AU" sz="1400" dirty="0"/>
                        <a:t>San Diego</a:t>
                      </a:r>
                    </a:p>
                  </a:txBody>
                  <a:tcPr/>
                </a:tc>
                <a:tc>
                  <a:txBody>
                    <a:bodyPr/>
                    <a:lstStyle/>
                    <a:p>
                      <a:pPr algn="ctr"/>
                      <a:r>
                        <a:rPr lang="en-AU" sz="1400" dirty="0"/>
                        <a:t>July 2018 </a:t>
                      </a:r>
                    </a:p>
                  </a:txBody>
                  <a:tcPr/>
                </a:tc>
                <a:extLst>
                  <a:ext uri="{0D108BD9-81ED-4DB2-BD59-A6C34878D82A}">
                    <a16:rowId xmlns:a16="http://schemas.microsoft.com/office/drawing/2014/main" val="3142616069"/>
                  </a:ext>
                </a:extLst>
              </a:tr>
              <a:tr h="158845">
                <a:tc>
                  <a:txBody>
                    <a:bodyPr/>
                    <a:lstStyle/>
                    <a:p>
                      <a:pPr algn="ctr"/>
                      <a:r>
                        <a:rPr lang="en-AU" sz="1400" dirty="0"/>
                        <a:t>8</a:t>
                      </a:r>
                    </a:p>
                  </a:txBody>
                  <a:tcPr/>
                </a:tc>
                <a:tc>
                  <a:txBody>
                    <a:bodyPr/>
                    <a:lstStyle/>
                    <a:p>
                      <a:pPr algn="ctr"/>
                      <a:r>
                        <a:rPr lang="en-AU" sz="1400" dirty="0"/>
                        <a:t>Hawaii</a:t>
                      </a:r>
                    </a:p>
                  </a:txBody>
                  <a:tcPr/>
                </a:tc>
                <a:tc>
                  <a:txBody>
                    <a:bodyPr/>
                    <a:lstStyle/>
                    <a:p>
                      <a:pPr algn="ctr"/>
                      <a:r>
                        <a:rPr lang="en-AU" sz="1400" dirty="0"/>
                        <a:t>Sep 2018</a:t>
                      </a:r>
                    </a:p>
                  </a:txBody>
                  <a:tcPr/>
                </a:tc>
                <a:extLst>
                  <a:ext uri="{0D108BD9-81ED-4DB2-BD59-A6C34878D82A}">
                    <a16:rowId xmlns:a16="http://schemas.microsoft.com/office/drawing/2014/main" val="964945874"/>
                  </a:ext>
                </a:extLst>
              </a:tr>
            </a:tbl>
          </a:graphicData>
        </a:graphic>
      </p:graphicFrame>
      <p:graphicFrame>
        <p:nvGraphicFramePr>
          <p:cNvPr id="14" name="Table 6">
            <a:extLst>
              <a:ext uri="{FF2B5EF4-FFF2-40B4-BE49-F238E27FC236}">
                <a16:creationId xmlns:a16="http://schemas.microsoft.com/office/drawing/2014/main" id="{5797CD4E-AAD4-48E7-8EB7-BCE9E18F09F7}"/>
              </a:ext>
            </a:extLst>
          </p:cNvPr>
          <p:cNvGraphicFramePr>
            <a:graphicFrameLocks noGrp="1"/>
          </p:cNvGraphicFramePr>
          <p:nvPr>
            <p:extLst>
              <p:ext uri="{D42A27DB-BD31-4B8C-83A1-F6EECF244321}">
                <p14:modId xmlns:p14="http://schemas.microsoft.com/office/powerpoint/2010/main" val="2472680697"/>
              </p:ext>
            </p:extLst>
          </p:nvPr>
        </p:nvGraphicFramePr>
        <p:xfrm>
          <a:off x="6172200" y="1600200"/>
          <a:ext cx="2667000" cy="24384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237565">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237565">
                <a:tc>
                  <a:txBody>
                    <a:bodyPr/>
                    <a:lstStyle/>
                    <a:p>
                      <a:pPr algn="ctr"/>
                      <a:r>
                        <a:rPr lang="en-AU" sz="1400" dirty="0"/>
                        <a:t>23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Jul 2021</a:t>
                      </a:r>
                    </a:p>
                  </a:txBody>
                  <a:tcPr/>
                </a:tc>
                <a:extLst>
                  <a:ext uri="{0D108BD9-81ED-4DB2-BD59-A6C34878D82A}">
                    <a16:rowId xmlns:a16="http://schemas.microsoft.com/office/drawing/2014/main" val="2412186687"/>
                  </a:ext>
                </a:extLst>
              </a:tr>
              <a:tr h="237565">
                <a:tc>
                  <a:txBody>
                    <a:bodyPr/>
                    <a:lstStyle/>
                    <a:p>
                      <a:pPr algn="ctr"/>
                      <a:r>
                        <a:rPr lang="en-AU" sz="1400" dirty="0"/>
                        <a:t>24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Sep 2021</a:t>
                      </a:r>
                    </a:p>
                  </a:txBody>
                  <a:tcPr/>
                </a:tc>
                <a:extLst>
                  <a:ext uri="{0D108BD9-81ED-4DB2-BD59-A6C34878D82A}">
                    <a16:rowId xmlns:a16="http://schemas.microsoft.com/office/drawing/2014/main" val="8607602"/>
                  </a:ext>
                </a:extLst>
              </a:tr>
              <a:tr h="237565">
                <a:tc>
                  <a:txBody>
                    <a:bodyPr/>
                    <a:lstStyle/>
                    <a:p>
                      <a:pPr algn="ctr"/>
                      <a:r>
                        <a:rPr lang="en-AU" sz="1400" dirty="0"/>
                        <a:t>25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Nov 2021</a:t>
                      </a:r>
                    </a:p>
                  </a:txBody>
                  <a:tcPr/>
                </a:tc>
                <a:extLst>
                  <a:ext uri="{0D108BD9-81ED-4DB2-BD59-A6C34878D82A}">
                    <a16:rowId xmlns:a16="http://schemas.microsoft.com/office/drawing/2014/main" val="193993390"/>
                  </a:ext>
                </a:extLst>
              </a:tr>
              <a:tr h="237565">
                <a:tc>
                  <a:txBody>
                    <a:bodyPr/>
                    <a:lstStyle/>
                    <a:p>
                      <a:pPr algn="ctr"/>
                      <a:r>
                        <a:rPr lang="en-AU" sz="1400" dirty="0"/>
                        <a:t>26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10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Jan 2022</a:t>
                      </a:r>
                    </a:p>
                  </a:txBody>
                  <a:tcPr/>
                </a:tc>
                <a:extLst>
                  <a:ext uri="{0D108BD9-81ED-4DB2-BD59-A6C34878D82A}">
                    <a16:rowId xmlns:a16="http://schemas.microsoft.com/office/drawing/2014/main" val="419208905"/>
                  </a:ext>
                </a:extLst>
              </a:tr>
              <a:tr h="237565">
                <a:tc>
                  <a:txBody>
                    <a:bodyPr/>
                    <a:lstStyle/>
                    <a:p>
                      <a:pPr algn="ctr"/>
                      <a:r>
                        <a:rPr lang="en-AU" sz="1400" dirty="0"/>
                        <a:t>27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11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Mar 2022</a:t>
                      </a:r>
                    </a:p>
                  </a:txBody>
                  <a:tcPr/>
                </a:tc>
                <a:extLst>
                  <a:ext uri="{0D108BD9-81ED-4DB2-BD59-A6C34878D82A}">
                    <a16:rowId xmlns:a16="http://schemas.microsoft.com/office/drawing/2014/main" val="3002379940"/>
                  </a:ext>
                </a:extLst>
              </a:tr>
              <a:tr h="237565">
                <a:tc>
                  <a:txBody>
                    <a:bodyPr/>
                    <a:lstStyle/>
                    <a:p>
                      <a:pPr algn="ctr"/>
                      <a:r>
                        <a:rPr lang="en-AU" sz="1400" dirty="0">
                          <a:solidFill>
                            <a:schemeClr val="tx1"/>
                          </a:solidFill>
                        </a:rPr>
                        <a:t>28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12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May 2022</a:t>
                      </a:r>
                    </a:p>
                  </a:txBody>
                  <a:tcPr/>
                </a:tc>
                <a:extLst>
                  <a:ext uri="{0D108BD9-81ED-4DB2-BD59-A6C34878D82A}">
                    <a16:rowId xmlns:a16="http://schemas.microsoft.com/office/drawing/2014/main" val="28459856"/>
                  </a:ext>
                </a:extLst>
              </a:tr>
              <a:tr h="237565">
                <a:tc>
                  <a:txBody>
                    <a:bodyPr/>
                    <a:lstStyle/>
                    <a:p>
                      <a:pPr algn="ctr"/>
                      <a:r>
                        <a:rPr lang="en-AU" sz="1400" dirty="0">
                          <a:solidFill>
                            <a:schemeClr val="tx1"/>
                          </a:solidFill>
                        </a:rPr>
                        <a:t>29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Montreal/H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Jul 2022</a:t>
                      </a:r>
                    </a:p>
                  </a:txBody>
                  <a:tcPr/>
                </a:tc>
                <a:extLst>
                  <a:ext uri="{0D108BD9-81ED-4DB2-BD59-A6C34878D82A}">
                    <a16:rowId xmlns:a16="http://schemas.microsoft.com/office/drawing/2014/main" val="1341669652"/>
                  </a:ext>
                </a:extLst>
              </a:tr>
            </a:tbl>
          </a:graphicData>
        </a:graphic>
      </p:graphicFrame>
    </p:spTree>
    <p:extLst>
      <p:ext uri="{BB962C8B-B14F-4D97-AF65-F5344CB8AC3E}">
        <p14:creationId xmlns:p14="http://schemas.microsoft.com/office/powerpoint/2010/main" val="2734221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IEEE 802 Tech Talk on Coex report</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20</a:t>
            </a:fld>
            <a:endParaRPr lang="en-US" dirty="0"/>
          </a:p>
        </p:txBody>
      </p:sp>
    </p:spTree>
    <p:extLst>
      <p:ext uri="{BB962C8B-B14F-4D97-AF65-F5344CB8AC3E}">
        <p14:creationId xmlns:p14="http://schemas.microsoft.com/office/powerpoint/2010/main" val="1255292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8A719-0E33-75EE-ACBE-0E2212E0F833}"/>
              </a:ext>
            </a:extLst>
          </p:cNvPr>
          <p:cNvSpPr>
            <a:spLocks noGrp="1"/>
          </p:cNvSpPr>
          <p:nvPr>
            <p:ph type="title"/>
          </p:nvPr>
        </p:nvSpPr>
        <p:spPr>
          <a:xfrm>
            <a:off x="685800" y="685800"/>
            <a:ext cx="8229600" cy="1066800"/>
          </a:xfrm>
        </p:spPr>
        <p:txBody>
          <a:bodyPr/>
          <a:lstStyle/>
          <a:p>
            <a:r>
              <a:rPr lang="en-AU" dirty="0"/>
              <a:t>An IEEE 802 Tech Talk on coexistence on 22 June 2022 advocated for Wi-Fi as “the” unlicensed technology</a:t>
            </a:r>
          </a:p>
        </p:txBody>
      </p:sp>
      <p:sp>
        <p:nvSpPr>
          <p:cNvPr id="3" name="Content Placeholder 2">
            <a:extLst>
              <a:ext uri="{FF2B5EF4-FFF2-40B4-BE49-F238E27FC236}">
                <a16:creationId xmlns:a16="http://schemas.microsoft.com/office/drawing/2014/main" id="{4FD606F9-C9D6-CA16-056D-65B0C3AA099C}"/>
              </a:ext>
            </a:extLst>
          </p:cNvPr>
          <p:cNvSpPr>
            <a:spLocks noGrp="1"/>
          </p:cNvSpPr>
          <p:nvPr>
            <p:ph idx="1"/>
          </p:nvPr>
        </p:nvSpPr>
        <p:spPr/>
        <p:txBody>
          <a:bodyPr/>
          <a:lstStyle/>
          <a:p>
            <a:pPr lvl="1"/>
            <a:r>
              <a:rPr lang="en-AU" dirty="0"/>
              <a:t>During the last few meetings, requests were made for assistance to develop material for an IEEE 802 Tech Talk on coexistence issues</a:t>
            </a:r>
          </a:p>
          <a:p>
            <a:pPr lvl="1"/>
            <a:r>
              <a:rPr lang="en-AU" dirty="0"/>
              <a:t>No one volunteered … and so Andrew Myles developed &amp; delivered the</a:t>
            </a:r>
            <a:br>
              <a:rPr lang="en-AU" dirty="0"/>
            </a:br>
            <a:r>
              <a:rPr lang="en-AU" dirty="0"/>
              <a:t>his own material on 22 June 2022</a:t>
            </a:r>
          </a:p>
          <a:p>
            <a:pPr lvl="2"/>
            <a:r>
              <a:rPr lang="en-AU" dirty="0"/>
              <a:t>See </a:t>
            </a:r>
            <a:r>
              <a:rPr lang="en-AU" dirty="0">
                <a:hlinkClick r:id="rId2"/>
              </a:rPr>
              <a:t>11-22-0921-02</a:t>
            </a:r>
            <a:endParaRPr lang="en-AU" dirty="0"/>
          </a:p>
          <a:p>
            <a:pPr lvl="2"/>
            <a:r>
              <a:rPr lang="en-AU" dirty="0"/>
              <a:t>See here for </a:t>
            </a:r>
            <a:r>
              <a:rPr lang="en-AU" dirty="0">
                <a:solidFill>
                  <a:srgbClr val="FF0000"/>
                </a:solidFill>
                <a:hlinkClick r:id="rId3"/>
              </a:rPr>
              <a:t>recording</a:t>
            </a:r>
            <a:endParaRPr lang="en-AU" dirty="0">
              <a:solidFill>
                <a:srgbClr val="FF0000"/>
              </a:solidFill>
            </a:endParaRPr>
          </a:p>
          <a:p>
            <a:pPr lvl="1"/>
            <a:r>
              <a:rPr lang="en-AU" dirty="0"/>
              <a:t>The talk noted that Wi-Fi &amp; LAA</a:t>
            </a:r>
            <a:br>
              <a:rPr lang="en-AU" dirty="0"/>
            </a:br>
            <a:r>
              <a:rPr lang="en-AU" dirty="0"/>
              <a:t>(&amp; NR-U?) do not appear to coexist</a:t>
            </a:r>
            <a:br>
              <a:rPr lang="en-AU" dirty="0"/>
            </a:br>
            <a:r>
              <a:rPr lang="en-AU" dirty="0"/>
              <a:t>very well, in real deployments despite</a:t>
            </a:r>
            <a:br>
              <a:rPr lang="en-AU" dirty="0"/>
            </a:br>
            <a:r>
              <a:rPr lang="en-AU" dirty="0"/>
              <a:t>all the simulations &amp; handwaving …</a:t>
            </a:r>
          </a:p>
          <a:p>
            <a:pPr lvl="1"/>
            <a:r>
              <a:rPr lang="en-AU" dirty="0"/>
              <a:t>… and advocated for Wi-Fi to be</a:t>
            </a:r>
            <a:br>
              <a:rPr lang="en-AU" dirty="0"/>
            </a:br>
            <a:r>
              <a:rPr lang="en-AU" dirty="0"/>
              <a:t>“the” unlicensed spectrum technology</a:t>
            </a:r>
          </a:p>
          <a:p>
            <a:pPr lvl="1"/>
            <a:r>
              <a:rPr lang="en-AU" dirty="0"/>
              <a:t>… working with NR as “the” licensed</a:t>
            </a:r>
            <a:br>
              <a:rPr lang="en-AU" dirty="0"/>
            </a:br>
            <a:r>
              <a:rPr lang="en-AU" dirty="0"/>
              <a:t>spectrum technology</a:t>
            </a:r>
          </a:p>
        </p:txBody>
      </p:sp>
      <p:sp>
        <p:nvSpPr>
          <p:cNvPr id="4" name="Footer Placeholder 3">
            <a:extLst>
              <a:ext uri="{FF2B5EF4-FFF2-40B4-BE49-F238E27FC236}">
                <a16:creationId xmlns:a16="http://schemas.microsoft.com/office/drawing/2014/main" id="{25C5709D-AD1D-B457-EC78-70D9B03C767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4A86647-3C99-36D6-DD54-283E58CB896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21</a:t>
            </a:fld>
            <a:endParaRPr lang="en-US" dirty="0"/>
          </a:p>
        </p:txBody>
      </p:sp>
      <p:pic>
        <p:nvPicPr>
          <p:cNvPr id="6" name="Picture 5">
            <a:hlinkClick r:id="rId2"/>
            <a:extLst>
              <a:ext uri="{FF2B5EF4-FFF2-40B4-BE49-F238E27FC236}">
                <a16:creationId xmlns:a16="http://schemas.microsoft.com/office/drawing/2014/main" id="{FA0493B1-5900-FD6D-9427-2B1A1610D8FC}"/>
              </a:ext>
            </a:extLst>
          </p:cNvPr>
          <p:cNvPicPr>
            <a:picLocks noChangeAspect="1"/>
          </p:cNvPicPr>
          <p:nvPr/>
        </p:nvPicPr>
        <p:blipFill>
          <a:blip r:embed="rId4"/>
          <a:stretch>
            <a:fillRect/>
          </a:stretch>
        </p:blipFill>
        <p:spPr>
          <a:xfrm>
            <a:off x="5257800" y="3352800"/>
            <a:ext cx="3759200" cy="2819400"/>
          </a:xfrm>
          <a:prstGeom prst="rect">
            <a:avLst/>
          </a:prstGeom>
          <a:ln>
            <a:solidFill>
              <a:schemeClr val="tx1"/>
            </a:solidFill>
          </a:ln>
        </p:spPr>
      </p:pic>
    </p:spTree>
    <p:extLst>
      <p:ext uri="{BB962C8B-B14F-4D97-AF65-F5344CB8AC3E}">
        <p14:creationId xmlns:p14="http://schemas.microsoft.com/office/powerpoint/2010/main" val="1589231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What is exposure of Wi-Fi to </a:t>
            </a:r>
            <a:r>
              <a:rPr lang="en-AU" sz="2400" b="1" dirty="0" err="1">
                <a:solidFill>
                  <a:srgbClr val="FF0000"/>
                </a:solidFill>
              </a:rPr>
              <a:t>coex</a:t>
            </a:r>
            <a:r>
              <a:rPr lang="en-AU" sz="2400" b="1" dirty="0">
                <a:solidFill>
                  <a:srgbClr val="FF0000"/>
                </a:solidFill>
              </a:rPr>
              <a:t> issues</a:t>
            </a:r>
            <a:br>
              <a:rPr lang="en-AU" sz="2400" b="1" dirty="0">
                <a:solidFill>
                  <a:srgbClr val="FF0000"/>
                </a:solidFill>
              </a:rPr>
            </a:br>
            <a:r>
              <a:rPr lang="en-AU" sz="2400" b="1" dirty="0">
                <a:solidFill>
                  <a:srgbClr val="FF0000"/>
                </a:solidFill>
              </a:rPr>
              <a:t>with LAA/NR-U deployments?</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22</a:t>
            </a:fld>
            <a:endParaRPr lang="en-US" dirty="0"/>
          </a:p>
        </p:txBody>
      </p:sp>
    </p:spTree>
    <p:extLst>
      <p:ext uri="{BB962C8B-B14F-4D97-AF65-F5344CB8AC3E}">
        <p14:creationId xmlns:p14="http://schemas.microsoft.com/office/powerpoint/2010/main" val="1552584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70E5-16C1-4130-80E2-1D1305F3C863}"/>
              </a:ext>
            </a:extLst>
          </p:cNvPr>
          <p:cNvSpPr>
            <a:spLocks noGrp="1"/>
          </p:cNvSpPr>
          <p:nvPr>
            <p:ph type="title"/>
          </p:nvPr>
        </p:nvSpPr>
        <p:spPr/>
        <p:txBody>
          <a:bodyPr/>
          <a:lstStyle/>
          <a:p>
            <a:r>
              <a:rPr lang="en-AU" dirty="0"/>
              <a:t>There was a significant LAA deployment in</a:t>
            </a:r>
            <a:br>
              <a:rPr lang="en-AU" dirty="0"/>
            </a:br>
            <a:r>
              <a:rPr lang="en-AU" dirty="0"/>
              <a:t>Chicago as early as Jan 2020</a:t>
            </a:r>
          </a:p>
        </p:txBody>
      </p:sp>
      <p:sp>
        <p:nvSpPr>
          <p:cNvPr id="3" name="Content Placeholder 2">
            <a:extLst>
              <a:ext uri="{FF2B5EF4-FFF2-40B4-BE49-F238E27FC236}">
                <a16:creationId xmlns:a16="http://schemas.microsoft.com/office/drawing/2014/main" id="{BD79C819-027D-4B9B-A402-3738CCE787B9}"/>
              </a:ext>
            </a:extLst>
          </p:cNvPr>
          <p:cNvSpPr>
            <a:spLocks noGrp="1"/>
          </p:cNvSpPr>
          <p:nvPr>
            <p:ph idx="1"/>
          </p:nvPr>
        </p:nvSpPr>
        <p:spPr>
          <a:xfrm>
            <a:off x="685800" y="1981200"/>
            <a:ext cx="3641725" cy="4114800"/>
          </a:xfrm>
        </p:spPr>
        <p:txBody>
          <a:bodyPr/>
          <a:lstStyle/>
          <a:p>
            <a:pPr lvl="1"/>
            <a:r>
              <a:rPr lang="en-AU" dirty="0"/>
              <a:t>A study in Chicago in Jan 2020 shows a significant LAA deployment … that was expanding rapidly</a:t>
            </a:r>
          </a:p>
          <a:p>
            <a:pPr lvl="2"/>
            <a:r>
              <a:rPr lang="en-AU" dirty="0"/>
              <a:t>In Jan 2020, AT&amp;T mostly used channel 149 &amp; Verizon mostly used channel 36, avoiding intra-LAA coex issues</a:t>
            </a:r>
          </a:p>
          <a:p>
            <a:pPr lvl="1"/>
            <a:r>
              <a:rPr lang="en-AU" dirty="0"/>
              <a:t>See </a:t>
            </a:r>
            <a:r>
              <a:rPr lang="en-AU" i="1" dirty="0"/>
              <a:t>Measurement-based coexistence studies of LAA &amp; Wi-Fi deployments in Chicago</a:t>
            </a:r>
            <a:r>
              <a:rPr lang="en-AU" dirty="0"/>
              <a:t> </a:t>
            </a:r>
          </a:p>
          <a:p>
            <a:pPr lvl="2"/>
            <a:r>
              <a:rPr lang="en-AU" dirty="0"/>
              <a:t>Vanlin Sathya, Muhammad Iqbal Rochman, &amp; Monisha Ghosh (Uni of Chicago)</a:t>
            </a:r>
          </a:p>
        </p:txBody>
      </p:sp>
      <p:sp>
        <p:nvSpPr>
          <p:cNvPr id="4" name="Footer Placeholder 3">
            <a:extLst>
              <a:ext uri="{FF2B5EF4-FFF2-40B4-BE49-F238E27FC236}">
                <a16:creationId xmlns:a16="http://schemas.microsoft.com/office/drawing/2014/main" id="{FD6A58C5-2497-45E4-9949-449FB9BB40DB}"/>
              </a:ext>
            </a:extLst>
          </p:cNvPr>
          <p:cNvSpPr>
            <a:spLocks noGrp="1"/>
          </p:cNvSpPr>
          <p:nvPr>
            <p:ph type="ftr" sz="quarter" idx="10"/>
          </p:nvPr>
        </p:nvSpPr>
        <p:spPr/>
        <p:txBody>
          <a:bodyPr/>
          <a:lstStyle/>
          <a:p>
            <a:r>
              <a:rPr lang="en-US" dirty="0"/>
              <a:t>Andrew Myles, Cisco</a:t>
            </a:r>
          </a:p>
        </p:txBody>
      </p:sp>
      <p:sp>
        <p:nvSpPr>
          <p:cNvPr id="5" name="Slide Number Placeholder 4">
            <a:extLst>
              <a:ext uri="{FF2B5EF4-FFF2-40B4-BE49-F238E27FC236}">
                <a16:creationId xmlns:a16="http://schemas.microsoft.com/office/drawing/2014/main" id="{AAC4D1D7-D2F8-4681-9A6E-DCE393B170C9}"/>
              </a:ext>
            </a:extLst>
          </p:cNvPr>
          <p:cNvSpPr>
            <a:spLocks noGrp="1"/>
          </p:cNvSpPr>
          <p:nvPr>
            <p:ph type="sldNum" sz="quarter" idx="11"/>
          </p:nvPr>
        </p:nvSpPr>
        <p:spPr/>
        <p:txBody>
          <a:bodyPr/>
          <a:lstStyle/>
          <a:p>
            <a:r>
              <a:rPr lang="en-US" dirty="0"/>
              <a:t>Slide </a:t>
            </a:r>
            <a:fld id="{EF4002E7-DB4D-4CC3-8382-1939D19420D8}" type="slidenum">
              <a:rPr lang="en-US" smtClean="0"/>
              <a:pPr/>
              <a:t>23</a:t>
            </a:fld>
            <a:endParaRPr lang="en-US" dirty="0"/>
          </a:p>
        </p:txBody>
      </p:sp>
      <p:pic>
        <p:nvPicPr>
          <p:cNvPr id="7" name="Picture 6">
            <a:extLst>
              <a:ext uri="{FF2B5EF4-FFF2-40B4-BE49-F238E27FC236}">
                <a16:creationId xmlns:a16="http://schemas.microsoft.com/office/drawing/2014/main" id="{7354B37E-0330-407A-8D56-C36B64FAB31B}"/>
              </a:ext>
            </a:extLst>
          </p:cNvPr>
          <p:cNvPicPr>
            <a:picLocks noChangeAspect="1"/>
          </p:cNvPicPr>
          <p:nvPr/>
        </p:nvPicPr>
        <p:blipFill rotWithShape="1">
          <a:blip r:embed="rId2"/>
          <a:srcRect t="5856" r="21266"/>
          <a:stretch/>
        </p:blipFill>
        <p:spPr>
          <a:xfrm>
            <a:off x="4577443" y="1897187"/>
            <a:ext cx="3866628" cy="4282826"/>
          </a:xfrm>
          <a:prstGeom prst="rect">
            <a:avLst/>
          </a:prstGeom>
        </p:spPr>
      </p:pic>
      <p:sp>
        <p:nvSpPr>
          <p:cNvPr id="9" name="Rectangle 8">
            <a:extLst>
              <a:ext uri="{FF2B5EF4-FFF2-40B4-BE49-F238E27FC236}">
                <a16:creationId xmlns:a16="http://schemas.microsoft.com/office/drawing/2014/main" id="{90084381-D30F-4C54-9D76-1ABE8C50088A}"/>
              </a:ext>
            </a:extLst>
          </p:cNvPr>
          <p:cNvSpPr/>
          <p:nvPr/>
        </p:nvSpPr>
        <p:spPr bwMode="auto">
          <a:xfrm>
            <a:off x="5638800" y="5105400"/>
            <a:ext cx="1137557" cy="9906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ts val="40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AT&amp;T</a:t>
            </a:r>
          </a:p>
          <a:p>
            <a:pPr marL="0" marR="0" indent="0" algn="l" defTabSz="914400" rtl="0" eaLnBrk="0" fontAlgn="base" latinLnBrk="0" hangingPunct="0">
              <a:lnSpc>
                <a:spcPct val="100000"/>
              </a:lnSpc>
              <a:spcBef>
                <a:spcPts val="400"/>
              </a:spcBef>
              <a:spcAft>
                <a:spcPct val="0"/>
              </a:spcAft>
              <a:buClrTx/>
              <a:buSzTx/>
              <a:buFontTx/>
              <a:buNone/>
              <a:tabLst/>
            </a:pPr>
            <a:r>
              <a:rPr lang="en-AU" sz="1600" b="1" dirty="0">
                <a:solidFill>
                  <a:schemeClr val="accent6"/>
                </a:solidFill>
                <a:latin typeface="+mj-lt"/>
              </a:rPr>
              <a:t>Verizon</a:t>
            </a:r>
          </a:p>
          <a:p>
            <a:pPr marL="0" marR="0" indent="0" algn="l" defTabSz="914400" rtl="0" eaLnBrk="0" fontAlgn="base" latinLnBrk="0" hangingPunct="0">
              <a:lnSpc>
                <a:spcPct val="100000"/>
              </a:lnSpc>
              <a:spcBef>
                <a:spcPts val="400"/>
              </a:spcBef>
              <a:spcAft>
                <a:spcPct val="0"/>
              </a:spcAft>
              <a:buClrTx/>
              <a:buSzTx/>
              <a:buFontTx/>
              <a:buNone/>
              <a:tabLst/>
            </a:pPr>
            <a:r>
              <a:rPr kumimoji="0" lang="en-AU" sz="1600" b="1" i="0" u="none" strike="noStrike" cap="none" normalizeH="0" baseline="0" dirty="0">
                <a:ln>
                  <a:noFill/>
                </a:ln>
                <a:solidFill>
                  <a:srgbClr val="00B050"/>
                </a:solidFill>
                <a:effectLst/>
                <a:latin typeface="+mj-lt"/>
              </a:rPr>
              <a:t>T-M</a:t>
            </a:r>
            <a:r>
              <a:rPr lang="en-AU" sz="1600" b="1" dirty="0">
                <a:solidFill>
                  <a:srgbClr val="00B050"/>
                </a:solidFill>
                <a:latin typeface="+mj-lt"/>
              </a:rPr>
              <a:t>obile</a:t>
            </a:r>
            <a:endParaRPr kumimoji="0" lang="en-AU" sz="1600" b="1" i="0" u="none" strike="noStrike" cap="none" normalizeH="0" baseline="0" dirty="0">
              <a:ln>
                <a:noFill/>
              </a:ln>
              <a:solidFill>
                <a:srgbClr val="00B050"/>
              </a:solidFill>
              <a:effectLst/>
              <a:latin typeface="+mj-lt"/>
            </a:endParaRPr>
          </a:p>
        </p:txBody>
      </p:sp>
      <p:sp>
        <p:nvSpPr>
          <p:cNvPr id="10" name="Rectangle 9">
            <a:extLst>
              <a:ext uri="{FF2B5EF4-FFF2-40B4-BE49-F238E27FC236}">
                <a16:creationId xmlns:a16="http://schemas.microsoft.com/office/drawing/2014/main" id="{DC78D765-62DC-42E8-873C-39D5C1C90BA2}"/>
              </a:ext>
            </a:extLst>
          </p:cNvPr>
          <p:cNvSpPr/>
          <p:nvPr/>
        </p:nvSpPr>
        <p:spPr bwMode="auto">
          <a:xfrm>
            <a:off x="4572000" y="1524000"/>
            <a:ext cx="3866628" cy="373187"/>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Chicago LAA deployment (Jan 2020)</a:t>
            </a:r>
          </a:p>
        </p:txBody>
      </p:sp>
      <p:sp>
        <p:nvSpPr>
          <p:cNvPr id="12" name="Rectangle 11">
            <a:extLst>
              <a:ext uri="{FF2B5EF4-FFF2-40B4-BE49-F238E27FC236}">
                <a16:creationId xmlns:a16="http://schemas.microsoft.com/office/drawing/2014/main" id="{6E8BF6D5-1542-49D7-B49D-E9418958E309}"/>
              </a:ext>
            </a:extLst>
          </p:cNvPr>
          <p:cNvSpPr/>
          <p:nvPr/>
        </p:nvSpPr>
        <p:spPr bwMode="auto">
          <a:xfrm rot="1433100">
            <a:off x="7688345" y="762000"/>
            <a:ext cx="1327371"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No update</a:t>
            </a:r>
            <a:endParaRPr kumimoji="0" lang="en-AU" sz="1600" b="1"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2201971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AU" dirty="0"/>
              <a:t>We have tracked the use of 5G by SPs in unlicensed bands to highlight the importance of coexistence work</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66988842"/>
              </p:ext>
            </p:extLst>
          </p:nvPr>
        </p:nvGraphicFramePr>
        <p:xfrm>
          <a:off x="76201" y="2031144"/>
          <a:ext cx="8991594" cy="2111382"/>
        </p:xfrm>
        <a:graphic>
          <a:graphicData uri="http://schemas.openxmlformats.org/drawingml/2006/table">
            <a:tbl>
              <a:tblPr firstRow="1" bandRow="1">
                <a:tableStyleId>{21E4AEA4-8DFA-4A89-87EB-49C32662AFE0}</a:tableStyleId>
              </a:tblPr>
              <a:tblGrid>
                <a:gridCol w="671977">
                  <a:extLst>
                    <a:ext uri="{9D8B030D-6E8A-4147-A177-3AD203B41FA5}">
                      <a16:colId xmlns:a16="http://schemas.microsoft.com/office/drawing/2014/main" val="3409454223"/>
                    </a:ext>
                  </a:extLst>
                </a:gridCol>
                <a:gridCol w="1004422">
                  <a:extLst>
                    <a:ext uri="{9D8B030D-6E8A-4147-A177-3AD203B41FA5}">
                      <a16:colId xmlns:a16="http://schemas.microsoft.com/office/drawing/2014/main" val="1001302695"/>
                    </a:ext>
                  </a:extLst>
                </a:gridCol>
                <a:gridCol w="874705">
                  <a:extLst>
                    <a:ext uri="{9D8B030D-6E8A-4147-A177-3AD203B41FA5}">
                      <a16:colId xmlns:a16="http://schemas.microsoft.com/office/drawing/2014/main" val="4129828934"/>
                    </a:ext>
                  </a:extLst>
                </a:gridCol>
                <a:gridCol w="920070">
                  <a:extLst>
                    <a:ext uri="{9D8B030D-6E8A-4147-A177-3AD203B41FA5}">
                      <a16:colId xmlns:a16="http://schemas.microsoft.com/office/drawing/2014/main" val="175375953"/>
                    </a:ext>
                  </a:extLst>
                </a:gridCol>
                <a:gridCol w="920070">
                  <a:extLst>
                    <a:ext uri="{9D8B030D-6E8A-4147-A177-3AD203B41FA5}">
                      <a16:colId xmlns:a16="http://schemas.microsoft.com/office/drawing/2014/main" val="3937962473"/>
                    </a:ext>
                  </a:extLst>
                </a:gridCol>
                <a:gridCol w="920070">
                  <a:extLst>
                    <a:ext uri="{9D8B030D-6E8A-4147-A177-3AD203B41FA5}">
                      <a16:colId xmlns:a16="http://schemas.microsoft.com/office/drawing/2014/main" val="4245245893"/>
                    </a:ext>
                  </a:extLst>
                </a:gridCol>
                <a:gridCol w="920070">
                  <a:extLst>
                    <a:ext uri="{9D8B030D-6E8A-4147-A177-3AD203B41FA5}">
                      <a16:colId xmlns:a16="http://schemas.microsoft.com/office/drawing/2014/main" val="1539556242"/>
                    </a:ext>
                  </a:extLst>
                </a:gridCol>
                <a:gridCol w="920070">
                  <a:extLst>
                    <a:ext uri="{9D8B030D-6E8A-4147-A177-3AD203B41FA5}">
                      <a16:colId xmlns:a16="http://schemas.microsoft.com/office/drawing/2014/main" val="2641848087"/>
                    </a:ext>
                  </a:extLst>
                </a:gridCol>
                <a:gridCol w="920070">
                  <a:extLst>
                    <a:ext uri="{9D8B030D-6E8A-4147-A177-3AD203B41FA5}">
                      <a16:colId xmlns:a16="http://schemas.microsoft.com/office/drawing/2014/main" val="2450901583"/>
                    </a:ext>
                  </a:extLst>
                </a:gridCol>
                <a:gridCol w="920070">
                  <a:extLst>
                    <a:ext uri="{9D8B030D-6E8A-4147-A177-3AD203B41FA5}">
                      <a16:colId xmlns:a16="http://schemas.microsoft.com/office/drawing/2014/main" val="758354042"/>
                    </a:ext>
                  </a:extLst>
                </a:gridCol>
              </a:tblGrid>
              <a:tr h="385221">
                <a:tc>
                  <a:txBody>
                    <a:bodyPr/>
                    <a:lstStyle/>
                    <a:p>
                      <a:r>
                        <a:rPr lang="en-AU" sz="1200" dirty="0"/>
                        <a:t>Tech</a:t>
                      </a:r>
                    </a:p>
                  </a:txBody>
                  <a:tcPr anchor="ctr"/>
                </a:tc>
                <a:tc>
                  <a:txBody>
                    <a:bodyPr/>
                    <a:lstStyle/>
                    <a:p>
                      <a:r>
                        <a:rPr lang="en-AU" sz="1200" dirty="0"/>
                        <a:t>Stage</a:t>
                      </a:r>
                    </a:p>
                  </a:txBody>
                  <a:tcPr anchor="ctr"/>
                </a:tc>
                <a:tc>
                  <a:txBody>
                    <a:bodyPr/>
                    <a:lstStyle/>
                    <a:p>
                      <a:pPr algn="ctr"/>
                      <a:r>
                        <a:rPr lang="en-AU" sz="1200" dirty="0"/>
                        <a:t>GSMA</a:t>
                      </a:r>
                      <a:r>
                        <a:rPr lang="en-AU" sz="1200" b="1" kern="1200" baseline="30000" dirty="0">
                          <a:solidFill>
                            <a:schemeClr val="lt1"/>
                          </a:solidFill>
                          <a:latin typeface="+mn-lt"/>
                          <a:ea typeface="+mn-ea"/>
                          <a:cs typeface="+mn-cs"/>
                        </a:rPr>
                        <a:t>1</a:t>
                      </a:r>
                      <a:br>
                        <a:rPr lang="en-AU" sz="1200" dirty="0"/>
                      </a:br>
                      <a:r>
                        <a:rPr lang="en-AU" sz="1200" dirty="0"/>
                        <a:t>(July ‘18)</a:t>
                      </a:r>
                    </a:p>
                  </a:txBody>
                  <a:tcPr anchor="ctr"/>
                </a:tc>
                <a:tc>
                  <a:txBody>
                    <a:bodyPr/>
                    <a:lstStyle/>
                    <a:p>
                      <a:pPr algn="ctr"/>
                      <a:r>
                        <a:rPr lang="en-AU" sz="1200" dirty="0"/>
                        <a:t>GSA</a:t>
                      </a:r>
                      <a:r>
                        <a:rPr lang="en-AU" sz="1200" b="1" kern="1200" baseline="30000" dirty="0">
                          <a:solidFill>
                            <a:schemeClr val="lt1"/>
                          </a:solidFill>
                          <a:latin typeface="+mn-lt"/>
                          <a:ea typeface="+mn-ea"/>
                          <a:cs typeface="+mn-cs"/>
                        </a:rPr>
                        <a:t>2</a:t>
                      </a:r>
                      <a:br>
                        <a:rPr lang="en-AU" sz="1200" dirty="0"/>
                      </a:br>
                      <a:r>
                        <a:rPr lang="en-AU" sz="1200" dirty="0"/>
                        <a:t>(Oct ‘18)</a:t>
                      </a:r>
                    </a:p>
                  </a:txBody>
                  <a:tcPr anchor="ctr"/>
                </a:tc>
                <a:tc>
                  <a:txBody>
                    <a:bodyPr/>
                    <a:lstStyle/>
                    <a:p>
                      <a:pPr algn="ctr"/>
                      <a:r>
                        <a:rPr lang="en-AU" sz="1200" dirty="0"/>
                        <a:t>GSA</a:t>
                      </a:r>
                      <a:r>
                        <a:rPr lang="en-AU" sz="1200" b="1" kern="1200" baseline="30000" dirty="0">
                          <a:solidFill>
                            <a:schemeClr val="lt1"/>
                          </a:solidFill>
                          <a:latin typeface="+mn-lt"/>
                          <a:ea typeface="+mn-ea"/>
                          <a:cs typeface="+mn-cs"/>
                        </a:rPr>
                        <a:t>3</a:t>
                      </a:r>
                      <a:br>
                        <a:rPr lang="en-AU" sz="1200" dirty="0"/>
                      </a:br>
                      <a:r>
                        <a:rPr lang="en-AU" sz="1200" dirty="0"/>
                        <a:t>(Jan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4</a:t>
                      </a:r>
                      <a:br>
                        <a:rPr lang="en-AU" sz="1200" dirty="0"/>
                      </a:br>
                      <a:r>
                        <a:rPr lang="en-AU" sz="1200" dirty="0"/>
                        <a:t>(Jul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5</a:t>
                      </a:r>
                      <a:br>
                        <a:rPr lang="en-AU" sz="1200" dirty="0"/>
                      </a:br>
                      <a:r>
                        <a:rPr lang="en-AU" sz="1200" dirty="0"/>
                        <a:t>(Nov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6</a:t>
                      </a:r>
                      <a:br>
                        <a:rPr lang="en-AU" sz="1200" dirty="0"/>
                      </a:br>
                      <a:r>
                        <a:rPr lang="en-AU" sz="1200" dirty="0"/>
                        <a:t>(Dec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7</a:t>
                      </a:r>
                      <a:br>
                        <a:rPr lang="en-AU" sz="1200" dirty="0"/>
                      </a:br>
                      <a:r>
                        <a:rPr lang="en-AU" sz="1200" dirty="0"/>
                        <a:t>(Mar ‘20)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8</a:t>
                      </a:r>
                      <a:br>
                        <a:rPr lang="en-AU" sz="1200" dirty="0"/>
                      </a:br>
                      <a:r>
                        <a:rPr lang="en-AU" sz="1200" dirty="0"/>
                        <a:t>(Aug ‘20)</a:t>
                      </a:r>
                    </a:p>
                  </a:txBody>
                  <a:tcPr anchor="ctr"/>
                </a:tc>
                <a:extLst>
                  <a:ext uri="{0D108BD9-81ED-4DB2-BD59-A6C34878D82A}">
                    <a16:rowId xmlns:a16="http://schemas.microsoft.com/office/drawing/2014/main" val="199255957"/>
                  </a:ext>
                </a:extLst>
              </a:tr>
              <a:tr h="275697">
                <a:tc rowSpan="2">
                  <a:txBody>
                    <a:bodyPr/>
                    <a:lstStyle/>
                    <a:p>
                      <a:r>
                        <a:rPr lang="en-AU" sz="1200" dirty="0"/>
                        <a:t>LAA</a:t>
                      </a:r>
                    </a:p>
                  </a:txBody>
                  <a:tcPr anchor="ctr"/>
                </a:tc>
                <a:tc>
                  <a:txBody>
                    <a:bodyPr/>
                    <a:lstStyle/>
                    <a:p>
                      <a:r>
                        <a:rPr lang="en-AU" sz="1200" dirty="0"/>
                        <a:t>Trials/plans</a:t>
                      </a:r>
                    </a:p>
                  </a:txBody>
                  <a:tcPr anchor="ctr"/>
                </a:tc>
                <a:tc>
                  <a:txBody>
                    <a:bodyPr/>
                    <a:lstStyle/>
                    <a:p>
                      <a:pPr algn="ctr"/>
                      <a:r>
                        <a:rPr lang="en-AU" sz="1200" dirty="0">
                          <a:solidFill>
                            <a:schemeClr val="tx1"/>
                          </a:solidFill>
                        </a:rPr>
                        <a:t>23</a:t>
                      </a:r>
                    </a:p>
                  </a:txBody>
                  <a:tcPr anchor="ctr"/>
                </a:tc>
                <a:tc>
                  <a:txBody>
                    <a:bodyPr/>
                    <a:lstStyle/>
                    <a:p>
                      <a:pPr algn="ctr"/>
                      <a:r>
                        <a:rPr lang="en-AU" sz="1200" dirty="0">
                          <a:solidFill>
                            <a:schemeClr val="tx1"/>
                          </a:solidFill>
                        </a:rPr>
                        <a:t>22</a:t>
                      </a:r>
                    </a:p>
                  </a:txBody>
                  <a:tcPr anchor="ctr"/>
                </a:tc>
                <a:tc>
                  <a:txBody>
                    <a:bodyPr/>
                    <a:lstStyle/>
                    <a:p>
                      <a:pPr algn="ctr"/>
                      <a:r>
                        <a:rPr lang="en-AU" sz="1200" dirty="0">
                          <a:solidFill>
                            <a:schemeClr val="tx1"/>
                          </a:solidFill>
                        </a:rPr>
                        <a:t>26</a:t>
                      </a:r>
                    </a:p>
                  </a:txBody>
                  <a:tcPr anchor="ctr"/>
                </a:tc>
                <a:tc>
                  <a:txBody>
                    <a:bodyPr/>
                    <a:lstStyle/>
                    <a:p>
                      <a:pPr algn="ctr"/>
                      <a:r>
                        <a:rPr lang="en-AU" sz="1200" dirty="0">
                          <a:solidFill>
                            <a:schemeClr val="tx1"/>
                          </a:solidFill>
                        </a:rPr>
                        <a:t>29</a:t>
                      </a:r>
                    </a:p>
                  </a:txBody>
                  <a:tcPr anchor="ctr"/>
                </a:tc>
                <a:tc>
                  <a:txBody>
                    <a:bodyPr/>
                    <a:lstStyle/>
                    <a:p>
                      <a:pPr algn="ctr"/>
                      <a:r>
                        <a:rPr lang="en-AU" sz="1200" dirty="0">
                          <a:solidFill>
                            <a:schemeClr val="tx1"/>
                          </a:solidFill>
                        </a:rPr>
                        <a:t>30</a:t>
                      </a:r>
                    </a:p>
                  </a:txBody>
                  <a:tcPr anchor="ctr"/>
                </a:tc>
                <a:tc>
                  <a:txBody>
                    <a:bodyPr/>
                    <a:lstStyle/>
                    <a:p>
                      <a:pPr algn="ctr"/>
                      <a:r>
                        <a:rPr lang="en-AU" sz="1200" dirty="0">
                          <a:solidFill>
                            <a:schemeClr val="tx1"/>
                          </a:solidFill>
                        </a:rPr>
                        <a:t>29</a:t>
                      </a:r>
                    </a:p>
                  </a:txBody>
                  <a:tcPr anchor="ctr"/>
                </a:tc>
                <a:tc>
                  <a:txBody>
                    <a:bodyPr/>
                    <a:lstStyle/>
                    <a:p>
                      <a:pPr algn="ctr"/>
                      <a:r>
                        <a:rPr lang="en-US" sz="1200" dirty="0">
                          <a:solidFill>
                            <a:schemeClr val="tx1"/>
                          </a:solidFill>
                        </a:rPr>
                        <a:t>29</a:t>
                      </a:r>
                      <a:endParaRPr lang="en-AU" sz="1200" dirty="0">
                        <a:solidFill>
                          <a:schemeClr val="tx1"/>
                        </a:solidFill>
                      </a:endParaRPr>
                    </a:p>
                  </a:txBody>
                  <a:tcPr anchor="ctr"/>
                </a:tc>
                <a:tc>
                  <a:txBody>
                    <a:bodyPr/>
                    <a:lstStyle/>
                    <a:p>
                      <a:pPr algn="ctr"/>
                      <a:r>
                        <a:rPr lang="en-AU" sz="1200" dirty="0">
                          <a:solidFill>
                            <a:schemeClr val="tx1"/>
                          </a:solidFill>
                        </a:rPr>
                        <a:t>28</a:t>
                      </a:r>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solidFill>
                            <a:schemeClr val="tx1"/>
                          </a:solidFill>
                        </a:rPr>
                        <a:t>4</a:t>
                      </a:r>
                    </a:p>
                  </a:txBody>
                  <a:tcPr anchor="ctr"/>
                </a:tc>
                <a:tc>
                  <a:txBody>
                    <a:bodyPr/>
                    <a:lstStyle/>
                    <a:p>
                      <a:pPr algn="ctr"/>
                      <a:r>
                        <a:rPr lang="en-AU" sz="1200" dirty="0">
                          <a:solidFill>
                            <a:schemeClr val="tx1"/>
                          </a:solidFill>
                        </a:rPr>
                        <a:t>6</a:t>
                      </a:r>
                    </a:p>
                  </a:txBody>
                  <a:tcPr anchor="ctr"/>
                </a:tc>
                <a:tc>
                  <a:txBody>
                    <a:bodyPr/>
                    <a:lstStyle/>
                    <a:p>
                      <a:pPr algn="ctr"/>
                      <a:r>
                        <a:rPr lang="en-AU" sz="1200" dirty="0">
                          <a:solidFill>
                            <a:schemeClr val="tx1"/>
                          </a:solidFill>
                        </a:rPr>
                        <a:t>6</a:t>
                      </a:r>
                    </a:p>
                  </a:txBody>
                  <a:tcPr anchor="ctr"/>
                </a:tc>
                <a:tc>
                  <a:txBody>
                    <a:bodyPr/>
                    <a:lstStyle/>
                    <a:p>
                      <a:pPr algn="ctr"/>
                      <a:r>
                        <a:rPr lang="en-AU" sz="1200" dirty="0">
                          <a:solidFill>
                            <a:schemeClr val="tx1"/>
                          </a:solidFill>
                        </a:rPr>
                        <a:t>8</a:t>
                      </a:r>
                    </a:p>
                  </a:txBody>
                  <a:tcPr anchor="ctr"/>
                </a:tc>
                <a:tc>
                  <a:txBody>
                    <a:bodyPr/>
                    <a:lstStyle/>
                    <a:p>
                      <a:pPr algn="ctr"/>
                      <a:r>
                        <a:rPr lang="en-AU" sz="1200" dirty="0">
                          <a:solidFill>
                            <a:schemeClr val="tx1"/>
                          </a:solidFill>
                        </a:rPr>
                        <a:t>8</a:t>
                      </a:r>
                    </a:p>
                  </a:txBody>
                  <a:tcPr anchor="ctr"/>
                </a:tc>
                <a:tc>
                  <a:txBody>
                    <a:bodyPr/>
                    <a:lstStyle/>
                    <a:p>
                      <a:pPr algn="ctr"/>
                      <a:r>
                        <a:rPr lang="en-AU" sz="1200" dirty="0">
                          <a:solidFill>
                            <a:schemeClr val="tx1"/>
                          </a:solidFill>
                        </a:rPr>
                        <a:t>8</a:t>
                      </a:r>
                    </a:p>
                  </a:txBody>
                  <a:tcPr anchor="ctr"/>
                </a:tc>
                <a:tc>
                  <a:txBody>
                    <a:bodyPr/>
                    <a:lstStyle/>
                    <a:p>
                      <a:pPr algn="ctr"/>
                      <a:r>
                        <a:rPr lang="en-US" sz="1200" dirty="0">
                          <a:solidFill>
                            <a:schemeClr val="tx1"/>
                          </a:solidFill>
                        </a:rPr>
                        <a:t>9</a:t>
                      </a:r>
                      <a:endParaRPr lang="en-AU" sz="1200" dirty="0">
                        <a:solidFill>
                          <a:schemeClr val="tx1"/>
                        </a:solidFill>
                      </a:endParaRPr>
                    </a:p>
                  </a:txBody>
                  <a:tcPr anchor="ctr"/>
                </a:tc>
                <a:tc>
                  <a:txBody>
                    <a:bodyPr/>
                    <a:lstStyle/>
                    <a:p>
                      <a:pPr algn="ctr"/>
                      <a:r>
                        <a:rPr lang="en-AU" sz="1200" dirty="0">
                          <a:solidFill>
                            <a:schemeClr val="tx1"/>
                          </a:solidFill>
                        </a:rPr>
                        <a:t>9</a:t>
                      </a:r>
                    </a:p>
                  </a:txBody>
                  <a:tcPr anchor="ctr"/>
                </a:tc>
                <a:extLst>
                  <a:ext uri="{0D108BD9-81ED-4DB2-BD59-A6C34878D82A}">
                    <a16:rowId xmlns:a16="http://schemas.microsoft.com/office/drawing/2014/main" val="2912597888"/>
                  </a:ext>
                </a:extLst>
              </a:tr>
              <a:tr h="275697">
                <a:tc rowSpan="2">
                  <a:txBody>
                    <a:bodyPr/>
                    <a:lstStyle/>
                    <a:p>
                      <a:r>
                        <a:rPr lang="en-AU" sz="1200" dirty="0"/>
                        <a:t>LWA</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US" sz="1200" dirty="0"/>
                        <a:t>2</a:t>
                      </a:r>
                      <a:endParaRPr lang="en-AU" sz="1200" dirty="0"/>
                    </a:p>
                  </a:txBody>
                  <a:tcPr anchor="ctr"/>
                </a:tc>
                <a:tc>
                  <a:txBody>
                    <a:bodyPr/>
                    <a:lstStyle/>
                    <a:p>
                      <a:pPr algn="ctr"/>
                      <a:r>
                        <a:rPr lang="en-AU" sz="1200" dirty="0"/>
                        <a:t>2</a:t>
                      </a:r>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US" sz="1200" dirty="0"/>
                        <a:t>1</a:t>
                      </a:r>
                      <a:endParaRPr lang="en-AU" sz="1200" dirty="0"/>
                    </a:p>
                  </a:txBody>
                  <a:tcPr anchor="ctr"/>
                </a:tc>
                <a:tc>
                  <a:txBody>
                    <a:bodyPr/>
                    <a:lstStyle/>
                    <a:p>
                      <a:pPr algn="ctr"/>
                      <a:r>
                        <a:rPr lang="en-AU" sz="1200" dirty="0"/>
                        <a:t>1</a:t>
                      </a:r>
                    </a:p>
                  </a:txBody>
                  <a:tcPr anchor="ctr"/>
                </a:tc>
                <a:extLst>
                  <a:ext uri="{0D108BD9-81ED-4DB2-BD59-A6C34878D82A}">
                    <a16:rowId xmlns:a16="http://schemas.microsoft.com/office/drawing/2014/main" val="3901041144"/>
                  </a:ext>
                </a:extLst>
              </a:tr>
              <a:tr h="275697">
                <a:tc rowSpan="2">
                  <a:txBody>
                    <a:bodyPr/>
                    <a:lstStyle/>
                    <a:p>
                      <a:r>
                        <a:rPr lang="en-AU" sz="1200" dirty="0"/>
                        <a:t>LTE-U</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9</a:t>
                      </a:r>
                    </a:p>
                  </a:txBody>
                  <a:tcPr anchor="ctr"/>
                </a:tc>
                <a:tc>
                  <a:txBody>
                    <a:bodyPr/>
                    <a:lstStyle/>
                    <a:p>
                      <a:pPr algn="ctr"/>
                      <a:r>
                        <a:rPr lang="en-US" sz="1200" dirty="0"/>
                        <a:t>9</a:t>
                      </a:r>
                      <a:endParaRPr lang="en-AU" sz="1200" dirty="0"/>
                    </a:p>
                  </a:txBody>
                  <a:tcPr anchor="ctr"/>
                </a:tc>
                <a:tc>
                  <a:txBody>
                    <a:bodyPr/>
                    <a:lstStyle/>
                    <a:p>
                      <a:pPr algn="ctr"/>
                      <a:r>
                        <a:rPr lang="en-AU" sz="1200" dirty="0"/>
                        <a:t>9</a:t>
                      </a:r>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US" sz="1200" dirty="0"/>
                        <a:t>3</a:t>
                      </a:r>
                      <a:endParaRPr lang="en-AU" sz="1200" dirty="0"/>
                    </a:p>
                  </a:txBody>
                  <a:tcPr anchor="ctr"/>
                </a:tc>
                <a:tc>
                  <a:txBody>
                    <a:bodyPr/>
                    <a:lstStyle/>
                    <a:p>
                      <a:pPr algn="ctr"/>
                      <a:r>
                        <a:rPr lang="en-AU" sz="1200" dirty="0"/>
                        <a:t>3</a:t>
                      </a:r>
                    </a:p>
                  </a:txBody>
                  <a:tcPr anchor="ctr"/>
                </a:tc>
                <a:extLst>
                  <a:ext uri="{0D108BD9-81ED-4DB2-BD59-A6C34878D82A}">
                    <a16:rowId xmlns:a16="http://schemas.microsoft.com/office/drawing/2014/main" val="1745351656"/>
                  </a:ext>
                </a:extLst>
              </a:tr>
            </a:tbl>
          </a:graphicData>
        </a:graphic>
      </p:graphicFrame>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24</a:t>
            </a:fld>
            <a:endParaRPr lang="en-US" dirty="0"/>
          </a:p>
        </p:txBody>
      </p:sp>
      <p:sp>
        <p:nvSpPr>
          <p:cNvPr id="8" name="Rectangle 7"/>
          <p:cNvSpPr/>
          <p:nvPr/>
        </p:nvSpPr>
        <p:spPr bwMode="auto">
          <a:xfrm>
            <a:off x="76200" y="5005514"/>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AutoNum type="arabicPlain"/>
              <a:tabLst>
                <a:tab pos="182563" algn="l"/>
              </a:tabLst>
            </a:pPr>
            <a:r>
              <a:rPr lang="en-AU" sz="900" dirty="0">
                <a:latin typeface="+mj-lt"/>
              </a:rPr>
              <a:t>GSMA (July 2018)</a:t>
            </a:r>
          </a:p>
          <a:p>
            <a:pPr marL="228600" indent="-228600" eaLnBrk="0" hangingPunct="0">
              <a:spcBef>
                <a:spcPts val="700"/>
              </a:spcBef>
              <a:buAutoNum type="arabicPlain" startAt="2"/>
              <a:tabLst>
                <a:tab pos="182563" algn="l"/>
              </a:tabLst>
            </a:pPr>
            <a:r>
              <a:rPr lang="en-AU" sz="900" dirty="0">
                <a:latin typeface="+mj-lt"/>
              </a:rPr>
              <a:t>GSA: Evolution from LTE to 5G: Global Market Status (Nov 2018)</a:t>
            </a:r>
          </a:p>
          <a:p>
            <a:pPr marL="228600" indent="-228600" eaLnBrk="0" hangingPunct="0">
              <a:spcBef>
                <a:spcPts val="700"/>
              </a:spcBef>
              <a:buAutoNum type="arabicPlain" startAt="3"/>
              <a:tabLst>
                <a:tab pos="182563" algn="l"/>
              </a:tabLst>
            </a:pPr>
            <a:r>
              <a:rPr lang="en-AU" sz="900" dirty="0">
                <a:latin typeface="+mj-lt"/>
              </a:rPr>
              <a:t>GSA: LTE in unlicensed and shared spectrum (Jan 2019)</a:t>
            </a:r>
          </a:p>
          <a:p>
            <a:pPr marL="228600" indent="-228600" eaLnBrk="0" hangingPunct="0">
              <a:spcBef>
                <a:spcPts val="700"/>
              </a:spcBef>
              <a:buAutoNum type="arabicPlain" startAt="4"/>
              <a:tabLst>
                <a:tab pos="182563" algn="l"/>
              </a:tabLst>
            </a:pPr>
            <a:r>
              <a:rPr lang="en-AU" sz="900" dirty="0">
                <a:latin typeface="+mj-lt"/>
              </a:rPr>
              <a:t>GSA: Evolution from LTE to 5G: Global Market Status (Aug 2019)</a:t>
            </a:r>
          </a:p>
          <a:p>
            <a:pPr marL="228600" indent="-228600" eaLnBrk="0" hangingPunct="0">
              <a:spcBef>
                <a:spcPts val="700"/>
              </a:spcBef>
              <a:buAutoNum type="arabicPlain" startAt="5"/>
              <a:tabLst>
                <a:tab pos="182563" algn="l"/>
              </a:tabLst>
            </a:pPr>
            <a:r>
              <a:rPr lang="en-AU" sz="900" dirty="0">
                <a:latin typeface="+mj-lt"/>
              </a:rPr>
              <a:t>GSA: LTE Unlicensed - LTE in Unlicensed and Shared Spectrum (Nov 2019</a:t>
            </a: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10" name="Rectangle 9">
            <a:extLst>
              <a:ext uri="{FF2B5EF4-FFF2-40B4-BE49-F238E27FC236}">
                <a16:creationId xmlns:a16="http://schemas.microsoft.com/office/drawing/2014/main" id="{88C48245-A526-40C5-9838-3E713F8CC6D4}"/>
              </a:ext>
            </a:extLst>
          </p:cNvPr>
          <p:cNvSpPr/>
          <p:nvPr/>
        </p:nvSpPr>
        <p:spPr bwMode="auto">
          <a:xfrm>
            <a:off x="4656081" y="5026025"/>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AutoNum type="arabicPlain" startAt="6"/>
              <a:tabLst>
                <a:tab pos="182563" algn="l"/>
              </a:tabLst>
            </a:pPr>
            <a:r>
              <a:rPr lang="en-AU" sz="900" dirty="0">
                <a:latin typeface="+mj-lt"/>
              </a:rPr>
              <a:t>GSA: LTE and 5G Market Statistics (Dec 2019)</a:t>
            </a:r>
          </a:p>
          <a:p>
            <a:pPr marL="228600" indent="-228600" eaLnBrk="0" hangingPunct="0">
              <a:spcBef>
                <a:spcPts val="700"/>
              </a:spcBef>
              <a:buAutoNum type="arabicPlain" startAt="7"/>
              <a:tabLst>
                <a:tab pos="182563" algn="l"/>
              </a:tabLst>
            </a:pPr>
            <a:r>
              <a:rPr lang="en-AU" sz="900" dirty="0">
                <a:latin typeface="+mj-lt"/>
              </a:rPr>
              <a:t>GSA: LTE in Unlicensed Spectrum and Shared Spectrum (Mar 2020)</a:t>
            </a:r>
          </a:p>
          <a:p>
            <a:pPr marL="228600" indent="-228600" eaLnBrk="0" hangingPunct="0">
              <a:spcBef>
                <a:spcPts val="700"/>
              </a:spcBef>
              <a:buAutoNum type="arabicPlain" startAt="7"/>
              <a:tabLst>
                <a:tab pos="182563" algn="l"/>
              </a:tabLst>
            </a:pPr>
            <a:r>
              <a:rPr lang="en-AU" sz="900" dirty="0">
                <a:latin typeface="+mj-lt"/>
              </a:rPr>
              <a:t>GSA: LTE and 5G in Unlicensed Spectrum: Trials, Deployments &amp; Devices (Aug 2020)</a:t>
            </a: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11" name="Rectangle 10">
            <a:extLst>
              <a:ext uri="{FF2B5EF4-FFF2-40B4-BE49-F238E27FC236}">
                <a16:creationId xmlns:a16="http://schemas.microsoft.com/office/drawing/2014/main" id="{F23CCA8B-5EA6-49CF-9B11-7744631D39E3}"/>
              </a:ext>
            </a:extLst>
          </p:cNvPr>
          <p:cNvSpPr/>
          <p:nvPr/>
        </p:nvSpPr>
        <p:spPr bwMode="auto">
          <a:xfrm rot="1433100">
            <a:off x="7688345" y="762000"/>
            <a:ext cx="1327371"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No update</a:t>
            </a:r>
            <a:endParaRPr kumimoji="0" lang="en-AU" sz="1600" b="1"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2065023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AU" dirty="0"/>
              <a:t>We have tracked the use of 5G by SPs in unlicensed bands to highlight the importance of coexistence work</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59183041"/>
              </p:ext>
            </p:extLst>
          </p:nvPr>
        </p:nvGraphicFramePr>
        <p:xfrm>
          <a:off x="76200" y="1981200"/>
          <a:ext cx="8991600" cy="2111382"/>
        </p:xfrm>
        <a:graphic>
          <a:graphicData uri="http://schemas.openxmlformats.org/drawingml/2006/table">
            <a:tbl>
              <a:tblPr firstRow="1" bandRow="1">
                <a:tableStyleId>{21E4AEA4-8DFA-4A89-87EB-49C32662AFE0}</a:tableStyleId>
              </a:tblPr>
              <a:tblGrid>
                <a:gridCol w="685800">
                  <a:extLst>
                    <a:ext uri="{9D8B030D-6E8A-4147-A177-3AD203B41FA5}">
                      <a16:colId xmlns:a16="http://schemas.microsoft.com/office/drawing/2014/main" val="3409454223"/>
                    </a:ext>
                  </a:extLst>
                </a:gridCol>
                <a:gridCol w="1002867">
                  <a:extLst>
                    <a:ext uri="{9D8B030D-6E8A-4147-A177-3AD203B41FA5}">
                      <a16:colId xmlns:a16="http://schemas.microsoft.com/office/drawing/2014/main" val="1001302695"/>
                    </a:ext>
                  </a:extLst>
                </a:gridCol>
                <a:gridCol w="811437">
                  <a:extLst>
                    <a:ext uri="{9D8B030D-6E8A-4147-A177-3AD203B41FA5}">
                      <a16:colId xmlns:a16="http://schemas.microsoft.com/office/drawing/2014/main" val="175375953"/>
                    </a:ext>
                  </a:extLst>
                </a:gridCol>
                <a:gridCol w="811437">
                  <a:extLst>
                    <a:ext uri="{9D8B030D-6E8A-4147-A177-3AD203B41FA5}">
                      <a16:colId xmlns:a16="http://schemas.microsoft.com/office/drawing/2014/main" val="3937962473"/>
                    </a:ext>
                  </a:extLst>
                </a:gridCol>
                <a:gridCol w="811437">
                  <a:extLst>
                    <a:ext uri="{9D8B030D-6E8A-4147-A177-3AD203B41FA5}">
                      <a16:colId xmlns:a16="http://schemas.microsoft.com/office/drawing/2014/main" val="4245245893"/>
                    </a:ext>
                  </a:extLst>
                </a:gridCol>
                <a:gridCol w="811437">
                  <a:extLst>
                    <a:ext uri="{9D8B030D-6E8A-4147-A177-3AD203B41FA5}">
                      <a16:colId xmlns:a16="http://schemas.microsoft.com/office/drawing/2014/main" val="1539556242"/>
                    </a:ext>
                  </a:extLst>
                </a:gridCol>
                <a:gridCol w="811437">
                  <a:extLst>
                    <a:ext uri="{9D8B030D-6E8A-4147-A177-3AD203B41FA5}">
                      <a16:colId xmlns:a16="http://schemas.microsoft.com/office/drawing/2014/main" val="3409390921"/>
                    </a:ext>
                  </a:extLst>
                </a:gridCol>
                <a:gridCol w="811437">
                  <a:extLst>
                    <a:ext uri="{9D8B030D-6E8A-4147-A177-3AD203B41FA5}">
                      <a16:colId xmlns:a16="http://schemas.microsoft.com/office/drawing/2014/main" val="134763259"/>
                    </a:ext>
                  </a:extLst>
                </a:gridCol>
                <a:gridCol w="811437">
                  <a:extLst>
                    <a:ext uri="{9D8B030D-6E8A-4147-A177-3AD203B41FA5}">
                      <a16:colId xmlns:a16="http://schemas.microsoft.com/office/drawing/2014/main" val="927738004"/>
                    </a:ext>
                  </a:extLst>
                </a:gridCol>
                <a:gridCol w="811437">
                  <a:extLst>
                    <a:ext uri="{9D8B030D-6E8A-4147-A177-3AD203B41FA5}">
                      <a16:colId xmlns:a16="http://schemas.microsoft.com/office/drawing/2014/main" val="2036209486"/>
                    </a:ext>
                  </a:extLst>
                </a:gridCol>
                <a:gridCol w="811437">
                  <a:extLst>
                    <a:ext uri="{9D8B030D-6E8A-4147-A177-3AD203B41FA5}">
                      <a16:colId xmlns:a16="http://schemas.microsoft.com/office/drawing/2014/main" val="2921646537"/>
                    </a:ext>
                  </a:extLst>
                </a:gridCol>
              </a:tblGrid>
              <a:tr h="385221">
                <a:tc>
                  <a:txBody>
                    <a:bodyPr/>
                    <a:lstStyle/>
                    <a:p>
                      <a:r>
                        <a:rPr lang="en-AU" sz="1200" dirty="0"/>
                        <a:t>Tech</a:t>
                      </a:r>
                    </a:p>
                  </a:txBody>
                  <a:tcPr anchor="ctr"/>
                </a:tc>
                <a:tc>
                  <a:txBody>
                    <a:bodyPr/>
                    <a:lstStyle/>
                    <a:p>
                      <a:r>
                        <a:rPr lang="en-AU" sz="1200" dirty="0"/>
                        <a:t>Stage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9</a:t>
                      </a:r>
                      <a:br>
                        <a:rPr lang="en-AU" sz="1200" dirty="0"/>
                      </a:br>
                      <a:r>
                        <a:rPr lang="en-AU" sz="1200" dirty="0"/>
                        <a:t> (Oct ‘20)</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10</a:t>
                      </a:r>
                      <a:br>
                        <a:rPr lang="en-AU" sz="1200" dirty="0"/>
                      </a:br>
                      <a:r>
                        <a:rPr lang="en-AU" sz="1200" dirty="0"/>
                        <a:t> (Jan ’21)</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11</a:t>
                      </a:r>
                      <a:br>
                        <a:rPr lang="en-AU" sz="1200" dirty="0"/>
                      </a:br>
                      <a:r>
                        <a:rPr lang="en-AU" sz="1200" dirty="0"/>
                        <a:t> (Feb ’21)</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12, 13</a:t>
                      </a:r>
                      <a:br>
                        <a:rPr lang="en-AU" sz="1200" dirty="0"/>
                      </a:br>
                      <a:r>
                        <a:rPr lang="en-AU" sz="1200" dirty="0"/>
                        <a:t> (Mar ’21)</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14</a:t>
                      </a:r>
                      <a:br>
                        <a:rPr lang="en-AU" sz="1200" dirty="0"/>
                      </a:br>
                      <a:r>
                        <a:rPr lang="en-AU" sz="1200" dirty="0"/>
                        <a:t> (Jun ’21)</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15</a:t>
                      </a:r>
                      <a:br>
                        <a:rPr lang="en-AU" sz="1200" dirty="0"/>
                      </a:br>
                      <a:r>
                        <a:rPr lang="en-AU" sz="1200" dirty="0"/>
                        <a:t> (Aug ’21)</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16</a:t>
                      </a:r>
                      <a:br>
                        <a:rPr lang="en-AU" sz="1200" dirty="0"/>
                      </a:br>
                      <a:r>
                        <a:rPr lang="en-AU" sz="1200" dirty="0"/>
                        <a:t> (Dec ’21)</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18</a:t>
                      </a:r>
                      <a:br>
                        <a:rPr lang="en-AU" sz="1200" dirty="0"/>
                      </a:br>
                      <a:r>
                        <a:rPr lang="en-AU" sz="1200" dirty="0"/>
                        <a:t> (Feb ’22)</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19</a:t>
                      </a:r>
                      <a:br>
                        <a:rPr lang="en-AU" sz="1200" dirty="0"/>
                      </a:br>
                      <a:r>
                        <a:rPr lang="en-AU" sz="1200" dirty="0"/>
                        <a:t> (Apr ’22)</a:t>
                      </a:r>
                    </a:p>
                  </a:txBody>
                  <a:tcPr marL="0" marR="0" anchor="ctr"/>
                </a:tc>
                <a:extLst>
                  <a:ext uri="{0D108BD9-81ED-4DB2-BD59-A6C34878D82A}">
                    <a16:rowId xmlns:a16="http://schemas.microsoft.com/office/drawing/2014/main" val="199255957"/>
                  </a:ext>
                </a:extLst>
              </a:tr>
              <a:tr h="275697">
                <a:tc rowSpan="2">
                  <a:txBody>
                    <a:bodyPr/>
                    <a:lstStyle/>
                    <a:p>
                      <a:r>
                        <a:rPr lang="en-AU" sz="1200" dirty="0"/>
                        <a:t>LAA</a:t>
                      </a:r>
                    </a:p>
                  </a:txBody>
                  <a:tcPr anchor="ctr"/>
                </a:tc>
                <a:tc>
                  <a:txBody>
                    <a:bodyPr/>
                    <a:lstStyle/>
                    <a:p>
                      <a:r>
                        <a:rPr lang="en-AU" sz="1200" dirty="0"/>
                        <a:t>Trials/plans</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extLst>
                  <a:ext uri="{0D108BD9-81ED-4DB2-BD59-A6C34878D82A}">
                    <a16:rowId xmlns:a16="http://schemas.microsoft.com/office/drawing/2014/main" val="2071330830"/>
                  </a:ext>
                </a:extLst>
              </a:tr>
              <a:tr h="275697">
                <a:tc vMerge="1">
                  <a:txBody>
                    <a:bodyPr/>
                    <a:lstStyle/>
                    <a:p>
                      <a:endParaRPr lang="en-AU" sz="1200" dirty="0"/>
                    </a:p>
                  </a:txBody>
                  <a:tcPr anchor="ctr"/>
                </a:tc>
                <a:tc>
                  <a:txBody>
                    <a:bodyPr/>
                    <a:lstStyle/>
                    <a:p>
                      <a:r>
                        <a:rPr lang="en-AU" sz="1200" dirty="0"/>
                        <a:t>Deployed</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extLst>
                  <a:ext uri="{0D108BD9-81ED-4DB2-BD59-A6C34878D82A}">
                    <a16:rowId xmlns:a16="http://schemas.microsoft.com/office/drawing/2014/main" val="2912597888"/>
                  </a:ext>
                </a:extLst>
              </a:tr>
              <a:tr h="275697">
                <a:tc rowSpan="2">
                  <a:txBody>
                    <a:bodyPr/>
                    <a:lstStyle/>
                    <a:p>
                      <a:r>
                        <a:rPr lang="en-AU" sz="1200" dirty="0"/>
                        <a:t>LWA</a:t>
                      </a:r>
                    </a:p>
                  </a:txBody>
                  <a:tcPr anchor="ctr"/>
                </a:tc>
                <a:tc>
                  <a:txBody>
                    <a:bodyPr/>
                    <a:lstStyle/>
                    <a:p>
                      <a:r>
                        <a:rPr lang="en-AU" sz="1200" dirty="0"/>
                        <a:t>Trials/plans</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a:t>
                      </a:r>
                    </a:p>
                  </a:txBody>
                  <a:tcPr anchor="ctr"/>
                </a:tc>
                <a:tc>
                  <a:txBody>
                    <a:bodyPr/>
                    <a:lstStyle/>
                    <a:p>
                      <a:pPr algn="ctr"/>
                      <a:r>
                        <a:rPr lang="en-AU" sz="1200" dirty="0"/>
                        <a:t>2</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t>-</a:t>
                      </a:r>
                    </a:p>
                  </a:txBody>
                  <a:tcPr anchor="ctr"/>
                </a:tc>
                <a:extLst>
                  <a:ext uri="{0D108BD9-81ED-4DB2-BD59-A6C34878D82A}">
                    <a16:rowId xmlns:a16="http://schemas.microsoft.com/office/drawing/2014/main" val="634136015"/>
                  </a:ext>
                </a:extLst>
              </a:tr>
              <a:tr h="275697">
                <a:tc vMerge="1">
                  <a:txBody>
                    <a:bodyPr/>
                    <a:lstStyle/>
                    <a:p>
                      <a:endParaRPr lang="en-AU" sz="1200" dirty="0"/>
                    </a:p>
                  </a:txBody>
                  <a:tcPr anchor="ctr"/>
                </a:tc>
                <a:tc>
                  <a:txBody>
                    <a:bodyPr/>
                    <a:lstStyle/>
                    <a:p>
                      <a:r>
                        <a:rPr lang="en-AU" sz="1200" dirty="0"/>
                        <a:t>Deployed</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a:t>
                      </a:r>
                    </a:p>
                  </a:txBody>
                  <a:tcPr anchor="ctr"/>
                </a:tc>
                <a:tc>
                  <a:txBody>
                    <a:bodyPr/>
                    <a:lstStyle/>
                    <a:p>
                      <a:pPr algn="ctr"/>
                      <a:r>
                        <a:rPr lang="en-AU" sz="1200" dirty="0"/>
                        <a:t>1</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t>-</a:t>
                      </a:r>
                    </a:p>
                  </a:txBody>
                  <a:tcPr anchor="ctr"/>
                </a:tc>
                <a:extLst>
                  <a:ext uri="{0D108BD9-81ED-4DB2-BD59-A6C34878D82A}">
                    <a16:rowId xmlns:a16="http://schemas.microsoft.com/office/drawing/2014/main" val="3901041144"/>
                  </a:ext>
                </a:extLst>
              </a:tr>
              <a:tr h="275697">
                <a:tc rowSpan="2">
                  <a:txBody>
                    <a:bodyPr/>
                    <a:lstStyle/>
                    <a:p>
                      <a:r>
                        <a:rPr lang="en-AU" sz="1200" dirty="0"/>
                        <a:t>LTE-U</a:t>
                      </a:r>
                    </a:p>
                  </a:txBody>
                  <a:tcPr anchor="ctr"/>
                </a:tc>
                <a:tc>
                  <a:txBody>
                    <a:bodyPr/>
                    <a:lstStyle/>
                    <a:p>
                      <a:r>
                        <a:rPr lang="en-AU" sz="1200" dirty="0"/>
                        <a:t>Trials/plans</a:t>
                      </a:r>
                    </a:p>
                  </a:txBody>
                  <a:tcPr anchor="ctr"/>
                </a:tc>
                <a:tc>
                  <a:txBody>
                    <a:bodyPr/>
                    <a:lstStyle/>
                    <a:p>
                      <a:pPr algn="ctr"/>
                      <a:r>
                        <a:rPr lang="en-AU" sz="1200" dirty="0"/>
                        <a:t>9</a:t>
                      </a:r>
                    </a:p>
                  </a:txBody>
                  <a:tcPr anchor="ctr"/>
                </a:tc>
                <a:tc>
                  <a:txBody>
                    <a:bodyPr/>
                    <a:lstStyle/>
                    <a:p>
                      <a:pPr algn="ctr"/>
                      <a:r>
                        <a:rPr lang="en-AU" sz="1200" dirty="0"/>
                        <a:t>9</a:t>
                      </a:r>
                    </a:p>
                  </a:txBody>
                  <a:tcPr anchor="ctr"/>
                </a:tc>
                <a:tc>
                  <a:txBody>
                    <a:bodyPr/>
                    <a:lstStyle/>
                    <a:p>
                      <a:pPr algn="ctr"/>
                      <a:r>
                        <a:rPr lang="en-AU" sz="1200" dirty="0"/>
                        <a:t>9</a:t>
                      </a:r>
                    </a:p>
                  </a:txBody>
                  <a:tcPr anchor="ctr"/>
                </a:tc>
                <a:tc>
                  <a:txBody>
                    <a:bodyPr/>
                    <a:lstStyle/>
                    <a:p>
                      <a:pPr algn="ctr"/>
                      <a:r>
                        <a:rPr lang="en-AU" sz="1200" dirty="0"/>
                        <a:t>9</a:t>
                      </a:r>
                    </a:p>
                  </a:txBody>
                  <a:tcPr anchor="ctr"/>
                </a:tc>
                <a:tc>
                  <a:txBody>
                    <a:bodyPr/>
                    <a:lstStyle/>
                    <a:p>
                      <a:pPr algn="ctr"/>
                      <a:r>
                        <a:rPr lang="en-AU" sz="1200" dirty="0"/>
                        <a:t>-</a:t>
                      </a:r>
                    </a:p>
                  </a:txBody>
                  <a:tcPr anchor="ctr"/>
                </a:tc>
                <a:tc>
                  <a:txBody>
                    <a:bodyPr/>
                    <a:lstStyle/>
                    <a:p>
                      <a:pPr algn="ctr"/>
                      <a:r>
                        <a:rPr lang="en-AU" sz="1200" dirty="0"/>
                        <a:t>9</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t>-</a:t>
                      </a:r>
                    </a:p>
                  </a:txBody>
                  <a:tcPr anchor="ctr"/>
                </a:tc>
                <a:extLst>
                  <a:ext uri="{0D108BD9-81ED-4DB2-BD59-A6C34878D82A}">
                    <a16:rowId xmlns:a16="http://schemas.microsoft.com/office/drawing/2014/main" val="1975259152"/>
                  </a:ext>
                </a:extLst>
              </a:tr>
              <a:tr h="275697">
                <a:tc vMerge="1">
                  <a:txBody>
                    <a:bodyPr/>
                    <a:lstStyle/>
                    <a:p>
                      <a:endParaRPr lang="en-AU" sz="1200" dirty="0"/>
                    </a:p>
                  </a:txBody>
                  <a:tcPr anchor="ctr"/>
                </a:tc>
                <a:tc>
                  <a:txBody>
                    <a:bodyPr/>
                    <a:lstStyle/>
                    <a:p>
                      <a:r>
                        <a:rPr lang="en-AU" sz="1200" dirty="0"/>
                        <a:t>Deployed</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a:t>
                      </a:r>
                    </a:p>
                  </a:txBody>
                  <a:tcPr anchor="ctr"/>
                </a:tc>
                <a:tc>
                  <a:txBody>
                    <a:bodyPr/>
                    <a:lstStyle/>
                    <a:p>
                      <a:pPr algn="ctr"/>
                      <a:r>
                        <a:rPr lang="en-AU" sz="1200" dirty="0"/>
                        <a:t>3</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t>-</a:t>
                      </a:r>
                    </a:p>
                  </a:txBody>
                  <a:tcPr anchor="ctr"/>
                </a:tc>
                <a:extLst>
                  <a:ext uri="{0D108BD9-81ED-4DB2-BD59-A6C34878D82A}">
                    <a16:rowId xmlns:a16="http://schemas.microsoft.com/office/drawing/2014/main" val="1745351656"/>
                  </a:ext>
                </a:extLst>
              </a:tr>
            </a:tbl>
          </a:graphicData>
        </a:graphic>
      </p:graphicFrame>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25</a:t>
            </a:fld>
            <a:endParaRPr lang="en-US" dirty="0"/>
          </a:p>
        </p:txBody>
      </p:sp>
      <p:sp>
        <p:nvSpPr>
          <p:cNvPr id="8" name="Rectangle 7"/>
          <p:cNvSpPr/>
          <p:nvPr/>
        </p:nvSpPr>
        <p:spPr bwMode="auto">
          <a:xfrm>
            <a:off x="76200" y="5029200"/>
            <a:ext cx="4411716"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Font typeface="+mj-lt"/>
              <a:buAutoNum type="arabicPeriod" startAt="9"/>
              <a:tabLst>
                <a:tab pos="182563" algn="l"/>
              </a:tabLst>
            </a:pPr>
            <a:r>
              <a:rPr lang="en-AU" sz="900" dirty="0">
                <a:latin typeface="+mj-lt"/>
              </a:rPr>
              <a:t>GSA: LTE and 5G Market Statistics (Oct 2020)</a:t>
            </a:r>
          </a:p>
          <a:p>
            <a:pPr marL="228600" indent="-228600" eaLnBrk="0" hangingPunct="0">
              <a:spcBef>
                <a:spcPts val="700"/>
              </a:spcBef>
              <a:buFont typeface="+mj-lt"/>
              <a:buAutoNum type="arabicPeriod" startAt="9"/>
              <a:tabLst>
                <a:tab pos="182563" algn="l"/>
              </a:tabLst>
            </a:pPr>
            <a:r>
              <a:rPr lang="en-AU" sz="900" dirty="0">
                <a:latin typeface="+mj-lt"/>
              </a:rPr>
              <a:t>GSA: LTE and 5G Market Statistics (Jan 2021)</a:t>
            </a:r>
          </a:p>
          <a:p>
            <a:pPr marL="228600" indent="-228600" eaLnBrk="0" hangingPunct="0">
              <a:spcBef>
                <a:spcPts val="700"/>
              </a:spcBef>
              <a:buFont typeface="+mj-lt"/>
              <a:buAutoNum type="arabicPeriod" startAt="9"/>
              <a:tabLst>
                <a:tab pos="182563" algn="l"/>
              </a:tabLst>
            </a:pPr>
            <a:r>
              <a:rPr lang="en-AU" sz="900" dirty="0">
                <a:latin typeface="+mj-lt"/>
              </a:rPr>
              <a:t>GSA: Networks, Technologies &amp; Spectrum Snapshot: LTE and 5G Market Statistics (Feb 2021)</a:t>
            </a:r>
          </a:p>
          <a:p>
            <a:pPr marL="228600" indent="-228600" eaLnBrk="0" hangingPunct="0">
              <a:spcBef>
                <a:spcPts val="700"/>
              </a:spcBef>
              <a:buFont typeface="+mj-lt"/>
              <a:buAutoNum type="arabicPeriod" startAt="9"/>
              <a:tabLst>
                <a:tab pos="182563" algn="l"/>
              </a:tabLst>
            </a:pPr>
            <a:r>
              <a:rPr lang="en-AU" sz="900" dirty="0">
                <a:latin typeface="+mj-lt"/>
              </a:rPr>
              <a:t>GSA: LTE Ecosystem Status (Mar 2021)</a:t>
            </a:r>
          </a:p>
          <a:p>
            <a:pPr marL="228600" indent="-228600" eaLnBrk="0" hangingPunct="0">
              <a:spcBef>
                <a:spcPts val="700"/>
              </a:spcBef>
              <a:buFont typeface="+mj-lt"/>
              <a:buAutoNum type="arabicPeriod" startAt="9"/>
              <a:tabLst>
                <a:tab pos="182563" algn="l"/>
              </a:tabLst>
            </a:pPr>
            <a:r>
              <a:rPr lang="en-AU" sz="900" dirty="0">
                <a:latin typeface="+mj-lt"/>
              </a:rPr>
              <a:t>GSA: LTE 5G Market Statistics (Mar 2021)</a:t>
            </a:r>
          </a:p>
          <a:p>
            <a:pPr marL="228600" indent="-228600" eaLnBrk="0" hangingPunct="0">
              <a:spcBef>
                <a:spcPts val="700"/>
              </a:spcBef>
              <a:buFont typeface="+mj-lt"/>
              <a:buAutoNum type="arabicPeriod" startAt="9"/>
              <a:tabLst>
                <a:tab pos="182563" algn="l"/>
              </a:tabLst>
            </a:pPr>
            <a:endParaRPr lang="en-AU" sz="900" b="1" dirty="0">
              <a:latin typeface="+mj-lt"/>
            </a:endParaRPr>
          </a:p>
          <a:p>
            <a:pPr marL="228600" indent="-228600" eaLnBrk="0" hangingPunct="0">
              <a:spcBef>
                <a:spcPts val="700"/>
              </a:spcBef>
              <a:buFont typeface="+mj-lt"/>
              <a:buAutoNum type="arabicPeriod" startAt="9"/>
              <a:tabLst>
                <a:tab pos="182563" algn="l"/>
              </a:tabLst>
            </a:pPr>
            <a:endParaRPr lang="en-AU" sz="900" dirty="0">
              <a:latin typeface="+mj-lt"/>
            </a:endParaRP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9" name="Rectangle 8">
            <a:extLst>
              <a:ext uri="{FF2B5EF4-FFF2-40B4-BE49-F238E27FC236}">
                <a16:creationId xmlns:a16="http://schemas.microsoft.com/office/drawing/2014/main" id="{BB7C9B41-085A-4249-B635-4D626FC1A89C}"/>
              </a:ext>
            </a:extLst>
          </p:cNvPr>
          <p:cNvSpPr/>
          <p:nvPr/>
        </p:nvSpPr>
        <p:spPr bwMode="auto">
          <a:xfrm>
            <a:off x="4419600" y="5029200"/>
            <a:ext cx="4411716"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Font typeface="+mj-lt"/>
              <a:buAutoNum type="arabicPeriod" startAt="14"/>
              <a:tabLst>
                <a:tab pos="182563" algn="l"/>
              </a:tabLst>
            </a:pPr>
            <a:r>
              <a:rPr lang="en-AU" sz="900" dirty="0">
                <a:latin typeface="+mj-lt"/>
              </a:rPr>
              <a:t>GSA: LTE Ecosystem Report (Status Update Jun 2021)</a:t>
            </a:r>
          </a:p>
          <a:p>
            <a:pPr marL="228600" indent="-228600" eaLnBrk="0" hangingPunct="0">
              <a:spcBef>
                <a:spcPts val="700"/>
              </a:spcBef>
              <a:buFont typeface="+mj-lt"/>
              <a:buAutoNum type="arabicPeriod" startAt="14"/>
              <a:tabLst>
                <a:tab pos="182563" algn="l"/>
              </a:tabLst>
            </a:pPr>
            <a:r>
              <a:rPr lang="en-AU" sz="900" dirty="0">
                <a:latin typeface="+mj-lt"/>
              </a:rPr>
              <a:t>GSA: </a:t>
            </a:r>
            <a:r>
              <a:rPr lang="en-AU" sz="900" i="0" dirty="0">
                <a:effectLst/>
                <a:latin typeface="+mj-lt"/>
              </a:rPr>
              <a:t>NTS Stats Update (Aug 2021)</a:t>
            </a:r>
          </a:p>
          <a:p>
            <a:pPr marL="228600" indent="-228600" eaLnBrk="0" hangingPunct="0">
              <a:spcBef>
                <a:spcPts val="700"/>
              </a:spcBef>
              <a:buFont typeface="+mj-lt"/>
              <a:buAutoNum type="arabicPeriod" startAt="14"/>
              <a:tabLst>
                <a:tab pos="182563" algn="l"/>
              </a:tabLst>
            </a:pPr>
            <a:r>
              <a:rPr lang="en-AU" sz="900" dirty="0">
                <a:latin typeface="+mj-lt"/>
              </a:rPr>
              <a:t>GSA: NTS database snapshot: LTE and 5G Market Statistics (Dec 2021)</a:t>
            </a:r>
          </a:p>
          <a:p>
            <a:pPr marL="228600" indent="-228600" eaLnBrk="0" hangingPunct="0">
              <a:spcBef>
                <a:spcPts val="700"/>
              </a:spcBef>
              <a:buFont typeface="+mj-lt"/>
              <a:buAutoNum type="arabicPeriod" startAt="14"/>
              <a:tabLst>
                <a:tab pos="182563" algn="l"/>
              </a:tabLst>
            </a:pPr>
            <a:r>
              <a:rPr lang="en-AU" sz="900" i="0" dirty="0">
                <a:effectLst/>
                <a:latin typeface="+mj-lt"/>
              </a:rPr>
              <a:t>GSA: NTS Statistics (Dec 2021)</a:t>
            </a:r>
          </a:p>
          <a:p>
            <a:pPr marL="228600" indent="-228600" eaLnBrk="0" hangingPunct="0">
              <a:spcBef>
                <a:spcPts val="700"/>
              </a:spcBef>
              <a:buFont typeface="+mj-lt"/>
              <a:buAutoNum type="arabicPeriod" startAt="14"/>
              <a:tabLst>
                <a:tab pos="182563" algn="l"/>
              </a:tabLst>
            </a:pPr>
            <a:r>
              <a:rPr lang="en-AU" sz="900" i="0" dirty="0">
                <a:effectLst/>
                <a:latin typeface="+mj-lt"/>
              </a:rPr>
              <a:t>GSA: NTS Statistics (Feb 2022)</a:t>
            </a:r>
          </a:p>
          <a:p>
            <a:pPr marL="228600" indent="-228600" eaLnBrk="0" hangingPunct="0">
              <a:spcBef>
                <a:spcPts val="700"/>
              </a:spcBef>
              <a:buFont typeface="+mj-lt"/>
              <a:buAutoNum type="arabicPeriod" startAt="14"/>
              <a:tabLst>
                <a:tab pos="182563" algn="l"/>
              </a:tabLst>
            </a:pPr>
            <a:r>
              <a:rPr lang="en-AU" sz="900" i="0" dirty="0">
                <a:effectLst/>
                <a:latin typeface="+mj-lt"/>
              </a:rPr>
              <a:t>GSA: NTS Statistics (Apr 2022)</a:t>
            </a:r>
          </a:p>
          <a:p>
            <a:pPr marL="228600" indent="-228600" eaLnBrk="0" hangingPunct="0">
              <a:spcBef>
                <a:spcPts val="700"/>
              </a:spcBef>
              <a:buFont typeface="+mj-lt"/>
              <a:buAutoNum type="arabicPeriod" startAt="14"/>
              <a:tabLst>
                <a:tab pos="182563" algn="l"/>
              </a:tabLst>
            </a:pPr>
            <a:endParaRPr lang="en-AU" sz="900" i="0" dirty="0">
              <a:effectLst/>
              <a:latin typeface="+mj-lt"/>
            </a:endParaRPr>
          </a:p>
          <a:p>
            <a:pPr marL="228600" indent="-228600" eaLnBrk="0" hangingPunct="0">
              <a:spcBef>
                <a:spcPts val="700"/>
              </a:spcBef>
              <a:buFont typeface="+mj-lt"/>
              <a:buAutoNum type="arabicPeriod" startAt="14"/>
              <a:tabLst>
                <a:tab pos="182563" algn="l"/>
              </a:tabLst>
            </a:pPr>
            <a:endParaRPr lang="en-AU" sz="900" b="1" i="0" dirty="0">
              <a:effectLst/>
              <a:latin typeface="+mj-lt"/>
            </a:endParaRPr>
          </a:p>
          <a:p>
            <a:pPr marL="228600" indent="-228600" eaLnBrk="0" hangingPunct="0">
              <a:spcBef>
                <a:spcPts val="700"/>
              </a:spcBef>
              <a:buFont typeface="+mj-lt"/>
              <a:buAutoNum type="arabicPeriod" startAt="14"/>
              <a:tabLst>
                <a:tab pos="182563" algn="l"/>
              </a:tabLst>
            </a:pPr>
            <a:endParaRPr lang="en-AU" sz="900" dirty="0">
              <a:latin typeface="+mj-lt"/>
            </a:endParaRP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10" name="Rectangle 9">
            <a:extLst>
              <a:ext uri="{FF2B5EF4-FFF2-40B4-BE49-F238E27FC236}">
                <a16:creationId xmlns:a16="http://schemas.microsoft.com/office/drawing/2014/main" id="{A84DED2F-3E2D-FF57-7844-A68E5D776AD1}"/>
              </a:ext>
            </a:extLst>
          </p:cNvPr>
          <p:cNvSpPr/>
          <p:nvPr/>
        </p:nvSpPr>
        <p:spPr bwMode="auto">
          <a:xfrm rot="1433100">
            <a:off x="7688345" y="762000"/>
            <a:ext cx="1327371"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No refined</a:t>
            </a:r>
            <a:endParaRPr kumimoji="0" lang="en-AU" sz="1600" b="1" i="0" u="none" strike="noStrike" cap="none" normalizeH="0" baseline="0" dirty="0">
              <a:ln>
                <a:noFill/>
              </a:ln>
              <a:solidFill>
                <a:srgbClr val="FF0000"/>
              </a:solidFill>
              <a:effectLst/>
              <a:latin typeface="+mj-lt"/>
            </a:endParaRPr>
          </a:p>
        </p:txBody>
      </p:sp>
      <p:sp>
        <p:nvSpPr>
          <p:cNvPr id="11" name="TextBox 10">
            <a:extLst>
              <a:ext uri="{FF2B5EF4-FFF2-40B4-BE49-F238E27FC236}">
                <a16:creationId xmlns:a16="http://schemas.microsoft.com/office/drawing/2014/main" id="{2E3493E3-0877-DA84-551F-A765C40AF929}"/>
              </a:ext>
            </a:extLst>
          </p:cNvPr>
          <p:cNvSpPr txBox="1"/>
          <p:nvPr/>
        </p:nvSpPr>
        <p:spPr>
          <a:xfrm>
            <a:off x="1676400" y="4222337"/>
            <a:ext cx="7315200" cy="338554"/>
          </a:xfrm>
          <a:prstGeom prst="rect">
            <a:avLst/>
          </a:prstGeom>
          <a:noFill/>
        </p:spPr>
        <p:txBody>
          <a:bodyPr wrap="square">
            <a:spAutoFit/>
          </a:bodyPr>
          <a:lstStyle/>
          <a:p>
            <a:pPr eaLnBrk="0" hangingPunct="0">
              <a:spcBef>
                <a:spcPts val="700"/>
              </a:spcBef>
              <a:tabLst>
                <a:tab pos="182563" algn="l"/>
              </a:tabLst>
            </a:pPr>
            <a:r>
              <a:rPr lang="en-AU" sz="1600" dirty="0">
                <a:solidFill>
                  <a:srgbClr val="FF0000"/>
                </a:solidFill>
                <a:latin typeface="+mj-lt"/>
              </a:rPr>
              <a:t>LWA &amp; LTE-U seem to be dead in terms of new operator deployments!</a:t>
            </a:r>
            <a:endParaRPr lang="en-AU" sz="1600" dirty="0">
              <a:latin typeface="+mj-lt"/>
            </a:endParaRPr>
          </a:p>
        </p:txBody>
      </p:sp>
    </p:spTree>
    <p:extLst>
      <p:ext uri="{BB962C8B-B14F-4D97-AF65-F5344CB8AC3E}">
        <p14:creationId xmlns:p14="http://schemas.microsoft.com/office/powerpoint/2010/main" val="378155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AU" dirty="0"/>
              <a:t>We have tracked the use of 5G by SPs in unlicensed bands to highlight the importance of coexistence work</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38259943"/>
              </p:ext>
            </p:extLst>
          </p:nvPr>
        </p:nvGraphicFramePr>
        <p:xfrm>
          <a:off x="76201" y="2031144"/>
          <a:ext cx="8991594" cy="2111382"/>
        </p:xfrm>
        <a:graphic>
          <a:graphicData uri="http://schemas.openxmlformats.org/drawingml/2006/table">
            <a:tbl>
              <a:tblPr firstRow="1" bandRow="1">
                <a:tableStyleId>{21E4AEA4-8DFA-4A89-87EB-49C32662AFE0}</a:tableStyleId>
              </a:tblPr>
              <a:tblGrid>
                <a:gridCol w="671977">
                  <a:extLst>
                    <a:ext uri="{9D8B030D-6E8A-4147-A177-3AD203B41FA5}">
                      <a16:colId xmlns:a16="http://schemas.microsoft.com/office/drawing/2014/main" val="3409454223"/>
                    </a:ext>
                  </a:extLst>
                </a:gridCol>
                <a:gridCol w="1004422">
                  <a:extLst>
                    <a:ext uri="{9D8B030D-6E8A-4147-A177-3AD203B41FA5}">
                      <a16:colId xmlns:a16="http://schemas.microsoft.com/office/drawing/2014/main" val="1001302695"/>
                    </a:ext>
                  </a:extLst>
                </a:gridCol>
                <a:gridCol w="874705">
                  <a:extLst>
                    <a:ext uri="{9D8B030D-6E8A-4147-A177-3AD203B41FA5}">
                      <a16:colId xmlns:a16="http://schemas.microsoft.com/office/drawing/2014/main" val="4129828934"/>
                    </a:ext>
                  </a:extLst>
                </a:gridCol>
                <a:gridCol w="920070">
                  <a:extLst>
                    <a:ext uri="{9D8B030D-6E8A-4147-A177-3AD203B41FA5}">
                      <a16:colId xmlns:a16="http://schemas.microsoft.com/office/drawing/2014/main" val="175375953"/>
                    </a:ext>
                  </a:extLst>
                </a:gridCol>
                <a:gridCol w="920070">
                  <a:extLst>
                    <a:ext uri="{9D8B030D-6E8A-4147-A177-3AD203B41FA5}">
                      <a16:colId xmlns:a16="http://schemas.microsoft.com/office/drawing/2014/main" val="3937962473"/>
                    </a:ext>
                  </a:extLst>
                </a:gridCol>
                <a:gridCol w="920070">
                  <a:extLst>
                    <a:ext uri="{9D8B030D-6E8A-4147-A177-3AD203B41FA5}">
                      <a16:colId xmlns:a16="http://schemas.microsoft.com/office/drawing/2014/main" val="4245245893"/>
                    </a:ext>
                  </a:extLst>
                </a:gridCol>
                <a:gridCol w="920070">
                  <a:extLst>
                    <a:ext uri="{9D8B030D-6E8A-4147-A177-3AD203B41FA5}">
                      <a16:colId xmlns:a16="http://schemas.microsoft.com/office/drawing/2014/main" val="1539556242"/>
                    </a:ext>
                  </a:extLst>
                </a:gridCol>
                <a:gridCol w="920070">
                  <a:extLst>
                    <a:ext uri="{9D8B030D-6E8A-4147-A177-3AD203B41FA5}">
                      <a16:colId xmlns:a16="http://schemas.microsoft.com/office/drawing/2014/main" val="2641848087"/>
                    </a:ext>
                  </a:extLst>
                </a:gridCol>
                <a:gridCol w="920070">
                  <a:extLst>
                    <a:ext uri="{9D8B030D-6E8A-4147-A177-3AD203B41FA5}">
                      <a16:colId xmlns:a16="http://schemas.microsoft.com/office/drawing/2014/main" val="2450901583"/>
                    </a:ext>
                  </a:extLst>
                </a:gridCol>
                <a:gridCol w="920070">
                  <a:extLst>
                    <a:ext uri="{9D8B030D-6E8A-4147-A177-3AD203B41FA5}">
                      <a16:colId xmlns:a16="http://schemas.microsoft.com/office/drawing/2014/main" val="758354042"/>
                    </a:ext>
                  </a:extLst>
                </a:gridCol>
              </a:tblGrid>
              <a:tr h="385221">
                <a:tc>
                  <a:txBody>
                    <a:bodyPr/>
                    <a:lstStyle/>
                    <a:p>
                      <a:r>
                        <a:rPr lang="en-AU" sz="1200" dirty="0"/>
                        <a:t>Tech</a:t>
                      </a:r>
                    </a:p>
                  </a:txBody>
                  <a:tcPr anchor="ctr"/>
                </a:tc>
                <a:tc>
                  <a:txBody>
                    <a:bodyPr/>
                    <a:lstStyle/>
                    <a:p>
                      <a:r>
                        <a:rPr lang="en-AU" sz="1200" dirty="0"/>
                        <a:t>Stage</a:t>
                      </a:r>
                    </a:p>
                  </a:txBody>
                  <a:tcPr anchor="ctr"/>
                </a:tc>
                <a:tc>
                  <a:txBody>
                    <a:bodyPr/>
                    <a:lstStyle/>
                    <a:p>
                      <a:pPr algn="ctr"/>
                      <a:r>
                        <a:rPr lang="en-AU" sz="1200" dirty="0"/>
                        <a:t>GSA</a:t>
                      </a:r>
                      <a:r>
                        <a:rPr lang="en-AU" sz="1200" b="1" kern="1200" baseline="30000" dirty="0">
                          <a:solidFill>
                            <a:schemeClr val="lt1"/>
                          </a:solidFill>
                          <a:latin typeface="+mn-lt"/>
                          <a:ea typeface="+mn-ea"/>
                          <a:cs typeface="+mn-cs"/>
                        </a:rPr>
                        <a:t>20</a:t>
                      </a:r>
                      <a:br>
                        <a:rPr lang="en-AU" sz="1200" dirty="0"/>
                      </a:br>
                      <a:r>
                        <a:rPr lang="en-AU" sz="1200" dirty="0"/>
                        <a:t>(May ‘22)</a:t>
                      </a:r>
                    </a:p>
                  </a:txBody>
                  <a:tcPr anchor="ctr"/>
                </a:tc>
                <a:tc>
                  <a:txBody>
                    <a:bodyPr/>
                    <a:lstStyle/>
                    <a:p>
                      <a:pPr algn="ctr"/>
                      <a:r>
                        <a:rPr lang="en-AU" sz="1200" dirty="0"/>
                        <a:t>GSA</a:t>
                      </a:r>
                      <a:r>
                        <a:rPr lang="en-AU" sz="1200" b="1" kern="1200" baseline="30000" dirty="0">
                          <a:solidFill>
                            <a:schemeClr val="lt1"/>
                          </a:solidFill>
                          <a:latin typeface="+mn-lt"/>
                          <a:ea typeface="+mn-ea"/>
                          <a:cs typeface="+mn-cs"/>
                        </a:rPr>
                        <a:t>21</a:t>
                      </a:r>
                      <a:br>
                        <a:rPr lang="en-AU" sz="1200" dirty="0"/>
                      </a:br>
                      <a:r>
                        <a:rPr lang="en-AU" sz="1200" dirty="0"/>
                        <a:t>(Jun ‘22)</a:t>
                      </a:r>
                    </a:p>
                  </a:txBody>
                  <a:tcPr anchor="ctr"/>
                </a:tc>
                <a:tc>
                  <a:txBody>
                    <a:bodyPr/>
                    <a:lstStyle/>
                    <a:p>
                      <a:pPr algn="ctr"/>
                      <a:endParaRPr lang="en-AU"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dirty="0"/>
                    </a:p>
                  </a:txBody>
                  <a:tcPr anchor="ctr"/>
                </a:tc>
                <a:extLst>
                  <a:ext uri="{0D108BD9-81ED-4DB2-BD59-A6C34878D82A}">
                    <a16:rowId xmlns:a16="http://schemas.microsoft.com/office/drawing/2014/main" val="199255957"/>
                  </a:ext>
                </a:extLst>
              </a:tr>
              <a:tr h="275697">
                <a:tc rowSpan="2">
                  <a:txBody>
                    <a:bodyPr/>
                    <a:lstStyle/>
                    <a:p>
                      <a:r>
                        <a:rPr lang="en-AU" sz="1200" dirty="0"/>
                        <a:t>LAA</a:t>
                      </a:r>
                    </a:p>
                  </a:txBody>
                  <a:tcPr anchor="ctr"/>
                </a:tc>
                <a:tc>
                  <a:txBody>
                    <a:bodyPr/>
                    <a:lstStyle/>
                    <a:p>
                      <a:r>
                        <a:rPr lang="en-AU" sz="1200" dirty="0"/>
                        <a:t>Trials/plans</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extLst>
                  <a:ext uri="{0D108BD9-81ED-4DB2-BD59-A6C34878D82A}">
                    <a16:rowId xmlns:a16="http://schemas.microsoft.com/office/drawing/2014/main" val="2912597888"/>
                  </a:ext>
                </a:extLst>
              </a:tr>
              <a:tr h="275697">
                <a:tc rowSpan="2">
                  <a:txBody>
                    <a:bodyPr/>
                    <a:lstStyle/>
                    <a:p>
                      <a:r>
                        <a:rPr lang="en-AU" sz="1200" dirty="0"/>
                        <a:t>LWA</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extLst>
                  <a:ext uri="{0D108BD9-81ED-4DB2-BD59-A6C34878D82A}">
                    <a16:rowId xmlns:a16="http://schemas.microsoft.com/office/drawing/2014/main" val="3901041144"/>
                  </a:ext>
                </a:extLst>
              </a:tr>
              <a:tr h="275697">
                <a:tc rowSpan="2">
                  <a:txBody>
                    <a:bodyPr/>
                    <a:lstStyle/>
                    <a:p>
                      <a:r>
                        <a:rPr lang="en-AU" sz="1200" dirty="0"/>
                        <a:t>LTE-U</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extLst>
                  <a:ext uri="{0D108BD9-81ED-4DB2-BD59-A6C34878D82A}">
                    <a16:rowId xmlns:a16="http://schemas.microsoft.com/office/drawing/2014/main" val="1745351656"/>
                  </a:ext>
                </a:extLst>
              </a:tr>
            </a:tbl>
          </a:graphicData>
        </a:graphic>
      </p:graphicFrame>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26</a:t>
            </a:fld>
            <a:endParaRPr lang="en-US" dirty="0"/>
          </a:p>
        </p:txBody>
      </p:sp>
      <p:sp>
        <p:nvSpPr>
          <p:cNvPr id="8" name="Rectangle 7"/>
          <p:cNvSpPr/>
          <p:nvPr/>
        </p:nvSpPr>
        <p:spPr bwMode="auto">
          <a:xfrm>
            <a:off x="76200" y="5005514"/>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Font typeface="+mj-lt"/>
              <a:buAutoNum type="arabicPeriod" startAt="20"/>
              <a:tabLst>
                <a:tab pos="182563" algn="l"/>
              </a:tabLst>
            </a:pPr>
            <a:r>
              <a:rPr lang="en-AU" sz="900" dirty="0">
                <a:latin typeface="+mj-lt"/>
              </a:rPr>
              <a:t>GSA: NTS Database Snapshot (May 2022)</a:t>
            </a:r>
          </a:p>
          <a:p>
            <a:pPr marL="228600" indent="-228600" eaLnBrk="0" hangingPunct="0">
              <a:spcBef>
                <a:spcPts val="700"/>
              </a:spcBef>
              <a:buFont typeface="+mj-lt"/>
              <a:buAutoNum type="arabicPeriod" startAt="20"/>
              <a:tabLst>
                <a:tab pos="182563" algn="l"/>
              </a:tabLst>
            </a:pPr>
            <a:r>
              <a:rPr lang="en-AU" sz="900" dirty="0">
                <a:latin typeface="+mj-lt"/>
              </a:rPr>
              <a:t>GSA: NTS Database Snapshot: LTE and 5G Market Statistics (June 2022)</a:t>
            </a: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11" name="Rectangle 10">
            <a:extLst>
              <a:ext uri="{FF2B5EF4-FFF2-40B4-BE49-F238E27FC236}">
                <a16:creationId xmlns:a16="http://schemas.microsoft.com/office/drawing/2014/main" id="{F23CCA8B-5EA6-49CF-9B11-7744631D39E3}"/>
              </a:ext>
            </a:extLst>
          </p:cNvPr>
          <p:cNvSpPr/>
          <p:nvPr/>
        </p:nvSpPr>
        <p:spPr bwMode="auto">
          <a:xfrm rot="1433100">
            <a:off x="7688345" y="762000"/>
            <a:ext cx="1327371"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Updated</a:t>
            </a:r>
            <a:endParaRPr kumimoji="0" lang="en-AU" sz="1600" b="1"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23889004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01000" cy="1066800"/>
          </a:xfrm>
        </p:spPr>
        <p:txBody>
          <a:bodyPr/>
          <a:lstStyle/>
          <a:p>
            <a:r>
              <a:rPr lang="en-AU" dirty="0"/>
              <a:t>The number deployed LAA networks is steady … suggesting less need for concern about </a:t>
            </a:r>
            <a:r>
              <a:rPr lang="en-AU" dirty="0" err="1"/>
              <a:t>coex</a:t>
            </a:r>
            <a:endParaRPr lang="en-AU"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43078413"/>
              </p:ext>
            </p:extLst>
          </p:nvPr>
        </p:nvGraphicFramePr>
        <p:xfrm>
          <a:off x="609600" y="1981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27</a:t>
            </a:fld>
            <a:endParaRPr lang="en-US" dirty="0"/>
          </a:p>
        </p:txBody>
      </p:sp>
      <p:sp>
        <p:nvSpPr>
          <p:cNvPr id="3" name="Oval 2">
            <a:extLst>
              <a:ext uri="{FF2B5EF4-FFF2-40B4-BE49-F238E27FC236}">
                <a16:creationId xmlns:a16="http://schemas.microsoft.com/office/drawing/2014/main" id="{359C6096-070A-41A6-9765-AA02B7A2AB5C}"/>
              </a:ext>
            </a:extLst>
          </p:cNvPr>
          <p:cNvSpPr/>
          <p:nvPr/>
        </p:nvSpPr>
        <p:spPr bwMode="auto">
          <a:xfrm>
            <a:off x="5181600" y="2743200"/>
            <a:ext cx="3200400" cy="228600"/>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0" name="Oval 9">
            <a:extLst>
              <a:ext uri="{FF2B5EF4-FFF2-40B4-BE49-F238E27FC236}">
                <a16:creationId xmlns:a16="http://schemas.microsoft.com/office/drawing/2014/main" id="{E5C3774E-59FD-489A-97B7-3B05B373E370}"/>
              </a:ext>
            </a:extLst>
          </p:cNvPr>
          <p:cNvSpPr/>
          <p:nvPr/>
        </p:nvSpPr>
        <p:spPr bwMode="auto">
          <a:xfrm>
            <a:off x="3886200" y="4953000"/>
            <a:ext cx="4495800" cy="228600"/>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1" name="Rectangle 10">
            <a:extLst>
              <a:ext uri="{FF2B5EF4-FFF2-40B4-BE49-F238E27FC236}">
                <a16:creationId xmlns:a16="http://schemas.microsoft.com/office/drawing/2014/main" id="{839DEEB0-13CC-CC2E-A604-7DCDBD59DC2B}"/>
              </a:ext>
            </a:extLst>
          </p:cNvPr>
          <p:cNvSpPr/>
          <p:nvPr/>
        </p:nvSpPr>
        <p:spPr bwMode="auto">
          <a:xfrm>
            <a:off x="4257675" y="2380712"/>
            <a:ext cx="4352925" cy="305774"/>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600" dirty="0">
                <a:solidFill>
                  <a:srgbClr val="FF0000"/>
                </a:solidFill>
                <a:latin typeface="+mj-lt"/>
              </a:rPr>
              <a:t>Suggests maybe LAA is going nowhere fast?</a:t>
            </a:r>
            <a:endParaRPr kumimoji="0" lang="en-AU" sz="1600" b="0" i="0" u="none" strike="noStrike" cap="none" normalizeH="0" baseline="0" dirty="0">
              <a:ln>
                <a:noFill/>
              </a:ln>
              <a:solidFill>
                <a:srgbClr val="FF0000"/>
              </a:solidFill>
              <a:effectLst/>
              <a:latin typeface="+mj-lt"/>
            </a:endParaRPr>
          </a:p>
        </p:txBody>
      </p:sp>
      <p:sp>
        <p:nvSpPr>
          <p:cNvPr id="12" name="TextBox 11">
            <a:extLst>
              <a:ext uri="{FF2B5EF4-FFF2-40B4-BE49-F238E27FC236}">
                <a16:creationId xmlns:a16="http://schemas.microsoft.com/office/drawing/2014/main" id="{E73C2680-862E-DE06-BAF4-0387D288F92A}"/>
              </a:ext>
            </a:extLst>
          </p:cNvPr>
          <p:cNvSpPr txBox="1"/>
          <p:nvPr/>
        </p:nvSpPr>
        <p:spPr>
          <a:xfrm>
            <a:off x="6781800" y="6096000"/>
            <a:ext cx="2110220" cy="369332"/>
          </a:xfrm>
          <a:prstGeom prst="rect">
            <a:avLst/>
          </a:prstGeom>
          <a:noFill/>
        </p:spPr>
        <p:txBody>
          <a:bodyPr wrap="square">
            <a:spAutoFit/>
          </a:bodyPr>
          <a:lstStyle/>
          <a:p>
            <a:pPr eaLnBrk="0" hangingPunct="0">
              <a:spcBef>
                <a:spcPts val="700"/>
              </a:spcBef>
              <a:tabLst>
                <a:tab pos="182563" algn="l"/>
              </a:tabLst>
            </a:pPr>
            <a:r>
              <a:rPr lang="en-AU" sz="1800" dirty="0">
                <a:solidFill>
                  <a:srgbClr val="FF0000"/>
                </a:solidFill>
                <a:latin typeface="+mj-lt"/>
              </a:rPr>
              <a:t>No NR-U data!</a:t>
            </a:r>
            <a:endParaRPr lang="en-AU" sz="1800" dirty="0">
              <a:latin typeface="+mj-lt"/>
            </a:endParaRPr>
          </a:p>
        </p:txBody>
      </p:sp>
    </p:spTree>
    <p:extLst>
      <p:ext uri="{BB962C8B-B14F-4D97-AF65-F5344CB8AC3E}">
        <p14:creationId xmlns:p14="http://schemas.microsoft.com/office/powerpoint/2010/main" val="22775725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a:t>The number of LAA devices is still growing … suggesting some need for concern about Wi-Fi </a:t>
            </a:r>
            <a:r>
              <a:rPr lang="en-AU" dirty="0" err="1"/>
              <a:t>coex</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04393531"/>
              </p:ext>
            </p:extLst>
          </p:nvPr>
        </p:nvGraphicFramePr>
        <p:xfrm>
          <a:off x="473075" y="2514600"/>
          <a:ext cx="3217240" cy="1284291"/>
        </p:xfrm>
        <a:graphic>
          <a:graphicData uri="http://schemas.openxmlformats.org/drawingml/2006/table">
            <a:tbl>
              <a:tblPr firstRow="1" bandRow="1">
                <a:tableStyleId>{21E4AEA4-8DFA-4A89-87EB-49C32662AFE0}</a:tableStyleId>
              </a:tblPr>
              <a:tblGrid>
                <a:gridCol w="707149">
                  <a:extLst>
                    <a:ext uri="{9D8B030D-6E8A-4147-A177-3AD203B41FA5}">
                      <a16:colId xmlns:a16="http://schemas.microsoft.com/office/drawing/2014/main" val="3409454223"/>
                    </a:ext>
                  </a:extLst>
                </a:gridCol>
                <a:gridCol w="836697">
                  <a:extLst>
                    <a:ext uri="{9D8B030D-6E8A-4147-A177-3AD203B41FA5}">
                      <a16:colId xmlns:a16="http://schemas.microsoft.com/office/drawing/2014/main" val="1539556242"/>
                    </a:ext>
                  </a:extLst>
                </a:gridCol>
                <a:gridCol w="836697">
                  <a:extLst>
                    <a:ext uri="{9D8B030D-6E8A-4147-A177-3AD203B41FA5}">
                      <a16:colId xmlns:a16="http://schemas.microsoft.com/office/drawing/2014/main" val="3409390921"/>
                    </a:ext>
                  </a:extLst>
                </a:gridCol>
                <a:gridCol w="836697">
                  <a:extLst>
                    <a:ext uri="{9D8B030D-6E8A-4147-A177-3AD203B41FA5}">
                      <a16:colId xmlns:a16="http://schemas.microsoft.com/office/drawing/2014/main" val="3178982928"/>
                    </a:ext>
                  </a:extLst>
                </a:gridCol>
              </a:tblGrid>
              <a:tr h="385221">
                <a:tc>
                  <a:txBody>
                    <a:bodyPr/>
                    <a:lstStyle/>
                    <a:p>
                      <a:r>
                        <a:rPr lang="en-AU" sz="1200" dirty="0"/>
                        <a:t>Tech</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a:t>
                      </a:r>
                      <a:br>
                        <a:rPr lang="en-AU" sz="1200" dirty="0"/>
                      </a:br>
                      <a:r>
                        <a:rPr lang="en-AU" sz="1200" dirty="0"/>
                        <a:t> (Mar ’21)</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2</a:t>
                      </a:r>
                      <a:br>
                        <a:rPr lang="en-AU" sz="1200" dirty="0"/>
                      </a:br>
                      <a:r>
                        <a:rPr lang="en-AU" sz="1200" dirty="0"/>
                        <a:t> (Jun ’21)</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3</a:t>
                      </a:r>
                      <a:br>
                        <a:rPr lang="en-AU" sz="1200" dirty="0"/>
                      </a:br>
                      <a:r>
                        <a:rPr lang="en-AU" sz="1200" dirty="0"/>
                        <a:t> (May ’22)</a:t>
                      </a:r>
                    </a:p>
                  </a:txBody>
                  <a:tcPr marL="0" marR="0" anchor="ctr"/>
                </a:tc>
                <a:extLst>
                  <a:ext uri="{0D108BD9-81ED-4DB2-BD59-A6C34878D82A}">
                    <a16:rowId xmlns:a16="http://schemas.microsoft.com/office/drawing/2014/main" val="199255957"/>
                  </a:ext>
                </a:extLst>
              </a:tr>
              <a:tr h="275697">
                <a:tc>
                  <a:txBody>
                    <a:bodyPr/>
                    <a:lstStyle/>
                    <a:p>
                      <a:r>
                        <a:rPr lang="en-AU" sz="1200" dirty="0"/>
                        <a:t>LAA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solidFill>
                            <a:schemeClr val="tx1"/>
                          </a:solidFill>
                        </a:rPr>
                        <a:t>247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solidFill>
                            <a:schemeClr val="tx1"/>
                          </a:solidFill>
                        </a:rPr>
                        <a:t>329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solidFill>
                            <a:schemeClr val="tx1"/>
                          </a:solidFill>
                        </a:rPr>
                        <a:t>480</a:t>
                      </a:r>
                    </a:p>
                  </a:txBody>
                  <a:tcPr anchor="ctr"/>
                </a:tc>
                <a:extLst>
                  <a:ext uri="{0D108BD9-81ED-4DB2-BD59-A6C34878D82A}">
                    <a16:rowId xmlns:a16="http://schemas.microsoft.com/office/drawing/2014/main" val="21003233"/>
                  </a:ext>
                </a:extLst>
              </a:tr>
              <a:tr h="275697">
                <a:tc>
                  <a:txBody>
                    <a:bodyPr/>
                    <a:lstStyle/>
                    <a:p>
                      <a:r>
                        <a:rPr lang="en-AU" sz="1200" dirty="0"/>
                        <a:t>LWA</a:t>
                      </a:r>
                    </a:p>
                  </a:txBody>
                  <a:tcPr anchor="ctr"/>
                </a:tc>
                <a:tc>
                  <a:txBody>
                    <a:bodyPr/>
                    <a:lstStyle/>
                    <a:p>
                      <a:pPr algn="ctr"/>
                      <a:r>
                        <a:rPr lang="en-AU" sz="1200" dirty="0">
                          <a:solidFill>
                            <a:schemeClr val="tx1"/>
                          </a:solidFill>
                        </a:rPr>
                        <a:t>16</a:t>
                      </a:r>
                    </a:p>
                  </a:txBody>
                  <a:tcPr anchor="ctr"/>
                </a:tc>
                <a:tc>
                  <a:txBody>
                    <a:bodyPr/>
                    <a:lstStyle/>
                    <a:p>
                      <a:pPr algn="ctr"/>
                      <a:r>
                        <a:rPr lang="en-AU" sz="1200" dirty="0"/>
                        <a:t>16</a:t>
                      </a:r>
                    </a:p>
                  </a:txBody>
                  <a:tcPr anchor="ctr"/>
                </a:tc>
                <a:tc>
                  <a:txBody>
                    <a:bodyPr/>
                    <a:lstStyle/>
                    <a:p>
                      <a:pPr algn="ctr"/>
                      <a:r>
                        <a:rPr lang="en-AU" sz="1200" dirty="0"/>
                        <a:t>17</a:t>
                      </a:r>
                    </a:p>
                  </a:txBody>
                  <a:tcPr anchor="ctr"/>
                </a:tc>
                <a:extLst>
                  <a:ext uri="{0D108BD9-81ED-4DB2-BD59-A6C34878D82A}">
                    <a16:rowId xmlns:a16="http://schemas.microsoft.com/office/drawing/2014/main" val="2820953722"/>
                  </a:ext>
                </a:extLst>
              </a:tr>
              <a:tr h="275697">
                <a:tc>
                  <a:txBody>
                    <a:bodyPr/>
                    <a:lstStyle/>
                    <a:p>
                      <a:r>
                        <a:rPr lang="en-AU" sz="1200" dirty="0"/>
                        <a:t>LTE-U</a:t>
                      </a:r>
                    </a:p>
                  </a:txBody>
                  <a:tcPr anchor="ctr"/>
                </a:tc>
                <a:tc>
                  <a:txBody>
                    <a:bodyPr/>
                    <a:lstStyle/>
                    <a:p>
                      <a:pPr algn="ctr"/>
                      <a:r>
                        <a:rPr lang="en-AU" sz="1200" dirty="0"/>
                        <a:t>46</a:t>
                      </a:r>
                    </a:p>
                  </a:txBody>
                  <a:tcPr anchor="ctr"/>
                </a:tc>
                <a:tc>
                  <a:txBody>
                    <a:bodyPr/>
                    <a:lstStyle/>
                    <a:p>
                      <a:pPr algn="ctr"/>
                      <a:r>
                        <a:rPr lang="en-AU" sz="1200" dirty="0"/>
                        <a:t>46</a:t>
                      </a:r>
                    </a:p>
                  </a:txBody>
                  <a:tcPr anchor="ctr"/>
                </a:tc>
                <a:tc>
                  <a:txBody>
                    <a:bodyPr/>
                    <a:lstStyle/>
                    <a:p>
                      <a:pPr algn="ctr"/>
                      <a:r>
                        <a:rPr lang="en-AU" sz="1200" dirty="0"/>
                        <a:t>46</a:t>
                      </a:r>
                    </a:p>
                  </a:txBody>
                  <a:tcPr anchor="ctr"/>
                </a:tc>
                <a:extLst>
                  <a:ext uri="{0D108BD9-81ED-4DB2-BD59-A6C34878D82A}">
                    <a16:rowId xmlns:a16="http://schemas.microsoft.com/office/drawing/2014/main" val="3963301901"/>
                  </a:ext>
                </a:extLst>
              </a:tr>
            </a:tbl>
          </a:graphicData>
        </a:graphic>
      </p:graphicFrame>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28</a:t>
            </a:fld>
            <a:endParaRPr lang="en-US" dirty="0"/>
          </a:p>
        </p:txBody>
      </p:sp>
      <p:sp>
        <p:nvSpPr>
          <p:cNvPr id="8" name="Rectangle 7"/>
          <p:cNvSpPr/>
          <p:nvPr/>
        </p:nvSpPr>
        <p:spPr bwMode="auto">
          <a:xfrm>
            <a:off x="427553" y="3886200"/>
            <a:ext cx="3534847" cy="838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Font typeface="+mj-lt"/>
              <a:buAutoNum type="arabicPeriod"/>
              <a:tabLst>
                <a:tab pos="182563" algn="l"/>
              </a:tabLst>
            </a:pPr>
            <a:r>
              <a:rPr lang="en-AU" sz="900" dirty="0">
                <a:latin typeface="+mj-lt"/>
              </a:rPr>
              <a:t>GSA: LTE 5G Market Statistics (Mar 2021)</a:t>
            </a:r>
          </a:p>
          <a:p>
            <a:pPr marL="228600" indent="-228600" eaLnBrk="0" hangingPunct="0">
              <a:spcBef>
                <a:spcPts val="700"/>
              </a:spcBef>
              <a:buFont typeface="+mj-lt"/>
              <a:buAutoNum type="arabicPeriod"/>
              <a:tabLst>
                <a:tab pos="182563" algn="l"/>
              </a:tabLst>
            </a:pPr>
            <a:r>
              <a:rPr lang="en-AU" sz="900" dirty="0">
                <a:latin typeface="+mj-lt"/>
              </a:rPr>
              <a:t>GSA: LTE Ecosystem Report (Status Update Jun 2021)</a:t>
            </a:r>
          </a:p>
          <a:p>
            <a:pPr marL="228600" indent="-228600" eaLnBrk="0" hangingPunct="0">
              <a:spcBef>
                <a:spcPts val="700"/>
              </a:spcBef>
              <a:buFont typeface="+mj-lt"/>
              <a:buAutoNum type="arabicPeriod"/>
              <a:tabLst>
                <a:tab pos="182563" algn="l"/>
              </a:tabLst>
            </a:pPr>
            <a:r>
              <a:rPr lang="en-AU" sz="900" dirty="0">
                <a:latin typeface="+mj-lt"/>
              </a:rPr>
              <a:t>GSA: LTE Device Ecosystem (Status Update May 2022)</a:t>
            </a:r>
          </a:p>
          <a:p>
            <a:pPr marL="228600" indent="-228600" eaLnBrk="0" hangingPunct="0">
              <a:spcBef>
                <a:spcPts val="700"/>
              </a:spcBef>
              <a:buFont typeface="+mj-lt"/>
              <a:buAutoNum type="arabicPeriod"/>
              <a:tabLst>
                <a:tab pos="182563" algn="l"/>
              </a:tabLst>
            </a:pPr>
            <a:endParaRPr lang="en-AU" sz="900" b="1" dirty="0">
              <a:latin typeface="+mj-lt"/>
            </a:endParaRPr>
          </a:p>
          <a:p>
            <a:pPr marL="228600" indent="-228600" eaLnBrk="0" hangingPunct="0">
              <a:spcBef>
                <a:spcPts val="700"/>
              </a:spcBef>
              <a:buFont typeface="+mj-lt"/>
              <a:buAutoNum type="arabicPeriod"/>
              <a:tabLst>
                <a:tab pos="182563" algn="l"/>
              </a:tabLst>
            </a:pPr>
            <a:endParaRPr lang="en-AU" sz="900" dirty="0">
              <a:latin typeface="+mj-lt"/>
            </a:endParaRP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graphicFrame>
        <p:nvGraphicFramePr>
          <p:cNvPr id="11" name="Content Placeholder 7">
            <a:extLst>
              <a:ext uri="{FF2B5EF4-FFF2-40B4-BE49-F238E27FC236}">
                <a16:creationId xmlns:a16="http://schemas.microsoft.com/office/drawing/2014/main" id="{75B932DF-23C4-650A-973F-00D9FF9CD2C0}"/>
              </a:ext>
            </a:extLst>
          </p:cNvPr>
          <p:cNvGraphicFramePr>
            <a:graphicFrameLocks/>
          </p:cNvGraphicFramePr>
          <p:nvPr>
            <p:extLst>
              <p:ext uri="{D42A27DB-BD31-4B8C-83A1-F6EECF244321}">
                <p14:modId xmlns:p14="http://schemas.microsoft.com/office/powerpoint/2010/main" val="3711407277"/>
              </p:ext>
            </p:extLst>
          </p:nvPr>
        </p:nvGraphicFramePr>
        <p:xfrm>
          <a:off x="4724400" y="1981200"/>
          <a:ext cx="36576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a:extLst>
              <a:ext uri="{FF2B5EF4-FFF2-40B4-BE49-F238E27FC236}">
                <a16:creationId xmlns:a16="http://schemas.microsoft.com/office/drawing/2014/main" id="{6AEB2C44-F52C-0C1D-B818-4443B945BBBC}"/>
              </a:ext>
            </a:extLst>
          </p:cNvPr>
          <p:cNvSpPr/>
          <p:nvPr/>
        </p:nvSpPr>
        <p:spPr bwMode="auto">
          <a:xfrm>
            <a:off x="5334000" y="2667000"/>
            <a:ext cx="2719388"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a:ln>
                  <a:noFill/>
                </a:ln>
                <a:solidFill>
                  <a:srgbClr val="FF0000"/>
                </a:solidFill>
                <a:effectLst/>
                <a:latin typeface="+mj-lt"/>
              </a:rPr>
              <a:t>Suggests LAA is still growing – at least in terms of client devices</a:t>
            </a:r>
          </a:p>
        </p:txBody>
      </p:sp>
      <p:sp>
        <p:nvSpPr>
          <p:cNvPr id="13" name="Rectangle 12">
            <a:extLst>
              <a:ext uri="{FF2B5EF4-FFF2-40B4-BE49-F238E27FC236}">
                <a16:creationId xmlns:a16="http://schemas.microsoft.com/office/drawing/2014/main" id="{9B1FFA14-CB61-9703-FBCB-8404E72B5A50}"/>
              </a:ext>
            </a:extLst>
          </p:cNvPr>
          <p:cNvSpPr/>
          <p:nvPr/>
        </p:nvSpPr>
        <p:spPr bwMode="auto">
          <a:xfrm>
            <a:off x="6324600" y="5181600"/>
            <a:ext cx="1683544"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dirty="0">
              <a:ln>
                <a:noFill/>
              </a:ln>
              <a:solidFill>
                <a:srgbClr val="FF0000"/>
              </a:solidFill>
              <a:effectLst/>
              <a:latin typeface="+mj-lt"/>
            </a:endParaRPr>
          </a:p>
        </p:txBody>
      </p:sp>
      <p:sp>
        <p:nvSpPr>
          <p:cNvPr id="16" name="TextBox 15">
            <a:extLst>
              <a:ext uri="{FF2B5EF4-FFF2-40B4-BE49-F238E27FC236}">
                <a16:creationId xmlns:a16="http://schemas.microsoft.com/office/drawing/2014/main" id="{CCD1D515-7CDE-0351-C53F-0A5D7B91E412}"/>
              </a:ext>
            </a:extLst>
          </p:cNvPr>
          <p:cNvSpPr txBox="1"/>
          <p:nvPr/>
        </p:nvSpPr>
        <p:spPr>
          <a:xfrm>
            <a:off x="2731264" y="5117891"/>
            <a:ext cx="2110220" cy="1290097"/>
          </a:xfrm>
          <a:prstGeom prst="rect">
            <a:avLst/>
          </a:prstGeom>
          <a:noFill/>
        </p:spPr>
        <p:txBody>
          <a:bodyPr wrap="square">
            <a:spAutoFit/>
          </a:bodyPr>
          <a:lstStyle/>
          <a:p>
            <a:pPr eaLnBrk="0" hangingPunct="0">
              <a:spcBef>
                <a:spcPts val="700"/>
              </a:spcBef>
              <a:tabLst>
                <a:tab pos="182563" algn="l"/>
              </a:tabLst>
            </a:pPr>
            <a:r>
              <a:rPr lang="en-AU" sz="1800" dirty="0">
                <a:solidFill>
                  <a:srgbClr val="FF0000"/>
                </a:solidFill>
                <a:latin typeface="+mj-lt"/>
              </a:rPr>
              <a:t>No NR-U data!</a:t>
            </a:r>
          </a:p>
          <a:p>
            <a:pPr eaLnBrk="0" hangingPunct="0">
              <a:spcBef>
                <a:spcPts val="700"/>
              </a:spcBef>
              <a:tabLst>
                <a:tab pos="182563" algn="l"/>
              </a:tabLst>
            </a:pPr>
            <a:r>
              <a:rPr kumimoji="0" lang="en-AU" sz="1800" b="0" i="0" u="none" strike="noStrike" cap="none" normalizeH="0" baseline="0" dirty="0">
                <a:ln>
                  <a:noFill/>
                </a:ln>
                <a:solidFill>
                  <a:srgbClr val="FF0000"/>
                </a:solidFill>
                <a:effectLst/>
                <a:latin typeface="+mj-lt"/>
              </a:rPr>
              <a:t>LWA/LTE-U seem dead in term of devices!</a:t>
            </a:r>
          </a:p>
        </p:txBody>
      </p:sp>
    </p:spTree>
    <p:extLst>
      <p:ext uri="{BB962C8B-B14F-4D97-AF65-F5344CB8AC3E}">
        <p14:creationId xmlns:p14="http://schemas.microsoft.com/office/powerpoint/2010/main" val="14245511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What is impact on Wi-Fi of</a:t>
            </a:r>
            <a:br>
              <a:rPr lang="en-AU" sz="2400" b="1" dirty="0">
                <a:solidFill>
                  <a:srgbClr val="FF0000"/>
                </a:solidFill>
              </a:rPr>
            </a:br>
            <a:r>
              <a:rPr lang="en-AU" sz="2400" b="1" dirty="0">
                <a:solidFill>
                  <a:srgbClr val="FF0000"/>
                </a:solidFill>
              </a:rPr>
              <a:t>LAA/NR-U deployments?</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29</a:t>
            </a:fld>
            <a:endParaRPr lang="en-US" dirty="0"/>
          </a:p>
        </p:txBody>
      </p:sp>
    </p:spTree>
    <p:extLst>
      <p:ext uri="{BB962C8B-B14F-4D97-AF65-F5344CB8AC3E}">
        <p14:creationId xmlns:p14="http://schemas.microsoft.com/office/powerpoint/2010/main" val="3831584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a:xfrm>
            <a:off x="685800" y="685800"/>
            <a:ext cx="7772400" cy="1066800"/>
          </a:xfrm>
        </p:spPr>
        <p:txBody>
          <a:bodyPr/>
          <a:lstStyle/>
          <a:p>
            <a:r>
              <a:rPr lang="en-US" dirty="0"/>
              <a:t>Registration is required for the IEEE 802.11 WG electronic plenary session in July 2022</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a:xfrm>
            <a:off x="685800" y="1981200"/>
            <a:ext cx="7772400" cy="4114800"/>
          </a:xfrm>
        </p:spPr>
        <p:txBody>
          <a:bodyPr/>
          <a:lstStyle/>
          <a:p>
            <a:pPr lvl="1"/>
            <a:r>
              <a:rPr lang="en-US" dirty="0"/>
              <a:t>This meeting is part of the July IEEE 802 plenary session</a:t>
            </a:r>
          </a:p>
          <a:p>
            <a:pPr lvl="1"/>
            <a:r>
              <a:rPr lang="en-US" dirty="0"/>
              <a:t>You must pay the registration fee in order to attend</a:t>
            </a:r>
          </a:p>
          <a:p>
            <a:pPr lvl="1"/>
            <a:r>
              <a:rPr lang="en-US" dirty="0"/>
              <a:t>If you have not already done so, you can register </a:t>
            </a:r>
            <a:r>
              <a:rPr lang="en-US" dirty="0">
                <a:hlinkClick r:id="rId2"/>
              </a:rPr>
              <a:t>here</a:t>
            </a:r>
            <a:endParaRPr lang="en-US" dirty="0"/>
          </a:p>
          <a:p>
            <a:pPr lvl="1"/>
            <a:r>
              <a:rPr lang="en-US" dirty="0"/>
              <a:t>If you do not intend to register for this session you must leave this meeting and, if you have logged attendance on IMAT, email the IEEE 802.11 WG Chair or Vice Chairs to have your attendance cancelled</a:t>
            </a:r>
          </a:p>
          <a:p>
            <a:pPr lvl="1"/>
            <a:r>
              <a:rPr lang="en-US" dirty="0"/>
              <a:t>Note</a:t>
            </a:r>
          </a:p>
          <a:p>
            <a:pPr lvl="2"/>
            <a:r>
              <a:rPr lang="en-US" dirty="0"/>
              <a:t>The IEEE 802.11 WG Chair has approved a waiver for </a:t>
            </a:r>
            <a:r>
              <a:rPr lang="it-IT" dirty="0"/>
              <a:t>Dorin Viorel (Cablelabs) for this session</a:t>
            </a:r>
            <a:endParaRPr lang="en-US" dirty="0"/>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70FD4-432B-443D-8C42-75D2648E21B6}"/>
              </a:ext>
            </a:extLst>
          </p:cNvPr>
          <p:cNvSpPr>
            <a:spLocks noGrp="1"/>
          </p:cNvSpPr>
          <p:nvPr>
            <p:ph type="title"/>
          </p:nvPr>
        </p:nvSpPr>
        <p:spPr/>
        <p:txBody>
          <a:bodyPr/>
          <a:lstStyle/>
          <a:p>
            <a:r>
              <a:rPr lang="en-AU" dirty="0"/>
              <a:t>The Coex SC heard about an LAA/Wi-Fi coexistence studies in Chicago throughout 2021</a:t>
            </a:r>
          </a:p>
        </p:txBody>
      </p:sp>
      <p:sp>
        <p:nvSpPr>
          <p:cNvPr id="3" name="Content Placeholder 2">
            <a:extLst>
              <a:ext uri="{FF2B5EF4-FFF2-40B4-BE49-F238E27FC236}">
                <a16:creationId xmlns:a16="http://schemas.microsoft.com/office/drawing/2014/main" id="{BE99F0BB-4ADD-4D3E-8222-FB1214EB22D5}"/>
              </a:ext>
            </a:extLst>
          </p:cNvPr>
          <p:cNvSpPr>
            <a:spLocks noGrp="1"/>
          </p:cNvSpPr>
          <p:nvPr>
            <p:ph idx="1"/>
          </p:nvPr>
        </p:nvSpPr>
        <p:spPr/>
        <p:txBody>
          <a:bodyPr/>
          <a:lstStyle/>
          <a:p>
            <a:pPr lvl="1"/>
            <a:r>
              <a:rPr lang="en-AU" dirty="0"/>
              <a:t>One of concerns with many of the conclusions drawn in relation to coexistence is that they are based on simulation studies …</a:t>
            </a:r>
          </a:p>
          <a:p>
            <a:pPr lvl="1"/>
            <a:r>
              <a:rPr lang="en-AU" dirty="0"/>
              <a:t>… which have been used over the years to provide evidence for just about any conclusion one might want to draw</a:t>
            </a:r>
          </a:p>
          <a:p>
            <a:pPr lvl="1"/>
            <a:r>
              <a:rPr lang="en-AU" dirty="0"/>
              <a:t>A good complement to simulation studies is measurements of actual deployments …</a:t>
            </a:r>
          </a:p>
          <a:p>
            <a:pPr lvl="1"/>
            <a:r>
              <a:rPr lang="en-AU" dirty="0"/>
              <a:t>… recognising they also have limitations </a:t>
            </a:r>
          </a:p>
          <a:p>
            <a:pPr lvl="1"/>
            <a:r>
              <a:rPr lang="en-AU" dirty="0"/>
              <a:t>During 2021, the Coex SC heard about various LAA/Wi-Fi coexistence measurements undertaken in the in the Chicago area</a:t>
            </a:r>
          </a:p>
          <a:p>
            <a:pPr lvl="2"/>
            <a:r>
              <a:rPr lang="en-AU" dirty="0"/>
              <a:t>See </a:t>
            </a:r>
            <a:r>
              <a:rPr lang="en-AU" dirty="0">
                <a:hlinkClick r:id="rId2"/>
              </a:rPr>
              <a:t>11-20-1973</a:t>
            </a:r>
            <a:r>
              <a:rPr lang="en-AU" dirty="0"/>
              <a:t> (Jan 2021)</a:t>
            </a:r>
          </a:p>
          <a:p>
            <a:pPr lvl="2"/>
            <a:r>
              <a:rPr lang="en-AU" dirty="0"/>
              <a:t>See </a:t>
            </a:r>
            <a:r>
              <a:rPr lang="en-AU" dirty="0">
                <a:solidFill>
                  <a:srgbClr val="FF0000"/>
                </a:solidFill>
                <a:hlinkClick r:id="rId3"/>
              </a:rPr>
              <a:t>11-21-1858</a:t>
            </a:r>
            <a:r>
              <a:rPr lang="en-AU" dirty="0">
                <a:solidFill>
                  <a:srgbClr val="FF0000"/>
                </a:solidFill>
              </a:rPr>
              <a:t> </a:t>
            </a:r>
            <a:r>
              <a:rPr lang="en-AU" dirty="0"/>
              <a:t>(Nov 2021)</a:t>
            </a:r>
          </a:p>
        </p:txBody>
      </p:sp>
      <p:sp>
        <p:nvSpPr>
          <p:cNvPr id="4" name="Footer Placeholder 3">
            <a:extLst>
              <a:ext uri="{FF2B5EF4-FFF2-40B4-BE49-F238E27FC236}">
                <a16:creationId xmlns:a16="http://schemas.microsoft.com/office/drawing/2014/main" id="{D820E4C3-CB67-48D6-94C7-B0A1BBF327FC}"/>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B1ABE8B4-02D0-4A5F-A388-D8D12913443E}"/>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30</a:t>
            </a:fld>
            <a:endParaRPr lang="en-US" dirty="0"/>
          </a:p>
        </p:txBody>
      </p:sp>
      <p:sp>
        <p:nvSpPr>
          <p:cNvPr id="6" name="Rectangle 5">
            <a:extLst>
              <a:ext uri="{FF2B5EF4-FFF2-40B4-BE49-F238E27FC236}">
                <a16:creationId xmlns:a16="http://schemas.microsoft.com/office/drawing/2014/main" id="{558D11BA-5ACB-4BD7-BBFD-8C82038CCE1D}"/>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Nov 2021</a:t>
            </a:r>
          </a:p>
        </p:txBody>
      </p:sp>
    </p:spTree>
    <p:extLst>
      <p:ext uri="{BB962C8B-B14F-4D97-AF65-F5344CB8AC3E}">
        <p14:creationId xmlns:p14="http://schemas.microsoft.com/office/powerpoint/2010/main" val="2972135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461CD-408C-4640-B81F-4357AA1094F7}"/>
              </a:ext>
            </a:extLst>
          </p:cNvPr>
          <p:cNvSpPr>
            <a:spLocks noGrp="1"/>
          </p:cNvSpPr>
          <p:nvPr>
            <p:ph type="title"/>
          </p:nvPr>
        </p:nvSpPr>
        <p:spPr/>
        <p:txBody>
          <a:bodyPr/>
          <a:lstStyle/>
          <a:p>
            <a:r>
              <a:rPr lang="en-AU" dirty="0"/>
              <a:t>Experiments reported in Jan 2021 showed LAA has a significant adverse impact on Wi-Fi Beacons</a:t>
            </a:r>
          </a:p>
        </p:txBody>
      </p:sp>
      <p:sp>
        <p:nvSpPr>
          <p:cNvPr id="3" name="Content Placeholder 2">
            <a:extLst>
              <a:ext uri="{FF2B5EF4-FFF2-40B4-BE49-F238E27FC236}">
                <a16:creationId xmlns:a16="http://schemas.microsoft.com/office/drawing/2014/main" id="{3B1242A6-9A32-455F-A79B-02D02FAB121F}"/>
              </a:ext>
            </a:extLst>
          </p:cNvPr>
          <p:cNvSpPr>
            <a:spLocks noGrp="1"/>
          </p:cNvSpPr>
          <p:nvPr>
            <p:ph idx="1"/>
          </p:nvPr>
        </p:nvSpPr>
        <p:spPr/>
        <p:txBody>
          <a:bodyPr/>
          <a:lstStyle/>
          <a:p>
            <a:pPr lvl="1"/>
            <a:r>
              <a:rPr lang="en-AU" dirty="0"/>
              <a:t>The Uni of Chicago study (</a:t>
            </a:r>
            <a:r>
              <a:rPr lang="en-AU" dirty="0">
                <a:hlinkClick r:id="rId2"/>
              </a:rPr>
              <a:t>11-20-1973</a:t>
            </a:r>
            <a:r>
              <a:rPr lang="en-AU" dirty="0"/>
              <a:t>) investigated the effect of LAA on Wi-Fi operation in various typical configurations, including hidden nodes</a:t>
            </a:r>
          </a:p>
          <a:p>
            <a:pPr lvl="1"/>
            <a:r>
              <a:rPr lang="en-AU" dirty="0"/>
              <a:t>The work showed that LAA</a:t>
            </a:r>
            <a:br>
              <a:rPr lang="en-AU" dirty="0"/>
            </a:br>
            <a:r>
              <a:rPr lang="en-AU" dirty="0"/>
              <a:t>caused significant interference</a:t>
            </a:r>
            <a:br>
              <a:rPr lang="en-AU" dirty="0"/>
            </a:br>
            <a:r>
              <a:rPr lang="en-AU" dirty="0"/>
              <a:t>to Wi-Fi Beacons in the tested</a:t>
            </a:r>
            <a:br>
              <a:rPr lang="en-AU" dirty="0"/>
            </a:br>
            <a:r>
              <a:rPr lang="en-AU" dirty="0"/>
              <a:t>configuration</a:t>
            </a:r>
          </a:p>
          <a:p>
            <a:pPr lvl="2"/>
            <a:r>
              <a:rPr lang="en-AU" dirty="0"/>
              <a:t>Probably because LAA is:</a:t>
            </a:r>
          </a:p>
          <a:p>
            <a:pPr lvl="3"/>
            <a:r>
              <a:rPr lang="en-AU" dirty="0"/>
              <a:t>Using ED @ -72 dBm</a:t>
            </a:r>
          </a:p>
          <a:p>
            <a:pPr lvl="3"/>
            <a:r>
              <a:rPr lang="en-AU" dirty="0"/>
              <a:t>Rather than PD @ - 82 dBm</a:t>
            </a:r>
          </a:p>
          <a:p>
            <a:pPr lvl="2"/>
            <a:r>
              <a:rPr lang="en-AU" dirty="0"/>
              <a:t>Also because LAA typically uses</a:t>
            </a:r>
            <a:br>
              <a:rPr lang="en-AU" dirty="0"/>
            </a:br>
            <a:r>
              <a:rPr lang="en-AU" dirty="0"/>
              <a:t>long TxOPs (~8 ms)</a:t>
            </a:r>
          </a:p>
          <a:p>
            <a:pPr lvl="2"/>
            <a:endParaRPr lang="en-AU" dirty="0"/>
          </a:p>
        </p:txBody>
      </p:sp>
      <p:sp>
        <p:nvSpPr>
          <p:cNvPr id="4" name="Footer Placeholder 3">
            <a:extLst>
              <a:ext uri="{FF2B5EF4-FFF2-40B4-BE49-F238E27FC236}">
                <a16:creationId xmlns:a16="http://schemas.microsoft.com/office/drawing/2014/main" id="{BFE3B72E-FC4D-4770-AC83-5FF5BCA83DA0}"/>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90D2FB50-FAB7-42F4-A1A9-CACDB41163DB}"/>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31</a:t>
            </a:fld>
            <a:endParaRPr lang="en-US" dirty="0"/>
          </a:p>
        </p:txBody>
      </p:sp>
      <p:pic>
        <p:nvPicPr>
          <p:cNvPr id="7" name="Google Shape;276;p36">
            <a:extLst>
              <a:ext uri="{FF2B5EF4-FFF2-40B4-BE49-F238E27FC236}">
                <a16:creationId xmlns:a16="http://schemas.microsoft.com/office/drawing/2014/main" id="{7F9ABE4F-D12B-41E2-A751-E29F8F33BE6D}"/>
              </a:ext>
            </a:extLst>
          </p:cNvPr>
          <p:cNvPicPr preferRelativeResize="0"/>
          <p:nvPr/>
        </p:nvPicPr>
        <p:blipFill rotWithShape="1">
          <a:blip r:embed="rId3">
            <a:alphaModFix/>
          </a:blip>
          <a:srcRect/>
          <a:stretch/>
        </p:blipFill>
        <p:spPr>
          <a:xfrm>
            <a:off x="4419600" y="2667001"/>
            <a:ext cx="4131946" cy="2819400"/>
          </a:xfrm>
          <a:prstGeom prst="rect">
            <a:avLst/>
          </a:prstGeom>
          <a:noFill/>
          <a:ln>
            <a:noFill/>
          </a:ln>
        </p:spPr>
      </p:pic>
      <p:sp>
        <p:nvSpPr>
          <p:cNvPr id="8" name="Rectangle 7">
            <a:extLst>
              <a:ext uri="{FF2B5EF4-FFF2-40B4-BE49-F238E27FC236}">
                <a16:creationId xmlns:a16="http://schemas.microsoft.com/office/drawing/2014/main" id="{2CF14B75-5543-4E6A-9FA7-581AF6258659}"/>
              </a:ext>
            </a:extLst>
          </p:cNvPr>
          <p:cNvSpPr/>
          <p:nvPr/>
        </p:nvSpPr>
        <p:spPr bwMode="auto">
          <a:xfrm>
            <a:off x="923291" y="5715000"/>
            <a:ext cx="3319779"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a:ln>
                  <a:noFill/>
                </a:ln>
                <a:solidFill>
                  <a:srgbClr val="FF0000"/>
                </a:solidFill>
                <a:effectLst/>
                <a:latin typeface="+mj-lt"/>
              </a:rPr>
              <a:t>Additio</a:t>
            </a:r>
            <a:r>
              <a:rPr lang="en-AU" sz="1400" dirty="0">
                <a:solidFill>
                  <a:srgbClr val="FF0000"/>
                </a:solidFill>
                <a:latin typeface="+mj-lt"/>
              </a:rPr>
              <a:t>n of a single LAA system to five Wi-Fi systems causes successful Beacon rate to reduce by &gt; 75% </a:t>
            </a:r>
            <a:endParaRPr kumimoji="0" lang="en-AU" sz="1400" b="0" i="0" u="none" strike="noStrike" cap="none" normalizeH="0" baseline="0" dirty="0">
              <a:ln>
                <a:noFill/>
              </a:ln>
              <a:solidFill>
                <a:srgbClr val="FF0000"/>
              </a:solidFill>
              <a:effectLst/>
              <a:latin typeface="+mj-lt"/>
            </a:endParaRPr>
          </a:p>
        </p:txBody>
      </p:sp>
      <p:cxnSp>
        <p:nvCxnSpPr>
          <p:cNvPr id="10" name="Connector: Curved 9">
            <a:extLst>
              <a:ext uri="{FF2B5EF4-FFF2-40B4-BE49-F238E27FC236}">
                <a16:creationId xmlns:a16="http://schemas.microsoft.com/office/drawing/2014/main" id="{96261901-CBD8-43A4-A545-E5AF74DDC66C}"/>
              </a:ext>
            </a:extLst>
          </p:cNvPr>
          <p:cNvCxnSpPr>
            <a:cxnSpLocks/>
            <a:stCxn id="8" idx="3"/>
            <a:endCxn id="11" idx="2"/>
          </p:cNvCxnSpPr>
          <p:nvPr/>
        </p:nvCxnSpPr>
        <p:spPr bwMode="auto">
          <a:xfrm flipV="1">
            <a:off x="4243070" y="5410200"/>
            <a:ext cx="1243330" cy="762000"/>
          </a:xfrm>
          <a:prstGeom prst="curvedConnector2">
            <a:avLst/>
          </a:prstGeom>
          <a:solidFill>
            <a:schemeClr val="accent1"/>
          </a:solidFill>
          <a:ln w="38100" cap="flat" cmpd="sng" algn="ctr">
            <a:solidFill>
              <a:srgbClr val="FF0000"/>
            </a:solidFill>
            <a:prstDash val="solid"/>
            <a:round/>
            <a:headEnd type="none" w="sm" len="sm"/>
            <a:tailEnd type="triangle"/>
          </a:ln>
          <a:effectLst/>
        </p:spPr>
      </p:cxnSp>
      <p:sp>
        <p:nvSpPr>
          <p:cNvPr id="11" name="Rectangle 10">
            <a:extLst>
              <a:ext uri="{FF2B5EF4-FFF2-40B4-BE49-F238E27FC236}">
                <a16:creationId xmlns:a16="http://schemas.microsoft.com/office/drawing/2014/main" id="{6CEB3E0C-BEEF-49C4-BB13-8F8C1DECC3E3}"/>
              </a:ext>
            </a:extLst>
          </p:cNvPr>
          <p:cNvSpPr/>
          <p:nvPr/>
        </p:nvSpPr>
        <p:spPr bwMode="auto">
          <a:xfrm>
            <a:off x="5334000" y="5183187"/>
            <a:ext cx="304800" cy="22701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dirty="0">
              <a:ln>
                <a:noFill/>
              </a:ln>
              <a:solidFill>
                <a:schemeClr val="tx1"/>
              </a:solidFill>
              <a:effectLst/>
              <a:latin typeface="Times New Roman" pitchFamily="18" charset="0"/>
            </a:endParaRPr>
          </a:p>
        </p:txBody>
      </p:sp>
      <p:sp>
        <p:nvSpPr>
          <p:cNvPr id="14" name="Right Brace 13">
            <a:extLst>
              <a:ext uri="{FF2B5EF4-FFF2-40B4-BE49-F238E27FC236}">
                <a16:creationId xmlns:a16="http://schemas.microsoft.com/office/drawing/2014/main" id="{AC0EA7B1-0CEF-4DDC-8CB6-151AF09B63B6}"/>
              </a:ext>
            </a:extLst>
          </p:cNvPr>
          <p:cNvSpPr/>
          <p:nvPr/>
        </p:nvSpPr>
        <p:spPr bwMode="auto">
          <a:xfrm rot="5400000">
            <a:off x="6553992" y="4570414"/>
            <a:ext cx="227013" cy="2057400"/>
          </a:xfrm>
          <a:prstGeom prst="rightBrac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dirty="0">
              <a:ln>
                <a:noFill/>
              </a:ln>
              <a:solidFill>
                <a:schemeClr val="tx1"/>
              </a:solidFill>
              <a:effectLst/>
              <a:latin typeface="Times New Roman" pitchFamily="18" charset="0"/>
            </a:endParaRPr>
          </a:p>
        </p:txBody>
      </p:sp>
      <p:sp>
        <p:nvSpPr>
          <p:cNvPr id="15" name="Rectangle 14">
            <a:extLst>
              <a:ext uri="{FF2B5EF4-FFF2-40B4-BE49-F238E27FC236}">
                <a16:creationId xmlns:a16="http://schemas.microsoft.com/office/drawing/2014/main" id="{5DC4C7B8-BEFF-40AF-8ECF-C46B288C3BD8}"/>
              </a:ext>
            </a:extLst>
          </p:cNvPr>
          <p:cNvSpPr/>
          <p:nvPr/>
        </p:nvSpPr>
        <p:spPr bwMode="auto">
          <a:xfrm>
            <a:off x="5417028" y="5676504"/>
            <a:ext cx="342217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a:ln>
                  <a:noFill/>
                </a:ln>
                <a:solidFill>
                  <a:srgbClr val="FF0000"/>
                </a:solidFill>
                <a:effectLst/>
                <a:latin typeface="+mj-lt"/>
              </a:rPr>
              <a:t>Pushing Wi-Fi APs into the same channel also </a:t>
            </a:r>
            <a:r>
              <a:rPr lang="en-AU" sz="1400" dirty="0">
                <a:solidFill>
                  <a:srgbClr val="FF0000"/>
                </a:solidFill>
                <a:latin typeface="+mj-lt"/>
              </a:rPr>
              <a:t>causes successful Beacon rate to reduce, but by less than LAA</a:t>
            </a:r>
            <a:r>
              <a:rPr kumimoji="0" lang="en-AU" sz="1400" b="0" i="0" u="none" strike="noStrike" cap="none" normalizeH="0" baseline="0" dirty="0">
                <a:ln>
                  <a:noFill/>
                </a:ln>
                <a:solidFill>
                  <a:srgbClr val="FF0000"/>
                </a:solidFill>
                <a:effectLst/>
                <a:latin typeface="+mj-lt"/>
              </a:rPr>
              <a:t> </a:t>
            </a:r>
          </a:p>
        </p:txBody>
      </p:sp>
      <p:sp>
        <p:nvSpPr>
          <p:cNvPr id="12" name="Rectangle 11">
            <a:extLst>
              <a:ext uri="{FF2B5EF4-FFF2-40B4-BE49-F238E27FC236}">
                <a16:creationId xmlns:a16="http://schemas.microsoft.com/office/drawing/2014/main" id="{D230B919-7AE3-4C1E-886A-B9C286DD6897}"/>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Refined </a:t>
            </a:r>
            <a:r>
              <a:rPr lang="en-AU" sz="1600" b="1" dirty="0">
                <a:solidFill>
                  <a:srgbClr val="FF0000"/>
                </a:solidFill>
                <a:latin typeface="+mj-lt"/>
              </a:rPr>
              <a:t>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36589115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461CD-408C-4640-B81F-4357AA1094F7}"/>
              </a:ext>
            </a:extLst>
          </p:cNvPr>
          <p:cNvSpPr>
            <a:spLocks noGrp="1"/>
          </p:cNvSpPr>
          <p:nvPr>
            <p:ph type="title"/>
          </p:nvPr>
        </p:nvSpPr>
        <p:spPr/>
        <p:txBody>
          <a:bodyPr/>
          <a:lstStyle/>
          <a:p>
            <a:r>
              <a:rPr lang="en-AU" dirty="0"/>
              <a:t>Experiments reported in Jan 2021 showed LAA also has a significant adverse impact on Wi-Fi data</a:t>
            </a:r>
          </a:p>
        </p:txBody>
      </p:sp>
      <p:sp>
        <p:nvSpPr>
          <p:cNvPr id="3" name="Content Placeholder 2">
            <a:extLst>
              <a:ext uri="{FF2B5EF4-FFF2-40B4-BE49-F238E27FC236}">
                <a16:creationId xmlns:a16="http://schemas.microsoft.com/office/drawing/2014/main" id="{3B1242A6-9A32-455F-A79B-02D02FAB121F}"/>
              </a:ext>
            </a:extLst>
          </p:cNvPr>
          <p:cNvSpPr>
            <a:spLocks noGrp="1"/>
          </p:cNvSpPr>
          <p:nvPr>
            <p:ph idx="1"/>
          </p:nvPr>
        </p:nvSpPr>
        <p:spPr/>
        <p:txBody>
          <a:bodyPr/>
          <a:lstStyle/>
          <a:p>
            <a:pPr lvl="1"/>
            <a:r>
              <a:rPr lang="en-AU" dirty="0"/>
              <a:t>The Uni of Chicago study (</a:t>
            </a:r>
            <a:r>
              <a:rPr lang="en-AU" dirty="0">
                <a:hlinkClick r:id="rId2"/>
              </a:rPr>
              <a:t>11-20-1973</a:t>
            </a:r>
            <a:r>
              <a:rPr lang="en-AU" dirty="0"/>
              <a:t>) showed that LAA caused significant interference to data traffic in the tested configuration</a:t>
            </a:r>
          </a:p>
          <a:p>
            <a:pPr lvl="2"/>
            <a:r>
              <a:rPr lang="en-AU" dirty="0"/>
              <a:t>Probably because LAA is using ED @ -72 dBm rather than PD @ - 82 dBm</a:t>
            </a:r>
          </a:p>
          <a:p>
            <a:pPr lvl="2"/>
            <a:r>
              <a:rPr lang="en-AU" dirty="0"/>
              <a:t>Also because Wi-Fi’s hidden station mitigation mechanisms based on RTS/CTS have no effect on LAA</a:t>
            </a:r>
          </a:p>
          <a:p>
            <a:pPr lvl="2"/>
            <a:endParaRPr lang="en-AU" dirty="0"/>
          </a:p>
        </p:txBody>
      </p:sp>
      <p:sp>
        <p:nvSpPr>
          <p:cNvPr id="4" name="Footer Placeholder 3">
            <a:extLst>
              <a:ext uri="{FF2B5EF4-FFF2-40B4-BE49-F238E27FC236}">
                <a16:creationId xmlns:a16="http://schemas.microsoft.com/office/drawing/2014/main" id="{BFE3B72E-FC4D-4770-AC83-5FF5BCA83DA0}"/>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90D2FB50-FAB7-42F4-A1A9-CACDB41163DB}"/>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32</a:t>
            </a:fld>
            <a:endParaRPr lang="en-US" dirty="0"/>
          </a:p>
        </p:txBody>
      </p:sp>
      <p:pic>
        <p:nvPicPr>
          <p:cNvPr id="12" name="Google Shape;426;p42">
            <a:extLst>
              <a:ext uri="{FF2B5EF4-FFF2-40B4-BE49-F238E27FC236}">
                <a16:creationId xmlns:a16="http://schemas.microsoft.com/office/drawing/2014/main" id="{12FD1E89-7680-449E-99FD-475AA895F3FC}"/>
              </a:ext>
            </a:extLst>
          </p:cNvPr>
          <p:cNvPicPr preferRelativeResize="0"/>
          <p:nvPr/>
        </p:nvPicPr>
        <p:blipFill>
          <a:blip r:embed="rId3">
            <a:alphaModFix/>
          </a:blip>
          <a:stretch>
            <a:fillRect/>
          </a:stretch>
        </p:blipFill>
        <p:spPr>
          <a:xfrm>
            <a:off x="685800" y="4039432"/>
            <a:ext cx="3063514" cy="1524831"/>
          </a:xfrm>
          <a:prstGeom prst="rect">
            <a:avLst/>
          </a:prstGeom>
          <a:noFill/>
          <a:ln w="9525" cap="flat" cmpd="sng">
            <a:solidFill>
              <a:schemeClr val="dk2"/>
            </a:solidFill>
            <a:prstDash val="solid"/>
            <a:round/>
            <a:headEnd type="none" w="sm" len="sm"/>
            <a:tailEnd type="none" w="sm" len="sm"/>
          </a:ln>
        </p:spPr>
      </p:pic>
      <p:pic>
        <p:nvPicPr>
          <p:cNvPr id="13" name="Google Shape;427;p42">
            <a:extLst>
              <a:ext uri="{FF2B5EF4-FFF2-40B4-BE49-F238E27FC236}">
                <a16:creationId xmlns:a16="http://schemas.microsoft.com/office/drawing/2014/main" id="{4CC93F43-4D09-4EC7-B1FA-2A71AEA7E104}"/>
              </a:ext>
            </a:extLst>
          </p:cNvPr>
          <p:cNvPicPr preferRelativeResize="0"/>
          <p:nvPr/>
        </p:nvPicPr>
        <p:blipFill>
          <a:blip r:embed="rId4">
            <a:alphaModFix/>
          </a:blip>
          <a:stretch>
            <a:fillRect/>
          </a:stretch>
        </p:blipFill>
        <p:spPr>
          <a:xfrm>
            <a:off x="5511800" y="4039432"/>
            <a:ext cx="3032125" cy="1524831"/>
          </a:xfrm>
          <a:prstGeom prst="rect">
            <a:avLst/>
          </a:prstGeom>
          <a:noFill/>
          <a:ln w="9525" cap="flat" cmpd="sng">
            <a:solidFill>
              <a:schemeClr val="dk2"/>
            </a:solidFill>
            <a:prstDash val="solid"/>
            <a:round/>
            <a:headEnd type="none" w="sm" len="sm"/>
            <a:tailEnd type="none" w="sm" len="sm"/>
          </a:ln>
        </p:spPr>
      </p:pic>
      <p:sp>
        <p:nvSpPr>
          <p:cNvPr id="6" name="Rectangle 5">
            <a:extLst>
              <a:ext uri="{FF2B5EF4-FFF2-40B4-BE49-F238E27FC236}">
                <a16:creationId xmlns:a16="http://schemas.microsoft.com/office/drawing/2014/main" id="{690A3751-F10C-4601-AF1D-F34C3554AC95}"/>
              </a:ext>
            </a:extLst>
          </p:cNvPr>
          <p:cNvSpPr/>
          <p:nvPr/>
        </p:nvSpPr>
        <p:spPr bwMode="auto">
          <a:xfrm>
            <a:off x="685800" y="3733800"/>
            <a:ext cx="3063514"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400" dirty="0">
                <a:solidFill>
                  <a:srgbClr val="FF0000"/>
                </a:solidFill>
                <a:latin typeface="+mj-lt"/>
              </a:rPr>
              <a:t>5 Wi-Fi APs on one channel, no LAA</a:t>
            </a:r>
            <a:endParaRPr kumimoji="0" lang="en-AU" sz="1400" b="0" i="0" u="none" strike="noStrike" cap="none" normalizeH="0" baseline="0" dirty="0">
              <a:ln>
                <a:noFill/>
              </a:ln>
              <a:solidFill>
                <a:srgbClr val="FF0000"/>
              </a:solidFill>
              <a:effectLst/>
              <a:latin typeface="+mj-lt"/>
            </a:endParaRPr>
          </a:p>
        </p:txBody>
      </p:sp>
      <p:sp>
        <p:nvSpPr>
          <p:cNvPr id="16" name="Rectangle 15">
            <a:extLst>
              <a:ext uri="{FF2B5EF4-FFF2-40B4-BE49-F238E27FC236}">
                <a16:creationId xmlns:a16="http://schemas.microsoft.com/office/drawing/2014/main" id="{1EFD3463-EA5E-48A3-9186-2E5FAB8F2B3A}"/>
              </a:ext>
            </a:extLst>
          </p:cNvPr>
          <p:cNvSpPr/>
          <p:nvPr/>
        </p:nvSpPr>
        <p:spPr bwMode="auto">
          <a:xfrm>
            <a:off x="5511800" y="3741421"/>
            <a:ext cx="3251200"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AU" sz="1400" dirty="0">
                <a:solidFill>
                  <a:srgbClr val="FF0000"/>
                </a:solidFill>
                <a:latin typeface="+mj-lt"/>
              </a:rPr>
              <a:t>5 Wi-Fi APs on one channel, one LAA</a:t>
            </a:r>
            <a:endParaRPr kumimoji="0" lang="en-AU" sz="1400" b="0" i="0" u="none" strike="noStrike" cap="none" normalizeH="0" baseline="0" dirty="0">
              <a:ln>
                <a:noFill/>
              </a:ln>
              <a:solidFill>
                <a:srgbClr val="FF0000"/>
              </a:solidFill>
              <a:effectLst/>
              <a:latin typeface="+mj-lt"/>
            </a:endParaRPr>
          </a:p>
        </p:txBody>
      </p:sp>
      <p:cxnSp>
        <p:nvCxnSpPr>
          <p:cNvPr id="17" name="Straight Arrow Connector 16">
            <a:extLst>
              <a:ext uri="{FF2B5EF4-FFF2-40B4-BE49-F238E27FC236}">
                <a16:creationId xmlns:a16="http://schemas.microsoft.com/office/drawing/2014/main" id="{FAF9D894-2639-4717-83FE-863B43B831B5}"/>
              </a:ext>
            </a:extLst>
          </p:cNvPr>
          <p:cNvCxnSpPr>
            <a:cxnSpLocks/>
            <a:stCxn id="6" idx="3"/>
            <a:endCxn id="16" idx="1"/>
          </p:cNvCxnSpPr>
          <p:nvPr/>
        </p:nvCxnSpPr>
        <p:spPr bwMode="auto">
          <a:xfrm>
            <a:off x="3749314" y="3882806"/>
            <a:ext cx="1762486" cy="7621"/>
          </a:xfrm>
          <a:prstGeom prst="straightConnector1">
            <a:avLst/>
          </a:prstGeom>
          <a:solidFill>
            <a:schemeClr val="accent1"/>
          </a:solidFill>
          <a:ln w="38100" cap="flat" cmpd="sng" algn="ctr">
            <a:solidFill>
              <a:srgbClr val="FF0000"/>
            </a:solidFill>
            <a:prstDash val="solid"/>
            <a:round/>
            <a:headEnd type="none" w="sm" len="sm"/>
            <a:tailEnd type="triangle"/>
          </a:ln>
          <a:effectLst/>
        </p:spPr>
      </p:cxnSp>
      <p:sp>
        <p:nvSpPr>
          <p:cNvPr id="18" name="Rectangle 17">
            <a:extLst>
              <a:ext uri="{FF2B5EF4-FFF2-40B4-BE49-F238E27FC236}">
                <a16:creationId xmlns:a16="http://schemas.microsoft.com/office/drawing/2014/main" id="{0B4EDCFE-14C2-49AD-9010-62CD107781DC}"/>
              </a:ext>
            </a:extLst>
          </p:cNvPr>
          <p:cNvSpPr/>
          <p:nvPr/>
        </p:nvSpPr>
        <p:spPr bwMode="auto">
          <a:xfrm>
            <a:off x="381000" y="5606657"/>
            <a:ext cx="5105400"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400" dirty="0">
                <a:solidFill>
                  <a:srgbClr val="FF0000"/>
                </a:solidFill>
                <a:latin typeface="+mj-lt"/>
              </a:rPr>
              <a:t>Addition of LAA caused all Wi-Fi traffic to collapse …</a:t>
            </a:r>
            <a:endParaRPr kumimoji="0" lang="en-AU" sz="1400" b="0" i="0" u="none" strike="noStrike" cap="none" normalizeH="0" baseline="0" dirty="0">
              <a:ln>
                <a:noFill/>
              </a:ln>
              <a:solidFill>
                <a:srgbClr val="FF0000"/>
              </a:solidFill>
              <a:effectLst/>
              <a:latin typeface="+mj-lt"/>
            </a:endParaRPr>
          </a:p>
        </p:txBody>
      </p:sp>
      <p:cxnSp>
        <p:nvCxnSpPr>
          <p:cNvPr id="20" name="Connector: Curved 19">
            <a:extLst>
              <a:ext uri="{FF2B5EF4-FFF2-40B4-BE49-F238E27FC236}">
                <a16:creationId xmlns:a16="http://schemas.microsoft.com/office/drawing/2014/main" id="{8956FE90-E4A3-4D28-90BB-C015761339E6}"/>
              </a:ext>
            </a:extLst>
          </p:cNvPr>
          <p:cNvCxnSpPr>
            <a:cxnSpLocks/>
            <a:stCxn id="18" idx="3"/>
            <a:endCxn id="21" idx="2"/>
          </p:cNvCxnSpPr>
          <p:nvPr/>
        </p:nvCxnSpPr>
        <p:spPr bwMode="auto">
          <a:xfrm flipV="1">
            <a:off x="5486400" y="5414149"/>
            <a:ext cx="685800" cy="341514"/>
          </a:xfrm>
          <a:prstGeom prst="curvedConnector2">
            <a:avLst/>
          </a:prstGeom>
          <a:solidFill>
            <a:schemeClr val="accent1"/>
          </a:solidFill>
          <a:ln w="38100" cap="flat" cmpd="sng" algn="ctr">
            <a:solidFill>
              <a:srgbClr val="FF0000"/>
            </a:solidFill>
            <a:prstDash val="solid"/>
            <a:round/>
            <a:headEnd type="none" w="sm" len="sm"/>
            <a:tailEnd type="triangle"/>
          </a:ln>
          <a:effectLst/>
        </p:spPr>
      </p:cxnSp>
      <p:sp>
        <p:nvSpPr>
          <p:cNvPr id="21" name="Rectangle 20">
            <a:extLst>
              <a:ext uri="{FF2B5EF4-FFF2-40B4-BE49-F238E27FC236}">
                <a16:creationId xmlns:a16="http://schemas.microsoft.com/office/drawing/2014/main" id="{DCC40D34-8E13-4517-A899-B489D269DCB4}"/>
              </a:ext>
            </a:extLst>
          </p:cNvPr>
          <p:cNvSpPr/>
          <p:nvPr/>
        </p:nvSpPr>
        <p:spPr bwMode="auto">
          <a:xfrm>
            <a:off x="6096000" y="5208316"/>
            <a:ext cx="152400" cy="20583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400" b="0" i="0" u="none" strike="noStrike" cap="none" normalizeH="0" baseline="0" dirty="0">
              <a:ln>
                <a:noFill/>
              </a:ln>
              <a:solidFill>
                <a:schemeClr val="tx1"/>
              </a:solidFill>
              <a:effectLst/>
              <a:latin typeface="+mj-lt"/>
            </a:endParaRPr>
          </a:p>
        </p:txBody>
      </p:sp>
      <p:sp>
        <p:nvSpPr>
          <p:cNvPr id="25" name="Rectangle 24">
            <a:extLst>
              <a:ext uri="{FF2B5EF4-FFF2-40B4-BE49-F238E27FC236}">
                <a16:creationId xmlns:a16="http://schemas.microsoft.com/office/drawing/2014/main" id="{B1595800-77F8-42F5-853F-085F32744125}"/>
              </a:ext>
            </a:extLst>
          </p:cNvPr>
          <p:cNvSpPr/>
          <p:nvPr/>
        </p:nvSpPr>
        <p:spPr bwMode="auto">
          <a:xfrm>
            <a:off x="381000" y="5849043"/>
            <a:ext cx="5105400"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400" dirty="0">
                <a:solidFill>
                  <a:srgbClr val="FF0000"/>
                </a:solidFill>
                <a:latin typeface="+mj-lt"/>
              </a:rPr>
              <a:t>… except </a:t>
            </a:r>
            <a:r>
              <a:rPr lang="en-AU" sz="1400" dirty="0">
                <a:solidFill>
                  <a:srgbClr val="FFC000"/>
                </a:solidFill>
                <a:latin typeface="+mj-lt"/>
              </a:rPr>
              <a:t>streaming</a:t>
            </a:r>
            <a:r>
              <a:rPr lang="en-AU" sz="1400" dirty="0">
                <a:solidFill>
                  <a:srgbClr val="FF0000"/>
                </a:solidFill>
                <a:latin typeface="+mj-lt"/>
              </a:rPr>
              <a:t> because LAA uses licensed for streaming</a:t>
            </a:r>
            <a:endParaRPr kumimoji="0" lang="en-AU" sz="1400" b="0" i="0" u="none" strike="noStrike" cap="none" normalizeH="0" baseline="0" dirty="0">
              <a:ln>
                <a:noFill/>
              </a:ln>
              <a:solidFill>
                <a:srgbClr val="FF0000"/>
              </a:solidFill>
              <a:effectLst/>
              <a:latin typeface="+mj-lt"/>
            </a:endParaRPr>
          </a:p>
        </p:txBody>
      </p:sp>
      <p:cxnSp>
        <p:nvCxnSpPr>
          <p:cNvPr id="27" name="Connector: Curved 26">
            <a:extLst>
              <a:ext uri="{FF2B5EF4-FFF2-40B4-BE49-F238E27FC236}">
                <a16:creationId xmlns:a16="http://schemas.microsoft.com/office/drawing/2014/main" id="{4A4E0602-6D36-4F05-836B-65145E4385A4}"/>
              </a:ext>
            </a:extLst>
          </p:cNvPr>
          <p:cNvCxnSpPr>
            <a:cxnSpLocks/>
            <a:stCxn id="25" idx="3"/>
            <a:endCxn id="28" idx="2"/>
          </p:cNvCxnSpPr>
          <p:nvPr/>
        </p:nvCxnSpPr>
        <p:spPr bwMode="auto">
          <a:xfrm flipV="1">
            <a:off x="5486400" y="5449686"/>
            <a:ext cx="838200" cy="548363"/>
          </a:xfrm>
          <a:prstGeom prst="curvedConnector2">
            <a:avLst/>
          </a:prstGeom>
          <a:solidFill>
            <a:schemeClr val="accent1"/>
          </a:solidFill>
          <a:ln w="38100" cap="flat" cmpd="sng" algn="ctr">
            <a:solidFill>
              <a:srgbClr val="FF0000"/>
            </a:solidFill>
            <a:prstDash val="solid"/>
            <a:round/>
            <a:headEnd type="none" w="sm" len="sm"/>
            <a:tailEnd type="triangle"/>
          </a:ln>
          <a:effectLst/>
        </p:spPr>
      </p:cxnSp>
      <p:sp>
        <p:nvSpPr>
          <p:cNvPr id="28" name="Rectangle 27">
            <a:extLst>
              <a:ext uri="{FF2B5EF4-FFF2-40B4-BE49-F238E27FC236}">
                <a16:creationId xmlns:a16="http://schemas.microsoft.com/office/drawing/2014/main" id="{6001E7BC-F292-4FDF-84F3-6792364A2353}"/>
              </a:ext>
            </a:extLst>
          </p:cNvPr>
          <p:cNvSpPr/>
          <p:nvPr/>
        </p:nvSpPr>
        <p:spPr bwMode="auto">
          <a:xfrm>
            <a:off x="6172200" y="5243853"/>
            <a:ext cx="304800" cy="20583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400" b="0" i="0" u="none" strike="noStrike" cap="none" normalizeH="0" baseline="0" dirty="0">
              <a:ln>
                <a:noFill/>
              </a:ln>
              <a:solidFill>
                <a:schemeClr val="tx1"/>
              </a:solidFill>
              <a:effectLst/>
              <a:latin typeface="+mj-lt"/>
            </a:endParaRPr>
          </a:p>
        </p:txBody>
      </p:sp>
      <p:sp>
        <p:nvSpPr>
          <p:cNvPr id="31" name="Rectangle 30">
            <a:extLst>
              <a:ext uri="{FF2B5EF4-FFF2-40B4-BE49-F238E27FC236}">
                <a16:creationId xmlns:a16="http://schemas.microsoft.com/office/drawing/2014/main" id="{71956425-FF5A-4CA1-AA61-070B979DD70D}"/>
              </a:ext>
            </a:extLst>
          </p:cNvPr>
          <p:cNvSpPr/>
          <p:nvPr/>
        </p:nvSpPr>
        <p:spPr bwMode="auto">
          <a:xfrm>
            <a:off x="3749314" y="4011654"/>
            <a:ext cx="1737086"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ts val="800"/>
              </a:spcBef>
              <a:spcAft>
                <a:spcPct val="0"/>
              </a:spcAft>
              <a:buClrTx/>
              <a:buSzTx/>
              <a:buFontTx/>
              <a:buNone/>
              <a:tabLst/>
            </a:pPr>
            <a:r>
              <a:rPr lang="en-AU" sz="1400" dirty="0">
                <a:solidFill>
                  <a:srgbClr val="FF0000"/>
                </a:solidFill>
                <a:latin typeface="+mj-lt"/>
              </a:rPr>
              <a:t>11-20-1973 slide 16</a:t>
            </a:r>
          </a:p>
          <a:p>
            <a:pPr marL="0" marR="0" indent="0" algn="ctr" defTabSz="914400" rtl="0" eaLnBrk="0" fontAlgn="base" latinLnBrk="0" hangingPunct="0">
              <a:lnSpc>
                <a:spcPct val="100000"/>
              </a:lnSpc>
              <a:spcBef>
                <a:spcPts val="800"/>
              </a:spcBef>
              <a:spcAft>
                <a:spcPct val="0"/>
              </a:spcAft>
              <a:buClrTx/>
              <a:buSzTx/>
              <a:buFontTx/>
              <a:buNone/>
              <a:tabLst/>
            </a:pPr>
            <a:r>
              <a:rPr lang="en-AU" sz="1400" dirty="0">
                <a:solidFill>
                  <a:srgbClr val="FF0000"/>
                </a:solidFill>
                <a:latin typeface="+mj-lt"/>
              </a:rPr>
              <a:t>All client close</a:t>
            </a:r>
            <a:br>
              <a:rPr lang="en-AU" sz="1400" dirty="0">
                <a:solidFill>
                  <a:srgbClr val="FF0000"/>
                </a:solidFill>
                <a:latin typeface="+mj-lt"/>
              </a:rPr>
            </a:br>
            <a:r>
              <a:rPr lang="en-AU" sz="1400" dirty="0">
                <a:solidFill>
                  <a:srgbClr val="FF0000"/>
                </a:solidFill>
                <a:latin typeface="+mj-lt"/>
              </a:rPr>
              <a:t>to Wi-Fi APs </a:t>
            </a:r>
            <a:endParaRPr kumimoji="0" lang="en-AU" sz="1400" b="0" i="0" u="none" strike="noStrike" cap="none" normalizeH="0" baseline="0" dirty="0">
              <a:ln>
                <a:noFill/>
              </a:ln>
              <a:solidFill>
                <a:srgbClr val="FF0000"/>
              </a:solidFill>
              <a:effectLst/>
              <a:latin typeface="+mj-lt"/>
            </a:endParaRPr>
          </a:p>
        </p:txBody>
      </p:sp>
      <p:sp>
        <p:nvSpPr>
          <p:cNvPr id="19" name="Rectangle 18">
            <a:extLst>
              <a:ext uri="{FF2B5EF4-FFF2-40B4-BE49-F238E27FC236}">
                <a16:creationId xmlns:a16="http://schemas.microsoft.com/office/drawing/2014/main" id="{02A449C2-E4D7-457B-8AF1-78247178D6F4}"/>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29157558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44AB0-AE02-4C0B-A5FC-62A01F9EDB3B}"/>
              </a:ext>
            </a:extLst>
          </p:cNvPr>
          <p:cNvSpPr>
            <a:spLocks noGrp="1"/>
          </p:cNvSpPr>
          <p:nvPr>
            <p:ph type="title"/>
          </p:nvPr>
        </p:nvSpPr>
        <p:spPr>
          <a:xfrm>
            <a:off x="685800" y="685800"/>
            <a:ext cx="7772400" cy="1066800"/>
          </a:xfrm>
        </p:spPr>
        <p:txBody>
          <a:bodyPr/>
          <a:lstStyle/>
          <a:p>
            <a:r>
              <a:rPr lang="en-AU" dirty="0"/>
              <a:t>New measurements reported in Nov 2021 seem to confirm the adverse impact of LAA on Wi-Fi</a:t>
            </a:r>
          </a:p>
        </p:txBody>
      </p:sp>
      <p:sp>
        <p:nvSpPr>
          <p:cNvPr id="11" name="Content Placeholder 10">
            <a:extLst>
              <a:ext uri="{FF2B5EF4-FFF2-40B4-BE49-F238E27FC236}">
                <a16:creationId xmlns:a16="http://schemas.microsoft.com/office/drawing/2014/main" id="{6E5A62F7-80AF-4697-AC2A-D6286F399F58}"/>
              </a:ext>
            </a:extLst>
          </p:cNvPr>
          <p:cNvSpPr>
            <a:spLocks noGrp="1"/>
          </p:cNvSpPr>
          <p:nvPr>
            <p:ph idx="1"/>
          </p:nvPr>
        </p:nvSpPr>
        <p:spPr>
          <a:xfrm>
            <a:off x="685800" y="1981200"/>
            <a:ext cx="3886200" cy="4114800"/>
          </a:xfrm>
        </p:spPr>
        <p:txBody>
          <a:bodyPr/>
          <a:lstStyle/>
          <a:p>
            <a:pPr lvl="1"/>
            <a:r>
              <a:rPr lang="en-AU" dirty="0"/>
              <a:t>The latest Uni of Chicago results (</a:t>
            </a:r>
            <a:r>
              <a:rPr lang="en-AU" dirty="0">
                <a:hlinkClick r:id="rId2"/>
              </a:rPr>
              <a:t>11-21-1858-01</a:t>
            </a:r>
            <a:r>
              <a:rPr lang="en-AU" dirty="0"/>
              <a:t>) confirmed previous results …</a:t>
            </a:r>
          </a:p>
          <a:p>
            <a:pPr lvl="1"/>
            <a:r>
              <a:rPr lang="en-AU" dirty="0"/>
              <a:t>… that LAA seems to block most Wi-Fi traffic on an LAA channel</a:t>
            </a:r>
          </a:p>
          <a:p>
            <a:pPr lvl="2"/>
            <a:r>
              <a:rPr lang="en-AU" dirty="0"/>
              <a:t>The problem appears to be that </a:t>
            </a:r>
            <a:r>
              <a:rPr lang="en-US" dirty="0">
                <a:sym typeface="Arial"/>
              </a:rPr>
              <a:t>LAA doesn’t back off because it is hidden from the indoor Wi-Fi APs</a:t>
            </a:r>
            <a:endParaRPr lang="en-AU" dirty="0"/>
          </a:p>
          <a:p>
            <a:pPr lvl="1"/>
            <a:r>
              <a:rPr lang="en-AU" dirty="0"/>
              <a:t>It doesn’t help that deployed LAA &amp; Wi-Fi systems are typically quite static in their choice of channels</a:t>
            </a:r>
          </a:p>
          <a:p>
            <a:pPr lvl="2"/>
            <a:r>
              <a:rPr lang="en-AU" dirty="0"/>
              <a:t>Neither system are sharing by avoiding using the same channels </a:t>
            </a:r>
          </a:p>
          <a:p>
            <a:pPr lvl="1"/>
            <a:endParaRPr lang="en-AU" dirty="0"/>
          </a:p>
        </p:txBody>
      </p:sp>
      <p:sp>
        <p:nvSpPr>
          <p:cNvPr id="4" name="Footer Placeholder 3">
            <a:extLst>
              <a:ext uri="{FF2B5EF4-FFF2-40B4-BE49-F238E27FC236}">
                <a16:creationId xmlns:a16="http://schemas.microsoft.com/office/drawing/2014/main" id="{4AB1C449-8F60-4459-ABC6-0B269D0EBBC8}"/>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A6BFD28-053E-421F-85EE-FF86060D0ADD}"/>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33</a:t>
            </a:fld>
            <a:endParaRPr lang="en-US" dirty="0"/>
          </a:p>
        </p:txBody>
      </p:sp>
      <p:pic>
        <p:nvPicPr>
          <p:cNvPr id="12" name="Google Shape;107;p20">
            <a:extLst>
              <a:ext uri="{FF2B5EF4-FFF2-40B4-BE49-F238E27FC236}">
                <a16:creationId xmlns:a16="http://schemas.microsoft.com/office/drawing/2014/main" id="{8CF0F362-2819-48D5-8E8A-EF07CED1C104}"/>
              </a:ext>
            </a:extLst>
          </p:cNvPr>
          <p:cNvPicPr preferRelativeResize="0">
            <a:picLocks noChangeAspect="1"/>
          </p:cNvPicPr>
          <p:nvPr/>
        </p:nvPicPr>
        <p:blipFill>
          <a:blip r:embed="rId3">
            <a:alphaModFix/>
          </a:blip>
          <a:stretch>
            <a:fillRect/>
          </a:stretch>
        </p:blipFill>
        <p:spPr bwMode="auto">
          <a:xfrm>
            <a:off x="4572000" y="2130824"/>
            <a:ext cx="4270901" cy="320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31C20E1F-5B0F-4BBE-87B0-4E898A5616F2}"/>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2022</a:t>
            </a:r>
          </a:p>
        </p:txBody>
      </p:sp>
    </p:spTree>
    <p:extLst>
      <p:ext uri="{BB962C8B-B14F-4D97-AF65-F5344CB8AC3E}">
        <p14:creationId xmlns:p14="http://schemas.microsoft.com/office/powerpoint/2010/main" val="14948350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6459D-7BB4-DEBB-9279-8D17516F27B3}"/>
              </a:ext>
            </a:extLst>
          </p:cNvPr>
          <p:cNvSpPr>
            <a:spLocks noGrp="1"/>
          </p:cNvSpPr>
          <p:nvPr>
            <p:ph type="title"/>
          </p:nvPr>
        </p:nvSpPr>
        <p:spPr/>
        <p:txBody>
          <a:bodyPr/>
          <a:lstStyle/>
          <a:p>
            <a:r>
              <a:rPr lang="en-AU" dirty="0"/>
              <a:t>It is not clear whether or not the industry needs to solve a serious </a:t>
            </a:r>
            <a:r>
              <a:rPr lang="en-AU" dirty="0" err="1"/>
              <a:t>coex</a:t>
            </a:r>
            <a:r>
              <a:rPr lang="en-AU" dirty="0"/>
              <a:t> problem …</a:t>
            </a:r>
          </a:p>
        </p:txBody>
      </p:sp>
      <p:sp>
        <p:nvSpPr>
          <p:cNvPr id="4" name="Footer Placeholder 3">
            <a:extLst>
              <a:ext uri="{FF2B5EF4-FFF2-40B4-BE49-F238E27FC236}">
                <a16:creationId xmlns:a16="http://schemas.microsoft.com/office/drawing/2014/main" id="{95D27865-7321-36FB-43F0-16929A69F2F7}"/>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42A4A9BF-83FD-1E06-9DD5-5243247F112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34</a:t>
            </a:fld>
            <a:endParaRPr lang="en-US" dirty="0"/>
          </a:p>
        </p:txBody>
      </p:sp>
      <p:sp>
        <p:nvSpPr>
          <p:cNvPr id="6" name="Rectangle 5">
            <a:extLst>
              <a:ext uri="{FF2B5EF4-FFF2-40B4-BE49-F238E27FC236}">
                <a16:creationId xmlns:a16="http://schemas.microsoft.com/office/drawing/2014/main" id="{21E89133-6E02-E8C2-14CE-98141981973B}"/>
              </a:ext>
            </a:extLst>
          </p:cNvPr>
          <p:cNvSpPr/>
          <p:nvPr/>
        </p:nvSpPr>
        <p:spPr bwMode="auto">
          <a:xfrm>
            <a:off x="1219200" y="1905000"/>
            <a:ext cx="7772400" cy="609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a:ln>
                  <a:noFill/>
                </a:ln>
                <a:solidFill>
                  <a:schemeClr val="tx1"/>
                </a:solidFill>
                <a:effectLst/>
                <a:latin typeface="+mj-lt"/>
              </a:rPr>
              <a:t>The Uni of Chicago measurements suggest there is a real &amp; ongoing coexistence issue between Wi-Fi &amp; LAA (and maybe NR-U too) in actual deployments!</a:t>
            </a:r>
          </a:p>
        </p:txBody>
      </p:sp>
      <p:sp>
        <p:nvSpPr>
          <p:cNvPr id="7" name="Rectangle 6">
            <a:extLst>
              <a:ext uri="{FF2B5EF4-FFF2-40B4-BE49-F238E27FC236}">
                <a16:creationId xmlns:a16="http://schemas.microsoft.com/office/drawing/2014/main" id="{99777131-EE49-3090-9CBB-FD1CE6A773E4}"/>
              </a:ext>
            </a:extLst>
          </p:cNvPr>
          <p:cNvSpPr/>
          <p:nvPr/>
        </p:nvSpPr>
        <p:spPr bwMode="auto">
          <a:xfrm>
            <a:off x="152400" y="1905000"/>
            <a:ext cx="1066800" cy="6096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Situation</a:t>
            </a:r>
            <a:endParaRPr kumimoji="0" lang="en-AU" sz="1200" b="1" i="0" u="none" strike="noStrike" cap="none" normalizeH="0" baseline="0" dirty="0">
              <a:ln>
                <a:noFill/>
              </a:ln>
              <a:solidFill>
                <a:schemeClr val="tx1"/>
              </a:solidFill>
              <a:effectLst/>
              <a:latin typeface="+mj-lt"/>
            </a:endParaRPr>
          </a:p>
        </p:txBody>
      </p:sp>
      <p:sp>
        <p:nvSpPr>
          <p:cNvPr id="8" name="Rectangle 7">
            <a:extLst>
              <a:ext uri="{FF2B5EF4-FFF2-40B4-BE49-F238E27FC236}">
                <a16:creationId xmlns:a16="http://schemas.microsoft.com/office/drawing/2014/main" id="{3FE0BE8D-DA83-BAAA-2EEB-0B38F0A72EFB}"/>
              </a:ext>
            </a:extLst>
          </p:cNvPr>
          <p:cNvSpPr/>
          <p:nvPr/>
        </p:nvSpPr>
        <p:spPr bwMode="auto">
          <a:xfrm rot="16200000">
            <a:off x="685800" y="3429000"/>
            <a:ext cx="1447800" cy="3810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Path 1</a:t>
            </a:r>
            <a:endParaRPr kumimoji="0" lang="en-AU" sz="1200" b="1" i="0" u="none" strike="noStrike" cap="none" normalizeH="0" baseline="0" dirty="0">
              <a:ln>
                <a:noFill/>
              </a:ln>
              <a:solidFill>
                <a:schemeClr val="tx1"/>
              </a:solidFill>
              <a:effectLst/>
              <a:latin typeface="+mj-lt"/>
            </a:endParaRPr>
          </a:p>
        </p:txBody>
      </p:sp>
      <p:sp>
        <p:nvSpPr>
          <p:cNvPr id="9" name="Rectangle 8">
            <a:extLst>
              <a:ext uri="{FF2B5EF4-FFF2-40B4-BE49-F238E27FC236}">
                <a16:creationId xmlns:a16="http://schemas.microsoft.com/office/drawing/2014/main" id="{792CCF3A-C494-3976-C9B9-CFD67080F2A3}"/>
              </a:ext>
            </a:extLst>
          </p:cNvPr>
          <p:cNvSpPr/>
          <p:nvPr/>
        </p:nvSpPr>
        <p:spPr bwMode="auto">
          <a:xfrm>
            <a:off x="1602180" y="2895600"/>
            <a:ext cx="4191000" cy="14478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285750" indent="-285750">
              <a:spcBef>
                <a:spcPts val="400"/>
              </a:spcBef>
              <a:buFont typeface="Arial" panose="020B0604020202020204" pitchFamily="34" charset="0"/>
              <a:buChar char="•"/>
            </a:pPr>
            <a:r>
              <a:rPr lang="en-AU" sz="1600" dirty="0">
                <a:latin typeface="+mj-lt"/>
              </a:rPr>
              <a:t>LAA (&amp; NR-U) rarely needs to coexist with Wi-Fi</a:t>
            </a:r>
          </a:p>
          <a:p>
            <a:pPr marL="285750" indent="-285750">
              <a:spcBef>
                <a:spcPts val="400"/>
              </a:spcBef>
              <a:buFont typeface="Arial" panose="020B0604020202020204" pitchFamily="34" charset="0"/>
              <a:buChar char="•"/>
            </a:pPr>
            <a:r>
              <a:rPr lang="en-AU" sz="1600" dirty="0">
                <a:solidFill>
                  <a:srgbClr val="00B050"/>
                </a:solidFill>
                <a:latin typeface="+mj-lt"/>
              </a:rPr>
              <a:t>Suggesting we can breath a big sigh of relief …</a:t>
            </a:r>
          </a:p>
          <a:p>
            <a:pPr marL="285750" indent="-285750">
              <a:spcBef>
                <a:spcPts val="400"/>
              </a:spcBef>
              <a:buFont typeface="Arial" panose="020B0604020202020204" pitchFamily="34" charset="0"/>
              <a:buChar char="•"/>
            </a:pPr>
            <a:r>
              <a:rPr lang="en-AU" sz="1600" dirty="0">
                <a:solidFill>
                  <a:srgbClr val="00B050"/>
                </a:solidFill>
                <a:latin typeface="+mj-lt"/>
              </a:rPr>
              <a:t>… and continue with Wi-Fi’s success</a:t>
            </a:r>
          </a:p>
        </p:txBody>
      </p:sp>
      <p:sp>
        <p:nvSpPr>
          <p:cNvPr id="11" name="Rectangle 10">
            <a:extLst>
              <a:ext uri="{FF2B5EF4-FFF2-40B4-BE49-F238E27FC236}">
                <a16:creationId xmlns:a16="http://schemas.microsoft.com/office/drawing/2014/main" id="{8B6ADDA8-065C-C012-F4EE-AADECCCB16A8}"/>
              </a:ext>
            </a:extLst>
          </p:cNvPr>
          <p:cNvSpPr/>
          <p:nvPr/>
        </p:nvSpPr>
        <p:spPr bwMode="auto">
          <a:xfrm>
            <a:off x="1602180" y="4724400"/>
            <a:ext cx="4191000" cy="14478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285750" indent="-285750">
              <a:spcBef>
                <a:spcPts val="400"/>
              </a:spcBef>
              <a:buFont typeface="Arial" panose="020B0604020202020204" pitchFamily="34" charset="0"/>
              <a:buChar char="•"/>
            </a:pPr>
            <a:r>
              <a:rPr lang="en-AU" sz="1600" dirty="0">
                <a:latin typeface="+mj-lt"/>
              </a:rPr>
              <a:t>LAA (&amp; NR-U) frequently needs to coexist with Wi-Fi</a:t>
            </a:r>
          </a:p>
          <a:p>
            <a:pPr marL="285750" indent="-285750">
              <a:spcBef>
                <a:spcPts val="400"/>
              </a:spcBef>
              <a:buFont typeface="Arial" panose="020B0604020202020204" pitchFamily="34" charset="0"/>
              <a:buChar char="•"/>
            </a:pPr>
            <a:r>
              <a:rPr lang="en-AU" sz="1600" dirty="0">
                <a:solidFill>
                  <a:srgbClr val="FF0000"/>
                </a:solidFill>
                <a:latin typeface="+mj-lt"/>
              </a:rPr>
              <a:t>Suggests we have a serious </a:t>
            </a:r>
            <a:r>
              <a:rPr lang="en-AU" sz="1600" dirty="0" err="1">
                <a:solidFill>
                  <a:srgbClr val="FF0000"/>
                </a:solidFill>
                <a:latin typeface="+mj-lt"/>
              </a:rPr>
              <a:t>coex</a:t>
            </a:r>
            <a:r>
              <a:rPr lang="en-AU" sz="1600" dirty="0">
                <a:solidFill>
                  <a:srgbClr val="FF0000"/>
                </a:solidFill>
                <a:latin typeface="+mj-lt"/>
              </a:rPr>
              <a:t> problem we need to solve …</a:t>
            </a:r>
          </a:p>
          <a:p>
            <a:pPr marL="285750" indent="-285750">
              <a:spcBef>
                <a:spcPts val="400"/>
              </a:spcBef>
              <a:buFont typeface="Arial" panose="020B0604020202020204" pitchFamily="34" charset="0"/>
              <a:buChar char="•"/>
            </a:pPr>
            <a:r>
              <a:rPr lang="en-AU" sz="1600" dirty="0">
                <a:solidFill>
                  <a:srgbClr val="FF0000"/>
                </a:solidFill>
                <a:latin typeface="+mj-lt"/>
              </a:rPr>
              <a:t>… or Wi-Fi’s long term success is at risk</a:t>
            </a:r>
          </a:p>
        </p:txBody>
      </p:sp>
      <p:cxnSp>
        <p:nvCxnSpPr>
          <p:cNvPr id="15" name="Connector: Elbow 14">
            <a:extLst>
              <a:ext uri="{FF2B5EF4-FFF2-40B4-BE49-F238E27FC236}">
                <a16:creationId xmlns:a16="http://schemas.microsoft.com/office/drawing/2014/main" id="{00787084-1761-A3CE-C406-2772C97CAE18}"/>
              </a:ext>
            </a:extLst>
          </p:cNvPr>
          <p:cNvCxnSpPr>
            <a:cxnSpLocks/>
            <a:stCxn id="7" idx="2"/>
          </p:cNvCxnSpPr>
          <p:nvPr/>
        </p:nvCxnSpPr>
        <p:spPr bwMode="auto">
          <a:xfrm rot="16200000" flipH="1">
            <a:off x="-514350" y="3714750"/>
            <a:ext cx="2933700" cy="533400"/>
          </a:xfrm>
          <a:prstGeom prst="bentConnector2">
            <a:avLst/>
          </a:prstGeom>
          <a:solidFill>
            <a:schemeClr val="accent1"/>
          </a:solidFill>
          <a:ln w="76200" cap="flat" cmpd="sng" algn="ctr">
            <a:solidFill>
              <a:schemeClr val="tx1"/>
            </a:solidFill>
            <a:prstDash val="solid"/>
            <a:round/>
            <a:headEnd type="none" w="sm" len="sm"/>
            <a:tailEnd type="triangle"/>
          </a:ln>
          <a:effectLst/>
        </p:spPr>
      </p:cxnSp>
      <p:cxnSp>
        <p:nvCxnSpPr>
          <p:cNvPr id="34" name="Connector: Elbow 33">
            <a:extLst>
              <a:ext uri="{FF2B5EF4-FFF2-40B4-BE49-F238E27FC236}">
                <a16:creationId xmlns:a16="http://schemas.microsoft.com/office/drawing/2014/main" id="{A8D57B2F-EB6E-9D00-2C2C-17430F6773D8}"/>
              </a:ext>
            </a:extLst>
          </p:cNvPr>
          <p:cNvCxnSpPr>
            <a:cxnSpLocks/>
            <a:stCxn id="7" idx="2"/>
            <a:endCxn id="8" idx="0"/>
          </p:cNvCxnSpPr>
          <p:nvPr/>
        </p:nvCxnSpPr>
        <p:spPr bwMode="auto">
          <a:xfrm rot="16200000" flipH="1">
            <a:off x="400050" y="2800350"/>
            <a:ext cx="1104900" cy="533400"/>
          </a:xfrm>
          <a:prstGeom prst="bentConnector4">
            <a:avLst>
              <a:gd name="adj1" fmla="val 99776"/>
              <a:gd name="adj2" fmla="val 57143"/>
            </a:avLst>
          </a:prstGeom>
          <a:solidFill>
            <a:schemeClr val="accent1"/>
          </a:solidFill>
          <a:ln w="76200" cap="flat" cmpd="sng" algn="ctr">
            <a:solidFill>
              <a:schemeClr val="tx1"/>
            </a:solidFill>
            <a:prstDash val="solid"/>
            <a:round/>
            <a:headEnd type="none" w="sm" len="sm"/>
            <a:tailEnd type="triangle"/>
          </a:ln>
          <a:effectLst/>
        </p:spPr>
      </p:cxnSp>
      <p:sp>
        <p:nvSpPr>
          <p:cNvPr id="38" name="Rectangle 37">
            <a:extLst>
              <a:ext uri="{FF2B5EF4-FFF2-40B4-BE49-F238E27FC236}">
                <a16:creationId xmlns:a16="http://schemas.microsoft.com/office/drawing/2014/main" id="{1A7FD3C4-7B30-1A50-5EC0-B5588B0E2306}"/>
              </a:ext>
            </a:extLst>
          </p:cNvPr>
          <p:cNvSpPr/>
          <p:nvPr/>
        </p:nvSpPr>
        <p:spPr bwMode="auto">
          <a:xfrm rot="16200000">
            <a:off x="688275" y="5257800"/>
            <a:ext cx="1447800" cy="3810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Path 2</a:t>
            </a:r>
            <a:endParaRPr kumimoji="0" lang="en-AU" sz="1200" b="1" i="0" u="none" strike="noStrike" cap="none" normalizeH="0" baseline="0" dirty="0">
              <a:ln>
                <a:noFill/>
              </a:ln>
              <a:solidFill>
                <a:schemeClr val="tx1"/>
              </a:solidFill>
              <a:effectLst/>
              <a:latin typeface="+mj-lt"/>
            </a:endParaRPr>
          </a:p>
        </p:txBody>
      </p:sp>
      <p:sp>
        <p:nvSpPr>
          <p:cNvPr id="39" name="Right Brace 38">
            <a:extLst>
              <a:ext uri="{FF2B5EF4-FFF2-40B4-BE49-F238E27FC236}">
                <a16:creationId xmlns:a16="http://schemas.microsoft.com/office/drawing/2014/main" id="{AEAF3D80-CE43-C3F4-B7A8-4DF81DE2B415}"/>
              </a:ext>
            </a:extLst>
          </p:cNvPr>
          <p:cNvSpPr/>
          <p:nvPr/>
        </p:nvSpPr>
        <p:spPr bwMode="auto">
          <a:xfrm>
            <a:off x="5943600" y="2895600"/>
            <a:ext cx="533400" cy="3276600"/>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40" name="Rectangle 39">
            <a:extLst>
              <a:ext uri="{FF2B5EF4-FFF2-40B4-BE49-F238E27FC236}">
                <a16:creationId xmlns:a16="http://schemas.microsoft.com/office/drawing/2014/main" id="{AE026F2D-0DB3-DEB3-C699-7F3B0DCF8F5E}"/>
              </a:ext>
            </a:extLst>
          </p:cNvPr>
          <p:cNvSpPr/>
          <p:nvPr/>
        </p:nvSpPr>
        <p:spPr bwMode="auto">
          <a:xfrm>
            <a:off x="6477000" y="4076700"/>
            <a:ext cx="16764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6600"/>
                </a:solidFill>
                <a:effectLst/>
                <a:latin typeface="+mj-lt"/>
              </a:rPr>
              <a:t>Which path are we </a:t>
            </a:r>
            <a:r>
              <a:rPr lang="en-AU" sz="1600" b="1" dirty="0">
                <a:solidFill>
                  <a:srgbClr val="FF6600"/>
                </a:solidFill>
                <a:latin typeface="+mj-lt"/>
              </a:rPr>
              <a:t>going to </a:t>
            </a:r>
            <a:r>
              <a:rPr kumimoji="0" lang="en-AU" sz="1600" b="1" i="0" u="none" strike="noStrike" cap="none" normalizeH="0" baseline="0" dirty="0">
                <a:ln>
                  <a:noFill/>
                </a:ln>
                <a:solidFill>
                  <a:srgbClr val="FF6600"/>
                </a:solidFill>
                <a:effectLst/>
                <a:latin typeface="+mj-lt"/>
              </a:rPr>
              <a:t>follow?</a:t>
            </a:r>
          </a:p>
        </p:txBody>
      </p:sp>
      <p:sp>
        <p:nvSpPr>
          <p:cNvPr id="41" name="Rectangle 40">
            <a:extLst>
              <a:ext uri="{FF2B5EF4-FFF2-40B4-BE49-F238E27FC236}">
                <a16:creationId xmlns:a16="http://schemas.microsoft.com/office/drawing/2014/main" id="{712FFC16-F97A-05E6-81DF-03854A645D0F}"/>
              </a:ext>
            </a:extLst>
          </p:cNvPr>
          <p:cNvSpPr/>
          <p:nvPr/>
        </p:nvSpPr>
        <p:spPr bwMode="auto">
          <a:xfrm>
            <a:off x="7315200" y="2514600"/>
            <a:ext cx="16764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6600"/>
                </a:solidFill>
                <a:effectLst/>
                <a:latin typeface="+mj-lt"/>
              </a:rPr>
              <a:t>Are these measurements confirmed?</a:t>
            </a:r>
          </a:p>
        </p:txBody>
      </p:sp>
    </p:spTree>
    <p:extLst>
      <p:ext uri="{BB962C8B-B14F-4D97-AF65-F5344CB8AC3E}">
        <p14:creationId xmlns:p14="http://schemas.microsoft.com/office/powerpoint/2010/main" val="27534440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04404-3E58-479A-A326-C3627210F090}"/>
              </a:ext>
            </a:extLst>
          </p:cNvPr>
          <p:cNvSpPr>
            <a:spLocks noGrp="1"/>
          </p:cNvSpPr>
          <p:nvPr>
            <p:ph type="title"/>
          </p:nvPr>
        </p:nvSpPr>
        <p:spPr>
          <a:xfrm>
            <a:off x="685800" y="685800"/>
            <a:ext cx="7772400" cy="1066800"/>
          </a:xfrm>
        </p:spPr>
        <p:txBody>
          <a:bodyPr/>
          <a:lstStyle/>
          <a:p>
            <a:r>
              <a:rPr lang="en-AU" dirty="0"/>
              <a:t>The Wi-Fi industry needs to decide if we have a problem … and possibly how to solve it</a:t>
            </a:r>
          </a:p>
        </p:txBody>
      </p:sp>
      <p:sp>
        <p:nvSpPr>
          <p:cNvPr id="3" name="Content Placeholder 2">
            <a:extLst>
              <a:ext uri="{FF2B5EF4-FFF2-40B4-BE49-F238E27FC236}">
                <a16:creationId xmlns:a16="http://schemas.microsoft.com/office/drawing/2014/main" id="{4EB109C7-192B-40A2-9ABD-65D89CF69B98}"/>
              </a:ext>
            </a:extLst>
          </p:cNvPr>
          <p:cNvSpPr>
            <a:spLocks noGrp="1"/>
          </p:cNvSpPr>
          <p:nvPr>
            <p:ph idx="1"/>
          </p:nvPr>
        </p:nvSpPr>
        <p:spPr>
          <a:xfrm>
            <a:off x="685800" y="1981200"/>
            <a:ext cx="7772400" cy="4114800"/>
          </a:xfrm>
        </p:spPr>
        <p:txBody>
          <a:bodyPr/>
          <a:lstStyle/>
          <a:p>
            <a:pPr marL="0" indent="0"/>
            <a:r>
              <a:rPr lang="en-AU" dirty="0"/>
              <a:t>Some (still open) questions …</a:t>
            </a:r>
          </a:p>
          <a:p>
            <a:pPr lvl="1"/>
            <a:r>
              <a:rPr lang="en-AU" dirty="0"/>
              <a:t>Does anyone expect LAA and/or NR-U to go away?</a:t>
            </a:r>
          </a:p>
          <a:p>
            <a:pPr lvl="2"/>
            <a:r>
              <a:rPr lang="en-AU" dirty="0"/>
              <a:t>We probably need to assume they won’t go away… until shown otherwise</a:t>
            </a:r>
          </a:p>
          <a:p>
            <a:pPr lvl="1"/>
            <a:r>
              <a:rPr lang="en-AU" dirty="0"/>
              <a:t>If not, can we get new measurements related to NR-U/LAA/Wi-Fi </a:t>
            </a:r>
            <a:r>
              <a:rPr lang="en-AU" dirty="0" err="1"/>
              <a:t>coex</a:t>
            </a:r>
            <a:r>
              <a:rPr lang="en-AU" dirty="0"/>
              <a:t>?</a:t>
            </a:r>
          </a:p>
          <a:p>
            <a:pPr lvl="2"/>
            <a:r>
              <a:rPr lang="en-AU" dirty="0"/>
              <a:t>The University of Notre Dame is planning to continue the Uni of Chicago work, but results will not be available for some time</a:t>
            </a:r>
          </a:p>
          <a:p>
            <a:pPr lvl="3"/>
            <a:r>
              <a:rPr lang="en-AU" dirty="0"/>
              <a:t>Monisha Ghosh (</a:t>
            </a:r>
            <a:r>
              <a:rPr lang="en-AU" dirty="0" err="1"/>
              <a:t>UniND</a:t>
            </a:r>
            <a:r>
              <a:rPr lang="en-AU" dirty="0"/>
              <a:t>) is applying for NSF funding for a 6 GHz testbed</a:t>
            </a:r>
          </a:p>
          <a:p>
            <a:pPr lvl="3"/>
            <a:r>
              <a:rPr lang="en-AU" dirty="0"/>
              <a:t>… but industry funding and equipment donations will speed the process</a:t>
            </a:r>
          </a:p>
          <a:p>
            <a:pPr lvl="3"/>
            <a:r>
              <a:rPr lang="en-AU" dirty="0"/>
              <a:t>… particularly equipment where low level parameters can be adjusted</a:t>
            </a:r>
          </a:p>
          <a:p>
            <a:pPr lvl="2"/>
            <a:r>
              <a:rPr lang="en-AU" dirty="0"/>
              <a:t>During our March 2022 meeting, at least one attendee volunteered to undertake measurements if equipment or deployments could be identified </a:t>
            </a:r>
            <a:r>
              <a:rPr lang="en-AU" dirty="0">
                <a:solidFill>
                  <a:srgbClr val="FF0000"/>
                </a:solidFill>
              </a:rPr>
              <a:t>…</a:t>
            </a:r>
          </a:p>
          <a:p>
            <a:pPr lvl="1"/>
            <a:r>
              <a:rPr lang="en-AU" dirty="0"/>
              <a:t>If not, are there any mitigations to avoid NR-U/LAA/Wi-Fi </a:t>
            </a:r>
            <a:r>
              <a:rPr lang="en-AU" dirty="0" err="1"/>
              <a:t>coex</a:t>
            </a:r>
            <a:r>
              <a:rPr lang="en-AU" dirty="0"/>
              <a:t> issues?</a:t>
            </a:r>
          </a:p>
          <a:p>
            <a:pPr lvl="2"/>
            <a:r>
              <a:rPr lang="en-AU" dirty="0" err="1"/>
              <a:t>eg</a:t>
            </a:r>
            <a:r>
              <a:rPr lang="en-AU" dirty="0"/>
              <a:t> the </a:t>
            </a:r>
            <a:r>
              <a:rPr lang="en-AU" i="1" dirty="0"/>
              <a:t>hidden station </a:t>
            </a:r>
            <a:r>
              <a:rPr lang="en-AU" dirty="0"/>
              <a:t>issues highlighted by the Uni of Chicago measurements</a:t>
            </a:r>
          </a:p>
        </p:txBody>
      </p:sp>
      <p:sp>
        <p:nvSpPr>
          <p:cNvPr id="4" name="Footer Placeholder 3">
            <a:extLst>
              <a:ext uri="{FF2B5EF4-FFF2-40B4-BE49-F238E27FC236}">
                <a16:creationId xmlns:a16="http://schemas.microsoft.com/office/drawing/2014/main" id="{33A2DF54-2B6E-4CA0-9612-FF45ED0B56FC}"/>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A1B5416-07C9-4229-A7AC-118FF757475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35</a:t>
            </a:fld>
            <a:endParaRPr lang="en-US" dirty="0"/>
          </a:p>
        </p:txBody>
      </p:sp>
    </p:spTree>
    <p:extLst>
      <p:ext uri="{BB962C8B-B14F-4D97-AF65-F5344CB8AC3E}">
        <p14:creationId xmlns:p14="http://schemas.microsoft.com/office/powerpoint/2010/main" val="3512717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What is happening in ETSI BRAN?</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36</a:t>
            </a:fld>
            <a:endParaRPr lang="en-US" dirty="0"/>
          </a:p>
        </p:txBody>
      </p:sp>
    </p:spTree>
    <p:extLst>
      <p:ext uri="{BB962C8B-B14F-4D97-AF65-F5344CB8AC3E}">
        <p14:creationId xmlns:p14="http://schemas.microsoft.com/office/powerpoint/2010/main" val="40722795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1ACA9-5886-4065-A6B4-4394C20C0AA0}"/>
              </a:ext>
            </a:extLst>
          </p:cNvPr>
          <p:cNvSpPr>
            <a:spLocks noGrp="1"/>
          </p:cNvSpPr>
          <p:nvPr>
            <p:ph type="title"/>
          </p:nvPr>
        </p:nvSpPr>
        <p:spPr/>
        <p:txBody>
          <a:bodyPr/>
          <a:lstStyle/>
          <a:p>
            <a:r>
              <a:rPr lang="en-AU" dirty="0"/>
              <a:t>Note that ESTI BRAN documents are available to IEEE 802.11 WG members</a:t>
            </a:r>
          </a:p>
        </p:txBody>
      </p:sp>
      <p:sp>
        <p:nvSpPr>
          <p:cNvPr id="3" name="Content Placeholder 2">
            <a:extLst>
              <a:ext uri="{FF2B5EF4-FFF2-40B4-BE49-F238E27FC236}">
                <a16:creationId xmlns:a16="http://schemas.microsoft.com/office/drawing/2014/main" id="{4AE0C1D3-160F-4683-8F9B-B56885951C3A}"/>
              </a:ext>
            </a:extLst>
          </p:cNvPr>
          <p:cNvSpPr>
            <a:spLocks noGrp="1"/>
          </p:cNvSpPr>
          <p:nvPr>
            <p:ph idx="1"/>
          </p:nvPr>
        </p:nvSpPr>
        <p:spPr/>
        <p:txBody>
          <a:bodyPr/>
          <a:lstStyle/>
          <a:p>
            <a:pPr lvl="1"/>
            <a:r>
              <a:rPr lang="en-AU" dirty="0"/>
              <a:t>Today’s material references ETSI BRAN documents</a:t>
            </a:r>
          </a:p>
          <a:p>
            <a:pPr lvl="1"/>
            <a:r>
              <a:rPr lang="en-AU" dirty="0"/>
              <a:t>They are (or should be) available in the IEEE 802.11 WG members area</a:t>
            </a:r>
          </a:p>
          <a:p>
            <a:pPr lvl="2"/>
            <a:r>
              <a:rPr lang="en-AU" dirty="0"/>
              <a:t>See </a:t>
            </a:r>
            <a:r>
              <a:rPr lang="en-AU" dirty="0">
                <a:hlinkClick r:id="rId2"/>
              </a:rPr>
              <a:t>http://www.ieee802.org/11/private/ETSI_documents/BRAN</a:t>
            </a:r>
            <a:endParaRPr lang="en-AU" dirty="0"/>
          </a:p>
          <a:p>
            <a:pPr lvl="1"/>
            <a:r>
              <a:rPr lang="en-AU" dirty="0"/>
              <a:t>Please remember that these documents are not public …</a:t>
            </a:r>
          </a:p>
          <a:p>
            <a:pPr lvl="1"/>
            <a:r>
              <a:rPr lang="en-AU" dirty="0"/>
              <a:t>… and have only been made available to IEEE 802.11 WG members under special arrangement</a:t>
            </a:r>
          </a:p>
          <a:p>
            <a:pPr lvl="2"/>
            <a:endParaRPr lang="en-AU" dirty="0"/>
          </a:p>
        </p:txBody>
      </p:sp>
      <p:sp>
        <p:nvSpPr>
          <p:cNvPr id="4" name="Footer Placeholder 3">
            <a:extLst>
              <a:ext uri="{FF2B5EF4-FFF2-40B4-BE49-F238E27FC236}">
                <a16:creationId xmlns:a16="http://schemas.microsoft.com/office/drawing/2014/main" id="{FE377968-D115-4331-9108-1B3DD1CF552D}"/>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7E639CA4-2738-4CCC-A48F-AC810E5487FD}"/>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37</a:t>
            </a:fld>
            <a:endParaRPr lang="en-US" dirty="0"/>
          </a:p>
        </p:txBody>
      </p:sp>
    </p:spTree>
    <p:extLst>
      <p:ext uri="{BB962C8B-B14F-4D97-AF65-F5344CB8AC3E}">
        <p14:creationId xmlns:p14="http://schemas.microsoft.com/office/powerpoint/2010/main" val="35019071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What is happening in ETSI BRAN?</a:t>
            </a:r>
          </a:p>
          <a:p>
            <a:pPr marL="342900" lvl="1" indent="-342900" algn="ctr">
              <a:buNone/>
            </a:pPr>
            <a:r>
              <a:rPr lang="en-AU" sz="2400" b="1" dirty="0">
                <a:solidFill>
                  <a:srgbClr val="FF0000"/>
                </a:solidFill>
              </a:rPr>
              <a:t>EN 301 893 (5 GHz)</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38</a:t>
            </a:fld>
            <a:endParaRPr lang="en-US" dirty="0"/>
          </a:p>
        </p:txBody>
      </p:sp>
    </p:spTree>
    <p:extLst>
      <p:ext uri="{BB962C8B-B14F-4D97-AF65-F5344CB8AC3E}">
        <p14:creationId xmlns:p14="http://schemas.microsoft.com/office/powerpoint/2010/main" val="15830858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82E6A-552E-40DD-B087-F7077677F5E2}"/>
              </a:ext>
            </a:extLst>
          </p:cNvPr>
          <p:cNvSpPr>
            <a:spLocks noGrp="1"/>
          </p:cNvSpPr>
          <p:nvPr>
            <p:ph type="title"/>
          </p:nvPr>
        </p:nvSpPr>
        <p:spPr>
          <a:xfrm>
            <a:off x="685800" y="685800"/>
            <a:ext cx="7772400" cy="1066800"/>
          </a:xfrm>
        </p:spPr>
        <p:txBody>
          <a:bodyPr/>
          <a:lstStyle/>
          <a:p>
            <a:r>
              <a:rPr lang="en-AU" dirty="0"/>
              <a:t>The latest revision of EN 301 893 (5 GHz) is likely to be sent to ENAP ballot soon</a:t>
            </a:r>
          </a:p>
        </p:txBody>
      </p:sp>
      <p:sp>
        <p:nvSpPr>
          <p:cNvPr id="3" name="Content Placeholder 2">
            <a:extLst>
              <a:ext uri="{FF2B5EF4-FFF2-40B4-BE49-F238E27FC236}">
                <a16:creationId xmlns:a16="http://schemas.microsoft.com/office/drawing/2014/main" id="{4D9782BA-E009-4CC9-9408-97D0AE90B342}"/>
              </a:ext>
            </a:extLst>
          </p:cNvPr>
          <p:cNvSpPr>
            <a:spLocks noGrp="1"/>
          </p:cNvSpPr>
          <p:nvPr>
            <p:ph idx="1"/>
          </p:nvPr>
        </p:nvSpPr>
        <p:spPr>
          <a:xfrm>
            <a:off x="685800" y="1828800"/>
            <a:ext cx="7772400" cy="4114800"/>
          </a:xfrm>
        </p:spPr>
        <p:txBody>
          <a:bodyPr/>
          <a:lstStyle/>
          <a:p>
            <a:r>
              <a:rPr lang="en-AU" dirty="0"/>
              <a:t>Document status </a:t>
            </a:r>
          </a:p>
          <a:p>
            <a:pPr lvl="1"/>
            <a:r>
              <a:rPr lang="en-US" dirty="0"/>
              <a:t>Draft EN 301 893 </a:t>
            </a:r>
            <a:r>
              <a:rPr lang="en-AU" dirty="0"/>
              <a:t>v.2.1.48 (stable draft)</a:t>
            </a:r>
            <a:endParaRPr lang="en-GB" dirty="0"/>
          </a:p>
          <a:p>
            <a:r>
              <a:rPr lang="en-AU" dirty="0"/>
              <a:t>Commentary</a:t>
            </a:r>
          </a:p>
          <a:p>
            <a:pPr lvl="1"/>
            <a:r>
              <a:rPr lang="en-AU" dirty="0"/>
              <a:t>v2.1.48 was published after BRAN#114 with mostly editorial changes </a:t>
            </a:r>
          </a:p>
          <a:p>
            <a:pPr lvl="2"/>
            <a:r>
              <a:rPr lang="en-AU" dirty="0">
                <a:solidFill>
                  <a:srgbClr val="FF6600"/>
                </a:solidFill>
              </a:rPr>
              <a:t>Compromise for adaptivity (&amp; associated testing) remains, as originally agreed way back in BRAN#109</a:t>
            </a:r>
          </a:p>
          <a:p>
            <a:pPr lvl="1"/>
            <a:r>
              <a:rPr lang="en-AU" dirty="0"/>
              <a:t>BRAN #114c on 30 Aug 2022 and  BRAN #114d on 1 Sep 202 will be considering issues related to EN 301 893</a:t>
            </a:r>
          </a:p>
          <a:p>
            <a:pPr lvl="2"/>
            <a:r>
              <a:rPr lang="en-AU" dirty="0"/>
              <a:t>But not coexistence related</a:t>
            </a:r>
          </a:p>
          <a:p>
            <a:pPr lvl="1"/>
            <a:r>
              <a:rPr lang="en-AU" dirty="0">
                <a:solidFill>
                  <a:srgbClr val="00B050"/>
                </a:solidFill>
              </a:rPr>
              <a:t>Hopefully, this means the ENAP ballot and hopefully approval of the next revision of EN 301 893 (5 GHz) is close-</a:t>
            </a:r>
            <a:r>
              <a:rPr lang="en-AU" dirty="0" err="1">
                <a:solidFill>
                  <a:srgbClr val="00B050"/>
                </a:solidFill>
              </a:rPr>
              <a:t>ish</a:t>
            </a:r>
            <a:r>
              <a:rPr lang="en-AU" dirty="0">
                <a:solidFill>
                  <a:srgbClr val="00B050"/>
                </a:solidFill>
              </a:rPr>
              <a:t>!</a:t>
            </a:r>
          </a:p>
        </p:txBody>
      </p:sp>
      <p:sp>
        <p:nvSpPr>
          <p:cNvPr id="4" name="Footer Placeholder 3">
            <a:extLst>
              <a:ext uri="{FF2B5EF4-FFF2-40B4-BE49-F238E27FC236}">
                <a16:creationId xmlns:a16="http://schemas.microsoft.com/office/drawing/2014/main" id="{E40C40FD-BBDE-4FDF-9EAE-F3870835A53B}"/>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04DDBDDB-0433-46C4-8D59-48794E98FA2A}"/>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39</a:t>
            </a:fld>
            <a:endParaRPr lang="en-US" dirty="0"/>
          </a:p>
        </p:txBody>
      </p:sp>
    </p:spTree>
    <p:extLst>
      <p:ext uri="{BB962C8B-B14F-4D97-AF65-F5344CB8AC3E}">
        <p14:creationId xmlns:p14="http://schemas.microsoft.com/office/powerpoint/2010/main" val="3556949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t>Coex SC </a:t>
            </a:r>
            <a:r>
              <a:rPr lang="en-AU" dirty="0"/>
              <a:t>minutes</a:t>
            </a:r>
            <a:r>
              <a:rPr lang="en-AU" i="1" dirty="0"/>
              <a:t> </a:t>
            </a:r>
            <a:r>
              <a:rPr lang="en-AU" dirty="0"/>
              <a:t>today will be kept by our permanent SC secretary</a:t>
            </a:r>
          </a:p>
        </p:txBody>
      </p:sp>
      <p:sp>
        <p:nvSpPr>
          <p:cNvPr id="3" name="Content Placeholder 2"/>
          <p:cNvSpPr>
            <a:spLocks noGrp="1"/>
          </p:cNvSpPr>
          <p:nvPr>
            <p:ph idx="1"/>
          </p:nvPr>
        </p:nvSpPr>
        <p:spPr/>
        <p:txBody>
          <a:bodyPr/>
          <a:lstStyle/>
          <a:p>
            <a:pPr lvl="1"/>
            <a:r>
              <a:rPr lang="en-AU" dirty="0"/>
              <a:t>It is important to keep proper minutes of all Coexistence SC meetings …</a:t>
            </a:r>
          </a:p>
          <a:p>
            <a:pPr lvl="1"/>
            <a:r>
              <a:rPr lang="en-AU" dirty="0">
                <a:sym typeface="Wingdings" panose="05000000000000000000" pitchFamily="2" charset="2"/>
              </a:rPr>
              <a:t>… and fortunately, way back in July 2017 in Berlin in a time pre-COVID</a:t>
            </a:r>
          </a:p>
          <a:p>
            <a:pPr lvl="1"/>
            <a:r>
              <a:rPr lang="en-AU" dirty="0">
                <a:sym typeface="Wingdings" panose="05000000000000000000" pitchFamily="2" charset="2"/>
              </a:rPr>
              <a:t>… Guido Hiertz (Ericsson) agreed to be appointed the IEEE 802.11 Coexistence SC’s permanent Secretary</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4</a:t>
            </a:fld>
            <a:endParaRPr lang="en-US" dirty="0"/>
          </a:p>
        </p:txBody>
      </p:sp>
    </p:spTree>
    <p:extLst>
      <p:ext uri="{BB962C8B-B14F-4D97-AF65-F5344CB8AC3E}">
        <p14:creationId xmlns:p14="http://schemas.microsoft.com/office/powerpoint/2010/main" val="41220304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EA056792-5D72-4A43-9661-916FCD5A84F6}"/>
              </a:ext>
            </a:extLst>
          </p:cNvPr>
          <p:cNvSpPr/>
          <p:nvPr/>
        </p:nvSpPr>
        <p:spPr bwMode="auto">
          <a:xfrm>
            <a:off x="5191261" y="2895600"/>
            <a:ext cx="147569" cy="732367"/>
          </a:xfrm>
          <a:prstGeom prst="rect">
            <a:avLst/>
          </a:prstGeom>
          <a:solidFill>
            <a:schemeClr val="accent3">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endParaRPr lang="en-AU" sz="1400" dirty="0">
              <a:latin typeface="+mj-lt"/>
            </a:endParaRPr>
          </a:p>
        </p:txBody>
      </p:sp>
      <p:sp>
        <p:nvSpPr>
          <p:cNvPr id="40" name="Rectangle 39">
            <a:extLst>
              <a:ext uri="{FF2B5EF4-FFF2-40B4-BE49-F238E27FC236}">
                <a16:creationId xmlns:a16="http://schemas.microsoft.com/office/drawing/2014/main" id="{1A2F592F-8CFF-4DB6-942A-815B363C2A6E}"/>
              </a:ext>
            </a:extLst>
          </p:cNvPr>
          <p:cNvSpPr/>
          <p:nvPr/>
        </p:nvSpPr>
        <p:spPr bwMode="auto">
          <a:xfrm>
            <a:off x="5191644" y="4053416"/>
            <a:ext cx="147569" cy="732367"/>
          </a:xfrm>
          <a:prstGeom prst="rect">
            <a:avLst/>
          </a:prstGeom>
          <a:solidFill>
            <a:schemeClr val="accent3">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endParaRPr lang="en-AU" sz="1400" dirty="0">
              <a:latin typeface="+mj-lt"/>
            </a:endParaRPr>
          </a:p>
        </p:txBody>
      </p:sp>
      <p:sp>
        <p:nvSpPr>
          <p:cNvPr id="41" name="Rectangle 40">
            <a:extLst>
              <a:ext uri="{FF2B5EF4-FFF2-40B4-BE49-F238E27FC236}">
                <a16:creationId xmlns:a16="http://schemas.microsoft.com/office/drawing/2014/main" id="{421F65CD-C4AC-4773-B0A0-8F7833A28EB9}"/>
              </a:ext>
            </a:extLst>
          </p:cNvPr>
          <p:cNvSpPr/>
          <p:nvPr/>
        </p:nvSpPr>
        <p:spPr bwMode="auto">
          <a:xfrm>
            <a:off x="5184920" y="5209115"/>
            <a:ext cx="147569" cy="732367"/>
          </a:xfrm>
          <a:prstGeom prst="rect">
            <a:avLst/>
          </a:prstGeom>
          <a:solidFill>
            <a:schemeClr val="accent3">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endParaRPr lang="en-AU" sz="1400" dirty="0">
              <a:latin typeface="+mj-lt"/>
            </a:endParaRPr>
          </a:p>
        </p:txBody>
      </p:sp>
      <p:sp>
        <p:nvSpPr>
          <p:cNvPr id="38" name="Rectangle 37">
            <a:extLst>
              <a:ext uri="{FF2B5EF4-FFF2-40B4-BE49-F238E27FC236}">
                <a16:creationId xmlns:a16="http://schemas.microsoft.com/office/drawing/2014/main" id="{71BA7BE1-43B3-4AA3-9947-002F7BDDD340}"/>
              </a:ext>
            </a:extLst>
          </p:cNvPr>
          <p:cNvSpPr/>
          <p:nvPr/>
        </p:nvSpPr>
        <p:spPr bwMode="auto">
          <a:xfrm>
            <a:off x="5191262" y="1782233"/>
            <a:ext cx="147569" cy="732367"/>
          </a:xfrm>
          <a:prstGeom prst="rect">
            <a:avLst/>
          </a:prstGeom>
          <a:solidFill>
            <a:schemeClr val="accent3">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endParaRPr lang="en-AU" sz="1400" dirty="0">
              <a:latin typeface="+mj-lt"/>
            </a:endParaRPr>
          </a:p>
        </p:txBody>
      </p:sp>
      <p:sp>
        <p:nvSpPr>
          <p:cNvPr id="5" name="Title 4">
            <a:extLst>
              <a:ext uri="{FF2B5EF4-FFF2-40B4-BE49-F238E27FC236}">
                <a16:creationId xmlns:a16="http://schemas.microsoft.com/office/drawing/2014/main" id="{640010F0-63BE-47E7-A08E-8958D672D3E7}"/>
              </a:ext>
            </a:extLst>
          </p:cNvPr>
          <p:cNvSpPr>
            <a:spLocks noGrp="1"/>
          </p:cNvSpPr>
          <p:nvPr>
            <p:ph type="title"/>
          </p:nvPr>
        </p:nvSpPr>
        <p:spPr>
          <a:xfrm>
            <a:off x="685800" y="685800"/>
            <a:ext cx="7772400" cy="1066800"/>
          </a:xfrm>
        </p:spPr>
        <p:txBody>
          <a:bodyPr/>
          <a:lstStyle/>
          <a:p>
            <a:r>
              <a:rPr lang="en-AU" dirty="0"/>
              <a:t>The EN 301 893 journey wrt coexistence has been long &amp; interesting … with risks for 802.11be!</a:t>
            </a:r>
          </a:p>
        </p:txBody>
      </p:sp>
      <p:sp>
        <p:nvSpPr>
          <p:cNvPr id="3" name="Footer Placeholder 2">
            <a:extLst>
              <a:ext uri="{FF2B5EF4-FFF2-40B4-BE49-F238E27FC236}">
                <a16:creationId xmlns:a16="http://schemas.microsoft.com/office/drawing/2014/main" id="{ACD17965-BE4E-4E34-8079-D0166F7E7F9A}"/>
              </a:ext>
            </a:extLst>
          </p:cNvPr>
          <p:cNvSpPr>
            <a:spLocks noGrp="1"/>
          </p:cNvSpPr>
          <p:nvPr>
            <p:ph type="ftr" sz="quarter" idx="10"/>
          </p:nvPr>
        </p:nvSpPr>
        <p:spPr>
          <a:xfrm>
            <a:off x="8020686" y="6475413"/>
            <a:ext cx="523239" cy="182562"/>
          </a:xfrm>
        </p:spPr>
        <p:txBody>
          <a:bodyPr/>
          <a:lstStyle/>
          <a:p>
            <a:pPr>
              <a:defRPr/>
            </a:pPr>
            <a:r>
              <a:rPr lang="en-US" dirty="0"/>
              <a:t>Andrew Myles, Cisco</a:t>
            </a:r>
          </a:p>
        </p:txBody>
      </p:sp>
      <p:sp>
        <p:nvSpPr>
          <p:cNvPr id="4" name="Slide Number Placeholder 3">
            <a:extLst>
              <a:ext uri="{FF2B5EF4-FFF2-40B4-BE49-F238E27FC236}">
                <a16:creationId xmlns:a16="http://schemas.microsoft.com/office/drawing/2014/main" id="{DCAE5DB3-A40D-4691-9EF6-1374B029EEA1}"/>
              </a:ext>
            </a:extLst>
          </p:cNvPr>
          <p:cNvSpPr>
            <a:spLocks noGrp="1"/>
          </p:cNvSpPr>
          <p:nvPr>
            <p:ph type="sldNum" sz="quarter" idx="11"/>
          </p:nvPr>
        </p:nvSpPr>
        <p:spPr>
          <a:noFill/>
        </p:spPr>
        <p:txBody>
          <a:bodyPr/>
          <a:lstStyle/>
          <a:p>
            <a:pPr>
              <a:defRPr/>
            </a:pPr>
            <a:r>
              <a:rPr lang="en-US" dirty="0"/>
              <a:t>Slide </a:t>
            </a:r>
            <a:fld id="{EF4002E7-DB4D-4CC3-8382-1939D19420D8}" type="slidenum">
              <a:rPr lang="en-US" smtClean="0"/>
              <a:pPr>
                <a:defRPr/>
              </a:pPr>
              <a:t>40</a:t>
            </a:fld>
            <a:endParaRPr lang="en-US" dirty="0"/>
          </a:p>
        </p:txBody>
      </p:sp>
      <p:sp>
        <p:nvSpPr>
          <p:cNvPr id="7" name="Rectangle 6">
            <a:extLst>
              <a:ext uri="{FF2B5EF4-FFF2-40B4-BE49-F238E27FC236}">
                <a16:creationId xmlns:a16="http://schemas.microsoft.com/office/drawing/2014/main" id="{69A9B4F8-BFC2-4F54-9B4E-8AFE1085F070}"/>
              </a:ext>
            </a:extLst>
          </p:cNvPr>
          <p:cNvSpPr/>
          <p:nvPr/>
        </p:nvSpPr>
        <p:spPr bwMode="auto">
          <a:xfrm>
            <a:off x="152400" y="1676400"/>
            <a:ext cx="1142463"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spcBef>
                <a:spcPts val="400"/>
              </a:spcBef>
            </a:pPr>
            <a:r>
              <a:rPr lang="en-AU" sz="1400" b="1" dirty="0">
                <a:latin typeface="+mj-lt"/>
              </a:rPr>
              <a:t>V1.8.1</a:t>
            </a:r>
          </a:p>
          <a:p>
            <a:pPr algn="ctr">
              <a:spcBef>
                <a:spcPts val="400"/>
              </a:spcBef>
            </a:pPr>
            <a:r>
              <a:rPr lang="en-AU" sz="1400" dirty="0">
                <a:latin typeface="+mj-lt"/>
              </a:rPr>
              <a:t>Standard</a:t>
            </a:r>
          </a:p>
          <a:p>
            <a:pPr algn="ctr">
              <a:spcBef>
                <a:spcPts val="400"/>
              </a:spcBef>
            </a:pPr>
            <a:r>
              <a:rPr lang="en-AU" sz="1400" dirty="0">
                <a:latin typeface="+mj-lt"/>
              </a:rPr>
              <a:t>Mar 2015</a:t>
            </a:r>
          </a:p>
        </p:txBody>
      </p:sp>
      <p:sp>
        <p:nvSpPr>
          <p:cNvPr id="8" name="Rectangle 7">
            <a:extLst>
              <a:ext uri="{FF2B5EF4-FFF2-40B4-BE49-F238E27FC236}">
                <a16:creationId xmlns:a16="http://schemas.microsoft.com/office/drawing/2014/main" id="{CD61CD5B-F99D-4A2F-B155-12B5CB62F092}"/>
              </a:ext>
            </a:extLst>
          </p:cNvPr>
          <p:cNvSpPr/>
          <p:nvPr/>
        </p:nvSpPr>
        <p:spPr bwMode="auto">
          <a:xfrm>
            <a:off x="157767" y="2819400"/>
            <a:ext cx="1142463"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spcBef>
                <a:spcPts val="400"/>
              </a:spcBef>
            </a:pPr>
            <a:r>
              <a:rPr lang="en-AU" sz="1400" b="1" dirty="0">
                <a:latin typeface="+mj-lt"/>
              </a:rPr>
              <a:t>V2.1.1</a:t>
            </a:r>
          </a:p>
          <a:p>
            <a:pPr algn="ctr">
              <a:spcBef>
                <a:spcPts val="400"/>
              </a:spcBef>
            </a:pPr>
            <a:r>
              <a:rPr lang="en-AU" sz="1400" dirty="0">
                <a:latin typeface="+mj-lt"/>
              </a:rPr>
              <a:t>Standard</a:t>
            </a:r>
          </a:p>
          <a:p>
            <a:pPr algn="ctr">
              <a:spcBef>
                <a:spcPts val="400"/>
              </a:spcBef>
            </a:pPr>
            <a:r>
              <a:rPr lang="en-AU" sz="1400" dirty="0">
                <a:latin typeface="+mj-lt"/>
              </a:rPr>
              <a:t>May 2017</a:t>
            </a:r>
          </a:p>
        </p:txBody>
      </p:sp>
      <p:sp>
        <p:nvSpPr>
          <p:cNvPr id="9" name="Rectangle 8">
            <a:extLst>
              <a:ext uri="{FF2B5EF4-FFF2-40B4-BE49-F238E27FC236}">
                <a16:creationId xmlns:a16="http://schemas.microsoft.com/office/drawing/2014/main" id="{23AEEDD6-D3C9-4BCF-9AD0-8F4B2B7F3010}"/>
              </a:ext>
            </a:extLst>
          </p:cNvPr>
          <p:cNvSpPr/>
          <p:nvPr/>
        </p:nvSpPr>
        <p:spPr bwMode="auto">
          <a:xfrm>
            <a:off x="157230" y="5105400"/>
            <a:ext cx="1142463"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spcBef>
                <a:spcPts val="400"/>
              </a:spcBef>
            </a:pPr>
            <a:r>
              <a:rPr lang="en-AU" sz="1400" b="1" dirty="0">
                <a:latin typeface="+mj-lt"/>
              </a:rPr>
              <a:t>V2.1.48</a:t>
            </a:r>
          </a:p>
          <a:p>
            <a:pPr algn="ctr">
              <a:spcBef>
                <a:spcPts val="400"/>
              </a:spcBef>
            </a:pPr>
            <a:r>
              <a:rPr lang="en-AU" sz="1400" dirty="0">
                <a:latin typeface="+mj-lt"/>
              </a:rPr>
              <a:t>Stable draft</a:t>
            </a:r>
          </a:p>
          <a:p>
            <a:pPr algn="ctr">
              <a:spcBef>
                <a:spcPts val="400"/>
              </a:spcBef>
            </a:pPr>
            <a:r>
              <a:rPr lang="en-AU" sz="1400" dirty="0">
                <a:latin typeface="+mj-lt"/>
              </a:rPr>
              <a:t>Jun 2022</a:t>
            </a:r>
          </a:p>
        </p:txBody>
      </p:sp>
      <p:sp>
        <p:nvSpPr>
          <p:cNvPr id="10" name="Rectangle 9">
            <a:extLst>
              <a:ext uri="{FF2B5EF4-FFF2-40B4-BE49-F238E27FC236}">
                <a16:creationId xmlns:a16="http://schemas.microsoft.com/office/drawing/2014/main" id="{CADCA54B-5D0C-4DE1-A218-F6DBF72363A4}"/>
              </a:ext>
            </a:extLst>
          </p:cNvPr>
          <p:cNvSpPr/>
          <p:nvPr/>
        </p:nvSpPr>
        <p:spPr bwMode="auto">
          <a:xfrm>
            <a:off x="157230" y="3962400"/>
            <a:ext cx="1142463"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spcBef>
                <a:spcPts val="400"/>
              </a:spcBef>
            </a:pPr>
            <a:r>
              <a:rPr lang="en-AU" sz="1400" b="1" dirty="0">
                <a:latin typeface="+mj-lt"/>
              </a:rPr>
              <a:t>V2.1.8</a:t>
            </a:r>
          </a:p>
          <a:p>
            <a:pPr algn="ctr">
              <a:spcBef>
                <a:spcPts val="400"/>
              </a:spcBef>
            </a:pPr>
            <a:r>
              <a:rPr lang="en-AU" sz="1400" dirty="0">
                <a:latin typeface="+mj-lt"/>
              </a:rPr>
              <a:t>Stable draft</a:t>
            </a:r>
          </a:p>
          <a:p>
            <a:pPr algn="ctr">
              <a:spcBef>
                <a:spcPts val="400"/>
              </a:spcBef>
            </a:pPr>
            <a:r>
              <a:rPr lang="en-AU" sz="1400" dirty="0">
                <a:latin typeface="+mj-lt"/>
              </a:rPr>
              <a:t>Sep 2018</a:t>
            </a:r>
          </a:p>
        </p:txBody>
      </p:sp>
      <p:sp>
        <p:nvSpPr>
          <p:cNvPr id="11" name="Rectangle 10">
            <a:extLst>
              <a:ext uri="{FF2B5EF4-FFF2-40B4-BE49-F238E27FC236}">
                <a16:creationId xmlns:a16="http://schemas.microsoft.com/office/drawing/2014/main" id="{769ED19C-F426-4378-AB84-8F056D4B4AFB}"/>
              </a:ext>
            </a:extLst>
          </p:cNvPr>
          <p:cNvSpPr/>
          <p:nvPr/>
        </p:nvSpPr>
        <p:spPr bwMode="auto">
          <a:xfrm>
            <a:off x="1294864" y="1676400"/>
            <a:ext cx="3890056"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indent="-180975">
              <a:buFont typeface="Arial" panose="020B0604020202020204" pitchFamily="34" charset="0"/>
              <a:buChar char="•"/>
            </a:pPr>
            <a:r>
              <a:rPr lang="en-AU" sz="1400" dirty="0">
                <a:latin typeface="+mj-lt"/>
              </a:rPr>
              <a:t>802.11a/n/ac conformant devices use access mechanisms in 802.11 standard</a:t>
            </a:r>
          </a:p>
          <a:p>
            <a:pPr marL="180975" indent="-180975">
              <a:buFont typeface="Arial" panose="020B0604020202020204" pitchFamily="34" charset="0"/>
              <a:buChar char="•"/>
            </a:pPr>
            <a:r>
              <a:rPr lang="en-AU" sz="1400" dirty="0">
                <a:latin typeface="+mj-lt"/>
              </a:rPr>
              <a:t>Other devices followed weird rules with little connection to anything</a:t>
            </a:r>
          </a:p>
        </p:txBody>
      </p:sp>
      <p:sp>
        <p:nvSpPr>
          <p:cNvPr id="12" name="Rectangle 11">
            <a:extLst>
              <a:ext uri="{FF2B5EF4-FFF2-40B4-BE49-F238E27FC236}">
                <a16:creationId xmlns:a16="http://schemas.microsoft.com/office/drawing/2014/main" id="{E3100293-BEE4-473B-9282-66B8F3EC7232}"/>
              </a:ext>
            </a:extLst>
          </p:cNvPr>
          <p:cNvSpPr/>
          <p:nvPr/>
        </p:nvSpPr>
        <p:spPr bwMode="auto">
          <a:xfrm>
            <a:off x="1300231" y="2819400"/>
            <a:ext cx="3886200"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EDCA based adaptivity</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802.11a/n/ac conformant devices can use using use </a:t>
            </a:r>
            <a:r>
              <a:rPr kumimoji="0" lang="en-AU" sz="1400" b="0" i="1" u="none" strike="noStrike" cap="none" normalizeH="0" baseline="0" dirty="0">
                <a:ln>
                  <a:noFill/>
                </a:ln>
                <a:solidFill>
                  <a:schemeClr val="tx1"/>
                </a:solidFill>
                <a:effectLst/>
                <a:latin typeface="+mj-lt"/>
              </a:rPr>
              <a:t>EDT</a:t>
            </a:r>
            <a:r>
              <a:rPr kumimoji="0" lang="en-AU" sz="1400" b="0" i="0" u="none" strike="noStrike" cap="none" normalizeH="0" baseline="0" dirty="0">
                <a:ln>
                  <a:noFill/>
                </a:ln>
                <a:solidFill>
                  <a:schemeClr val="tx1"/>
                </a:solidFill>
                <a:effectLst/>
                <a:latin typeface="+mj-lt"/>
              </a:rPr>
              <a:t> at -62 dBm</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Other devices use </a:t>
            </a:r>
            <a:r>
              <a:rPr kumimoji="0" lang="en-AU" sz="1400" b="0" i="1" u="none" strike="noStrike" cap="none" normalizeH="0" baseline="0" dirty="0">
                <a:ln>
                  <a:noFill/>
                </a:ln>
                <a:solidFill>
                  <a:schemeClr val="tx1"/>
                </a:solidFill>
                <a:effectLst/>
                <a:latin typeface="+mj-lt"/>
              </a:rPr>
              <a:t>EDT</a:t>
            </a:r>
            <a:r>
              <a:rPr kumimoji="0" lang="en-AU" sz="1400" b="0" i="0" u="none" strike="noStrike" cap="none" normalizeH="0" baseline="0" dirty="0">
                <a:ln>
                  <a:noFill/>
                </a:ln>
                <a:solidFill>
                  <a:schemeClr val="tx1"/>
                </a:solidFill>
                <a:effectLst/>
                <a:latin typeface="+mj-lt"/>
              </a:rPr>
              <a:t> @ -72 dB</a:t>
            </a:r>
          </a:p>
        </p:txBody>
      </p:sp>
      <p:sp>
        <p:nvSpPr>
          <p:cNvPr id="15" name="Rectangle 14">
            <a:extLst>
              <a:ext uri="{FF2B5EF4-FFF2-40B4-BE49-F238E27FC236}">
                <a16:creationId xmlns:a16="http://schemas.microsoft.com/office/drawing/2014/main" id="{5B306D5C-630C-4630-B930-D9AC6321B539}"/>
              </a:ext>
            </a:extLst>
          </p:cNvPr>
          <p:cNvSpPr/>
          <p:nvPr/>
        </p:nvSpPr>
        <p:spPr bwMode="auto">
          <a:xfrm>
            <a:off x="1300231" y="3962400"/>
            <a:ext cx="3886200"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EDCA based adaptivity</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Any devices using 802.11 defined </a:t>
            </a:r>
            <a:r>
              <a:rPr kumimoji="0" lang="en-AU" sz="1400" b="0" i="1" u="none" strike="noStrike" cap="none" normalizeH="0" baseline="0" dirty="0">
                <a:ln>
                  <a:noFill/>
                </a:ln>
                <a:solidFill>
                  <a:schemeClr val="tx1"/>
                </a:solidFill>
                <a:effectLst/>
                <a:latin typeface="+mj-lt"/>
              </a:rPr>
              <a:t>PD</a:t>
            </a:r>
            <a:r>
              <a:rPr kumimoji="0" lang="en-AU" sz="1400" b="0" i="0" u="none" strike="noStrike" cap="none" normalizeH="0" baseline="0" dirty="0">
                <a:ln>
                  <a:noFill/>
                </a:ln>
                <a:solidFill>
                  <a:schemeClr val="tx1"/>
                </a:solidFill>
                <a:effectLst/>
                <a:latin typeface="+mj-lt"/>
              </a:rPr>
              <a:t> may use </a:t>
            </a:r>
            <a:r>
              <a:rPr kumimoji="0" lang="en-AU" sz="1400" b="0" i="1" u="none" strike="noStrike" cap="none" normalizeH="0" baseline="0" dirty="0">
                <a:ln>
                  <a:noFill/>
                </a:ln>
                <a:solidFill>
                  <a:schemeClr val="tx1"/>
                </a:solidFill>
                <a:effectLst/>
                <a:latin typeface="+mj-lt"/>
              </a:rPr>
              <a:t>EDT</a:t>
            </a:r>
            <a:r>
              <a:rPr kumimoji="0" lang="en-AU" sz="1400" b="0" i="0" u="none" strike="noStrike" cap="none" normalizeH="0" baseline="0" dirty="0">
                <a:ln>
                  <a:noFill/>
                </a:ln>
                <a:solidFill>
                  <a:schemeClr val="tx1"/>
                </a:solidFill>
                <a:effectLst/>
                <a:latin typeface="+mj-lt"/>
              </a:rPr>
              <a:t> at -62 dBm</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Otherwise use </a:t>
            </a:r>
            <a:r>
              <a:rPr kumimoji="0" lang="en-AU" sz="1400" b="0" i="1" u="none" strike="noStrike" cap="none" normalizeH="0" baseline="0" dirty="0">
                <a:ln>
                  <a:noFill/>
                </a:ln>
                <a:solidFill>
                  <a:schemeClr val="tx1"/>
                </a:solidFill>
                <a:effectLst/>
                <a:latin typeface="+mj-lt"/>
              </a:rPr>
              <a:t>EDT</a:t>
            </a:r>
            <a:r>
              <a:rPr kumimoji="0" lang="en-AU" sz="1400" b="0" i="0" u="none" strike="noStrike" cap="none" normalizeH="0" baseline="0" dirty="0">
                <a:ln>
                  <a:noFill/>
                </a:ln>
                <a:solidFill>
                  <a:schemeClr val="tx1"/>
                </a:solidFill>
                <a:effectLst/>
                <a:latin typeface="+mj-lt"/>
              </a:rPr>
              <a:t> @ -72 dB</a:t>
            </a:r>
          </a:p>
        </p:txBody>
      </p:sp>
      <p:sp>
        <p:nvSpPr>
          <p:cNvPr id="16" name="Rectangle 15">
            <a:extLst>
              <a:ext uri="{FF2B5EF4-FFF2-40B4-BE49-F238E27FC236}">
                <a16:creationId xmlns:a16="http://schemas.microsoft.com/office/drawing/2014/main" id="{CF18E3C0-2016-4E14-AFE9-5D268F52BA50}"/>
              </a:ext>
            </a:extLst>
          </p:cNvPr>
          <p:cNvSpPr/>
          <p:nvPr/>
        </p:nvSpPr>
        <p:spPr bwMode="auto">
          <a:xfrm>
            <a:off x="1298872" y="5105400"/>
            <a:ext cx="3886200"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EDCA based adaptivity</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802.11a/n/ac/ax conformant devices may use </a:t>
            </a:r>
            <a:r>
              <a:rPr kumimoji="0" lang="en-AU" sz="1400" b="0" i="1" u="none" strike="noStrike" cap="none" normalizeH="0" baseline="0" dirty="0">
                <a:ln>
                  <a:noFill/>
                </a:ln>
                <a:solidFill>
                  <a:schemeClr val="tx1"/>
                </a:solidFill>
                <a:effectLst/>
                <a:latin typeface="+mj-lt"/>
              </a:rPr>
              <a:t>ED </a:t>
            </a:r>
            <a:r>
              <a:rPr kumimoji="0" lang="en-AU" sz="1400" b="0" i="0" u="none" strike="noStrike" cap="none" normalizeH="0" baseline="0" dirty="0">
                <a:ln>
                  <a:noFill/>
                </a:ln>
                <a:solidFill>
                  <a:schemeClr val="tx1"/>
                </a:solidFill>
                <a:effectLst/>
                <a:latin typeface="+mj-lt"/>
              </a:rPr>
              <a:t>@ -62 dBm </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Other devices use </a:t>
            </a:r>
            <a:r>
              <a:rPr kumimoji="0" lang="en-AU" sz="1400" b="0" i="1" u="none" strike="noStrike" cap="none" normalizeH="0" baseline="0" dirty="0">
                <a:ln>
                  <a:noFill/>
                </a:ln>
                <a:solidFill>
                  <a:schemeClr val="tx1"/>
                </a:solidFill>
                <a:effectLst/>
                <a:latin typeface="+mj-lt"/>
              </a:rPr>
              <a:t>ED</a:t>
            </a:r>
            <a:r>
              <a:rPr kumimoji="0" lang="en-AU" sz="1400" b="0" i="0" u="none" strike="noStrike" cap="none" normalizeH="0" baseline="0" dirty="0">
                <a:ln>
                  <a:noFill/>
                </a:ln>
                <a:solidFill>
                  <a:schemeClr val="tx1"/>
                </a:solidFill>
                <a:effectLst/>
                <a:latin typeface="+mj-lt"/>
              </a:rPr>
              <a:t> @ -72 dB</a:t>
            </a:r>
          </a:p>
        </p:txBody>
      </p:sp>
      <p:cxnSp>
        <p:nvCxnSpPr>
          <p:cNvPr id="18" name="Straight Arrow Connector 17">
            <a:extLst>
              <a:ext uri="{FF2B5EF4-FFF2-40B4-BE49-F238E27FC236}">
                <a16:creationId xmlns:a16="http://schemas.microsoft.com/office/drawing/2014/main" id="{1B2FC245-631D-4FCB-ADB1-09EC7AFA6708}"/>
              </a:ext>
            </a:extLst>
          </p:cNvPr>
          <p:cNvCxnSpPr>
            <a:stCxn id="7" idx="2"/>
            <a:endCxn id="8" idx="0"/>
          </p:cNvCxnSpPr>
          <p:nvPr/>
        </p:nvCxnSpPr>
        <p:spPr bwMode="auto">
          <a:xfrm>
            <a:off x="723632" y="2590800"/>
            <a:ext cx="5367" cy="228600"/>
          </a:xfrm>
          <a:prstGeom prst="straightConnector1">
            <a:avLst/>
          </a:prstGeom>
          <a:solidFill>
            <a:schemeClr val="accent1"/>
          </a:solidFill>
          <a:ln w="38100" cap="flat" cmpd="sng" algn="ctr">
            <a:solidFill>
              <a:schemeClr val="tx1"/>
            </a:solidFill>
            <a:prstDash val="solid"/>
            <a:round/>
            <a:headEnd type="none" w="sm" len="sm"/>
            <a:tailEnd type="triangle"/>
          </a:ln>
          <a:effectLst/>
        </p:spPr>
      </p:cxnSp>
      <p:cxnSp>
        <p:nvCxnSpPr>
          <p:cNvPr id="19" name="Straight Arrow Connector 18">
            <a:extLst>
              <a:ext uri="{FF2B5EF4-FFF2-40B4-BE49-F238E27FC236}">
                <a16:creationId xmlns:a16="http://schemas.microsoft.com/office/drawing/2014/main" id="{E91982A0-C074-4DD0-83D8-EC422EADABD3}"/>
              </a:ext>
            </a:extLst>
          </p:cNvPr>
          <p:cNvCxnSpPr>
            <a:cxnSpLocks/>
            <a:stCxn id="8" idx="2"/>
            <a:endCxn id="10" idx="0"/>
          </p:cNvCxnSpPr>
          <p:nvPr/>
        </p:nvCxnSpPr>
        <p:spPr bwMode="auto">
          <a:xfrm flipH="1">
            <a:off x="728462" y="3733800"/>
            <a:ext cx="537" cy="228600"/>
          </a:xfrm>
          <a:prstGeom prst="straightConnector1">
            <a:avLst/>
          </a:prstGeom>
          <a:solidFill>
            <a:schemeClr val="accent1"/>
          </a:solidFill>
          <a:ln w="38100" cap="flat" cmpd="sng" algn="ctr">
            <a:solidFill>
              <a:schemeClr val="tx1"/>
            </a:solidFill>
            <a:prstDash val="solid"/>
            <a:round/>
            <a:headEnd type="none" w="sm" len="sm"/>
            <a:tailEnd type="triangle"/>
          </a:ln>
          <a:effectLst/>
        </p:spPr>
      </p:cxnSp>
      <p:cxnSp>
        <p:nvCxnSpPr>
          <p:cNvPr id="22" name="Straight Arrow Connector 21">
            <a:extLst>
              <a:ext uri="{FF2B5EF4-FFF2-40B4-BE49-F238E27FC236}">
                <a16:creationId xmlns:a16="http://schemas.microsoft.com/office/drawing/2014/main" id="{5369AF05-2427-4494-96AE-9CC2824375C0}"/>
              </a:ext>
            </a:extLst>
          </p:cNvPr>
          <p:cNvCxnSpPr>
            <a:cxnSpLocks/>
            <a:stCxn id="10" idx="2"/>
            <a:endCxn id="9" idx="0"/>
          </p:cNvCxnSpPr>
          <p:nvPr/>
        </p:nvCxnSpPr>
        <p:spPr bwMode="auto">
          <a:xfrm>
            <a:off x="728462" y="4876800"/>
            <a:ext cx="0" cy="228600"/>
          </a:xfrm>
          <a:prstGeom prst="straightConnector1">
            <a:avLst/>
          </a:prstGeom>
          <a:solidFill>
            <a:schemeClr val="accent1"/>
          </a:solidFill>
          <a:ln w="38100" cap="flat" cmpd="sng" algn="ctr">
            <a:solidFill>
              <a:schemeClr val="tx1"/>
            </a:solidFill>
            <a:prstDash val="solid"/>
            <a:round/>
            <a:headEnd type="none" w="sm" len="sm"/>
            <a:tailEnd type="triangle"/>
          </a:ln>
          <a:effectLst/>
        </p:spPr>
      </p:cxnSp>
      <p:sp>
        <p:nvSpPr>
          <p:cNvPr id="29" name="Rectangle 28">
            <a:extLst>
              <a:ext uri="{FF2B5EF4-FFF2-40B4-BE49-F238E27FC236}">
                <a16:creationId xmlns:a16="http://schemas.microsoft.com/office/drawing/2014/main" id="{C8CEA666-F911-4320-90A1-7D219125286E}"/>
              </a:ext>
            </a:extLst>
          </p:cNvPr>
          <p:cNvSpPr/>
          <p:nvPr/>
        </p:nvSpPr>
        <p:spPr bwMode="auto">
          <a:xfrm>
            <a:off x="5338831" y="1676400"/>
            <a:ext cx="3657600"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indent="-180975">
              <a:buFont typeface="Arial" panose="020B0604020202020204" pitchFamily="34" charset="0"/>
              <a:buChar char="•"/>
            </a:pPr>
            <a:r>
              <a:rPr lang="en-AU" sz="1400" dirty="0">
                <a:solidFill>
                  <a:srgbClr val="00B050"/>
                </a:solidFill>
                <a:latin typeface="+mj-lt"/>
              </a:rPr>
              <a:t>Very 802.11 focused …</a:t>
            </a:r>
          </a:p>
          <a:p>
            <a:pPr marL="180975" indent="-180975">
              <a:buFont typeface="Arial" panose="020B0604020202020204" pitchFamily="34" charset="0"/>
              <a:buChar char="•"/>
            </a:pPr>
            <a:r>
              <a:rPr lang="en-AU" sz="1400" dirty="0">
                <a:solidFill>
                  <a:srgbClr val="00B050"/>
                </a:solidFill>
                <a:latin typeface="+mj-lt"/>
              </a:rPr>
              <a:t>… as </a:t>
            </a:r>
            <a:r>
              <a:rPr lang="en-AU" sz="1400" i="1" dirty="0">
                <a:solidFill>
                  <a:srgbClr val="00B050"/>
                </a:solidFill>
                <a:latin typeface="+mj-lt"/>
              </a:rPr>
              <a:t>only game in town</a:t>
            </a:r>
          </a:p>
          <a:p>
            <a:pPr marL="180975" indent="-180975">
              <a:buFont typeface="Arial" panose="020B0604020202020204" pitchFamily="34" charset="0"/>
              <a:buChar char="•"/>
            </a:pPr>
            <a:r>
              <a:rPr lang="en-AU" sz="1400" dirty="0">
                <a:solidFill>
                  <a:srgbClr val="FF6600"/>
                </a:solidFill>
                <a:latin typeface="+mj-lt"/>
              </a:rPr>
              <a:t>… but unclear there was good sharing between Wi-Fi/LAA/…</a:t>
            </a:r>
          </a:p>
        </p:txBody>
      </p:sp>
      <p:sp>
        <p:nvSpPr>
          <p:cNvPr id="30" name="Rectangle 29">
            <a:extLst>
              <a:ext uri="{FF2B5EF4-FFF2-40B4-BE49-F238E27FC236}">
                <a16:creationId xmlns:a16="http://schemas.microsoft.com/office/drawing/2014/main" id="{E3B01FD6-96F9-48E8-96DC-2E8B97D2B7C8}"/>
              </a:ext>
            </a:extLst>
          </p:cNvPr>
          <p:cNvSpPr/>
          <p:nvPr/>
        </p:nvSpPr>
        <p:spPr bwMode="auto">
          <a:xfrm>
            <a:off x="5344426" y="2819400"/>
            <a:ext cx="3653974"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1400" dirty="0">
                <a:solidFill>
                  <a:srgbClr val="00B050"/>
                </a:solidFill>
                <a:latin typeface="+mj-lt"/>
              </a:rPr>
              <a:t>Enabled reasonable sharing, using LBT with exponential backoff …</a:t>
            </a:r>
          </a:p>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rgbClr val="FF6600"/>
                </a:solidFill>
                <a:effectLst/>
                <a:latin typeface="+mj-lt"/>
              </a:rPr>
              <a:t>… but a compromis</a:t>
            </a:r>
            <a:r>
              <a:rPr lang="en-AU" sz="1400" dirty="0">
                <a:solidFill>
                  <a:srgbClr val="FF6600"/>
                </a:solidFill>
                <a:latin typeface="+mj-lt"/>
              </a:rPr>
              <a:t>e, with different thresholds for Wi-Fi &amp; LAA/NR-U/…</a:t>
            </a:r>
            <a:endParaRPr kumimoji="0" lang="en-AU" sz="1400" b="0" i="0" u="none" strike="noStrike" cap="none" normalizeH="0" baseline="0" dirty="0">
              <a:ln>
                <a:noFill/>
              </a:ln>
              <a:solidFill>
                <a:srgbClr val="FF6600"/>
              </a:solidFill>
              <a:effectLst/>
              <a:latin typeface="+mj-lt"/>
            </a:endParaRPr>
          </a:p>
        </p:txBody>
      </p:sp>
      <p:sp>
        <p:nvSpPr>
          <p:cNvPr id="31" name="Rectangle 30">
            <a:extLst>
              <a:ext uri="{FF2B5EF4-FFF2-40B4-BE49-F238E27FC236}">
                <a16:creationId xmlns:a16="http://schemas.microsoft.com/office/drawing/2014/main" id="{5E66252D-7A26-4D9D-8E80-457C293C9355}"/>
              </a:ext>
            </a:extLst>
          </p:cNvPr>
          <p:cNvSpPr/>
          <p:nvPr/>
        </p:nvSpPr>
        <p:spPr bwMode="auto">
          <a:xfrm>
            <a:off x="5344426" y="3962400"/>
            <a:ext cx="3653974"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1400" dirty="0">
                <a:solidFill>
                  <a:srgbClr val="00B050"/>
                </a:solidFill>
                <a:latin typeface="+mj-lt"/>
              </a:rPr>
              <a:t>Enabled any technology to use either of the two options …</a:t>
            </a:r>
          </a:p>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1400" dirty="0">
                <a:solidFill>
                  <a:srgbClr val="FF6600"/>
                </a:solidFill>
                <a:latin typeface="+mj-lt"/>
              </a:rPr>
              <a:t>… but 3GPP community were unhappy as they did not want to use 802.11’s PD</a:t>
            </a:r>
            <a:endParaRPr kumimoji="0" lang="en-AU" sz="1400" b="0" i="0" u="none" strike="noStrike" cap="none" normalizeH="0" baseline="0" dirty="0">
              <a:ln>
                <a:noFill/>
              </a:ln>
              <a:solidFill>
                <a:srgbClr val="FF6600"/>
              </a:solidFill>
              <a:effectLst/>
              <a:latin typeface="+mj-lt"/>
            </a:endParaRPr>
          </a:p>
        </p:txBody>
      </p:sp>
      <p:sp>
        <p:nvSpPr>
          <p:cNvPr id="32" name="Rectangle 31">
            <a:extLst>
              <a:ext uri="{FF2B5EF4-FFF2-40B4-BE49-F238E27FC236}">
                <a16:creationId xmlns:a16="http://schemas.microsoft.com/office/drawing/2014/main" id="{3606D005-5735-4D18-9E94-2A8683533E30}"/>
              </a:ext>
            </a:extLst>
          </p:cNvPr>
          <p:cNvSpPr/>
          <p:nvPr/>
        </p:nvSpPr>
        <p:spPr bwMode="auto">
          <a:xfrm>
            <a:off x="5343067" y="5105400"/>
            <a:ext cx="3653974"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1400" dirty="0">
                <a:solidFill>
                  <a:srgbClr val="00B050"/>
                </a:solidFill>
                <a:latin typeface="+mj-lt"/>
              </a:rPr>
              <a:t>Allows traditional Wi-Fi operation …</a:t>
            </a:r>
          </a:p>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1400" dirty="0">
                <a:solidFill>
                  <a:srgbClr val="FF6600"/>
                </a:solidFill>
                <a:latin typeface="+mj-lt"/>
              </a:rPr>
              <a:t>… but forces 802.11be to use </a:t>
            </a:r>
            <a:r>
              <a:rPr lang="en-AU" sz="1400" i="1" dirty="0">
                <a:solidFill>
                  <a:srgbClr val="FF6600"/>
                </a:solidFill>
                <a:latin typeface="+mj-lt"/>
              </a:rPr>
              <a:t>ED-only</a:t>
            </a:r>
            <a:br>
              <a:rPr lang="en-AU" sz="1400" i="1" dirty="0">
                <a:solidFill>
                  <a:srgbClr val="FF6600"/>
                </a:solidFill>
                <a:latin typeface="+mj-lt"/>
              </a:rPr>
            </a:br>
            <a:r>
              <a:rPr lang="en-AU" sz="1400" dirty="0">
                <a:solidFill>
                  <a:srgbClr val="FF6600"/>
                </a:solidFill>
                <a:latin typeface="+mj-lt"/>
              </a:rPr>
              <a:t>@ -72 dBm, with potential </a:t>
            </a:r>
            <a:r>
              <a:rPr lang="en-AU" sz="1400" dirty="0" err="1">
                <a:solidFill>
                  <a:srgbClr val="FF6600"/>
                </a:solidFill>
                <a:latin typeface="+mj-lt"/>
              </a:rPr>
              <a:t>coex</a:t>
            </a:r>
            <a:r>
              <a:rPr lang="en-AU" sz="1400" dirty="0">
                <a:solidFill>
                  <a:srgbClr val="FF6600"/>
                </a:solidFill>
                <a:latin typeface="+mj-lt"/>
              </a:rPr>
              <a:t> issues (only way to make progress)</a:t>
            </a:r>
            <a:endParaRPr kumimoji="0" lang="en-AU" sz="1400" b="0" i="0" u="none" strike="noStrike" cap="none" normalizeH="0" baseline="0" dirty="0">
              <a:ln>
                <a:noFill/>
              </a:ln>
              <a:solidFill>
                <a:srgbClr val="FF6600"/>
              </a:solidFill>
              <a:effectLst/>
              <a:latin typeface="+mj-lt"/>
            </a:endParaRPr>
          </a:p>
        </p:txBody>
      </p:sp>
      <p:sp>
        <p:nvSpPr>
          <p:cNvPr id="25" name="Rectangle: Rounded Corners 24">
            <a:extLst>
              <a:ext uri="{FF2B5EF4-FFF2-40B4-BE49-F238E27FC236}">
                <a16:creationId xmlns:a16="http://schemas.microsoft.com/office/drawing/2014/main" id="{59478466-B2E8-4270-A89D-1BC7AD842696}"/>
              </a:ext>
            </a:extLst>
          </p:cNvPr>
          <p:cNvSpPr/>
          <p:nvPr/>
        </p:nvSpPr>
        <p:spPr bwMode="auto">
          <a:xfrm>
            <a:off x="168937" y="5105400"/>
            <a:ext cx="8827493" cy="914400"/>
          </a:xfrm>
          <a:prstGeom prst="round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2" name="Rectangle 1">
            <a:extLst>
              <a:ext uri="{FF2B5EF4-FFF2-40B4-BE49-F238E27FC236}">
                <a16:creationId xmlns:a16="http://schemas.microsoft.com/office/drawing/2014/main" id="{6FC6EBBC-90DA-464A-B0BD-781CC066B6A4}"/>
              </a:ext>
            </a:extLst>
          </p:cNvPr>
          <p:cNvSpPr/>
          <p:nvPr/>
        </p:nvSpPr>
        <p:spPr bwMode="auto">
          <a:xfrm>
            <a:off x="990601" y="6138070"/>
            <a:ext cx="3581400" cy="337344"/>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Likely end point, wrt </a:t>
            </a:r>
            <a:r>
              <a:rPr kumimoji="0" lang="en-AU" sz="1600" b="1" i="0" u="none" strike="noStrike" cap="none" normalizeH="0" baseline="0" dirty="0" err="1">
                <a:ln>
                  <a:noFill/>
                </a:ln>
                <a:solidFill>
                  <a:srgbClr val="FF0000"/>
                </a:solidFill>
                <a:effectLst/>
                <a:latin typeface="+mj-lt"/>
              </a:rPr>
              <a:t>coex</a:t>
            </a:r>
            <a:endParaRPr kumimoji="0" lang="en-AU" sz="1600" b="1" i="0" u="none" strike="noStrike" cap="none" normalizeH="0" baseline="0" dirty="0">
              <a:ln>
                <a:noFill/>
              </a:ln>
              <a:solidFill>
                <a:srgbClr val="FF0000"/>
              </a:solidFill>
              <a:effectLst/>
              <a:latin typeface="+mj-lt"/>
            </a:endParaRPr>
          </a:p>
        </p:txBody>
      </p:sp>
      <p:cxnSp>
        <p:nvCxnSpPr>
          <p:cNvPr id="13" name="Connector: Curved 12">
            <a:extLst>
              <a:ext uri="{FF2B5EF4-FFF2-40B4-BE49-F238E27FC236}">
                <a16:creationId xmlns:a16="http://schemas.microsoft.com/office/drawing/2014/main" id="{1F0B1861-8950-4406-AB2A-89AE6D4A8C6E}"/>
              </a:ext>
            </a:extLst>
          </p:cNvPr>
          <p:cNvCxnSpPr>
            <a:cxnSpLocks/>
            <a:stCxn id="2" idx="1"/>
            <a:endCxn id="9" idx="2"/>
          </p:cNvCxnSpPr>
          <p:nvPr/>
        </p:nvCxnSpPr>
        <p:spPr bwMode="auto">
          <a:xfrm rot="10800000">
            <a:off x="728463" y="6019800"/>
            <a:ext cx="262139" cy="286942"/>
          </a:xfrm>
          <a:prstGeom prst="curvedConnector2">
            <a:avLst/>
          </a:prstGeom>
          <a:solidFill>
            <a:schemeClr val="accent1"/>
          </a:solidFill>
          <a:ln w="57150" cap="flat" cmpd="sng" algn="ctr">
            <a:solidFill>
              <a:srgbClr val="FF0000"/>
            </a:solidFill>
            <a:prstDash val="solid"/>
            <a:round/>
            <a:headEnd type="none" w="sm" len="sm"/>
            <a:tailEnd type="triangle"/>
          </a:ln>
          <a:effectLst/>
        </p:spPr>
      </p:cxnSp>
      <p:sp>
        <p:nvSpPr>
          <p:cNvPr id="33" name="Rectangle 32">
            <a:extLst>
              <a:ext uri="{FF2B5EF4-FFF2-40B4-BE49-F238E27FC236}">
                <a16:creationId xmlns:a16="http://schemas.microsoft.com/office/drawing/2014/main" id="{2A255BED-FD66-42B6-84DE-2247B7BB12AE}"/>
              </a:ext>
            </a:extLst>
          </p:cNvPr>
          <p:cNvSpPr/>
          <p:nvPr/>
        </p:nvSpPr>
        <p:spPr bwMode="auto">
          <a:xfrm>
            <a:off x="4191000" y="6139656"/>
            <a:ext cx="3581400" cy="337344"/>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Potential </a:t>
            </a:r>
            <a:r>
              <a:rPr kumimoji="0" lang="en-AU" sz="1600" b="1" i="0" u="none" strike="noStrike" cap="none" normalizeH="0" baseline="0" dirty="0" err="1">
                <a:ln>
                  <a:noFill/>
                </a:ln>
                <a:solidFill>
                  <a:srgbClr val="FF0000"/>
                </a:solidFill>
                <a:effectLst/>
                <a:latin typeface="+mj-lt"/>
              </a:rPr>
              <a:t>coex</a:t>
            </a:r>
            <a:r>
              <a:rPr kumimoji="0" lang="en-AU" sz="1600" b="1" i="0" u="none" strike="noStrike" cap="none" normalizeH="0" baseline="0" dirty="0">
                <a:ln>
                  <a:noFill/>
                </a:ln>
                <a:solidFill>
                  <a:srgbClr val="FF0000"/>
                </a:solidFill>
                <a:effectLst/>
                <a:latin typeface="+mj-lt"/>
              </a:rPr>
              <a:t> issues</a:t>
            </a:r>
          </a:p>
        </p:txBody>
      </p:sp>
      <p:cxnSp>
        <p:nvCxnSpPr>
          <p:cNvPr id="34" name="Connector: Curved 33">
            <a:extLst>
              <a:ext uri="{FF2B5EF4-FFF2-40B4-BE49-F238E27FC236}">
                <a16:creationId xmlns:a16="http://schemas.microsoft.com/office/drawing/2014/main" id="{88128592-92C7-42D3-A03D-BA2D7F55FAF7}"/>
              </a:ext>
            </a:extLst>
          </p:cNvPr>
          <p:cNvCxnSpPr>
            <a:cxnSpLocks/>
            <a:stCxn id="33" idx="3"/>
          </p:cNvCxnSpPr>
          <p:nvPr/>
        </p:nvCxnSpPr>
        <p:spPr bwMode="auto">
          <a:xfrm flipV="1">
            <a:off x="7772400" y="6019800"/>
            <a:ext cx="248286" cy="288528"/>
          </a:xfrm>
          <a:prstGeom prst="curvedConnector2">
            <a:avLst/>
          </a:prstGeom>
          <a:solidFill>
            <a:schemeClr val="accent1"/>
          </a:solidFill>
          <a:ln w="57150" cap="flat" cmpd="sng" algn="ctr">
            <a:solidFill>
              <a:srgbClr val="FF0000"/>
            </a:solidFill>
            <a:prstDash val="solid"/>
            <a:round/>
            <a:headEnd type="none" w="sm" len="sm"/>
            <a:tailEnd type="triangle"/>
          </a:ln>
          <a:effectLst/>
        </p:spPr>
      </p:cxnSp>
      <p:sp>
        <p:nvSpPr>
          <p:cNvPr id="35" name="Rectangle 34">
            <a:extLst>
              <a:ext uri="{FF2B5EF4-FFF2-40B4-BE49-F238E27FC236}">
                <a16:creationId xmlns:a16="http://schemas.microsoft.com/office/drawing/2014/main" id="{1C1959ED-BA70-7E96-FDFD-A622E030C197}"/>
              </a:ext>
            </a:extLst>
          </p:cNvPr>
          <p:cNvSpPr/>
          <p:nvPr/>
        </p:nvSpPr>
        <p:spPr bwMode="auto">
          <a:xfrm rot="1433100">
            <a:off x="7826262" y="769434"/>
            <a:ext cx="1285844"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May 2022</a:t>
            </a:r>
          </a:p>
        </p:txBody>
      </p:sp>
    </p:spTree>
    <p:extLst>
      <p:ext uri="{BB962C8B-B14F-4D97-AF65-F5344CB8AC3E}">
        <p14:creationId xmlns:p14="http://schemas.microsoft.com/office/powerpoint/2010/main" val="14858396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C3AF6-8F79-4239-8F74-0984DF7C5323}"/>
              </a:ext>
            </a:extLst>
          </p:cNvPr>
          <p:cNvSpPr>
            <a:spLocks noGrp="1"/>
          </p:cNvSpPr>
          <p:nvPr>
            <p:ph type="title"/>
          </p:nvPr>
        </p:nvSpPr>
        <p:spPr/>
        <p:txBody>
          <a:bodyPr/>
          <a:lstStyle/>
          <a:p>
            <a:r>
              <a:rPr lang="en-AU" dirty="0"/>
              <a:t>The Coex SC reviewed issues related to 802.11be in 5 GHz in Europe in Mar 2022, without conclusion</a:t>
            </a:r>
          </a:p>
        </p:txBody>
      </p:sp>
      <p:sp>
        <p:nvSpPr>
          <p:cNvPr id="3" name="Content Placeholder 2">
            <a:extLst>
              <a:ext uri="{FF2B5EF4-FFF2-40B4-BE49-F238E27FC236}">
                <a16:creationId xmlns:a16="http://schemas.microsoft.com/office/drawing/2014/main" id="{EDCFA6C5-3C90-418B-B2B8-342E453FF034}"/>
              </a:ext>
            </a:extLst>
          </p:cNvPr>
          <p:cNvSpPr>
            <a:spLocks noGrp="1"/>
          </p:cNvSpPr>
          <p:nvPr>
            <p:ph idx="1"/>
          </p:nvPr>
        </p:nvSpPr>
        <p:spPr/>
        <p:txBody>
          <a:bodyPr/>
          <a:lstStyle/>
          <a:p>
            <a:pPr lvl="1"/>
            <a:r>
              <a:rPr lang="en-AU" dirty="0"/>
              <a:t>A summary of future issues related to 802.11be in 5 GHz in Europe was discussed during the March 2022 meeting</a:t>
            </a:r>
          </a:p>
          <a:p>
            <a:pPr lvl="2"/>
            <a:r>
              <a:rPr lang="en-AU" dirty="0"/>
              <a:t>See </a:t>
            </a:r>
            <a:r>
              <a:rPr lang="en-AU" dirty="0">
                <a:hlinkClick r:id="rId2"/>
              </a:rPr>
              <a:t>11-22-0180</a:t>
            </a:r>
            <a:endParaRPr lang="en-AU" dirty="0"/>
          </a:p>
          <a:p>
            <a:pPr lvl="1"/>
            <a:r>
              <a:rPr lang="en-AU" dirty="0"/>
              <a:t>Various options for how to deal with 802.11be operations in 5 GHz under European rules were discussed, with limited consensus</a:t>
            </a:r>
          </a:p>
          <a:p>
            <a:pPr lvl="2"/>
            <a:r>
              <a:rPr lang="en-AU" b="1" dirty="0"/>
              <a:t>Option A</a:t>
            </a:r>
            <a:r>
              <a:rPr lang="en-AU" dirty="0"/>
              <a:t>: 802.11be specified to use </a:t>
            </a:r>
            <a:r>
              <a:rPr lang="en-AU" i="1" dirty="0"/>
              <a:t>PD/ED </a:t>
            </a:r>
            <a:r>
              <a:rPr lang="en-AU" dirty="0"/>
              <a:t>@ -82/-72 dBm, with NAV</a:t>
            </a:r>
          </a:p>
          <a:p>
            <a:pPr lvl="3"/>
            <a:r>
              <a:rPr lang="en-AU" dirty="0">
                <a:solidFill>
                  <a:srgbClr val="FF0000"/>
                </a:solidFill>
              </a:rPr>
              <a:t>Poor </a:t>
            </a:r>
            <a:r>
              <a:rPr lang="en-AU" dirty="0" err="1">
                <a:solidFill>
                  <a:srgbClr val="FF0000"/>
                </a:solidFill>
              </a:rPr>
              <a:t>coex</a:t>
            </a:r>
            <a:r>
              <a:rPr lang="en-AU" dirty="0">
                <a:solidFill>
                  <a:srgbClr val="FF0000"/>
                </a:solidFill>
              </a:rPr>
              <a:t> with 802.11 &amp; other technologies; </a:t>
            </a:r>
            <a:r>
              <a:rPr lang="en-AU" dirty="0">
                <a:solidFill>
                  <a:srgbClr val="00B050"/>
                </a:solidFill>
              </a:rPr>
              <a:t>probably no need to modify 802.11 std</a:t>
            </a:r>
          </a:p>
          <a:p>
            <a:pPr lvl="2"/>
            <a:r>
              <a:rPr lang="en-AU" b="1" dirty="0"/>
              <a:t>Option B</a:t>
            </a:r>
            <a:r>
              <a:rPr lang="en-AU" dirty="0"/>
              <a:t>: </a:t>
            </a:r>
            <a:r>
              <a:rPr lang="en-AU" dirty="0">
                <a:solidFill>
                  <a:srgbClr val="00B050"/>
                </a:solidFill>
              </a:rPr>
              <a:t>802.11be specified to use </a:t>
            </a:r>
            <a:r>
              <a:rPr lang="en-AU" i="1" dirty="0">
                <a:solidFill>
                  <a:srgbClr val="00B050"/>
                </a:solidFill>
              </a:rPr>
              <a:t>ED-only </a:t>
            </a:r>
            <a:r>
              <a:rPr lang="en-AU" dirty="0">
                <a:solidFill>
                  <a:srgbClr val="00B050"/>
                </a:solidFill>
              </a:rPr>
              <a:t>@ -72 dBm, with</a:t>
            </a:r>
            <a:r>
              <a:rPr lang="en-AU" dirty="0"/>
              <a:t> </a:t>
            </a:r>
            <a:r>
              <a:rPr lang="en-AU" dirty="0">
                <a:solidFill>
                  <a:srgbClr val="00B050"/>
                </a:solidFill>
              </a:rPr>
              <a:t>NAV</a:t>
            </a:r>
          </a:p>
          <a:p>
            <a:pPr lvl="3"/>
            <a:r>
              <a:rPr lang="en-AU" dirty="0">
                <a:solidFill>
                  <a:srgbClr val="FF6600"/>
                </a:solidFill>
              </a:rPr>
              <a:t>Uncertain </a:t>
            </a:r>
            <a:r>
              <a:rPr lang="en-AU" dirty="0" err="1">
                <a:solidFill>
                  <a:srgbClr val="FF6600"/>
                </a:solidFill>
              </a:rPr>
              <a:t>coex</a:t>
            </a:r>
            <a:r>
              <a:rPr lang="en-AU" dirty="0">
                <a:solidFill>
                  <a:srgbClr val="FF6600"/>
                </a:solidFill>
              </a:rPr>
              <a:t> with 802.11ax &amp; other technologies; need to modify 802.11 std</a:t>
            </a:r>
          </a:p>
          <a:p>
            <a:pPr lvl="2"/>
            <a:r>
              <a:rPr lang="en-AU" b="1" dirty="0"/>
              <a:t>Option C</a:t>
            </a:r>
            <a:r>
              <a:rPr lang="en-AU" dirty="0"/>
              <a:t>: 802.11be does not operate in 5 GHz</a:t>
            </a:r>
          </a:p>
          <a:p>
            <a:pPr lvl="3"/>
            <a:r>
              <a:rPr lang="en-AU" dirty="0">
                <a:solidFill>
                  <a:srgbClr val="FF0000"/>
                </a:solidFill>
              </a:rPr>
              <a:t>Objections voiced, at least partially because it would disable aspects of MLO </a:t>
            </a:r>
          </a:p>
          <a:p>
            <a:pPr lvl="2"/>
            <a:r>
              <a:rPr lang="en-AU" b="1" dirty="0"/>
              <a:t>Option D</a:t>
            </a:r>
            <a:r>
              <a:rPr lang="en-AU" dirty="0"/>
              <a:t>: Persuade BRAN to enable </a:t>
            </a:r>
            <a:r>
              <a:rPr lang="en-AU" i="1" dirty="0"/>
              <a:t>PD/ED </a:t>
            </a:r>
            <a:r>
              <a:rPr lang="en-AU" dirty="0"/>
              <a:t>@ -82/-62 dBm for 802.11be</a:t>
            </a:r>
            <a:endParaRPr lang="en-AU" b="1" dirty="0"/>
          </a:p>
          <a:p>
            <a:pPr lvl="3"/>
            <a:r>
              <a:rPr lang="en-AU" dirty="0">
                <a:solidFill>
                  <a:srgbClr val="FF0000"/>
                </a:solidFill>
              </a:rPr>
              <a:t>Unlikely to be accepted by BRAN, at least in the short term</a:t>
            </a:r>
          </a:p>
          <a:p>
            <a:pPr lvl="2"/>
            <a:r>
              <a:rPr lang="en-AU" b="1" dirty="0"/>
              <a:t>Option E</a:t>
            </a:r>
            <a:r>
              <a:rPr lang="en-AU" dirty="0"/>
              <a:t>: Ask BRAN to enable </a:t>
            </a:r>
            <a:r>
              <a:rPr lang="en-AU" i="1" dirty="0"/>
              <a:t>ED-only </a:t>
            </a:r>
            <a:r>
              <a:rPr lang="en-AU" dirty="0"/>
              <a:t>@ -62 dBm for 802.11be</a:t>
            </a:r>
            <a:r>
              <a:rPr lang="en-AU" b="1" dirty="0"/>
              <a:t> </a:t>
            </a:r>
            <a:endParaRPr lang="en-AU" b="1" dirty="0">
              <a:solidFill>
                <a:srgbClr val="FF0000"/>
              </a:solidFill>
            </a:endParaRPr>
          </a:p>
          <a:p>
            <a:pPr lvl="3"/>
            <a:r>
              <a:rPr lang="en-AU" dirty="0">
                <a:solidFill>
                  <a:srgbClr val="FF0000"/>
                </a:solidFill>
              </a:rPr>
              <a:t>Poor </a:t>
            </a:r>
            <a:r>
              <a:rPr lang="en-AU" dirty="0" err="1">
                <a:solidFill>
                  <a:srgbClr val="FF0000"/>
                </a:solidFill>
              </a:rPr>
              <a:t>coex</a:t>
            </a:r>
            <a:r>
              <a:rPr lang="en-AU" dirty="0">
                <a:solidFill>
                  <a:srgbClr val="FF0000"/>
                </a:solidFill>
              </a:rPr>
              <a:t> with other technologies, assuming they are deployed</a:t>
            </a:r>
          </a:p>
          <a:p>
            <a:pPr lvl="1"/>
            <a:endParaRPr lang="en-AU" dirty="0"/>
          </a:p>
        </p:txBody>
      </p:sp>
      <p:sp>
        <p:nvSpPr>
          <p:cNvPr id="4" name="Footer Placeholder 3">
            <a:extLst>
              <a:ext uri="{FF2B5EF4-FFF2-40B4-BE49-F238E27FC236}">
                <a16:creationId xmlns:a16="http://schemas.microsoft.com/office/drawing/2014/main" id="{21DE83E6-ED8A-4D1D-9387-FBD100F39A5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FD04C4CA-9D32-485D-B6BD-748C2C174A7C}"/>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41</a:t>
            </a:fld>
            <a:endParaRPr lang="en-US" dirty="0"/>
          </a:p>
        </p:txBody>
      </p:sp>
      <p:sp>
        <p:nvSpPr>
          <p:cNvPr id="9" name="Rectangle 8">
            <a:extLst>
              <a:ext uri="{FF2B5EF4-FFF2-40B4-BE49-F238E27FC236}">
                <a16:creationId xmlns:a16="http://schemas.microsoft.com/office/drawing/2014/main" id="{3AF2FEAD-848B-8543-DD42-4C253A722FAF}"/>
              </a:ext>
            </a:extLst>
          </p:cNvPr>
          <p:cNvSpPr/>
          <p:nvPr/>
        </p:nvSpPr>
        <p:spPr bwMode="auto">
          <a:xfrm rot="1433100">
            <a:off x="8021284" y="801389"/>
            <a:ext cx="112800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May 2022</a:t>
            </a:r>
          </a:p>
        </p:txBody>
      </p:sp>
    </p:spTree>
    <p:extLst>
      <p:ext uri="{BB962C8B-B14F-4D97-AF65-F5344CB8AC3E}">
        <p14:creationId xmlns:p14="http://schemas.microsoft.com/office/powerpoint/2010/main" val="39048074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FD7DE-B467-40AF-9B9E-528180271797}"/>
              </a:ext>
            </a:extLst>
          </p:cNvPr>
          <p:cNvSpPr>
            <a:spLocks noGrp="1"/>
          </p:cNvSpPr>
          <p:nvPr>
            <p:ph type="title"/>
          </p:nvPr>
        </p:nvSpPr>
        <p:spPr/>
        <p:txBody>
          <a:bodyPr/>
          <a:lstStyle/>
          <a:p>
            <a:r>
              <a:rPr lang="en-AU" dirty="0"/>
              <a:t>Should the Coex SC recommend the 802.11 spec be refined to allow operation with </a:t>
            </a:r>
            <a:r>
              <a:rPr lang="en-AU" i="1" dirty="0"/>
              <a:t>ED-only</a:t>
            </a:r>
            <a:r>
              <a:rPr lang="en-AU" dirty="0"/>
              <a:t> @ -72 dBm?</a:t>
            </a:r>
          </a:p>
        </p:txBody>
      </p:sp>
      <p:sp>
        <p:nvSpPr>
          <p:cNvPr id="3" name="Content Placeholder 2">
            <a:extLst>
              <a:ext uri="{FF2B5EF4-FFF2-40B4-BE49-F238E27FC236}">
                <a16:creationId xmlns:a16="http://schemas.microsoft.com/office/drawing/2014/main" id="{6BF46DDF-02CD-4003-B772-4B37F71E2D04}"/>
              </a:ext>
            </a:extLst>
          </p:cNvPr>
          <p:cNvSpPr>
            <a:spLocks noGrp="1"/>
          </p:cNvSpPr>
          <p:nvPr>
            <p:ph idx="1"/>
          </p:nvPr>
        </p:nvSpPr>
        <p:spPr/>
        <p:txBody>
          <a:bodyPr/>
          <a:lstStyle/>
          <a:p>
            <a:pPr lvl="1"/>
            <a:r>
              <a:rPr lang="en-AU" dirty="0"/>
              <a:t>The current situation is that 802.11be in Europe will need to operate within an </a:t>
            </a:r>
            <a:r>
              <a:rPr lang="en-AU" i="1" dirty="0"/>
              <a:t>ED-only</a:t>
            </a:r>
            <a:r>
              <a:rPr lang="en-AU" dirty="0"/>
              <a:t> @ -72 dBm constraint</a:t>
            </a:r>
          </a:p>
          <a:p>
            <a:pPr lvl="2"/>
            <a:r>
              <a:rPr lang="en-AU" dirty="0"/>
              <a:t>Whereas 802.11ax is allowed to operate using </a:t>
            </a:r>
            <a:r>
              <a:rPr lang="en-AU" dirty="0" err="1"/>
              <a:t>traditonal</a:t>
            </a:r>
            <a:r>
              <a:rPr lang="en-AU" dirty="0"/>
              <a:t> ED/PD @-62/-72 dBm</a:t>
            </a:r>
          </a:p>
          <a:p>
            <a:pPr lvl="1"/>
            <a:r>
              <a:rPr lang="en-AU" dirty="0"/>
              <a:t>There have been some studies that claim this is acceptable … and others that claim it is not!</a:t>
            </a:r>
          </a:p>
          <a:p>
            <a:pPr lvl="2"/>
            <a:r>
              <a:rPr lang="en-AU" dirty="0"/>
              <a:t>See following slides reporting on work from May 2021, July 2021 &amp; May 2022</a:t>
            </a:r>
          </a:p>
          <a:p>
            <a:pPr lvl="1"/>
            <a:r>
              <a:rPr lang="en-AU" dirty="0"/>
              <a:t>Those who assert it is unacceptable have suggested that EN 301 893 adopt </a:t>
            </a:r>
            <a:r>
              <a:rPr lang="en-AU" i="1" dirty="0"/>
              <a:t>ED-only</a:t>
            </a:r>
            <a:r>
              <a:rPr lang="en-AU" dirty="0"/>
              <a:t> @ -62 dBm</a:t>
            </a:r>
          </a:p>
          <a:p>
            <a:pPr lvl="1"/>
            <a:r>
              <a:rPr lang="en-AU" dirty="0"/>
              <a:t>In reply, others have asserted </a:t>
            </a:r>
            <a:r>
              <a:rPr lang="en-AU" i="1" dirty="0"/>
              <a:t>ED-only</a:t>
            </a:r>
            <a:r>
              <a:rPr lang="en-AU" dirty="0"/>
              <a:t> @ -62 dBm is a bad idea</a:t>
            </a:r>
          </a:p>
          <a:p>
            <a:pPr lvl="2"/>
            <a:r>
              <a:rPr lang="en-AU" dirty="0"/>
              <a:t>We know from 3GPP RAN simulations some years ago that this results in poor coexistence, especially for Wi-Fi!</a:t>
            </a:r>
          </a:p>
          <a:p>
            <a:pPr lvl="2"/>
            <a:r>
              <a:rPr lang="en-AU" dirty="0"/>
              <a:t>Once EN 301 893 goes down this route, there is no way back</a:t>
            </a:r>
          </a:p>
          <a:p>
            <a:pPr lvl="2"/>
            <a:r>
              <a:rPr lang="en-AU" dirty="0"/>
              <a:t>A better (albeit politically unacceptable) solution might be for EN 301 893 to allow 802.11be to operate just like 802.11ax/ac/n/a</a:t>
            </a:r>
          </a:p>
          <a:p>
            <a:endParaRPr lang="en-AU" dirty="0"/>
          </a:p>
        </p:txBody>
      </p:sp>
      <p:sp>
        <p:nvSpPr>
          <p:cNvPr id="4" name="Footer Placeholder 3">
            <a:extLst>
              <a:ext uri="{FF2B5EF4-FFF2-40B4-BE49-F238E27FC236}">
                <a16:creationId xmlns:a16="http://schemas.microsoft.com/office/drawing/2014/main" id="{9342F756-A44A-4E42-AABE-23301E30754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7BE48F6-85A4-485F-BC00-CE650675DA5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42</a:t>
            </a:fld>
            <a:endParaRPr lang="en-US" dirty="0"/>
          </a:p>
        </p:txBody>
      </p:sp>
    </p:spTree>
    <p:extLst>
      <p:ext uri="{BB962C8B-B14F-4D97-AF65-F5344CB8AC3E}">
        <p14:creationId xmlns:p14="http://schemas.microsoft.com/office/powerpoint/2010/main" val="31356713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8A5DC-D969-4578-B163-245815A4E724}"/>
              </a:ext>
            </a:extLst>
          </p:cNvPr>
          <p:cNvSpPr>
            <a:spLocks noGrp="1"/>
          </p:cNvSpPr>
          <p:nvPr>
            <p:ph type="title"/>
          </p:nvPr>
        </p:nvSpPr>
        <p:spPr>
          <a:xfrm>
            <a:off x="685800" y="685800"/>
            <a:ext cx="7772400" cy="1066800"/>
          </a:xfrm>
        </p:spPr>
        <p:txBody>
          <a:bodyPr/>
          <a:lstStyle/>
          <a:p>
            <a:r>
              <a:rPr lang="en-AU" dirty="0"/>
              <a:t>In May 2021, the Coex SC heard claims for the optimum path for 5 GHz (&amp; 6 GHz) coexistence</a:t>
            </a:r>
          </a:p>
        </p:txBody>
      </p:sp>
      <p:sp>
        <p:nvSpPr>
          <p:cNvPr id="3" name="Content Placeholder 2">
            <a:extLst>
              <a:ext uri="{FF2B5EF4-FFF2-40B4-BE49-F238E27FC236}">
                <a16:creationId xmlns:a16="http://schemas.microsoft.com/office/drawing/2014/main" id="{09A3BFCB-22DA-44AB-A4FB-6495B02FB635}"/>
              </a:ext>
            </a:extLst>
          </p:cNvPr>
          <p:cNvSpPr>
            <a:spLocks noGrp="1"/>
          </p:cNvSpPr>
          <p:nvPr>
            <p:ph idx="1"/>
          </p:nvPr>
        </p:nvSpPr>
        <p:spPr>
          <a:xfrm>
            <a:off x="685800" y="1981200"/>
            <a:ext cx="7772400" cy="4114800"/>
          </a:xfrm>
        </p:spPr>
        <p:txBody>
          <a:bodyPr/>
          <a:lstStyle/>
          <a:p>
            <a:pPr lvl="1"/>
            <a:r>
              <a:rPr lang="en-AU" dirty="0"/>
              <a:t>In May 2021, two submissions started the discussions about the optimum future path for coexistence in 5 GHz</a:t>
            </a:r>
            <a:r>
              <a:rPr lang="en-US" dirty="0"/>
              <a:t>, especially in relation to the use of 802.11be with legacy equipment…</a:t>
            </a:r>
            <a:r>
              <a:rPr lang="en-AU" dirty="0"/>
              <a:t> …</a:t>
            </a:r>
          </a:p>
          <a:p>
            <a:pPr lvl="2"/>
            <a:r>
              <a:rPr lang="en-US" dirty="0">
                <a:hlinkClick r:id="rId2"/>
              </a:rPr>
              <a:t>11-21-0705-00</a:t>
            </a:r>
            <a:endParaRPr lang="en-US" dirty="0"/>
          </a:p>
          <a:p>
            <a:pPr lvl="3"/>
            <a:r>
              <a:rPr lang="en-AU" i="1" dirty="0"/>
              <a:t>Simulation and Evaluation of the Impact of Varying ED Thresholds</a:t>
            </a:r>
          </a:p>
          <a:p>
            <a:pPr lvl="3"/>
            <a:r>
              <a:rPr lang="en-US" sz="1400" u="none" strike="noStrike" dirty="0">
                <a:effectLst/>
              </a:rPr>
              <a:t>Gaurav Patwardhan (HPE), Eldad Perahia (HPE), </a:t>
            </a:r>
            <a:r>
              <a:rPr lang="en-AU" dirty="0"/>
              <a:t>Stuart Strickland (HPE)</a:t>
            </a:r>
          </a:p>
          <a:p>
            <a:pPr lvl="3"/>
            <a:r>
              <a:rPr lang="en-AU" dirty="0">
                <a:solidFill>
                  <a:srgbClr val="00B050"/>
                </a:solidFill>
              </a:rPr>
              <a:t>Uniform use of </a:t>
            </a:r>
            <a:r>
              <a:rPr lang="en-AU" i="1" dirty="0">
                <a:solidFill>
                  <a:srgbClr val="00B050"/>
                </a:solidFill>
              </a:rPr>
              <a:t>EDT</a:t>
            </a:r>
            <a:r>
              <a:rPr lang="en-AU" dirty="0">
                <a:solidFill>
                  <a:srgbClr val="00B050"/>
                </a:solidFill>
              </a:rPr>
              <a:t> @ -72 dBm likely to have a positive impact on sharing</a:t>
            </a:r>
          </a:p>
          <a:p>
            <a:pPr lvl="3"/>
            <a:r>
              <a:rPr lang="en-AU" i="1" dirty="0">
                <a:solidFill>
                  <a:srgbClr val="FF6600"/>
                </a:solidFill>
              </a:rPr>
              <a:t>EDT</a:t>
            </a:r>
            <a:r>
              <a:rPr lang="en-AU" dirty="0">
                <a:solidFill>
                  <a:srgbClr val="FF6600"/>
                </a:solidFill>
              </a:rPr>
              <a:t> @ -72 dBm in 5 GHz will sometimes disadvantage 802.11be compared to legacy using </a:t>
            </a:r>
            <a:r>
              <a:rPr lang="en-AU" i="1" dirty="0">
                <a:solidFill>
                  <a:srgbClr val="FF6600"/>
                </a:solidFill>
              </a:rPr>
              <a:t>EDT</a:t>
            </a:r>
            <a:r>
              <a:rPr lang="en-AU" dirty="0">
                <a:solidFill>
                  <a:srgbClr val="FF6600"/>
                </a:solidFill>
              </a:rPr>
              <a:t> @ -62 dBm, with some mitigation from RTS/CTS</a:t>
            </a:r>
          </a:p>
          <a:p>
            <a:pPr lvl="3"/>
            <a:r>
              <a:rPr lang="en-AU" dirty="0"/>
              <a:t>Specification work is probably required in both TGme (for 802.11ax) and TGbe</a:t>
            </a:r>
          </a:p>
          <a:p>
            <a:pPr lvl="2"/>
            <a:r>
              <a:rPr lang="en-AU" dirty="0">
                <a:hlinkClick r:id="rId3"/>
              </a:rPr>
              <a:t>11-21-0851-00</a:t>
            </a:r>
            <a:r>
              <a:rPr lang="en-AU" dirty="0"/>
              <a:t> (Word document)</a:t>
            </a:r>
          </a:p>
          <a:p>
            <a:pPr lvl="3"/>
            <a:r>
              <a:rPr lang="en-AU" i="1" dirty="0"/>
              <a:t>5 GHz ED Analysis</a:t>
            </a:r>
          </a:p>
          <a:p>
            <a:pPr lvl="3"/>
            <a:r>
              <a:rPr lang="en-AU" dirty="0"/>
              <a:t>Menzo Wentink (Qualcomm)</a:t>
            </a:r>
          </a:p>
          <a:p>
            <a:pPr lvl="3"/>
            <a:r>
              <a:rPr lang="en-AU" i="1" dirty="0">
                <a:solidFill>
                  <a:srgbClr val="FF6600"/>
                </a:solidFill>
              </a:rPr>
              <a:t>EDT</a:t>
            </a:r>
            <a:r>
              <a:rPr lang="en-AU" dirty="0">
                <a:solidFill>
                  <a:srgbClr val="FF6600"/>
                </a:solidFill>
              </a:rPr>
              <a:t> @ -72 dBm in 5 GHz will sometimes disadvantage 802.11be compared to legacy</a:t>
            </a:r>
          </a:p>
          <a:p>
            <a:pPr lvl="3"/>
            <a:r>
              <a:rPr lang="en-AU" dirty="0">
                <a:solidFill>
                  <a:srgbClr val="FF6600"/>
                </a:solidFill>
              </a:rPr>
              <a:t>Use of </a:t>
            </a:r>
            <a:r>
              <a:rPr lang="en-AU" i="1" dirty="0">
                <a:solidFill>
                  <a:srgbClr val="FF6600"/>
                </a:solidFill>
              </a:rPr>
              <a:t>EDT</a:t>
            </a:r>
            <a:r>
              <a:rPr lang="en-AU" dirty="0">
                <a:solidFill>
                  <a:srgbClr val="FF6600"/>
                </a:solidFill>
              </a:rPr>
              <a:t> @ -72 dBm limits spectral reuse</a:t>
            </a:r>
          </a:p>
          <a:p>
            <a:pPr lvl="3"/>
            <a:r>
              <a:rPr lang="en-AU" dirty="0">
                <a:solidFill>
                  <a:srgbClr val="FF6600"/>
                </a:solidFill>
              </a:rPr>
              <a:t>EDT of -62 dBm may be a better long-term approach</a:t>
            </a:r>
          </a:p>
          <a:p>
            <a:pPr lvl="1"/>
            <a:r>
              <a:rPr lang="en-AU" b="1" dirty="0"/>
              <a:t>… suggesting more work is required!</a:t>
            </a:r>
          </a:p>
        </p:txBody>
      </p:sp>
      <p:sp>
        <p:nvSpPr>
          <p:cNvPr id="4" name="Footer Placeholder 3">
            <a:extLst>
              <a:ext uri="{FF2B5EF4-FFF2-40B4-BE49-F238E27FC236}">
                <a16:creationId xmlns:a16="http://schemas.microsoft.com/office/drawing/2014/main" id="{FDEBFE9B-C8AA-4D72-AA0D-963F801C518A}"/>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E8C550C9-663A-41F4-A191-9875274BBB44}"/>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43</a:t>
            </a:fld>
            <a:endParaRPr lang="en-US" dirty="0"/>
          </a:p>
        </p:txBody>
      </p:sp>
      <p:sp>
        <p:nvSpPr>
          <p:cNvPr id="7" name="Rectangle 6">
            <a:extLst>
              <a:ext uri="{FF2B5EF4-FFF2-40B4-BE49-F238E27FC236}">
                <a16:creationId xmlns:a16="http://schemas.microsoft.com/office/drawing/2014/main" id="{D3B08BC8-6850-4EC0-8661-B1A26D2D39D3}"/>
              </a:ext>
            </a:extLst>
          </p:cNvPr>
          <p:cNvSpPr/>
          <p:nvPr/>
        </p:nvSpPr>
        <p:spPr bwMode="auto">
          <a:xfrm rot="1433100">
            <a:off x="7880495" y="159834"/>
            <a:ext cx="1285843"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No update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Nov 2021</a:t>
            </a:r>
          </a:p>
        </p:txBody>
      </p:sp>
    </p:spTree>
    <p:extLst>
      <p:ext uri="{BB962C8B-B14F-4D97-AF65-F5344CB8AC3E}">
        <p14:creationId xmlns:p14="http://schemas.microsoft.com/office/powerpoint/2010/main" val="17368425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6E0E4-8DC0-45BF-96EB-7F324982071F}"/>
              </a:ext>
            </a:extLst>
          </p:cNvPr>
          <p:cNvSpPr>
            <a:spLocks noGrp="1"/>
          </p:cNvSpPr>
          <p:nvPr>
            <p:ph type="title"/>
          </p:nvPr>
        </p:nvSpPr>
        <p:spPr>
          <a:xfrm>
            <a:off x="685800" y="685800"/>
            <a:ext cx="8077200" cy="1066800"/>
          </a:xfrm>
        </p:spPr>
        <p:txBody>
          <a:bodyPr/>
          <a:lstStyle/>
          <a:p>
            <a:r>
              <a:rPr lang="en-AU" dirty="0"/>
              <a:t>In Jul 2021, the Coex SC heard further claims for the optimum path for 5 GHz (&amp; 6 GHz) coexistence</a:t>
            </a:r>
          </a:p>
        </p:txBody>
      </p:sp>
      <p:sp>
        <p:nvSpPr>
          <p:cNvPr id="3" name="Content Placeholder 2">
            <a:extLst>
              <a:ext uri="{FF2B5EF4-FFF2-40B4-BE49-F238E27FC236}">
                <a16:creationId xmlns:a16="http://schemas.microsoft.com/office/drawing/2014/main" id="{71CFA039-8D69-4C21-968A-8F6A965DA0B7}"/>
              </a:ext>
            </a:extLst>
          </p:cNvPr>
          <p:cNvSpPr>
            <a:spLocks noGrp="1"/>
          </p:cNvSpPr>
          <p:nvPr>
            <p:ph idx="1"/>
          </p:nvPr>
        </p:nvSpPr>
        <p:spPr>
          <a:xfrm>
            <a:off x="685800" y="1981200"/>
            <a:ext cx="7772400" cy="4114800"/>
          </a:xfrm>
        </p:spPr>
        <p:txBody>
          <a:bodyPr/>
          <a:lstStyle/>
          <a:p>
            <a:pPr lvl="1"/>
            <a:r>
              <a:rPr lang="en-US" dirty="0"/>
              <a:t>In July 2021, Stuart Strickland (HPE) presented a discussion on possible next steps in relation to 5 GHz coexistence, especially in relation to the use of 802.11be with legacy equipment…</a:t>
            </a:r>
          </a:p>
          <a:p>
            <a:pPr lvl="2"/>
            <a:r>
              <a:rPr lang="en-AU" dirty="0">
                <a:hlinkClick r:id="rId2"/>
              </a:rPr>
              <a:t>11-21-1179-00</a:t>
            </a:r>
            <a:endParaRPr lang="en-AU" dirty="0"/>
          </a:p>
          <a:p>
            <a:pPr lvl="3"/>
            <a:r>
              <a:rPr lang="en-AU" dirty="0"/>
              <a:t>Similar submission to </a:t>
            </a:r>
            <a:r>
              <a:rPr lang="en-US" dirty="0">
                <a:hlinkClick r:id="rId3"/>
              </a:rPr>
              <a:t>11-21-0705-00</a:t>
            </a:r>
            <a:r>
              <a:rPr lang="en-US" dirty="0"/>
              <a:t> in May 2021</a:t>
            </a:r>
          </a:p>
          <a:p>
            <a:pPr lvl="3"/>
            <a:r>
              <a:rPr lang="en-AU" dirty="0"/>
              <a:t>Focused on coexistence between legacy 802.11 using </a:t>
            </a:r>
            <a:r>
              <a:rPr lang="en-AU" i="1" dirty="0"/>
              <a:t>EDT</a:t>
            </a:r>
            <a:r>
              <a:rPr lang="en-AU" dirty="0"/>
              <a:t> of -62 dB &amp; 802.11be using </a:t>
            </a:r>
            <a:r>
              <a:rPr lang="en-AU" i="1" dirty="0"/>
              <a:t>EDT</a:t>
            </a:r>
            <a:r>
              <a:rPr lang="en-AU" dirty="0"/>
              <a:t> of -72 dBm</a:t>
            </a:r>
          </a:p>
          <a:p>
            <a:pPr lvl="3"/>
            <a:r>
              <a:rPr lang="en-AU" dirty="0">
                <a:solidFill>
                  <a:srgbClr val="FF6600"/>
                </a:solidFill>
              </a:rPr>
              <a:t>Concluded that ~10% of 802.11be traffic may suffer a disadvantage, compared to legacy traffic</a:t>
            </a:r>
          </a:p>
          <a:p>
            <a:pPr lvl="3"/>
            <a:r>
              <a:rPr lang="en-AU" dirty="0">
                <a:solidFill>
                  <a:srgbClr val="00B050"/>
                </a:solidFill>
              </a:rPr>
              <a:t>Noted that in managed networks a common </a:t>
            </a:r>
            <a:r>
              <a:rPr lang="en-AU" i="1" dirty="0">
                <a:solidFill>
                  <a:srgbClr val="00B050"/>
                </a:solidFill>
              </a:rPr>
              <a:t>EDT</a:t>
            </a:r>
            <a:r>
              <a:rPr lang="en-AU" dirty="0">
                <a:solidFill>
                  <a:srgbClr val="00B050"/>
                </a:solidFill>
              </a:rPr>
              <a:t> of -72 dBm may benefit both 802.11be &amp; legacy equipment</a:t>
            </a:r>
          </a:p>
          <a:p>
            <a:pPr lvl="3"/>
            <a:r>
              <a:rPr lang="en-AU" dirty="0">
                <a:solidFill>
                  <a:srgbClr val="FF6600"/>
                </a:solidFill>
              </a:rPr>
              <a:t>However, highlighted that the simulations used to draw these conclusion are relatively simple … </a:t>
            </a:r>
            <a:r>
              <a:rPr lang="en-AU" b="1" dirty="0">
                <a:solidFill>
                  <a:srgbClr val="FF6600"/>
                </a:solidFill>
              </a:rPr>
              <a:t>and more work is required </a:t>
            </a:r>
          </a:p>
          <a:p>
            <a:pPr lvl="1"/>
            <a:r>
              <a:rPr lang="en-AU" b="1" dirty="0"/>
              <a:t>… suggesting more work is required!</a:t>
            </a:r>
          </a:p>
          <a:p>
            <a:pPr lvl="3"/>
            <a:endParaRPr lang="en-AU" dirty="0"/>
          </a:p>
        </p:txBody>
      </p:sp>
      <p:sp>
        <p:nvSpPr>
          <p:cNvPr id="4" name="Footer Placeholder 3">
            <a:extLst>
              <a:ext uri="{FF2B5EF4-FFF2-40B4-BE49-F238E27FC236}">
                <a16:creationId xmlns:a16="http://schemas.microsoft.com/office/drawing/2014/main" id="{FA84A010-2EE1-4074-B952-5960188B3E8D}"/>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8601A79B-6ED4-48F0-9006-916B5CBA2EA5}"/>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44</a:t>
            </a:fld>
            <a:endParaRPr lang="en-US" dirty="0"/>
          </a:p>
        </p:txBody>
      </p:sp>
      <p:sp>
        <p:nvSpPr>
          <p:cNvPr id="7" name="Rectangle 6">
            <a:extLst>
              <a:ext uri="{FF2B5EF4-FFF2-40B4-BE49-F238E27FC236}">
                <a16:creationId xmlns:a16="http://schemas.microsoft.com/office/drawing/2014/main" id="{E304DF8C-A414-4A74-AAD9-A93E460D23E4}"/>
              </a:ext>
            </a:extLst>
          </p:cNvPr>
          <p:cNvSpPr/>
          <p:nvPr/>
        </p:nvSpPr>
        <p:spPr bwMode="auto">
          <a:xfrm rot="1433100">
            <a:off x="7880495" y="159834"/>
            <a:ext cx="1285843"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No update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Nov 2021</a:t>
            </a:r>
          </a:p>
        </p:txBody>
      </p:sp>
    </p:spTree>
    <p:extLst>
      <p:ext uri="{BB962C8B-B14F-4D97-AF65-F5344CB8AC3E}">
        <p14:creationId xmlns:p14="http://schemas.microsoft.com/office/powerpoint/2010/main" val="2492135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FD7DE-B467-40AF-9B9E-528180271797}"/>
              </a:ext>
            </a:extLst>
          </p:cNvPr>
          <p:cNvSpPr>
            <a:spLocks noGrp="1"/>
          </p:cNvSpPr>
          <p:nvPr>
            <p:ph type="title"/>
          </p:nvPr>
        </p:nvSpPr>
        <p:spPr/>
        <p:txBody>
          <a:bodyPr/>
          <a:lstStyle/>
          <a:p>
            <a:r>
              <a:rPr lang="en-AU" dirty="0"/>
              <a:t>In May 2022, it was highlighted again that more work is required to choose a path</a:t>
            </a:r>
          </a:p>
        </p:txBody>
      </p:sp>
      <p:sp>
        <p:nvSpPr>
          <p:cNvPr id="3" name="Content Placeholder 2">
            <a:extLst>
              <a:ext uri="{FF2B5EF4-FFF2-40B4-BE49-F238E27FC236}">
                <a16:creationId xmlns:a16="http://schemas.microsoft.com/office/drawing/2014/main" id="{6BF46DDF-02CD-4003-B772-4B37F71E2D04}"/>
              </a:ext>
            </a:extLst>
          </p:cNvPr>
          <p:cNvSpPr>
            <a:spLocks noGrp="1"/>
          </p:cNvSpPr>
          <p:nvPr>
            <p:ph idx="1"/>
          </p:nvPr>
        </p:nvSpPr>
        <p:spPr/>
        <p:txBody>
          <a:bodyPr/>
          <a:lstStyle/>
          <a:p>
            <a:pPr lvl="1"/>
            <a:r>
              <a:rPr lang="en-US" dirty="0"/>
              <a:t>Stuart Strickland (HPE) reported in May 2022 that</a:t>
            </a:r>
          </a:p>
          <a:p>
            <a:pPr lvl="2"/>
            <a:r>
              <a:rPr lang="en-US" dirty="0"/>
              <a:t>… </a:t>
            </a:r>
            <a:r>
              <a:rPr lang="en-AU" i="1" dirty="0"/>
              <a:t>we haven’t done any further research, but still don’t find merit in moving to ED-only at -62dBm.  </a:t>
            </a:r>
          </a:p>
          <a:p>
            <a:pPr lvl="2"/>
            <a:r>
              <a:rPr lang="en-AU" i="1" dirty="0"/>
              <a:t>An ED at -72dbm and an adjustable PD depending on local conditions seems like a promising path.</a:t>
            </a:r>
          </a:p>
          <a:p>
            <a:pPr lvl="1"/>
            <a:r>
              <a:rPr lang="en-AU" dirty="0"/>
              <a:t>It seems more work is required but no one has undertaken it</a:t>
            </a:r>
          </a:p>
          <a:p>
            <a:endParaRPr lang="en-AU" dirty="0"/>
          </a:p>
        </p:txBody>
      </p:sp>
      <p:sp>
        <p:nvSpPr>
          <p:cNvPr id="4" name="Footer Placeholder 3">
            <a:extLst>
              <a:ext uri="{FF2B5EF4-FFF2-40B4-BE49-F238E27FC236}">
                <a16:creationId xmlns:a16="http://schemas.microsoft.com/office/drawing/2014/main" id="{9342F756-A44A-4E42-AABE-23301E30754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7BE48F6-85A4-485F-BC00-CE650675DA5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45</a:t>
            </a:fld>
            <a:endParaRPr lang="en-US" dirty="0"/>
          </a:p>
        </p:txBody>
      </p:sp>
    </p:spTree>
    <p:extLst>
      <p:ext uri="{BB962C8B-B14F-4D97-AF65-F5344CB8AC3E}">
        <p14:creationId xmlns:p14="http://schemas.microsoft.com/office/powerpoint/2010/main" val="2908661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154FB-577A-003E-B46E-A216BA8C06F9}"/>
              </a:ext>
            </a:extLst>
          </p:cNvPr>
          <p:cNvSpPr>
            <a:spLocks noGrp="1"/>
          </p:cNvSpPr>
          <p:nvPr>
            <p:ph type="title"/>
          </p:nvPr>
        </p:nvSpPr>
        <p:spPr/>
        <p:txBody>
          <a:bodyPr/>
          <a:lstStyle/>
          <a:p>
            <a:r>
              <a:rPr lang="en-AU" dirty="0"/>
              <a:t>In Jun 2022 at BRAN #114, an ambit claim to change EN 301 893 to </a:t>
            </a:r>
            <a:r>
              <a:rPr lang="en-AU" i="1" dirty="0"/>
              <a:t>ED-only </a:t>
            </a:r>
            <a:r>
              <a:rPr lang="en-AU" dirty="0"/>
              <a:t>@ -62 dBm was not accepted</a:t>
            </a:r>
          </a:p>
        </p:txBody>
      </p:sp>
      <p:sp>
        <p:nvSpPr>
          <p:cNvPr id="3" name="Content Placeholder 2">
            <a:extLst>
              <a:ext uri="{FF2B5EF4-FFF2-40B4-BE49-F238E27FC236}">
                <a16:creationId xmlns:a16="http://schemas.microsoft.com/office/drawing/2014/main" id="{9494F746-3E0F-82FF-05D0-7A038E01CA3F}"/>
              </a:ext>
            </a:extLst>
          </p:cNvPr>
          <p:cNvSpPr>
            <a:spLocks noGrp="1"/>
          </p:cNvSpPr>
          <p:nvPr>
            <p:ph idx="1"/>
          </p:nvPr>
        </p:nvSpPr>
        <p:spPr/>
        <p:txBody>
          <a:bodyPr/>
          <a:lstStyle/>
          <a:p>
            <a:pPr lvl="1"/>
            <a:r>
              <a:rPr lang="en-US" dirty="0"/>
              <a:t>BRAN(22)114022 from Qualcomm proposed to loosen the constraint in EN 301 893 for all technologies to ED-only @ -62 dBm</a:t>
            </a:r>
          </a:p>
          <a:p>
            <a:pPr lvl="1"/>
            <a:r>
              <a:rPr lang="en-US" dirty="0"/>
              <a:t>The document did not provide an evidence to support this change or to mitigate the concerns expressed …</a:t>
            </a:r>
          </a:p>
          <a:p>
            <a:pPr lvl="1"/>
            <a:r>
              <a:rPr lang="en-US" dirty="0"/>
              <a:t>… particularly that such a change would essentially enable LAA/NR-U to ignore Wi-Fi in most situations, leading to poor coexistence outcomes</a:t>
            </a:r>
          </a:p>
          <a:p>
            <a:pPr lvl="1"/>
            <a:r>
              <a:rPr lang="en-US" dirty="0"/>
              <a:t>The document was noted by ETSI BRAN … </a:t>
            </a:r>
          </a:p>
          <a:p>
            <a:pPr lvl="1"/>
            <a:r>
              <a:rPr lang="en-US" dirty="0"/>
              <a:t>… but not accepted!</a:t>
            </a:r>
          </a:p>
        </p:txBody>
      </p:sp>
      <p:sp>
        <p:nvSpPr>
          <p:cNvPr id="4" name="Footer Placeholder 3">
            <a:extLst>
              <a:ext uri="{FF2B5EF4-FFF2-40B4-BE49-F238E27FC236}">
                <a16:creationId xmlns:a16="http://schemas.microsoft.com/office/drawing/2014/main" id="{0A1FFE3D-2E04-1161-B33F-E85C1A5B901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A5FEBB77-3B4C-4134-A203-FFFF2CD31F0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46</a:t>
            </a:fld>
            <a:endParaRPr lang="en-US" dirty="0"/>
          </a:p>
        </p:txBody>
      </p:sp>
    </p:spTree>
    <p:extLst>
      <p:ext uri="{BB962C8B-B14F-4D97-AF65-F5344CB8AC3E}">
        <p14:creationId xmlns:p14="http://schemas.microsoft.com/office/powerpoint/2010/main" val="12777838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154FB-577A-003E-B46E-A216BA8C06F9}"/>
              </a:ext>
            </a:extLst>
          </p:cNvPr>
          <p:cNvSpPr>
            <a:spLocks noGrp="1"/>
          </p:cNvSpPr>
          <p:nvPr>
            <p:ph type="title"/>
          </p:nvPr>
        </p:nvSpPr>
        <p:spPr/>
        <p:txBody>
          <a:bodyPr/>
          <a:lstStyle/>
          <a:p>
            <a:r>
              <a:rPr lang="en-AU" dirty="0"/>
              <a:t>The discussion at BRAN #114 just showed more work is required …</a:t>
            </a:r>
          </a:p>
        </p:txBody>
      </p:sp>
      <p:sp>
        <p:nvSpPr>
          <p:cNvPr id="3" name="Content Placeholder 2">
            <a:extLst>
              <a:ext uri="{FF2B5EF4-FFF2-40B4-BE49-F238E27FC236}">
                <a16:creationId xmlns:a16="http://schemas.microsoft.com/office/drawing/2014/main" id="{9494F746-3E0F-82FF-05D0-7A038E01CA3F}"/>
              </a:ext>
            </a:extLst>
          </p:cNvPr>
          <p:cNvSpPr>
            <a:spLocks noGrp="1"/>
          </p:cNvSpPr>
          <p:nvPr>
            <p:ph idx="1"/>
          </p:nvPr>
        </p:nvSpPr>
        <p:spPr/>
        <p:txBody>
          <a:bodyPr/>
          <a:lstStyle/>
          <a:p>
            <a:pPr lvl="1"/>
            <a:r>
              <a:rPr lang="en-US" dirty="0"/>
              <a:t>The bottom line is that more work is needed to resolve the ongoing question of </a:t>
            </a:r>
            <a:r>
              <a:rPr lang="en-US" dirty="0" err="1"/>
              <a:t>coex</a:t>
            </a:r>
            <a:r>
              <a:rPr lang="en-US" dirty="0"/>
              <a:t> in 5 GHz …</a:t>
            </a:r>
          </a:p>
          <a:p>
            <a:pPr lvl="2"/>
            <a:r>
              <a:rPr lang="en-US" dirty="0"/>
              <a:t>Between Wi-Fi &amp; LAA/NR-U (assuming either of LAA/NR-U ever exist)</a:t>
            </a:r>
          </a:p>
          <a:p>
            <a:pPr lvl="2"/>
            <a:r>
              <a:rPr lang="en-US" dirty="0"/>
              <a:t>Between 802.11ax &amp; 802.11be (we know 802.11ax/be will exist)</a:t>
            </a:r>
          </a:p>
          <a:p>
            <a:pPr lvl="1"/>
            <a:r>
              <a:rPr lang="en-US" dirty="0"/>
              <a:t>…. because it just won’t go away</a:t>
            </a:r>
          </a:p>
          <a:p>
            <a:pPr lvl="1"/>
            <a:r>
              <a:rPr lang="en-US" dirty="0"/>
              <a:t>The work could involve:</a:t>
            </a:r>
          </a:p>
          <a:p>
            <a:pPr lvl="2"/>
            <a:r>
              <a:rPr lang="en-US" dirty="0"/>
              <a:t>Showing ED-only @ -62 dBm causes no harm when coexisting with LAA/NR-U</a:t>
            </a:r>
          </a:p>
          <a:p>
            <a:pPr lvl="3"/>
            <a:r>
              <a:rPr lang="en-US" dirty="0"/>
              <a:t>Technical work</a:t>
            </a:r>
          </a:p>
          <a:p>
            <a:pPr lvl="3"/>
            <a:r>
              <a:rPr lang="en-US" dirty="0">
                <a:solidFill>
                  <a:srgbClr val="FF6600"/>
                </a:solidFill>
              </a:rPr>
              <a:t>Unlikely?</a:t>
            </a:r>
          </a:p>
          <a:p>
            <a:pPr lvl="2"/>
            <a:r>
              <a:rPr lang="en-US" dirty="0"/>
              <a:t>Showing that Wi-Fi will not need to interoperate with other technologies?</a:t>
            </a:r>
          </a:p>
          <a:p>
            <a:pPr lvl="3"/>
            <a:r>
              <a:rPr lang="en-US" dirty="0"/>
              <a:t>Marketing work</a:t>
            </a:r>
          </a:p>
          <a:p>
            <a:pPr lvl="3"/>
            <a:r>
              <a:rPr lang="en-US" dirty="0">
                <a:solidFill>
                  <a:srgbClr val="FF6600"/>
                </a:solidFill>
              </a:rPr>
              <a:t>Unlikely?</a:t>
            </a:r>
          </a:p>
          <a:p>
            <a:pPr lvl="1"/>
            <a:r>
              <a:rPr lang="en-AU" dirty="0">
                <a:latin typeface="+mj-lt"/>
              </a:rPr>
              <a:t>Next steps? Contributions?</a:t>
            </a:r>
            <a:endParaRPr lang="en-US" dirty="0">
              <a:solidFill>
                <a:srgbClr val="FF6600"/>
              </a:solidFill>
              <a:latin typeface="+mj-lt"/>
            </a:endParaRPr>
          </a:p>
          <a:p>
            <a:pPr lvl="2"/>
            <a:r>
              <a:rPr lang="en-US" dirty="0">
                <a:solidFill>
                  <a:srgbClr val="FF0000"/>
                </a:solidFill>
                <a:latin typeface="+mj-lt"/>
              </a:rPr>
              <a:t>In Sept, if there are no contributions, we will use straw polls to set direction</a:t>
            </a:r>
          </a:p>
          <a:p>
            <a:pPr lvl="2"/>
            <a:endParaRPr lang="en-US" dirty="0"/>
          </a:p>
          <a:p>
            <a:endParaRPr lang="en-AU" dirty="0"/>
          </a:p>
        </p:txBody>
      </p:sp>
      <p:sp>
        <p:nvSpPr>
          <p:cNvPr id="4" name="Footer Placeholder 3">
            <a:extLst>
              <a:ext uri="{FF2B5EF4-FFF2-40B4-BE49-F238E27FC236}">
                <a16:creationId xmlns:a16="http://schemas.microsoft.com/office/drawing/2014/main" id="{0A1FFE3D-2E04-1161-B33F-E85C1A5B901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A5FEBB77-3B4C-4134-A203-FFFF2CD31F0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47</a:t>
            </a:fld>
            <a:endParaRPr lang="en-US" dirty="0"/>
          </a:p>
        </p:txBody>
      </p:sp>
    </p:spTree>
    <p:extLst>
      <p:ext uri="{BB962C8B-B14F-4D97-AF65-F5344CB8AC3E}">
        <p14:creationId xmlns:p14="http://schemas.microsoft.com/office/powerpoint/2010/main" val="31930978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FD7DE-B467-40AF-9B9E-528180271797}"/>
              </a:ext>
            </a:extLst>
          </p:cNvPr>
          <p:cNvSpPr>
            <a:spLocks noGrp="1"/>
          </p:cNvSpPr>
          <p:nvPr>
            <p:ph type="title"/>
          </p:nvPr>
        </p:nvSpPr>
        <p:spPr/>
        <p:txBody>
          <a:bodyPr/>
          <a:lstStyle/>
          <a:p>
            <a:r>
              <a:rPr lang="en-AU" dirty="0"/>
              <a:t>How should the 802.11 spec be refined to allow operation with </a:t>
            </a:r>
            <a:r>
              <a:rPr lang="en-AU" i="1" dirty="0"/>
              <a:t>ED-only</a:t>
            </a:r>
            <a:r>
              <a:rPr lang="en-AU" dirty="0"/>
              <a:t> @ -72 dBm?</a:t>
            </a:r>
          </a:p>
        </p:txBody>
      </p:sp>
      <p:sp>
        <p:nvSpPr>
          <p:cNvPr id="3" name="Content Placeholder 2">
            <a:extLst>
              <a:ext uri="{FF2B5EF4-FFF2-40B4-BE49-F238E27FC236}">
                <a16:creationId xmlns:a16="http://schemas.microsoft.com/office/drawing/2014/main" id="{6BF46DDF-02CD-4003-B772-4B37F71E2D04}"/>
              </a:ext>
            </a:extLst>
          </p:cNvPr>
          <p:cNvSpPr>
            <a:spLocks noGrp="1"/>
          </p:cNvSpPr>
          <p:nvPr>
            <p:ph idx="1"/>
          </p:nvPr>
        </p:nvSpPr>
        <p:spPr>
          <a:xfrm>
            <a:off x="685800" y="1828800"/>
            <a:ext cx="7772400" cy="4114800"/>
          </a:xfrm>
        </p:spPr>
        <p:txBody>
          <a:bodyPr/>
          <a:lstStyle/>
          <a:p>
            <a:pPr lvl="1"/>
            <a:r>
              <a:rPr lang="en-AU" dirty="0"/>
              <a:t>The current situation is that EN 301 893 requires 802.11be to operate with the </a:t>
            </a:r>
            <a:r>
              <a:rPr lang="en-AU" i="1" dirty="0"/>
              <a:t>ED-only</a:t>
            </a:r>
            <a:r>
              <a:rPr lang="en-AU" dirty="0"/>
              <a:t> @ -72 dBm constraint</a:t>
            </a:r>
          </a:p>
          <a:p>
            <a:pPr lvl="1"/>
            <a:r>
              <a:rPr lang="en-AU" dirty="0"/>
              <a:t>Two options suggested so far:</a:t>
            </a:r>
          </a:p>
          <a:p>
            <a:pPr lvl="2"/>
            <a:r>
              <a:rPr lang="en-AU" dirty="0"/>
              <a:t>The simplest/safest short term approach might be to refine the 802.11be spec to define a mode of operation in 5 GHz using </a:t>
            </a:r>
            <a:r>
              <a:rPr lang="en-AU" i="1" dirty="0"/>
              <a:t>ED-only</a:t>
            </a:r>
            <a:r>
              <a:rPr lang="en-AU" dirty="0"/>
              <a:t> @ -72 dBm </a:t>
            </a:r>
          </a:p>
          <a:p>
            <a:pPr lvl="3"/>
            <a:r>
              <a:rPr lang="en-AU" dirty="0"/>
              <a:t>This approach has the advantage it is aligned with the </a:t>
            </a:r>
            <a:r>
              <a:rPr lang="en-AU" i="1" dirty="0"/>
              <a:t>ED-only</a:t>
            </a:r>
            <a:r>
              <a:rPr lang="en-AU" dirty="0"/>
              <a:t> @ -72 dBm rules in Europe in 6 GHz; the 802.11 std needs to be refined for 6 GHz operation too!</a:t>
            </a:r>
          </a:p>
          <a:p>
            <a:pPr lvl="2"/>
            <a:r>
              <a:rPr lang="en-AU" dirty="0">
                <a:effectLst/>
                <a:latin typeface="+mj-lt"/>
                <a:ea typeface="Calibri" panose="020F0502020204030204" pitchFamily="34" charset="0"/>
              </a:rPr>
              <a:t>A comment was received that seemed to support a change to the 802.11 standard to </a:t>
            </a:r>
            <a:r>
              <a:rPr lang="en-AU" dirty="0">
                <a:latin typeface="+mj-lt"/>
              </a:rPr>
              <a:t>allow operation with </a:t>
            </a:r>
            <a:r>
              <a:rPr lang="en-AU" i="1" dirty="0">
                <a:effectLst/>
                <a:latin typeface="+mj-lt"/>
                <a:ea typeface="Calibri" panose="020F0502020204030204" pitchFamily="34" charset="0"/>
              </a:rPr>
              <a:t>ED/PD = -72/(&lt; -72) dBm </a:t>
            </a:r>
          </a:p>
          <a:p>
            <a:pPr lvl="3"/>
            <a:r>
              <a:rPr lang="en-AU" i="1" dirty="0">
                <a:effectLst/>
                <a:latin typeface="+mj-lt"/>
                <a:ea typeface="Calibri" panose="020F0502020204030204" pitchFamily="34" charset="0"/>
              </a:rPr>
              <a:t>A good option may be to enable spatial reuse with ED set to -72 and PD varying between [-72, -72 - delta]</a:t>
            </a:r>
          </a:p>
          <a:p>
            <a:pPr lvl="3"/>
            <a:r>
              <a:rPr lang="en-AU" i="1" dirty="0">
                <a:effectLst/>
                <a:latin typeface="+mj-lt"/>
                <a:ea typeface="Calibri" panose="020F0502020204030204" pitchFamily="34" charset="0"/>
              </a:rPr>
              <a:t>This allows the most aggressive option of ED/PD = -72/-72, while letting a system select a lower PD based on fairness or network characteristics</a:t>
            </a:r>
          </a:p>
          <a:p>
            <a:pPr lvl="3"/>
            <a:r>
              <a:rPr lang="en-AU" i="1" dirty="0">
                <a:effectLst/>
                <a:latin typeface="+mj-lt"/>
                <a:ea typeface="Calibri" panose="020F0502020204030204" pitchFamily="34" charset="0"/>
              </a:rPr>
              <a:t>Spatial reuse hasn’t really taken off in 11ax due to lack of optimization; so maybe the ETSI situation will spur Wi-Fi companies to start looking into it more seriously</a:t>
            </a:r>
          </a:p>
          <a:p>
            <a:pPr lvl="1"/>
            <a:r>
              <a:rPr lang="en-AU" sz="1600" dirty="0">
                <a:latin typeface="+mj-lt"/>
              </a:rPr>
              <a:t>Others? Next steps? Contributions?</a:t>
            </a:r>
          </a:p>
          <a:p>
            <a:pPr lvl="2"/>
            <a:r>
              <a:rPr lang="en-US" sz="1400" dirty="0">
                <a:solidFill>
                  <a:srgbClr val="FF0000"/>
                </a:solidFill>
                <a:latin typeface="+mj-lt"/>
              </a:rPr>
              <a:t>In Sept, if there are no contributions, we will use straw polls to set direction</a:t>
            </a:r>
          </a:p>
        </p:txBody>
      </p:sp>
      <p:sp>
        <p:nvSpPr>
          <p:cNvPr id="4" name="Footer Placeholder 3">
            <a:extLst>
              <a:ext uri="{FF2B5EF4-FFF2-40B4-BE49-F238E27FC236}">
                <a16:creationId xmlns:a16="http://schemas.microsoft.com/office/drawing/2014/main" id="{9342F756-A44A-4E42-AABE-23301E30754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7BE48F6-85A4-485F-BC00-CE650675DA5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48</a:t>
            </a:fld>
            <a:endParaRPr lang="en-US" dirty="0"/>
          </a:p>
        </p:txBody>
      </p:sp>
    </p:spTree>
    <p:extLst>
      <p:ext uri="{BB962C8B-B14F-4D97-AF65-F5344CB8AC3E}">
        <p14:creationId xmlns:p14="http://schemas.microsoft.com/office/powerpoint/2010/main" val="2750522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What is happening in ETSI BRAN?</a:t>
            </a:r>
          </a:p>
          <a:p>
            <a:pPr marL="342900" lvl="1" indent="-342900" algn="ctr">
              <a:buNone/>
            </a:pPr>
            <a:r>
              <a:rPr lang="en-AU" sz="2400" b="1" dirty="0">
                <a:solidFill>
                  <a:srgbClr val="FF0000"/>
                </a:solidFill>
              </a:rPr>
              <a:t>EN 303 687 (6 GHz)</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49</a:t>
            </a:fld>
            <a:endParaRPr lang="en-US" dirty="0"/>
          </a:p>
        </p:txBody>
      </p:sp>
    </p:spTree>
    <p:extLst>
      <p:ext uri="{BB962C8B-B14F-4D97-AF65-F5344CB8AC3E}">
        <p14:creationId xmlns:p14="http://schemas.microsoft.com/office/powerpoint/2010/main" val="3405812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Coex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5</a:t>
            </a:fld>
            <a:endParaRPr lang="en-US" dirty="0"/>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
        <p:nvSpPr>
          <p:cNvPr id="6" name="Rectangle 5">
            <a:extLst>
              <a:ext uri="{FF2B5EF4-FFF2-40B4-BE49-F238E27FC236}">
                <a16:creationId xmlns:a16="http://schemas.microsoft.com/office/drawing/2014/main" id="{3966C166-C575-4799-9036-8042579E6D64}"/>
              </a:ext>
            </a:extLst>
          </p:cNvPr>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53641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B1657-5C15-4106-B8AA-0F03034BEB65}"/>
              </a:ext>
            </a:extLst>
          </p:cNvPr>
          <p:cNvSpPr>
            <a:spLocks noGrp="1"/>
          </p:cNvSpPr>
          <p:nvPr>
            <p:ph type="title"/>
          </p:nvPr>
        </p:nvSpPr>
        <p:spPr/>
        <p:txBody>
          <a:bodyPr/>
          <a:lstStyle/>
          <a:p>
            <a:r>
              <a:rPr lang="en-AU" dirty="0"/>
              <a:t>The latest revision of EN 303 687 (6 GHz) has been  sent to ENAP </a:t>
            </a:r>
            <a:r>
              <a:rPr lang="en-AU"/>
              <a:t>ballot closing in late July 2022</a:t>
            </a:r>
            <a:endParaRPr lang="en-AU" dirty="0"/>
          </a:p>
        </p:txBody>
      </p:sp>
      <p:sp>
        <p:nvSpPr>
          <p:cNvPr id="3" name="Content Placeholder 2">
            <a:extLst>
              <a:ext uri="{FF2B5EF4-FFF2-40B4-BE49-F238E27FC236}">
                <a16:creationId xmlns:a16="http://schemas.microsoft.com/office/drawing/2014/main" id="{A457AEF6-508E-4443-8995-C6EA02B6B88C}"/>
              </a:ext>
            </a:extLst>
          </p:cNvPr>
          <p:cNvSpPr>
            <a:spLocks noGrp="1"/>
          </p:cNvSpPr>
          <p:nvPr>
            <p:ph idx="1"/>
          </p:nvPr>
        </p:nvSpPr>
        <p:spPr/>
        <p:txBody>
          <a:bodyPr/>
          <a:lstStyle/>
          <a:p>
            <a:r>
              <a:rPr lang="en-AU" dirty="0"/>
              <a:t>Document status</a:t>
            </a:r>
          </a:p>
          <a:p>
            <a:pPr lvl="1"/>
            <a:r>
              <a:rPr lang="en-US" dirty="0"/>
              <a:t>Draft EN 303 687 </a:t>
            </a:r>
            <a:r>
              <a:rPr lang="en-AU" dirty="0"/>
              <a:t>v1.0.0 (</a:t>
            </a:r>
            <a:r>
              <a:rPr lang="en-AU" dirty="0">
                <a:solidFill>
                  <a:srgbClr val="000000"/>
                </a:solidFill>
                <a:latin typeface="Arial" panose="020B0604020202020204" pitchFamily="34" charset="0"/>
              </a:rPr>
              <a:t>f</a:t>
            </a:r>
            <a:r>
              <a:rPr lang="en-AU" b="0" i="0" dirty="0">
                <a:solidFill>
                  <a:srgbClr val="000000"/>
                </a:solidFill>
                <a:effectLst/>
                <a:latin typeface="Arial" panose="020B0604020202020204" pitchFamily="34" charset="0"/>
              </a:rPr>
              <a:t>inal draft for approval</a:t>
            </a:r>
            <a:r>
              <a:rPr lang="en-AU" dirty="0"/>
              <a:t>)</a:t>
            </a:r>
          </a:p>
          <a:p>
            <a:r>
              <a:rPr lang="en-GB" dirty="0"/>
              <a:t>Commentary </a:t>
            </a:r>
          </a:p>
          <a:p>
            <a:pPr lvl="1"/>
            <a:r>
              <a:rPr lang="en-AU" dirty="0"/>
              <a:t>v0.0.20 was completed after BRAN#113</a:t>
            </a:r>
          </a:p>
          <a:p>
            <a:pPr lvl="2"/>
            <a:r>
              <a:rPr lang="en-AU" i="1" dirty="0">
                <a:solidFill>
                  <a:srgbClr val="00B050"/>
                </a:solidFill>
              </a:rPr>
              <a:t>Adaptivity based on ED-only</a:t>
            </a:r>
            <a:r>
              <a:rPr lang="en-AU" dirty="0">
                <a:solidFill>
                  <a:srgbClr val="00B050"/>
                </a:solidFill>
              </a:rPr>
              <a:t> at -72 dBm included</a:t>
            </a:r>
          </a:p>
          <a:p>
            <a:pPr lvl="2"/>
            <a:r>
              <a:rPr lang="en-AU" dirty="0">
                <a:solidFill>
                  <a:srgbClr val="FF9900"/>
                </a:solidFill>
              </a:rPr>
              <a:t>Some aspects of NB FH in 4.3.3.2 (specification) &amp; 5 (testing) included</a:t>
            </a:r>
          </a:p>
          <a:p>
            <a:pPr lvl="2"/>
            <a:r>
              <a:rPr lang="en-AU" dirty="0">
                <a:solidFill>
                  <a:srgbClr val="FF0000"/>
                </a:solidFill>
              </a:rPr>
              <a:t>All support for C2C features removed, at least for the moment</a:t>
            </a:r>
          </a:p>
          <a:p>
            <a:pPr lvl="1"/>
            <a:r>
              <a:rPr lang="en-AU" dirty="0"/>
              <a:t>v1.0.0 was sent for review by NSOs in an ENAP ballot, closing 26 Jul 22</a:t>
            </a:r>
          </a:p>
          <a:p>
            <a:pPr lvl="2"/>
            <a:r>
              <a:rPr lang="en-AU" dirty="0"/>
              <a:t>It appears resources for a review by EC appointed consultant were unavailable</a:t>
            </a:r>
          </a:p>
          <a:p>
            <a:pPr lvl="2"/>
            <a:r>
              <a:rPr lang="en-AU" dirty="0"/>
              <a:t>ETSI Secretariat completed its editorial checks</a:t>
            </a:r>
          </a:p>
          <a:p>
            <a:pPr lvl="1"/>
            <a:r>
              <a:rPr lang="en-AU" dirty="0">
                <a:solidFill>
                  <a:srgbClr val="00B050"/>
                </a:solidFill>
              </a:rPr>
              <a:t>Hopefully, this means approval of the next revision of EN 303 687</a:t>
            </a:r>
            <a:br>
              <a:rPr lang="en-AU" dirty="0">
                <a:solidFill>
                  <a:srgbClr val="00B050"/>
                </a:solidFill>
              </a:rPr>
            </a:br>
            <a:r>
              <a:rPr lang="en-AU" dirty="0">
                <a:solidFill>
                  <a:srgbClr val="00B050"/>
                </a:solidFill>
              </a:rPr>
              <a:t>(6 GHz) is close-</a:t>
            </a:r>
            <a:r>
              <a:rPr lang="en-AU" dirty="0" err="1">
                <a:solidFill>
                  <a:srgbClr val="00B050"/>
                </a:solidFill>
              </a:rPr>
              <a:t>ish</a:t>
            </a:r>
            <a:r>
              <a:rPr lang="en-AU" dirty="0">
                <a:solidFill>
                  <a:srgbClr val="00B050"/>
                </a:solidFill>
              </a:rPr>
              <a:t>!</a:t>
            </a:r>
          </a:p>
          <a:p>
            <a:pPr lvl="2"/>
            <a:endParaRPr lang="en-AU" b="0" i="1" dirty="0">
              <a:solidFill>
                <a:srgbClr val="000000"/>
              </a:solidFill>
              <a:effectLst/>
              <a:latin typeface="Arial" panose="020B0604020202020204" pitchFamily="34" charset="0"/>
            </a:endParaRPr>
          </a:p>
          <a:p>
            <a:pPr lvl="2"/>
            <a:endParaRPr lang="en-AU" dirty="0">
              <a:solidFill>
                <a:srgbClr val="FF9900"/>
              </a:solidFill>
            </a:endParaRPr>
          </a:p>
        </p:txBody>
      </p:sp>
      <p:sp>
        <p:nvSpPr>
          <p:cNvPr id="4" name="Footer Placeholder 3">
            <a:extLst>
              <a:ext uri="{FF2B5EF4-FFF2-40B4-BE49-F238E27FC236}">
                <a16:creationId xmlns:a16="http://schemas.microsoft.com/office/drawing/2014/main" id="{BD3228F5-284D-418D-88BA-BDADC04DAE86}"/>
              </a:ext>
            </a:extLst>
          </p:cNvPr>
          <p:cNvSpPr>
            <a:spLocks noGrp="1"/>
          </p:cNvSpPr>
          <p:nvPr>
            <p:ph type="ftr" sz="quarter" idx="10"/>
          </p:nvPr>
        </p:nvSpPr>
        <p:spPr/>
        <p:txBody>
          <a:bodyPr/>
          <a:lstStyle/>
          <a:p>
            <a:r>
              <a:rPr lang="en-US" dirty="0"/>
              <a:t>Andrew Myles, Cisco</a:t>
            </a:r>
          </a:p>
        </p:txBody>
      </p:sp>
      <p:sp>
        <p:nvSpPr>
          <p:cNvPr id="5" name="Slide Number Placeholder 4">
            <a:extLst>
              <a:ext uri="{FF2B5EF4-FFF2-40B4-BE49-F238E27FC236}">
                <a16:creationId xmlns:a16="http://schemas.microsoft.com/office/drawing/2014/main" id="{D9E964A0-2182-40D4-AF81-7EA9938AB1F5}"/>
              </a:ext>
            </a:extLst>
          </p:cNvPr>
          <p:cNvSpPr>
            <a:spLocks noGrp="1"/>
          </p:cNvSpPr>
          <p:nvPr>
            <p:ph type="sldNum" sz="quarter" idx="11"/>
          </p:nvPr>
        </p:nvSpPr>
        <p:spPr/>
        <p:txBody>
          <a:bodyPr/>
          <a:lstStyle/>
          <a:p>
            <a:r>
              <a:rPr lang="en-US" dirty="0"/>
              <a:t>Slide </a:t>
            </a:r>
            <a:fld id="{EF4002E7-DB4D-4CC3-8382-1939D19420D8}" type="slidenum">
              <a:rPr lang="en-US" smtClean="0"/>
              <a:pPr/>
              <a:t>50</a:t>
            </a:fld>
            <a:endParaRPr lang="en-US" dirty="0"/>
          </a:p>
        </p:txBody>
      </p:sp>
    </p:spTree>
    <p:extLst>
      <p:ext uri="{BB962C8B-B14F-4D97-AF65-F5344CB8AC3E}">
        <p14:creationId xmlns:p14="http://schemas.microsoft.com/office/powerpoint/2010/main" val="3500688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BCF0F-B811-4DA0-AA45-006CF530A83D}"/>
              </a:ext>
            </a:extLst>
          </p:cNvPr>
          <p:cNvSpPr>
            <a:spLocks noGrp="1"/>
          </p:cNvSpPr>
          <p:nvPr>
            <p:ph type="title"/>
          </p:nvPr>
        </p:nvSpPr>
        <p:spPr/>
        <p:txBody>
          <a:bodyPr/>
          <a:lstStyle/>
          <a:p>
            <a:r>
              <a:rPr lang="en-AU" dirty="0"/>
              <a:t>There are some open issues in EN 303 687 that will probably be addressed in the next revision</a:t>
            </a:r>
          </a:p>
        </p:txBody>
      </p:sp>
      <p:sp>
        <p:nvSpPr>
          <p:cNvPr id="3" name="Content Placeholder 2">
            <a:extLst>
              <a:ext uri="{FF2B5EF4-FFF2-40B4-BE49-F238E27FC236}">
                <a16:creationId xmlns:a16="http://schemas.microsoft.com/office/drawing/2014/main" id="{FE8628CD-02F9-4DB9-9D39-8AF50A363E18}"/>
              </a:ext>
            </a:extLst>
          </p:cNvPr>
          <p:cNvSpPr>
            <a:spLocks noGrp="1"/>
          </p:cNvSpPr>
          <p:nvPr>
            <p:ph sz="half" idx="1"/>
          </p:nvPr>
        </p:nvSpPr>
        <p:spPr/>
        <p:txBody>
          <a:bodyPr/>
          <a:lstStyle/>
          <a:p>
            <a:r>
              <a:rPr lang="en-GB" dirty="0"/>
              <a:t>NB FH operations</a:t>
            </a:r>
          </a:p>
          <a:p>
            <a:pPr lvl="1"/>
            <a:r>
              <a:rPr lang="en-GB" dirty="0"/>
              <a:t>The next version of EN 303 687 will specify that NB FH uses the LBE/FBE </a:t>
            </a:r>
            <a:r>
              <a:rPr lang="en-US" sz="1800" dirty="0">
                <a:effectLst/>
                <a:latin typeface="+mj-lt"/>
                <a:ea typeface="Times New Roman" panose="02020603050405020304" pitchFamily="18" charset="0"/>
              </a:rPr>
              <a:t>channel access mechanisms &amp; channelization’s </a:t>
            </a:r>
            <a:endParaRPr lang="en-GB" dirty="0"/>
          </a:p>
          <a:p>
            <a:pPr lvl="1"/>
            <a:r>
              <a:rPr lang="en-AU" dirty="0"/>
              <a:t>Future revisions of EN 303 687 may extend NB FH further</a:t>
            </a:r>
          </a:p>
          <a:p>
            <a:pPr lvl="2"/>
            <a:r>
              <a:rPr lang="en-AU" dirty="0"/>
              <a:t>See </a:t>
            </a:r>
            <a:r>
              <a:rPr lang="en-GB" dirty="0"/>
              <a:t> BRAN(21)112011 (Apple) - </a:t>
            </a:r>
            <a:r>
              <a:rPr lang="en-GB" i="1" dirty="0"/>
              <a:t>Narrow Band Channel Access in 6 GHz </a:t>
            </a:r>
            <a:r>
              <a:rPr lang="en-GB" dirty="0"/>
              <a:t>for some initial discussions</a:t>
            </a:r>
          </a:p>
          <a:p>
            <a:pPr lvl="1"/>
            <a:r>
              <a:rPr lang="en-GB" dirty="0"/>
              <a:t>The plan is for the Coex SC to monitor any future discussions …</a:t>
            </a:r>
          </a:p>
          <a:p>
            <a:pPr lvl="1"/>
            <a:r>
              <a:rPr lang="en-AU" dirty="0"/>
              <a:t>… but in the meantime, NB FH is partially enabled by EN 303 687</a:t>
            </a:r>
          </a:p>
          <a:p>
            <a:pPr lvl="1"/>
            <a:endParaRPr lang="en-AU" dirty="0"/>
          </a:p>
          <a:p>
            <a:endParaRPr lang="en-AU" dirty="0"/>
          </a:p>
        </p:txBody>
      </p:sp>
      <p:sp>
        <p:nvSpPr>
          <p:cNvPr id="6" name="Content Placeholder 5">
            <a:extLst>
              <a:ext uri="{FF2B5EF4-FFF2-40B4-BE49-F238E27FC236}">
                <a16:creationId xmlns:a16="http://schemas.microsoft.com/office/drawing/2014/main" id="{8F686B20-EEA0-450D-85FE-1D736D774834}"/>
              </a:ext>
            </a:extLst>
          </p:cNvPr>
          <p:cNvSpPr>
            <a:spLocks noGrp="1"/>
          </p:cNvSpPr>
          <p:nvPr>
            <p:ph sz="half" idx="2"/>
          </p:nvPr>
        </p:nvSpPr>
        <p:spPr/>
        <p:txBody>
          <a:bodyPr/>
          <a:lstStyle/>
          <a:p>
            <a:r>
              <a:rPr lang="en-AU" dirty="0"/>
              <a:t>C2C operations</a:t>
            </a:r>
          </a:p>
          <a:p>
            <a:pPr lvl="1"/>
            <a:r>
              <a:rPr lang="en-AU" dirty="0"/>
              <a:t>Various efforts were made to specify requirements in EN 303 687 for C2C operations to be enabled by “hearing” any AP in any channel</a:t>
            </a:r>
          </a:p>
          <a:p>
            <a:pPr lvl="1"/>
            <a:r>
              <a:rPr lang="en-AU" dirty="0"/>
              <a:t>There was no agreement on a sufficient level of “hearing” and so the issue has probably been deferred to the next revision</a:t>
            </a:r>
          </a:p>
          <a:p>
            <a:pPr lvl="1"/>
            <a:r>
              <a:rPr lang="en-GB" dirty="0"/>
              <a:t>The plan is for the Coex SC to monitor any future discussions …</a:t>
            </a:r>
            <a:endParaRPr lang="en-AU" dirty="0"/>
          </a:p>
          <a:p>
            <a:pPr lvl="1"/>
            <a:r>
              <a:rPr lang="en-AU" dirty="0"/>
              <a:t>… but in the meantime C2C is not enabled by EN 303 687</a:t>
            </a:r>
          </a:p>
          <a:p>
            <a:pPr lvl="1"/>
            <a:endParaRPr lang="en-AU" dirty="0"/>
          </a:p>
        </p:txBody>
      </p:sp>
      <p:sp>
        <p:nvSpPr>
          <p:cNvPr id="4" name="Footer Placeholder 3">
            <a:extLst>
              <a:ext uri="{FF2B5EF4-FFF2-40B4-BE49-F238E27FC236}">
                <a16:creationId xmlns:a16="http://schemas.microsoft.com/office/drawing/2014/main" id="{16795A49-AA27-421A-B049-A06CD5B3F7A4}"/>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FDC44B5-1AD0-4ADB-8ED3-0ADD6916698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51</a:t>
            </a:fld>
            <a:endParaRPr lang="en-US" dirty="0"/>
          </a:p>
        </p:txBody>
      </p:sp>
    </p:spTree>
    <p:extLst>
      <p:ext uri="{BB962C8B-B14F-4D97-AF65-F5344CB8AC3E}">
        <p14:creationId xmlns:p14="http://schemas.microsoft.com/office/powerpoint/2010/main" val="35066507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5A264-3B8E-4D2B-BC90-15B6925084D3}"/>
              </a:ext>
            </a:extLst>
          </p:cNvPr>
          <p:cNvSpPr>
            <a:spLocks noGrp="1"/>
          </p:cNvSpPr>
          <p:nvPr>
            <p:ph type="title"/>
          </p:nvPr>
        </p:nvSpPr>
        <p:spPr>
          <a:xfrm>
            <a:off x="685800" y="685800"/>
            <a:ext cx="8001000" cy="1066800"/>
          </a:xfrm>
        </p:spPr>
        <p:txBody>
          <a:bodyPr/>
          <a:lstStyle/>
          <a:p>
            <a:r>
              <a:rPr lang="en-AU" dirty="0"/>
              <a:t>Coex SC/</a:t>
            </a:r>
            <a:r>
              <a:rPr lang="en-AU" dirty="0" err="1"/>
              <a:t>TGbe</a:t>
            </a:r>
            <a:r>
              <a:rPr lang="en-AU" dirty="0"/>
              <a:t>/</a:t>
            </a:r>
            <a:r>
              <a:rPr lang="en-AU" dirty="0" err="1"/>
              <a:t>TGme</a:t>
            </a:r>
            <a:r>
              <a:rPr lang="en-AU" dirty="0"/>
              <a:t> needs to decide how to specify 802.11ax/be in context of 6 GHz rules in Europe</a:t>
            </a:r>
          </a:p>
        </p:txBody>
      </p:sp>
      <p:sp>
        <p:nvSpPr>
          <p:cNvPr id="3" name="Content Placeholder 2">
            <a:extLst>
              <a:ext uri="{FF2B5EF4-FFF2-40B4-BE49-F238E27FC236}">
                <a16:creationId xmlns:a16="http://schemas.microsoft.com/office/drawing/2014/main" id="{39DBAC93-DF30-4CDB-8825-88C68F46B89C}"/>
              </a:ext>
            </a:extLst>
          </p:cNvPr>
          <p:cNvSpPr>
            <a:spLocks noGrp="1"/>
          </p:cNvSpPr>
          <p:nvPr>
            <p:ph idx="1"/>
          </p:nvPr>
        </p:nvSpPr>
        <p:spPr>
          <a:xfrm>
            <a:off x="685800" y="2133600"/>
            <a:ext cx="7772400" cy="4114800"/>
          </a:xfrm>
        </p:spPr>
        <p:txBody>
          <a:bodyPr/>
          <a:lstStyle/>
          <a:p>
            <a:pPr lvl="1"/>
            <a:r>
              <a:rPr lang="en-AU" dirty="0"/>
              <a:t>In EN 303 687, the </a:t>
            </a:r>
            <a:r>
              <a:rPr lang="en-AU" i="1" dirty="0"/>
              <a:t>EDT</a:t>
            </a:r>
            <a:r>
              <a:rPr lang="en-AU" dirty="0"/>
              <a:t> is -72 dBm for both 802.11ax &amp; 802.11be</a:t>
            </a:r>
          </a:p>
          <a:p>
            <a:pPr lvl="1"/>
            <a:r>
              <a:rPr lang="en-AU" dirty="0"/>
              <a:t>This is different to traditional 802.11 operations, which generally uses an </a:t>
            </a:r>
            <a:r>
              <a:rPr lang="en-AU" i="1" dirty="0"/>
              <a:t>PD/ED</a:t>
            </a:r>
            <a:r>
              <a:rPr lang="en-AU" dirty="0"/>
              <a:t> @ -82/-62 dBm</a:t>
            </a:r>
          </a:p>
          <a:p>
            <a:pPr lvl="1"/>
            <a:r>
              <a:rPr lang="en-AU" dirty="0"/>
              <a:t>The Coex SC/</a:t>
            </a:r>
            <a:r>
              <a:rPr lang="en-AU" dirty="0" err="1"/>
              <a:t>TGbe</a:t>
            </a:r>
            <a:r>
              <a:rPr lang="en-AU" dirty="0"/>
              <a:t>/</a:t>
            </a:r>
            <a:r>
              <a:rPr lang="en-AU" dirty="0" err="1"/>
              <a:t>TGme</a:t>
            </a:r>
            <a:r>
              <a:rPr lang="en-AU" dirty="0"/>
              <a:t> need to decide how to handle this difference for 802.11ax/be in 6 GHz in Europe</a:t>
            </a:r>
          </a:p>
          <a:p>
            <a:pPr lvl="2"/>
            <a:r>
              <a:rPr lang="en-AU" dirty="0"/>
              <a:t>Use </a:t>
            </a:r>
            <a:r>
              <a:rPr lang="en-AU" i="1" dirty="0"/>
              <a:t>PD/ED </a:t>
            </a:r>
            <a:r>
              <a:rPr lang="en-AU" dirty="0"/>
              <a:t>@ -82/-72 dBm (which may disadvantage Wi-Fi compared to NR-U)</a:t>
            </a:r>
          </a:p>
          <a:p>
            <a:pPr lvl="2"/>
            <a:r>
              <a:rPr lang="en-AU" dirty="0"/>
              <a:t>Allow </a:t>
            </a:r>
            <a:r>
              <a:rPr lang="en-AU" i="1" dirty="0"/>
              <a:t>ED-only</a:t>
            </a:r>
            <a:r>
              <a:rPr lang="en-AU" dirty="0"/>
              <a:t> @ -72 dBm (like NR-U), at least when NR-U/LAA is around</a:t>
            </a:r>
          </a:p>
          <a:p>
            <a:pPr lvl="2"/>
            <a:r>
              <a:rPr lang="en-AU" dirty="0"/>
              <a:t>Something else</a:t>
            </a:r>
          </a:p>
          <a:p>
            <a:pPr lvl="1"/>
            <a:r>
              <a:rPr lang="en-AU" dirty="0"/>
              <a:t>The decision could be:</a:t>
            </a:r>
          </a:p>
          <a:p>
            <a:pPr lvl="2"/>
            <a:r>
              <a:rPr lang="en-AU" dirty="0"/>
              <a:t>Reflected in the standard</a:t>
            </a:r>
          </a:p>
          <a:p>
            <a:pPr lvl="2"/>
            <a:r>
              <a:rPr lang="en-AU" dirty="0"/>
              <a:t>Handled outside the standard</a:t>
            </a:r>
          </a:p>
          <a:p>
            <a:pPr lvl="1"/>
            <a:r>
              <a:rPr lang="en-AU" dirty="0"/>
              <a:t>Thoughts? Contributions (to where)?</a:t>
            </a:r>
          </a:p>
          <a:p>
            <a:pPr lvl="2"/>
            <a:r>
              <a:rPr lang="en-US" dirty="0">
                <a:solidFill>
                  <a:srgbClr val="FF0000"/>
                </a:solidFill>
                <a:latin typeface="+mj-lt"/>
              </a:rPr>
              <a:t>In Sept, if there are no contributions, we will use straw polls to set direction</a:t>
            </a:r>
          </a:p>
          <a:p>
            <a:pPr lvl="1"/>
            <a:endParaRPr lang="en-AU" b="1" dirty="0"/>
          </a:p>
          <a:p>
            <a:pPr lvl="2"/>
            <a:endParaRPr lang="en-AU" dirty="0"/>
          </a:p>
        </p:txBody>
      </p:sp>
      <p:sp>
        <p:nvSpPr>
          <p:cNvPr id="4" name="Footer Placeholder 3">
            <a:extLst>
              <a:ext uri="{FF2B5EF4-FFF2-40B4-BE49-F238E27FC236}">
                <a16:creationId xmlns:a16="http://schemas.microsoft.com/office/drawing/2014/main" id="{A7463088-EE79-43C5-9490-480AF75ECAD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F0A53DD-54DC-4C16-893E-50A18BFEA54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52</a:t>
            </a:fld>
            <a:endParaRPr lang="en-US" dirty="0"/>
          </a:p>
        </p:txBody>
      </p:sp>
    </p:spTree>
    <p:extLst>
      <p:ext uri="{BB962C8B-B14F-4D97-AF65-F5344CB8AC3E}">
        <p14:creationId xmlns:p14="http://schemas.microsoft.com/office/powerpoint/2010/main" val="1619877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6F8B6-22F9-476F-9485-AD632ABC4675}"/>
              </a:ext>
            </a:extLst>
          </p:cNvPr>
          <p:cNvSpPr>
            <a:spLocks noGrp="1"/>
          </p:cNvSpPr>
          <p:nvPr>
            <p:ph type="title"/>
          </p:nvPr>
        </p:nvSpPr>
        <p:spPr>
          <a:xfrm>
            <a:off x="685800" y="685800"/>
            <a:ext cx="8305800" cy="1066800"/>
          </a:xfrm>
        </p:spPr>
        <p:txBody>
          <a:bodyPr/>
          <a:lstStyle/>
          <a:p>
            <a:r>
              <a:rPr lang="en-AU" dirty="0"/>
              <a:t>Coex SC will park the issue of 802.11be compatibility with EN 301 893 (5 GHz) &amp; EN 303 687 (6 GHz) </a:t>
            </a:r>
          </a:p>
        </p:txBody>
      </p:sp>
      <p:sp>
        <p:nvSpPr>
          <p:cNvPr id="3" name="Content Placeholder 2">
            <a:extLst>
              <a:ext uri="{FF2B5EF4-FFF2-40B4-BE49-F238E27FC236}">
                <a16:creationId xmlns:a16="http://schemas.microsoft.com/office/drawing/2014/main" id="{A4295D28-AFB2-4559-AFFF-170DDE95813A}"/>
              </a:ext>
            </a:extLst>
          </p:cNvPr>
          <p:cNvSpPr>
            <a:spLocks noGrp="1"/>
          </p:cNvSpPr>
          <p:nvPr>
            <p:ph idx="1"/>
          </p:nvPr>
        </p:nvSpPr>
        <p:spPr/>
        <p:txBody>
          <a:bodyPr/>
          <a:lstStyle/>
          <a:p>
            <a:pPr lvl="1"/>
            <a:r>
              <a:rPr lang="en-AU" dirty="0"/>
              <a:t>Both EN 301 893 (5 GHz) &amp; EN 303 687 (6 GHz) are based on EDCA style access, which was suitable for 802.11ax (Wi-Fi 6/6E)</a:t>
            </a:r>
          </a:p>
          <a:p>
            <a:pPr lvl="2"/>
            <a:r>
              <a:rPr lang="en-AU" dirty="0"/>
              <a:t>Actually, given the EN 301 893 draft, anything in 802.11ax is allowed in 5 GHz</a:t>
            </a:r>
          </a:p>
          <a:p>
            <a:pPr lvl="1"/>
            <a:r>
              <a:rPr lang="en-AU" dirty="0"/>
              <a:t>802.11be is being developed now, with new features that might not all be aligned with the existing HS’s adaptivity assumptions</a:t>
            </a:r>
          </a:p>
          <a:p>
            <a:pPr lvl="1"/>
            <a:r>
              <a:rPr lang="en-AU" dirty="0"/>
              <a:t>This suggests two tasks/options for the Coex SC/</a:t>
            </a:r>
            <a:r>
              <a:rPr lang="en-AU" dirty="0" err="1"/>
              <a:t>TGbe</a:t>
            </a:r>
            <a:endParaRPr lang="en-AU" dirty="0"/>
          </a:p>
          <a:p>
            <a:pPr lvl="2"/>
            <a:r>
              <a:rPr lang="en-AU" dirty="0"/>
              <a:t>Identify any likely 802.11be features that may not be allowed by EN 301 893</a:t>
            </a:r>
            <a:br>
              <a:rPr lang="en-AU" dirty="0"/>
            </a:br>
            <a:r>
              <a:rPr lang="en-AU" dirty="0"/>
              <a:t>(5 GHz) and EN 303 687 (6 GHz) </a:t>
            </a:r>
          </a:p>
          <a:p>
            <a:pPr lvl="2"/>
            <a:r>
              <a:rPr lang="en-AU" dirty="0"/>
              <a:t>Plan to make a case to ETSI BRAN to refine EN 301 893 (5 GHz) and EN 303 687 (6 GHz) to allow these features </a:t>
            </a:r>
          </a:p>
          <a:p>
            <a:pPr lvl="1"/>
            <a:r>
              <a:rPr lang="en-AU" dirty="0"/>
              <a:t>So far, discussions with 802.11be experts have not identified any features not aligned with EN 301 893 (5 GHz) &amp; EN 303 687 (6 GHz) </a:t>
            </a:r>
          </a:p>
          <a:p>
            <a:pPr lvl="2"/>
            <a:r>
              <a:rPr lang="en-AU" dirty="0"/>
              <a:t>Maybe MLO &amp; AP Coordination?????</a:t>
            </a:r>
          </a:p>
          <a:p>
            <a:pPr lvl="1"/>
            <a:r>
              <a:rPr lang="en-AU" b="1" dirty="0"/>
              <a:t>It is proposed we park this issue until such issues are identified …</a:t>
            </a:r>
          </a:p>
        </p:txBody>
      </p:sp>
      <p:sp>
        <p:nvSpPr>
          <p:cNvPr id="4" name="Footer Placeholder 3">
            <a:extLst>
              <a:ext uri="{FF2B5EF4-FFF2-40B4-BE49-F238E27FC236}">
                <a16:creationId xmlns:a16="http://schemas.microsoft.com/office/drawing/2014/main" id="{8FAD747D-D706-4519-8145-3BD538C45A0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685A87B-721A-44F5-AAC1-C8AD24450F3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53</a:t>
            </a:fld>
            <a:endParaRPr lang="en-US" dirty="0"/>
          </a:p>
        </p:txBody>
      </p:sp>
    </p:spTree>
    <p:extLst>
      <p:ext uri="{BB962C8B-B14F-4D97-AF65-F5344CB8AC3E}">
        <p14:creationId xmlns:p14="http://schemas.microsoft.com/office/powerpoint/2010/main" val="27992877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Future ETSI BRAN meetings</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54</a:t>
            </a:fld>
            <a:endParaRPr lang="en-US" dirty="0"/>
          </a:p>
        </p:txBody>
      </p:sp>
    </p:spTree>
    <p:extLst>
      <p:ext uri="{BB962C8B-B14F-4D97-AF65-F5344CB8AC3E}">
        <p14:creationId xmlns:p14="http://schemas.microsoft.com/office/powerpoint/2010/main" val="30786042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has agreed its 2022 schedule?</a:t>
            </a:r>
          </a:p>
        </p:txBody>
      </p:sp>
      <p:sp>
        <p:nvSpPr>
          <p:cNvPr id="3" name="Content Placeholder 2"/>
          <p:cNvSpPr>
            <a:spLocks noGrp="1"/>
          </p:cNvSpPr>
          <p:nvPr>
            <p:ph sz="half" idx="1"/>
          </p:nvPr>
        </p:nvSpPr>
        <p:spPr/>
        <p:txBody>
          <a:bodyPr/>
          <a:lstStyle/>
          <a:p>
            <a:r>
              <a:rPr lang="en-GB" dirty="0"/>
              <a:t>Meeting schedule for 2022</a:t>
            </a:r>
          </a:p>
          <a:p>
            <a:pPr lvl="1"/>
            <a:r>
              <a:rPr lang="en-AU" dirty="0"/>
              <a:t>BRAN #115</a:t>
            </a:r>
          </a:p>
          <a:p>
            <a:pPr lvl="2"/>
            <a:r>
              <a:rPr lang="en-AU" dirty="0"/>
              <a:t>5 Sep 2022 until 9 Sep 2022</a:t>
            </a:r>
          </a:p>
          <a:p>
            <a:pPr lvl="2"/>
            <a:r>
              <a:rPr lang="en-AU" b="0" i="0" dirty="0">
                <a:effectLst/>
                <a:latin typeface="Arial" panose="020B0604020202020204" pitchFamily="34" charset="0"/>
              </a:rPr>
              <a:t>Hybrid</a:t>
            </a:r>
          </a:p>
          <a:p>
            <a:pPr lvl="1"/>
            <a:r>
              <a:rPr lang="en-AU" dirty="0"/>
              <a:t>BRAN #116</a:t>
            </a:r>
          </a:p>
          <a:p>
            <a:pPr lvl="2"/>
            <a:r>
              <a:rPr lang="en-AU" dirty="0"/>
              <a:t>17 Oct 2022 until 21 Oct 2022</a:t>
            </a:r>
          </a:p>
          <a:p>
            <a:pPr lvl="2"/>
            <a:r>
              <a:rPr lang="en-AU" b="0" i="0" dirty="0">
                <a:effectLst/>
                <a:latin typeface="Arial" panose="020B0604020202020204" pitchFamily="34" charset="0"/>
              </a:rPr>
              <a:t>Hybrid</a:t>
            </a:r>
            <a:endParaRPr lang="en-AU" dirty="0"/>
          </a:p>
          <a:p>
            <a:pPr lvl="1"/>
            <a:r>
              <a:rPr lang="en-AU" dirty="0"/>
              <a:t>BRAN #117</a:t>
            </a:r>
          </a:p>
          <a:p>
            <a:pPr lvl="2"/>
            <a:r>
              <a:rPr lang="en-AU" dirty="0"/>
              <a:t>5 Dec 2022 until 9 Dec 2022</a:t>
            </a:r>
          </a:p>
          <a:p>
            <a:pPr lvl="2"/>
            <a:r>
              <a:rPr lang="en-AU" b="0" i="0" dirty="0">
                <a:effectLst/>
                <a:latin typeface="Arial" panose="020B0604020202020204" pitchFamily="34" charset="0"/>
              </a:rPr>
              <a:t>Hybrid</a:t>
            </a:r>
            <a:endParaRPr lang="en-AU" dirty="0"/>
          </a:p>
        </p:txBody>
      </p:sp>
    </p:spTree>
    <p:extLst>
      <p:ext uri="{BB962C8B-B14F-4D97-AF65-F5344CB8AC3E}">
        <p14:creationId xmlns:p14="http://schemas.microsoft.com/office/powerpoint/2010/main" val="16953733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43091D-2EA8-4326-86E9-512FA468FA76}"/>
              </a:ext>
            </a:extLst>
          </p:cNvPr>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What is happening wrt</a:t>
            </a:r>
            <a:br>
              <a:rPr lang="en-AU" sz="2400" b="1" dirty="0">
                <a:solidFill>
                  <a:srgbClr val="FF0000"/>
                </a:solidFill>
              </a:rPr>
            </a:br>
            <a:r>
              <a:rPr lang="en-AU" sz="2400" b="1" dirty="0">
                <a:solidFill>
                  <a:srgbClr val="FF0000"/>
                </a:solidFill>
              </a:rPr>
              <a:t>coexistence in 3GPP?</a:t>
            </a:r>
          </a:p>
        </p:txBody>
      </p:sp>
      <p:sp>
        <p:nvSpPr>
          <p:cNvPr id="3" name="Footer Placeholder 2">
            <a:extLst>
              <a:ext uri="{FF2B5EF4-FFF2-40B4-BE49-F238E27FC236}">
                <a16:creationId xmlns:a16="http://schemas.microsoft.com/office/drawing/2014/main" id="{510DD658-EE30-4542-867B-47903E778741}"/>
              </a:ext>
            </a:extLst>
          </p:cNvPr>
          <p:cNvSpPr>
            <a:spLocks noGrp="1"/>
          </p:cNvSpPr>
          <p:nvPr>
            <p:ph type="ftr" sz="quarter" idx="10"/>
          </p:nvPr>
        </p:nvSpPr>
        <p:spPr/>
        <p:txBody>
          <a:bodyPr/>
          <a:lstStyle/>
          <a:p>
            <a:pPr>
              <a:defRPr/>
            </a:pPr>
            <a:r>
              <a:rPr lang="en-US"/>
              <a:t>Andrew Myles, Cisco</a:t>
            </a:r>
            <a:endParaRPr lang="en-US" dirty="0"/>
          </a:p>
        </p:txBody>
      </p:sp>
      <p:sp>
        <p:nvSpPr>
          <p:cNvPr id="4" name="Slide Number Placeholder 3">
            <a:extLst>
              <a:ext uri="{FF2B5EF4-FFF2-40B4-BE49-F238E27FC236}">
                <a16:creationId xmlns:a16="http://schemas.microsoft.com/office/drawing/2014/main" id="{D125544D-6A87-4764-A323-F001914D2B2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56</a:t>
            </a:fld>
            <a:endParaRPr lang="en-US" dirty="0"/>
          </a:p>
        </p:txBody>
      </p:sp>
    </p:spTree>
    <p:extLst>
      <p:ext uri="{BB962C8B-B14F-4D97-AF65-F5344CB8AC3E}">
        <p14:creationId xmlns:p14="http://schemas.microsoft.com/office/powerpoint/2010/main" val="21894876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A10D0-5F7E-4F91-8B4A-C1AA24CB5A52}"/>
              </a:ext>
            </a:extLst>
          </p:cNvPr>
          <p:cNvSpPr>
            <a:spLocks noGrp="1"/>
          </p:cNvSpPr>
          <p:nvPr>
            <p:ph type="title"/>
          </p:nvPr>
        </p:nvSpPr>
        <p:spPr/>
        <p:txBody>
          <a:bodyPr/>
          <a:lstStyle/>
          <a:p>
            <a:r>
              <a:rPr lang="en-AU" dirty="0"/>
              <a:t>The Coex SC agreed in Jan 2022 to monitor any </a:t>
            </a:r>
            <a:r>
              <a:rPr lang="en-AU" dirty="0" err="1"/>
              <a:t>coex</a:t>
            </a:r>
            <a:r>
              <a:rPr lang="en-AU" dirty="0"/>
              <a:t> impacts of SL-U</a:t>
            </a:r>
          </a:p>
        </p:txBody>
      </p:sp>
      <p:sp>
        <p:nvSpPr>
          <p:cNvPr id="3" name="Content Placeholder 2">
            <a:extLst>
              <a:ext uri="{FF2B5EF4-FFF2-40B4-BE49-F238E27FC236}">
                <a16:creationId xmlns:a16="http://schemas.microsoft.com/office/drawing/2014/main" id="{132C39A1-D046-451C-8D0E-9636E28E61BC}"/>
              </a:ext>
            </a:extLst>
          </p:cNvPr>
          <p:cNvSpPr>
            <a:spLocks noGrp="1"/>
          </p:cNvSpPr>
          <p:nvPr>
            <p:ph idx="1"/>
          </p:nvPr>
        </p:nvSpPr>
        <p:spPr/>
        <p:txBody>
          <a:bodyPr/>
          <a:lstStyle/>
          <a:p>
            <a:pPr lvl="1"/>
            <a:r>
              <a:rPr lang="en-US" sz="1800" dirty="0">
                <a:effectLst/>
                <a:latin typeface="+mj-lt"/>
                <a:ea typeface="Calibri" panose="020F0502020204030204" pitchFamily="34" charset="0"/>
              </a:rPr>
              <a:t>In Jan 2022, Dorin Viorel (CableLabs) </a:t>
            </a:r>
            <a:r>
              <a:rPr lang="en-AU" dirty="0">
                <a:latin typeface="+mj-lt"/>
              </a:rPr>
              <a:t>provided an update on 3GPP RAN activities relevant </a:t>
            </a:r>
            <a:r>
              <a:rPr lang="en-AU" dirty="0"/>
              <a:t>to coexistence</a:t>
            </a:r>
          </a:p>
          <a:p>
            <a:pPr lvl="2"/>
            <a:r>
              <a:rPr lang="en-AU" dirty="0"/>
              <a:t>See </a:t>
            </a:r>
            <a:r>
              <a:rPr lang="en-AU" dirty="0">
                <a:hlinkClick r:id="rId2"/>
              </a:rPr>
              <a:t>11-22-0124-00</a:t>
            </a:r>
            <a:endParaRPr lang="en-AU" dirty="0"/>
          </a:p>
          <a:p>
            <a:pPr lvl="1"/>
            <a:r>
              <a:rPr lang="en-AU" dirty="0"/>
              <a:t>It was noted at that time that a new proposal called SL-U may cause future </a:t>
            </a:r>
            <a:r>
              <a:rPr lang="en-AU" dirty="0" err="1"/>
              <a:t>coex</a:t>
            </a:r>
            <a:r>
              <a:rPr lang="en-AU" dirty="0"/>
              <a:t> issues for Wi-Fi</a:t>
            </a:r>
          </a:p>
          <a:p>
            <a:pPr lvl="2"/>
            <a:r>
              <a:rPr lang="en-GB" dirty="0"/>
              <a:t>SL-U</a:t>
            </a:r>
            <a:r>
              <a:rPr lang="en-AU" dirty="0"/>
              <a:t> is Side Link Unlicensed</a:t>
            </a:r>
          </a:p>
          <a:p>
            <a:pPr lvl="2"/>
            <a:r>
              <a:rPr lang="en-AU" dirty="0"/>
              <a:t>Coex of SL-U with NR-U and Wi-Fi has not been studied</a:t>
            </a:r>
          </a:p>
          <a:p>
            <a:pPr lvl="2"/>
            <a:r>
              <a:rPr lang="en-AU" dirty="0"/>
              <a:t>It is possible that SL-U will not follow the NR-U access framework</a:t>
            </a:r>
          </a:p>
          <a:p>
            <a:pPr lvl="1"/>
            <a:r>
              <a:rPr lang="en-AU" dirty="0"/>
              <a:t>It was suggested that the Coex SC should follow the progress and any risks that arise in relation to SL-U</a:t>
            </a:r>
          </a:p>
          <a:p>
            <a:pPr lvl="2"/>
            <a:r>
              <a:rPr lang="en-AU" dirty="0"/>
              <a:t>It was believed </a:t>
            </a:r>
            <a:r>
              <a:rPr lang="en-US" dirty="0">
                <a:solidFill>
                  <a:schemeClr val="tx1"/>
                </a:solidFill>
              </a:rPr>
              <a:t>a more accurate perspective of SL-U will become available by 3Q2022 – we are almost there now</a:t>
            </a:r>
          </a:p>
          <a:p>
            <a:pPr lvl="1"/>
            <a:endParaRPr lang="en-AU" dirty="0"/>
          </a:p>
        </p:txBody>
      </p:sp>
      <p:sp>
        <p:nvSpPr>
          <p:cNvPr id="4" name="Footer Placeholder 3">
            <a:extLst>
              <a:ext uri="{FF2B5EF4-FFF2-40B4-BE49-F238E27FC236}">
                <a16:creationId xmlns:a16="http://schemas.microsoft.com/office/drawing/2014/main" id="{DC0E7845-532F-4807-AD2C-3EF77823A96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E44A69A-533F-4E5D-9C0D-BD4A1C2CBC0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57</a:t>
            </a:fld>
            <a:endParaRPr lang="en-US" dirty="0"/>
          </a:p>
        </p:txBody>
      </p:sp>
      <p:sp>
        <p:nvSpPr>
          <p:cNvPr id="6" name="Rectangle 5">
            <a:extLst>
              <a:ext uri="{FF2B5EF4-FFF2-40B4-BE49-F238E27FC236}">
                <a16:creationId xmlns:a16="http://schemas.microsoft.com/office/drawing/2014/main" id="{07C419D3-8F8E-EC26-F3E1-84DDAADB21FD}"/>
              </a:ext>
            </a:extLst>
          </p:cNvPr>
          <p:cNvSpPr/>
          <p:nvPr/>
        </p:nvSpPr>
        <p:spPr bwMode="auto">
          <a:xfrm rot="2313981">
            <a:off x="7583058" y="957408"/>
            <a:ext cx="1600200" cy="685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p>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May 2022</a:t>
            </a:r>
          </a:p>
        </p:txBody>
      </p:sp>
    </p:spTree>
    <p:extLst>
      <p:ext uri="{BB962C8B-B14F-4D97-AF65-F5344CB8AC3E}">
        <p14:creationId xmlns:p14="http://schemas.microsoft.com/office/powerpoint/2010/main" val="32824124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84952-48CE-2B4D-E489-CC8C96D0F794}"/>
              </a:ext>
            </a:extLst>
          </p:cNvPr>
          <p:cNvSpPr>
            <a:spLocks noGrp="1"/>
          </p:cNvSpPr>
          <p:nvPr>
            <p:ph type="title"/>
          </p:nvPr>
        </p:nvSpPr>
        <p:spPr/>
        <p:txBody>
          <a:bodyPr/>
          <a:lstStyle/>
          <a:p>
            <a:r>
              <a:rPr lang="en-AU" dirty="0"/>
              <a:t>The Coex SC will hear a summary of potential </a:t>
            </a:r>
            <a:r>
              <a:rPr lang="en-AU" dirty="0" err="1"/>
              <a:t>coex</a:t>
            </a:r>
            <a:r>
              <a:rPr lang="en-AU" dirty="0"/>
              <a:t> issues that may arise from SL-U work in 3GPP</a:t>
            </a:r>
          </a:p>
        </p:txBody>
      </p:sp>
      <p:sp>
        <p:nvSpPr>
          <p:cNvPr id="3" name="Content Placeholder 2">
            <a:extLst>
              <a:ext uri="{FF2B5EF4-FFF2-40B4-BE49-F238E27FC236}">
                <a16:creationId xmlns:a16="http://schemas.microsoft.com/office/drawing/2014/main" id="{5A5761FA-C116-2003-B1DD-95447033F2E9}"/>
              </a:ext>
            </a:extLst>
          </p:cNvPr>
          <p:cNvSpPr>
            <a:spLocks noGrp="1"/>
          </p:cNvSpPr>
          <p:nvPr>
            <p:ph idx="1"/>
          </p:nvPr>
        </p:nvSpPr>
        <p:spPr/>
        <p:txBody>
          <a:bodyPr/>
          <a:lstStyle/>
          <a:p>
            <a:pPr lvl="1"/>
            <a:r>
              <a:rPr lang="en-US" dirty="0">
                <a:effectLst/>
                <a:latin typeface="+mj-lt"/>
                <a:ea typeface="Calibri" panose="020F0502020204030204" pitchFamily="34" charset="0"/>
              </a:rPr>
              <a:t>Dorin Viorel (CableLabs) will provide a </a:t>
            </a:r>
            <a:r>
              <a:rPr lang="en-AU" dirty="0"/>
              <a:t>update on potential </a:t>
            </a:r>
            <a:r>
              <a:rPr lang="en-AU" dirty="0" err="1"/>
              <a:t>coex</a:t>
            </a:r>
            <a:r>
              <a:rPr lang="en-AU" dirty="0"/>
              <a:t> issues that may arise from SL-U work in 3GPP</a:t>
            </a:r>
          </a:p>
          <a:p>
            <a:pPr lvl="2"/>
            <a:r>
              <a:rPr lang="en-AU" dirty="0"/>
              <a:t>See </a:t>
            </a:r>
            <a:r>
              <a:rPr lang="en-AU" dirty="0">
                <a:solidFill>
                  <a:srgbClr val="FF0000"/>
                </a:solidFill>
                <a:hlinkClick r:id="rId2"/>
              </a:rPr>
              <a:t>11-22-1091-00</a:t>
            </a:r>
            <a:endParaRPr lang="en-AU" dirty="0">
              <a:solidFill>
                <a:srgbClr val="FF0000"/>
              </a:solidFill>
            </a:endParaRPr>
          </a:p>
          <a:p>
            <a:pPr lvl="2"/>
            <a:endParaRPr lang="en-AU" dirty="0">
              <a:solidFill>
                <a:srgbClr val="FF0000"/>
              </a:solidFill>
            </a:endParaRPr>
          </a:p>
        </p:txBody>
      </p:sp>
      <p:sp>
        <p:nvSpPr>
          <p:cNvPr id="4" name="Footer Placeholder 3">
            <a:extLst>
              <a:ext uri="{FF2B5EF4-FFF2-40B4-BE49-F238E27FC236}">
                <a16:creationId xmlns:a16="http://schemas.microsoft.com/office/drawing/2014/main" id="{72BC38CC-3E6F-49A5-66AA-BAC9679FC9B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E6AE4-517C-AA63-515B-58FD8F849CAF}"/>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58</a:t>
            </a:fld>
            <a:endParaRPr lang="en-US" dirty="0"/>
          </a:p>
        </p:txBody>
      </p:sp>
    </p:spTree>
    <p:extLst>
      <p:ext uri="{BB962C8B-B14F-4D97-AF65-F5344CB8AC3E}">
        <p14:creationId xmlns:p14="http://schemas.microsoft.com/office/powerpoint/2010/main" val="21136647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Is there a coexistence issue with IEEE 802.15.4ab?</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59</a:t>
            </a:fld>
            <a:endParaRPr lang="en-US" dirty="0"/>
          </a:p>
        </p:txBody>
      </p:sp>
    </p:spTree>
    <p:extLst>
      <p:ext uri="{BB962C8B-B14F-4D97-AF65-F5344CB8AC3E}">
        <p14:creationId xmlns:p14="http://schemas.microsoft.com/office/powerpoint/2010/main" val="2523846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behavior in IEEE-SA activities is guided</a:t>
            </a:r>
            <a:br>
              <a:rPr lang="en-US" dirty="0"/>
            </a:br>
            <a:r>
              <a:rPr lang="en-US" dirty="0"/>
              <a:t>by the IEEE Codes of Ethics &amp; Conduct</a:t>
            </a:r>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dirty="0"/>
              <a:t>Andrew Myles, Cisco</a:t>
            </a:r>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6</a:t>
            </a:fld>
            <a:endParaRPr lang="en-GB" dirty="0"/>
          </a:p>
        </p:txBody>
      </p:sp>
      <p:sp>
        <p:nvSpPr>
          <p:cNvPr id="7" name="Rectangle 6">
            <a:extLst>
              <a:ext uri="{FF2B5EF4-FFF2-40B4-BE49-F238E27FC236}">
                <a16:creationId xmlns:a16="http://schemas.microsoft.com/office/drawing/2014/main" id="{3DB4D861-E815-4748-A24F-3BEB008A00F1}"/>
              </a:ext>
            </a:extLst>
          </p:cNvPr>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955433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B04E9E0-288B-4369-BE54-B6E7E05B9692}"/>
              </a:ext>
            </a:extLst>
          </p:cNvPr>
          <p:cNvSpPr>
            <a:spLocks noGrp="1"/>
          </p:cNvSpPr>
          <p:nvPr>
            <p:ph type="title"/>
          </p:nvPr>
        </p:nvSpPr>
        <p:spPr/>
        <p:txBody>
          <a:bodyPr/>
          <a:lstStyle/>
          <a:p>
            <a:r>
              <a:rPr lang="en-AU" dirty="0"/>
              <a:t>There is activity underway in IEEE 802.15.4ab with a potential impact on Wi-Fi coexistence</a:t>
            </a:r>
          </a:p>
        </p:txBody>
      </p:sp>
      <p:sp>
        <p:nvSpPr>
          <p:cNvPr id="3" name="Content Placeholder 2">
            <a:extLst>
              <a:ext uri="{FF2B5EF4-FFF2-40B4-BE49-F238E27FC236}">
                <a16:creationId xmlns:a16="http://schemas.microsoft.com/office/drawing/2014/main" id="{38FB689B-1508-4C96-A6E3-153C37A43DC0}"/>
              </a:ext>
            </a:extLst>
          </p:cNvPr>
          <p:cNvSpPr>
            <a:spLocks noGrp="1"/>
          </p:cNvSpPr>
          <p:nvPr>
            <p:ph idx="1"/>
          </p:nvPr>
        </p:nvSpPr>
        <p:spPr/>
        <p:txBody>
          <a:bodyPr/>
          <a:lstStyle/>
          <a:p>
            <a:pPr lvl="1"/>
            <a:r>
              <a:rPr lang="en-AU" dirty="0"/>
              <a:t>IEEE 802.15.4ab (next generation UWB) is discussing a mechanism that:</a:t>
            </a:r>
          </a:p>
          <a:p>
            <a:pPr lvl="2"/>
            <a:r>
              <a:rPr lang="en-AU" dirty="0"/>
              <a:t>… uses NB FH transmissions in the lower band (upper UNII3) </a:t>
            </a:r>
          </a:p>
          <a:p>
            <a:pPr lvl="2"/>
            <a:r>
              <a:rPr lang="en-AU" dirty="0"/>
              <a:t>…to signal channel reservation in the upper band (UNII 6, UWB Ch.5 &amp; Ch.9)</a:t>
            </a:r>
          </a:p>
          <a:p>
            <a:pPr lvl="1"/>
            <a:r>
              <a:rPr lang="en-US" dirty="0"/>
              <a:t>This NB FH operation is targeted towards improving the link UWB budget by avoiding collisions of UWB signals in the UWB channels</a:t>
            </a:r>
            <a:endParaRPr lang="en-AU" dirty="0"/>
          </a:p>
          <a:p>
            <a:pPr lvl="1"/>
            <a:r>
              <a:rPr lang="en-US" dirty="0"/>
              <a:t>However, it seems less concerned about coexistence with Wi-Fi</a:t>
            </a:r>
          </a:p>
          <a:p>
            <a:pPr lvl="2"/>
            <a:r>
              <a:rPr lang="en-US" dirty="0"/>
              <a:t>The original version did not specify any LBT …</a:t>
            </a:r>
          </a:p>
          <a:p>
            <a:pPr lvl="2"/>
            <a:r>
              <a:rPr lang="en-US" dirty="0"/>
              <a:t>… although that may change with proposals for </a:t>
            </a:r>
            <a:r>
              <a:rPr lang="en-US" i="1" dirty="0"/>
              <a:t>ED-only</a:t>
            </a:r>
            <a:r>
              <a:rPr lang="en-US" dirty="0"/>
              <a:t> @ -62 dBm</a:t>
            </a:r>
          </a:p>
          <a:p>
            <a:pPr lvl="2"/>
            <a:r>
              <a:rPr lang="en-US" dirty="0"/>
              <a:t>Additional noise from such a deaf version of NB will likely have an adverse affect on Wi-Fi …</a:t>
            </a:r>
          </a:p>
          <a:p>
            <a:pPr lvl="2"/>
            <a:r>
              <a:rPr lang="en-US" dirty="0"/>
              <a:t>…noting Wi-Fi and LAA/NR-U typically </a:t>
            </a:r>
            <a:r>
              <a:rPr lang="en-US" i="1" dirty="0"/>
              <a:t>listen</a:t>
            </a:r>
            <a:r>
              <a:rPr lang="en-US" dirty="0"/>
              <a:t> at -72 dBm or less</a:t>
            </a:r>
          </a:p>
          <a:p>
            <a:pPr lvl="1"/>
            <a:r>
              <a:rPr lang="en-US" dirty="0"/>
              <a:t>The arguments seem similar to the NB discussions in ESTI BRAN</a:t>
            </a:r>
          </a:p>
          <a:p>
            <a:pPr lvl="2"/>
            <a:r>
              <a:rPr lang="en-US" dirty="0"/>
              <a:t>… with some of the same stakeholders</a:t>
            </a: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41B0557C-0382-4ECC-B21F-7CAD8F8F410E}"/>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2B7D401-0001-4F73-B000-D5200AA548B2}"/>
              </a:ext>
            </a:extLst>
          </p:cNvPr>
          <p:cNvSpPr>
            <a:spLocks noGrp="1"/>
          </p:cNvSpPr>
          <p:nvPr>
            <p:ph type="sldNum" sz="quarter" idx="11"/>
          </p:nvPr>
        </p:nvSpPr>
        <p:spPr/>
        <p:txBody>
          <a:bodyPr/>
          <a:lstStyle/>
          <a:p>
            <a:r>
              <a:rPr lang="en-US"/>
              <a:t>Slide </a:t>
            </a:r>
            <a:fld id="{EF4002E7-DB4D-4CC3-8382-1939D19420D8}" type="slidenum">
              <a:rPr lang="en-US" smtClean="0"/>
              <a:pPr/>
              <a:t>60</a:t>
            </a:fld>
            <a:endParaRPr lang="en-US" dirty="0"/>
          </a:p>
        </p:txBody>
      </p:sp>
      <p:sp>
        <p:nvSpPr>
          <p:cNvPr id="2" name="Rectangle 1">
            <a:extLst>
              <a:ext uri="{FF2B5EF4-FFF2-40B4-BE49-F238E27FC236}">
                <a16:creationId xmlns:a16="http://schemas.microsoft.com/office/drawing/2014/main" id="{C1B6F87F-B1BB-EFD1-1260-053D1BB7780C}"/>
              </a:ext>
            </a:extLst>
          </p:cNvPr>
          <p:cNvSpPr/>
          <p:nvPr/>
        </p:nvSpPr>
        <p:spPr bwMode="auto">
          <a:xfrm rot="2313981">
            <a:off x="7743824" y="1094964"/>
            <a:ext cx="1600200" cy="685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From</a:t>
            </a:r>
          </a:p>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May 2022</a:t>
            </a:r>
          </a:p>
        </p:txBody>
      </p:sp>
    </p:spTree>
    <p:extLst>
      <p:ext uri="{BB962C8B-B14F-4D97-AF65-F5344CB8AC3E}">
        <p14:creationId xmlns:p14="http://schemas.microsoft.com/office/powerpoint/2010/main" val="32036885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E3AF8-2471-450C-B5F3-F54F8B4FA0EA}"/>
              </a:ext>
            </a:extLst>
          </p:cNvPr>
          <p:cNvSpPr>
            <a:spLocks noGrp="1"/>
          </p:cNvSpPr>
          <p:nvPr>
            <p:ph type="title"/>
          </p:nvPr>
        </p:nvSpPr>
        <p:spPr/>
        <p:txBody>
          <a:bodyPr/>
          <a:lstStyle/>
          <a:p>
            <a:r>
              <a:rPr lang="en-AU" dirty="0"/>
              <a:t>The Coex SC will discuss potential </a:t>
            </a:r>
            <a:r>
              <a:rPr lang="en-AU" dirty="0" err="1"/>
              <a:t>coex</a:t>
            </a:r>
            <a:r>
              <a:rPr lang="en-AU" dirty="0"/>
              <a:t> issue related to IEEE 802.15.4ab work …</a:t>
            </a:r>
          </a:p>
        </p:txBody>
      </p:sp>
      <p:sp>
        <p:nvSpPr>
          <p:cNvPr id="3" name="Content Placeholder 2">
            <a:extLst>
              <a:ext uri="{FF2B5EF4-FFF2-40B4-BE49-F238E27FC236}">
                <a16:creationId xmlns:a16="http://schemas.microsoft.com/office/drawing/2014/main" id="{3400DF22-E602-4135-B66C-81AE1CB2BF06}"/>
              </a:ext>
            </a:extLst>
          </p:cNvPr>
          <p:cNvSpPr>
            <a:spLocks noGrp="1"/>
          </p:cNvSpPr>
          <p:nvPr>
            <p:ph idx="1"/>
          </p:nvPr>
        </p:nvSpPr>
        <p:spPr/>
        <p:txBody>
          <a:bodyPr/>
          <a:lstStyle/>
          <a:p>
            <a:pPr lvl="1"/>
            <a:r>
              <a:rPr lang="en-AU" dirty="0"/>
              <a:t>In May 2022, IEEE 802.15 WG reps were asked to provide a briefing to the Coex SC during this session in relation to IEEE 802.15.4ab work</a:t>
            </a:r>
          </a:p>
          <a:p>
            <a:pPr lvl="1"/>
            <a:r>
              <a:rPr lang="en-AU" dirty="0"/>
              <a:t>However, IEEE 802.15.4 </a:t>
            </a:r>
            <a:r>
              <a:rPr lang="en-AU" dirty="0" err="1"/>
              <a:t>TGab</a:t>
            </a:r>
            <a:r>
              <a:rPr lang="en-AU" dirty="0"/>
              <a:t> clashed with this session</a:t>
            </a:r>
          </a:p>
          <a:p>
            <a:pPr lvl="1"/>
            <a:r>
              <a:rPr lang="en-AU" dirty="0"/>
              <a:t>Instead, a briefing was presented during IEEE 802.11 WNG last night</a:t>
            </a:r>
          </a:p>
          <a:p>
            <a:pPr lvl="2"/>
            <a:r>
              <a:rPr lang="en-AU" dirty="0"/>
              <a:t>See </a:t>
            </a:r>
            <a:r>
              <a:rPr lang="en-AU" dirty="0">
                <a:hlinkClick r:id="rId2"/>
              </a:rPr>
              <a:t>11-22-1081-01</a:t>
            </a:r>
            <a:endParaRPr lang="en-AU" dirty="0"/>
          </a:p>
          <a:p>
            <a:pPr lvl="1"/>
            <a:r>
              <a:rPr lang="en-AU" dirty="0"/>
              <a:t>Now is an opportunity to discussion that briefing …</a:t>
            </a:r>
          </a:p>
          <a:p>
            <a:pPr lvl="2"/>
            <a:r>
              <a:rPr lang="en-AU" dirty="0"/>
              <a:t>It seems that the work has just started in IEEE 802.15.4 </a:t>
            </a:r>
            <a:r>
              <a:rPr lang="en-AU" dirty="0" err="1"/>
              <a:t>TGab</a:t>
            </a:r>
            <a:r>
              <a:rPr lang="en-AU" dirty="0"/>
              <a:t> …</a:t>
            </a:r>
          </a:p>
          <a:p>
            <a:pPr lvl="2"/>
            <a:r>
              <a:rPr lang="en-AU" dirty="0"/>
              <a:t>… and there is a commitment to collaborating with the Coex SC on </a:t>
            </a:r>
            <a:r>
              <a:rPr lang="en-AU" dirty="0" err="1"/>
              <a:t>coex</a:t>
            </a:r>
            <a:r>
              <a:rPr lang="en-AU" dirty="0"/>
              <a:t> issues</a:t>
            </a:r>
          </a:p>
          <a:p>
            <a:pPr lvl="2"/>
            <a:r>
              <a:rPr lang="en-AU" dirty="0">
                <a:sym typeface="Wingdings" panose="05000000000000000000" pitchFamily="2" charset="2"/>
              </a:rPr>
              <a:t></a:t>
            </a:r>
            <a:endParaRPr lang="en-AU" dirty="0"/>
          </a:p>
          <a:p>
            <a:pPr lvl="1"/>
            <a:endParaRPr lang="en-US" dirty="0"/>
          </a:p>
        </p:txBody>
      </p:sp>
      <p:sp>
        <p:nvSpPr>
          <p:cNvPr id="4" name="Footer Placeholder 3">
            <a:extLst>
              <a:ext uri="{FF2B5EF4-FFF2-40B4-BE49-F238E27FC236}">
                <a16:creationId xmlns:a16="http://schemas.microsoft.com/office/drawing/2014/main" id="{313B9014-F6BD-48F4-A7BC-5786FFBEED6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1212DB5-76BC-4C1E-A0C1-EC78F34419CB}"/>
              </a:ext>
            </a:extLst>
          </p:cNvPr>
          <p:cNvSpPr>
            <a:spLocks noGrp="1"/>
          </p:cNvSpPr>
          <p:nvPr>
            <p:ph type="sldNum" sz="quarter" idx="11"/>
          </p:nvPr>
        </p:nvSpPr>
        <p:spPr/>
        <p:txBody>
          <a:bodyPr/>
          <a:lstStyle/>
          <a:p>
            <a:r>
              <a:rPr lang="en-US"/>
              <a:t>Slide </a:t>
            </a:r>
            <a:fld id="{EF4002E7-DB4D-4CC3-8382-1939D19420D8}" type="slidenum">
              <a:rPr lang="en-US" smtClean="0"/>
              <a:pPr/>
              <a:t>61</a:t>
            </a:fld>
            <a:endParaRPr lang="en-US" dirty="0"/>
          </a:p>
        </p:txBody>
      </p:sp>
    </p:spTree>
    <p:extLst>
      <p:ext uri="{BB962C8B-B14F-4D97-AF65-F5344CB8AC3E}">
        <p14:creationId xmlns:p14="http://schemas.microsoft.com/office/powerpoint/2010/main" val="16948781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58BB09-F5FD-5BEA-C336-7F8C87EA53CA}"/>
              </a:ext>
            </a:extLst>
          </p:cNvPr>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Is there a coexistence issue</a:t>
            </a:r>
            <a:br>
              <a:rPr lang="en-AU" sz="2400" b="1" dirty="0">
                <a:solidFill>
                  <a:srgbClr val="FF0000"/>
                </a:solidFill>
              </a:rPr>
            </a:br>
            <a:r>
              <a:rPr lang="en-AU" sz="2400" b="1" dirty="0">
                <a:solidFill>
                  <a:srgbClr val="FF0000"/>
                </a:solidFill>
              </a:rPr>
              <a:t>with Bluetooth in 6 GHz?</a:t>
            </a:r>
            <a:endParaRPr lang="en-AU" dirty="0"/>
          </a:p>
        </p:txBody>
      </p:sp>
      <p:sp>
        <p:nvSpPr>
          <p:cNvPr id="3" name="Footer Placeholder 2">
            <a:extLst>
              <a:ext uri="{FF2B5EF4-FFF2-40B4-BE49-F238E27FC236}">
                <a16:creationId xmlns:a16="http://schemas.microsoft.com/office/drawing/2014/main" id="{9A61F426-F859-0FB2-1A8F-931979B884CA}"/>
              </a:ext>
            </a:extLst>
          </p:cNvPr>
          <p:cNvSpPr>
            <a:spLocks noGrp="1"/>
          </p:cNvSpPr>
          <p:nvPr>
            <p:ph type="ftr" sz="quarter" idx="10"/>
          </p:nvPr>
        </p:nvSpPr>
        <p:spPr/>
        <p:txBody>
          <a:bodyPr/>
          <a:lstStyle/>
          <a:p>
            <a:pPr>
              <a:defRPr/>
            </a:pPr>
            <a:r>
              <a:rPr lang="en-US"/>
              <a:t>Andrew Myles, Cisco</a:t>
            </a:r>
            <a:endParaRPr lang="en-US" dirty="0"/>
          </a:p>
        </p:txBody>
      </p:sp>
      <p:sp>
        <p:nvSpPr>
          <p:cNvPr id="4" name="Slide Number Placeholder 3">
            <a:extLst>
              <a:ext uri="{FF2B5EF4-FFF2-40B4-BE49-F238E27FC236}">
                <a16:creationId xmlns:a16="http://schemas.microsoft.com/office/drawing/2014/main" id="{B3B48AE3-EC6C-8EE9-69F3-602020BC1F40}"/>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62</a:t>
            </a:fld>
            <a:endParaRPr lang="en-US" dirty="0"/>
          </a:p>
        </p:txBody>
      </p:sp>
    </p:spTree>
    <p:extLst>
      <p:ext uri="{BB962C8B-B14F-4D97-AF65-F5344CB8AC3E}">
        <p14:creationId xmlns:p14="http://schemas.microsoft.com/office/powerpoint/2010/main" val="12527350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E4A6B-63EA-1E95-D85D-286B0EF861B7}"/>
              </a:ext>
            </a:extLst>
          </p:cNvPr>
          <p:cNvSpPr>
            <a:spLocks noGrp="1"/>
          </p:cNvSpPr>
          <p:nvPr>
            <p:ph type="title"/>
          </p:nvPr>
        </p:nvSpPr>
        <p:spPr/>
        <p:txBody>
          <a:bodyPr/>
          <a:lstStyle/>
          <a:p>
            <a:r>
              <a:rPr lang="en-AU" dirty="0"/>
              <a:t>Is Bluetooth planning to operate in 6 GHz?</a:t>
            </a:r>
          </a:p>
        </p:txBody>
      </p:sp>
      <p:sp>
        <p:nvSpPr>
          <p:cNvPr id="3" name="Content Placeholder 2">
            <a:extLst>
              <a:ext uri="{FF2B5EF4-FFF2-40B4-BE49-F238E27FC236}">
                <a16:creationId xmlns:a16="http://schemas.microsoft.com/office/drawing/2014/main" id="{ADC689DE-88A6-A777-9F1D-9E0AA6DF7F56}"/>
              </a:ext>
            </a:extLst>
          </p:cNvPr>
          <p:cNvSpPr>
            <a:spLocks noGrp="1"/>
          </p:cNvSpPr>
          <p:nvPr>
            <p:ph idx="1"/>
          </p:nvPr>
        </p:nvSpPr>
        <p:spPr/>
        <p:txBody>
          <a:bodyPr/>
          <a:lstStyle/>
          <a:p>
            <a:endParaRPr lang="en-AU" dirty="0"/>
          </a:p>
          <a:p>
            <a:pPr lvl="1"/>
            <a:r>
              <a:rPr lang="en-AU" dirty="0"/>
              <a:t>Bluetooth &amp; Wi-Fi have happily coexisted in the 2.4 GHz band for many years … mainly by avoiding each other</a:t>
            </a:r>
          </a:p>
          <a:p>
            <a:pPr lvl="1"/>
            <a:r>
              <a:rPr lang="en-AU" dirty="0"/>
              <a:t>There are now rumours that the Bluetooth SIG is planning to specify Bluetooth operation in 6GHz</a:t>
            </a:r>
          </a:p>
          <a:p>
            <a:pPr lvl="1"/>
            <a:r>
              <a:rPr lang="en-AU" dirty="0"/>
              <a:t>Assuming this is true, how will they coexist if </a:t>
            </a:r>
            <a:r>
              <a:rPr lang="en-AU" dirty="0" err="1"/>
              <a:t>operatingin</a:t>
            </a:r>
            <a:r>
              <a:rPr lang="en-AU" dirty="0"/>
              <a:t> the same channel … or will Bluetooth just avoid Wi-Fi again?</a:t>
            </a:r>
          </a:p>
          <a:p>
            <a:pPr lvl="1"/>
            <a:r>
              <a:rPr lang="en-AU" dirty="0"/>
              <a:t>Does anyone have any details?</a:t>
            </a:r>
          </a:p>
          <a:p>
            <a:pPr lvl="2"/>
            <a:r>
              <a:rPr lang="en-AU" dirty="0"/>
              <a:t>Rich Kennedy?</a:t>
            </a:r>
          </a:p>
        </p:txBody>
      </p:sp>
      <p:sp>
        <p:nvSpPr>
          <p:cNvPr id="4" name="Footer Placeholder 3">
            <a:extLst>
              <a:ext uri="{FF2B5EF4-FFF2-40B4-BE49-F238E27FC236}">
                <a16:creationId xmlns:a16="http://schemas.microsoft.com/office/drawing/2014/main" id="{F058E5F6-0AF5-9740-CB9C-6E450162065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639BACE-7A40-6DBA-21FB-4D2E244C572F}"/>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63</a:t>
            </a:fld>
            <a:endParaRPr lang="en-US" dirty="0"/>
          </a:p>
        </p:txBody>
      </p:sp>
    </p:spTree>
    <p:extLst>
      <p:ext uri="{BB962C8B-B14F-4D97-AF65-F5344CB8AC3E}">
        <p14:creationId xmlns:p14="http://schemas.microsoft.com/office/powerpoint/2010/main" val="10532815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What is status of</a:t>
            </a:r>
            <a:br>
              <a:rPr lang="en-AU" sz="2400" b="1" dirty="0">
                <a:solidFill>
                  <a:srgbClr val="FF0000"/>
                </a:solidFill>
              </a:rPr>
            </a:br>
            <a:r>
              <a:rPr lang="en-AU" sz="2400" b="1" dirty="0">
                <a:solidFill>
                  <a:srgbClr val="FF0000"/>
                </a:solidFill>
              </a:rPr>
              <a:t>6 GHz spectrum availability?</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64</a:t>
            </a:fld>
            <a:endParaRPr lang="en-US" dirty="0"/>
          </a:p>
        </p:txBody>
      </p:sp>
    </p:spTree>
    <p:extLst>
      <p:ext uri="{BB962C8B-B14F-4D97-AF65-F5344CB8AC3E}">
        <p14:creationId xmlns:p14="http://schemas.microsoft.com/office/powerpoint/2010/main" val="10423589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74DD0-1CDF-46D3-AB80-09C5AACEFEF4}"/>
              </a:ext>
            </a:extLst>
          </p:cNvPr>
          <p:cNvSpPr>
            <a:spLocks noGrp="1"/>
          </p:cNvSpPr>
          <p:nvPr>
            <p:ph type="title"/>
          </p:nvPr>
        </p:nvSpPr>
        <p:spPr>
          <a:xfrm>
            <a:off x="685800" y="685800"/>
            <a:ext cx="8458200" cy="1066800"/>
          </a:xfrm>
        </p:spPr>
        <p:txBody>
          <a:bodyPr/>
          <a:lstStyle/>
          <a:p>
            <a:r>
              <a:rPr lang="en-AU" dirty="0"/>
              <a:t>6 GHz is opening globally for unlicenced operation …</a:t>
            </a:r>
          </a:p>
        </p:txBody>
      </p:sp>
      <p:sp>
        <p:nvSpPr>
          <p:cNvPr id="3" name="Footer Placeholder 2">
            <a:extLst>
              <a:ext uri="{FF2B5EF4-FFF2-40B4-BE49-F238E27FC236}">
                <a16:creationId xmlns:a16="http://schemas.microsoft.com/office/drawing/2014/main" id="{0578D505-C619-4846-BCA4-912A6BD5AE00}"/>
              </a:ext>
            </a:extLst>
          </p:cNvPr>
          <p:cNvSpPr>
            <a:spLocks noGrp="1"/>
          </p:cNvSpPr>
          <p:nvPr>
            <p:ph type="ftr" sz="quarter" idx="10"/>
          </p:nvPr>
        </p:nvSpPr>
        <p:spPr/>
        <p:txBody>
          <a:bodyPr/>
          <a:lstStyle/>
          <a:p>
            <a:pPr>
              <a:defRPr/>
            </a:pPr>
            <a:r>
              <a:rPr lang="en-US" dirty="0"/>
              <a:t>Andrew Myles, Cisco</a:t>
            </a:r>
          </a:p>
        </p:txBody>
      </p:sp>
      <p:sp>
        <p:nvSpPr>
          <p:cNvPr id="4" name="Slide Number Placeholder 3">
            <a:extLst>
              <a:ext uri="{FF2B5EF4-FFF2-40B4-BE49-F238E27FC236}">
                <a16:creationId xmlns:a16="http://schemas.microsoft.com/office/drawing/2014/main" id="{5EB380F2-A4FA-49DC-9B38-500DF7756212}"/>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65</a:t>
            </a:fld>
            <a:endParaRPr lang="en-US" dirty="0"/>
          </a:p>
        </p:txBody>
      </p:sp>
      <p:pic>
        <p:nvPicPr>
          <p:cNvPr id="7" name="Content Placeholder 3">
            <a:extLst>
              <a:ext uri="{FF2B5EF4-FFF2-40B4-BE49-F238E27FC236}">
                <a16:creationId xmlns:a16="http://schemas.microsoft.com/office/drawing/2014/main" id="{3915343B-1314-4BE1-96B9-64F69401CD22}"/>
              </a:ext>
            </a:extLst>
          </p:cNvPr>
          <p:cNvPicPr>
            <a:picLocks noChangeAspect="1"/>
          </p:cNvPicPr>
          <p:nvPr/>
        </p:nvPicPr>
        <p:blipFill>
          <a:blip r:embed="rId2"/>
          <a:stretch>
            <a:fillRect/>
          </a:stretch>
        </p:blipFill>
        <p:spPr>
          <a:xfrm>
            <a:off x="161485" y="1447800"/>
            <a:ext cx="8821029" cy="5105400"/>
          </a:xfrm>
          <a:prstGeom prst="rect">
            <a:avLst/>
          </a:prstGeom>
        </p:spPr>
      </p:pic>
    </p:spTree>
    <p:extLst>
      <p:ext uri="{BB962C8B-B14F-4D97-AF65-F5344CB8AC3E}">
        <p14:creationId xmlns:p14="http://schemas.microsoft.com/office/powerpoint/2010/main" val="34495014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EE1B0EB-C4CF-455B-98AB-FF078EC547FA}"/>
              </a:ext>
            </a:extLst>
          </p:cNvPr>
          <p:cNvSpPr>
            <a:spLocks noGrp="1"/>
          </p:cNvSpPr>
          <p:nvPr>
            <p:ph type="title"/>
          </p:nvPr>
        </p:nvSpPr>
        <p:spPr/>
        <p:txBody>
          <a:bodyPr/>
          <a:lstStyle/>
          <a:p>
            <a:r>
              <a:rPr lang="en-AU" dirty="0"/>
              <a:t>… but many cellular stakeholders are advocating that at least the upper 6 GHz band be licensed </a:t>
            </a:r>
          </a:p>
        </p:txBody>
      </p:sp>
      <p:sp>
        <p:nvSpPr>
          <p:cNvPr id="3" name="Content Placeholder 2">
            <a:extLst>
              <a:ext uri="{FF2B5EF4-FFF2-40B4-BE49-F238E27FC236}">
                <a16:creationId xmlns:a16="http://schemas.microsoft.com/office/drawing/2014/main" id="{699EC208-EA9F-4F4A-B6DD-6D8A3B29212D}"/>
              </a:ext>
            </a:extLst>
          </p:cNvPr>
          <p:cNvSpPr>
            <a:spLocks noGrp="1"/>
          </p:cNvSpPr>
          <p:nvPr>
            <p:ph idx="1"/>
          </p:nvPr>
        </p:nvSpPr>
        <p:spPr/>
        <p:txBody>
          <a:bodyPr/>
          <a:lstStyle/>
          <a:p>
            <a:pPr lvl="1"/>
            <a:r>
              <a:rPr lang="en-US" dirty="0"/>
              <a:t>Alexander Sayenko (Apple) has provided a 3GPP status update report after the recent 3GPP RAN#95e meeting</a:t>
            </a:r>
          </a:p>
          <a:p>
            <a:pPr lvl="2"/>
            <a:r>
              <a:rPr lang="en-AU" i="1" dirty="0"/>
              <a:t>3GPP has an ongoing Rel-17 WI for the licensed operation in the 6GHz band</a:t>
            </a:r>
          </a:p>
          <a:p>
            <a:pPr lvl="2"/>
            <a:r>
              <a:rPr lang="en-AU" i="1" dirty="0"/>
              <a:t>All latest activities focus on the 6425-7125MHz frequency range in accordance with the RCC Recommendation.</a:t>
            </a:r>
          </a:p>
          <a:p>
            <a:pPr lvl="2"/>
            <a:r>
              <a:rPr lang="en-AU" i="1" dirty="0"/>
              <a:t>The original 3GPP WI deadline was March 2022, but was extended to June 2022; the WI completion level and status will be revised at the June RAN plenary.</a:t>
            </a:r>
          </a:p>
          <a:p>
            <a:pPr lvl="2"/>
            <a:r>
              <a:rPr lang="en-AU" i="1" dirty="0"/>
              <a:t>The latest WI </a:t>
            </a:r>
            <a:r>
              <a:rPr lang="en-AU" i="1" dirty="0" err="1"/>
              <a:t>Tdoc</a:t>
            </a:r>
            <a:r>
              <a:rPr lang="en-AU" i="1" dirty="0"/>
              <a:t> and status report can be found in </a:t>
            </a:r>
            <a:r>
              <a:rPr lang="en-AU" i="1" dirty="0">
                <a:hlinkClick r:id="rId2"/>
              </a:rPr>
              <a:t>RP-220686</a:t>
            </a:r>
            <a:r>
              <a:rPr lang="en-AU" i="1" dirty="0"/>
              <a:t> and </a:t>
            </a:r>
            <a:r>
              <a:rPr lang="en-AU" i="1" dirty="0">
                <a:hlinkClick r:id="rId3"/>
              </a:rPr>
              <a:t>RP-220684</a:t>
            </a:r>
            <a:r>
              <a:rPr lang="en-AU" i="1" dirty="0"/>
              <a:t>.</a:t>
            </a:r>
          </a:p>
          <a:p>
            <a:pPr lvl="2"/>
            <a:r>
              <a:rPr lang="en-AU" i="1" dirty="0"/>
              <a:t>Potential co-existence issues were raised several times during technical discussions (but there was no consensus in 3GPP whether it is going impact any existing requirements)</a:t>
            </a:r>
          </a:p>
          <a:p>
            <a:pPr lvl="2"/>
            <a:r>
              <a:rPr lang="en-AU" i="1" dirty="0"/>
              <a:t>An LS to RCC, </a:t>
            </a:r>
            <a:r>
              <a:rPr lang="en-AU" i="1" dirty="0">
                <a:hlinkClick r:id="rId4"/>
              </a:rPr>
              <a:t>RP-220039</a:t>
            </a:r>
            <a:r>
              <a:rPr lang="en-AU" i="1" dirty="0"/>
              <a:t>, was sent asking for further technical input. </a:t>
            </a:r>
          </a:p>
          <a:p>
            <a:pPr lvl="1"/>
            <a:endParaRPr lang="en-AU" dirty="0"/>
          </a:p>
        </p:txBody>
      </p:sp>
      <p:sp>
        <p:nvSpPr>
          <p:cNvPr id="4" name="Footer Placeholder 3">
            <a:extLst>
              <a:ext uri="{FF2B5EF4-FFF2-40B4-BE49-F238E27FC236}">
                <a16:creationId xmlns:a16="http://schemas.microsoft.com/office/drawing/2014/main" id="{4E300568-6033-4D4C-AC6B-F3240A81757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FEF6942-CE13-4B85-B09B-2025F76456EF}"/>
              </a:ext>
            </a:extLst>
          </p:cNvPr>
          <p:cNvSpPr>
            <a:spLocks noGrp="1"/>
          </p:cNvSpPr>
          <p:nvPr>
            <p:ph type="sldNum" sz="quarter" idx="11"/>
          </p:nvPr>
        </p:nvSpPr>
        <p:spPr/>
        <p:txBody>
          <a:bodyPr/>
          <a:lstStyle/>
          <a:p>
            <a:r>
              <a:rPr lang="en-US"/>
              <a:t>Slide </a:t>
            </a:r>
            <a:fld id="{EF4002E7-DB4D-4CC3-8382-1939D19420D8}" type="slidenum">
              <a:rPr lang="en-US" smtClean="0"/>
              <a:pPr/>
              <a:t>66</a:t>
            </a:fld>
            <a:endParaRPr lang="en-US" dirty="0"/>
          </a:p>
        </p:txBody>
      </p:sp>
    </p:spTree>
    <p:extLst>
      <p:ext uri="{BB962C8B-B14F-4D97-AF65-F5344CB8AC3E}">
        <p14:creationId xmlns:p14="http://schemas.microsoft.com/office/powerpoint/2010/main" val="22226087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CDFC0-C943-4A02-CE47-4728F68573AA}"/>
              </a:ext>
            </a:extLst>
          </p:cNvPr>
          <p:cNvSpPr>
            <a:spLocks noGrp="1"/>
          </p:cNvSpPr>
          <p:nvPr>
            <p:ph type="title"/>
          </p:nvPr>
        </p:nvSpPr>
        <p:spPr/>
        <p:txBody>
          <a:bodyPr/>
          <a:lstStyle/>
          <a:p>
            <a:r>
              <a:rPr lang="en-AU" dirty="0"/>
              <a:t>Submissions are welcome in relation </a:t>
            </a:r>
            <a:r>
              <a:rPr lang="en-AU" i="1" dirty="0"/>
              <a:t>to the battle for 6 GHz</a:t>
            </a:r>
            <a:r>
              <a:rPr lang="en-AU" dirty="0"/>
              <a:t> …</a:t>
            </a:r>
          </a:p>
        </p:txBody>
      </p:sp>
      <p:sp>
        <p:nvSpPr>
          <p:cNvPr id="3" name="Content Placeholder 2">
            <a:extLst>
              <a:ext uri="{FF2B5EF4-FFF2-40B4-BE49-F238E27FC236}">
                <a16:creationId xmlns:a16="http://schemas.microsoft.com/office/drawing/2014/main" id="{66A3EC1C-AB72-252A-535B-7E4089620440}"/>
              </a:ext>
            </a:extLst>
          </p:cNvPr>
          <p:cNvSpPr>
            <a:spLocks noGrp="1"/>
          </p:cNvSpPr>
          <p:nvPr>
            <p:ph idx="1"/>
          </p:nvPr>
        </p:nvSpPr>
        <p:spPr/>
        <p:txBody>
          <a:bodyPr/>
          <a:lstStyle/>
          <a:p>
            <a:pPr lvl="1"/>
            <a:r>
              <a:rPr lang="en-AU" dirty="0"/>
              <a:t>The question of licensed vs unlicensed 6 GHz spectrum is closely tied to the coexistence issue …</a:t>
            </a:r>
          </a:p>
          <a:p>
            <a:pPr lvl="2"/>
            <a:r>
              <a:rPr lang="en-AU" dirty="0"/>
              <a:t>More unlicensed spectrum is required</a:t>
            </a:r>
            <a:br>
              <a:rPr lang="en-AU" dirty="0"/>
            </a:br>
            <a:r>
              <a:rPr lang="en-AU" dirty="0"/>
              <a:t>because:</a:t>
            </a:r>
          </a:p>
          <a:p>
            <a:pPr lvl="3"/>
            <a:r>
              <a:rPr lang="en-AU" dirty="0"/>
              <a:t>90-95% of data uses unlicensed</a:t>
            </a:r>
            <a:br>
              <a:rPr lang="en-AU" dirty="0"/>
            </a:br>
            <a:r>
              <a:rPr lang="en-AU" dirty="0"/>
              <a:t>spectrum …</a:t>
            </a:r>
          </a:p>
          <a:p>
            <a:pPr lvl="3"/>
            <a:r>
              <a:rPr lang="en-AU" dirty="0"/>
              <a:t>… and yet only about half of</a:t>
            </a:r>
            <a:br>
              <a:rPr lang="en-AU" dirty="0"/>
            </a:br>
            <a:r>
              <a:rPr lang="en-AU" dirty="0"/>
              <a:t>available spectrum is unlicensed</a:t>
            </a:r>
          </a:p>
          <a:p>
            <a:pPr lvl="2"/>
            <a:r>
              <a:rPr lang="en-AU" dirty="0"/>
              <a:t>If NR-U/LAA becomes popular then</a:t>
            </a:r>
            <a:br>
              <a:rPr lang="en-AU" dirty="0"/>
            </a:br>
            <a:r>
              <a:rPr lang="en-AU" dirty="0"/>
              <a:t>even more unlicensed spectrum is</a:t>
            </a:r>
            <a:br>
              <a:rPr lang="en-AU" dirty="0"/>
            </a:br>
            <a:r>
              <a:rPr lang="en-AU" dirty="0"/>
              <a:t>required so that NR-U/LAA &amp; Wi-Fi</a:t>
            </a:r>
            <a:br>
              <a:rPr lang="en-AU" dirty="0"/>
            </a:br>
            <a:r>
              <a:rPr lang="en-AU" dirty="0"/>
              <a:t>can operate in different channels,</a:t>
            </a:r>
            <a:br>
              <a:rPr lang="en-AU" dirty="0"/>
            </a:br>
            <a:r>
              <a:rPr lang="en-AU" dirty="0"/>
              <a:t>avoiding </a:t>
            </a:r>
            <a:r>
              <a:rPr lang="en-AU" dirty="0" err="1"/>
              <a:t>coex</a:t>
            </a:r>
            <a:r>
              <a:rPr lang="en-AU" dirty="0"/>
              <a:t> issues at least some</a:t>
            </a:r>
            <a:br>
              <a:rPr lang="en-AU" dirty="0"/>
            </a:br>
            <a:r>
              <a:rPr lang="en-AU" dirty="0"/>
              <a:t>of the time</a:t>
            </a:r>
          </a:p>
          <a:p>
            <a:pPr lvl="1"/>
            <a:r>
              <a:rPr lang="en-AU" dirty="0"/>
              <a:t>Submissions in relation to the battle</a:t>
            </a:r>
            <a:br>
              <a:rPr lang="en-AU" dirty="0"/>
            </a:br>
            <a:r>
              <a:rPr lang="en-AU" dirty="0"/>
              <a:t>for 6 GHz globally are encouraged </a:t>
            </a:r>
          </a:p>
          <a:p>
            <a:endParaRPr lang="en-AU" dirty="0"/>
          </a:p>
        </p:txBody>
      </p:sp>
      <p:sp>
        <p:nvSpPr>
          <p:cNvPr id="4" name="Footer Placeholder 3">
            <a:extLst>
              <a:ext uri="{FF2B5EF4-FFF2-40B4-BE49-F238E27FC236}">
                <a16:creationId xmlns:a16="http://schemas.microsoft.com/office/drawing/2014/main" id="{7EBBC532-0268-32BD-7B24-DB7F01A4B87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66A4D3BC-0B07-BD87-B8F6-E28AF7290B7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67</a:t>
            </a:fld>
            <a:endParaRPr lang="en-US" dirty="0"/>
          </a:p>
        </p:txBody>
      </p:sp>
      <p:sp>
        <p:nvSpPr>
          <p:cNvPr id="6" name="Rectangle 5">
            <a:extLst>
              <a:ext uri="{FF2B5EF4-FFF2-40B4-BE49-F238E27FC236}">
                <a16:creationId xmlns:a16="http://schemas.microsoft.com/office/drawing/2014/main" id="{99EE0919-F8AE-2E70-5464-48532AD48D21}"/>
              </a:ext>
            </a:extLst>
          </p:cNvPr>
          <p:cNvSpPr/>
          <p:nvPr/>
        </p:nvSpPr>
        <p:spPr bwMode="auto">
          <a:xfrm>
            <a:off x="5029200" y="2514600"/>
            <a:ext cx="3276600" cy="32766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spcBef>
                <a:spcPts val="800"/>
              </a:spcBef>
            </a:pPr>
            <a:r>
              <a:rPr lang="en-AU" sz="1600" b="1" dirty="0">
                <a:latin typeface="+mj-lt"/>
              </a:rPr>
              <a:t>European unlicensed situation</a:t>
            </a:r>
          </a:p>
          <a:p>
            <a:pPr marL="177800" lvl="1" indent="-177800">
              <a:spcBef>
                <a:spcPts val="400"/>
              </a:spcBef>
              <a:buFont typeface="Arial" panose="020B0604020202020204" pitchFamily="34" charset="0"/>
              <a:buChar char="•"/>
            </a:pPr>
            <a:r>
              <a:rPr lang="en-AU" sz="1400" dirty="0">
                <a:latin typeface="+mj-lt"/>
              </a:rPr>
              <a:t>Available unlicensed &amp; licensed spectrum is roughly equal in Europe today …</a:t>
            </a:r>
          </a:p>
          <a:p>
            <a:pPr marL="360363" lvl="4" indent="-182563">
              <a:spcBef>
                <a:spcPts val="400"/>
              </a:spcBef>
              <a:buFont typeface="CiscoSansTT ExtraLight" panose="020B0303020201020303" pitchFamily="34" charset="0"/>
              <a:buChar char="‑"/>
            </a:pPr>
            <a:r>
              <a:rPr lang="en-AU" sz="1400" dirty="0">
                <a:latin typeface="+mj-lt"/>
              </a:rPr>
              <a:t>More than 1000 MHz in low/mid-band for licensed operation, </a:t>
            </a:r>
          </a:p>
          <a:p>
            <a:pPr marL="360363" lvl="4" indent="-182563">
              <a:spcBef>
                <a:spcPts val="400"/>
              </a:spcBef>
              <a:buFont typeface="CiscoSansTT ExtraLight" panose="020B0303020201020303" pitchFamily="34" charset="0"/>
              <a:buChar char="‑"/>
            </a:pPr>
            <a:r>
              <a:rPr lang="en-AU" sz="1400" dirty="0">
                <a:latin typeface="+mj-lt"/>
              </a:rPr>
              <a:t>About 1000 MHz for unlicensed operation (excluding upper 6 GHz)</a:t>
            </a:r>
          </a:p>
          <a:p>
            <a:pPr marL="177800" lvl="1" indent="-177800">
              <a:spcBef>
                <a:spcPts val="400"/>
              </a:spcBef>
              <a:buFont typeface="Arial" panose="020B0604020202020204" pitchFamily="34" charset="0"/>
              <a:buChar char="•"/>
            </a:pPr>
            <a:r>
              <a:rPr lang="en-AU" sz="1400" dirty="0">
                <a:latin typeface="+mj-lt"/>
              </a:rPr>
              <a:t>… &amp; yet licensed spectrum only delivers about 5% of data traffic</a:t>
            </a:r>
          </a:p>
          <a:p>
            <a:pPr marL="360363" lvl="2" indent="-182563">
              <a:spcBef>
                <a:spcPts val="400"/>
              </a:spcBef>
              <a:buFont typeface="CiscoSansTT ExtraLight" panose="020B0303020201020303" pitchFamily="34" charset="0"/>
              <a:buChar char="‑"/>
            </a:pPr>
            <a:r>
              <a:rPr lang="en-AU" sz="1400" dirty="0">
                <a:latin typeface="+mj-lt"/>
              </a:rPr>
              <a:t>Most of the remaining 95% is delivered by Wi-Fi …</a:t>
            </a:r>
          </a:p>
          <a:p>
            <a:pPr marL="360363" lvl="2" indent="-182563">
              <a:spcBef>
                <a:spcPts val="400"/>
              </a:spcBef>
              <a:buFont typeface="CiscoSansTT ExtraLight" panose="020B0303020201020303" pitchFamily="34" charset="0"/>
              <a:buChar char="‑"/>
            </a:pPr>
            <a:r>
              <a:rPr lang="en-AU" sz="1400" dirty="0">
                <a:latin typeface="+mj-lt"/>
              </a:rPr>
              <a:t>… based on German data</a:t>
            </a:r>
          </a:p>
        </p:txBody>
      </p:sp>
    </p:spTree>
    <p:extLst>
      <p:ext uri="{BB962C8B-B14F-4D97-AF65-F5344CB8AC3E}">
        <p14:creationId xmlns:p14="http://schemas.microsoft.com/office/powerpoint/2010/main" val="9852811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What should we do wrt</a:t>
            </a:r>
            <a:br>
              <a:rPr lang="en-AU" sz="2400" b="1" dirty="0">
                <a:solidFill>
                  <a:srgbClr val="FF0000"/>
                </a:solidFill>
              </a:rPr>
            </a:br>
            <a:r>
              <a:rPr lang="en-AU" sz="2400" b="1" dirty="0">
                <a:solidFill>
                  <a:srgbClr val="FF0000"/>
                </a:solidFill>
              </a:rPr>
              <a:t>60 GHz scope?</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68</a:t>
            </a:fld>
            <a:endParaRPr lang="en-US" dirty="0"/>
          </a:p>
        </p:txBody>
      </p:sp>
    </p:spTree>
    <p:extLst>
      <p:ext uri="{BB962C8B-B14F-4D97-AF65-F5344CB8AC3E}">
        <p14:creationId xmlns:p14="http://schemas.microsoft.com/office/powerpoint/2010/main" val="12701276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D2FA9-6EAB-41A3-9B34-2FC7CAFEEBE4}"/>
              </a:ext>
            </a:extLst>
          </p:cNvPr>
          <p:cNvSpPr>
            <a:spLocks noGrp="1"/>
          </p:cNvSpPr>
          <p:nvPr>
            <p:ph type="title"/>
          </p:nvPr>
        </p:nvSpPr>
        <p:spPr>
          <a:xfrm>
            <a:off x="685800" y="685800"/>
            <a:ext cx="7772400" cy="1066800"/>
          </a:xfrm>
        </p:spPr>
        <p:txBody>
          <a:bodyPr/>
          <a:lstStyle/>
          <a:p>
            <a:r>
              <a:rPr lang="en-AU" dirty="0"/>
              <a:t>The Coex SC has previously discussed </a:t>
            </a:r>
            <a:r>
              <a:rPr lang="en-US" dirty="0"/>
              <a:t>coexistence in 60 GHz …</a:t>
            </a:r>
            <a:br>
              <a:rPr lang="en-AU" dirty="0"/>
            </a:br>
            <a:endParaRPr lang="en-AU" dirty="0"/>
          </a:p>
        </p:txBody>
      </p:sp>
      <p:sp>
        <p:nvSpPr>
          <p:cNvPr id="3" name="Content Placeholder 2">
            <a:extLst>
              <a:ext uri="{FF2B5EF4-FFF2-40B4-BE49-F238E27FC236}">
                <a16:creationId xmlns:a16="http://schemas.microsoft.com/office/drawing/2014/main" id="{DFEA2514-F7D2-4E7D-B790-160F920E6C63}"/>
              </a:ext>
            </a:extLst>
          </p:cNvPr>
          <p:cNvSpPr>
            <a:spLocks noGrp="1"/>
          </p:cNvSpPr>
          <p:nvPr>
            <p:ph idx="1"/>
          </p:nvPr>
        </p:nvSpPr>
        <p:spPr>
          <a:xfrm>
            <a:off x="685800" y="1981200"/>
            <a:ext cx="7772400" cy="4114800"/>
          </a:xfrm>
        </p:spPr>
        <p:txBody>
          <a:bodyPr/>
          <a:lstStyle/>
          <a:p>
            <a:pPr lvl="1"/>
            <a:r>
              <a:rPr lang="en-AU" dirty="0"/>
              <a:t>At the Coex SC meeting in Mar 2021 a submission was presented that provided the status of 60 GHz work in ETSI BRAN</a:t>
            </a:r>
          </a:p>
          <a:p>
            <a:pPr lvl="2"/>
            <a:r>
              <a:rPr lang="en-AU" dirty="0"/>
              <a:t>See </a:t>
            </a:r>
            <a:r>
              <a:rPr lang="en-AU" dirty="0">
                <a:hlinkClick r:id="rId2"/>
              </a:rPr>
              <a:t>11-21-0430-00</a:t>
            </a:r>
            <a:r>
              <a:rPr lang="en-AU" dirty="0"/>
              <a:t> (Assaf Kasher (Qualcomm))</a:t>
            </a:r>
          </a:p>
          <a:p>
            <a:pPr lvl="1"/>
            <a:r>
              <a:rPr lang="en-AU" dirty="0"/>
              <a:t>In May 2021, the Coex SC heard about </a:t>
            </a:r>
            <a:r>
              <a:rPr lang="en-AU" i="1" dirty="0"/>
              <a:t>Coexistence between radars and communication systems in the 60 GHz band</a:t>
            </a:r>
          </a:p>
          <a:p>
            <a:pPr lvl="2"/>
            <a:r>
              <a:rPr lang="en-AU" dirty="0"/>
              <a:t>See </a:t>
            </a:r>
            <a:r>
              <a:rPr lang="en-AU" dirty="0">
                <a:hlinkClick r:id="rId3"/>
              </a:rPr>
              <a:t>11-21-0796-00</a:t>
            </a:r>
            <a:r>
              <a:rPr lang="en-AU" dirty="0"/>
              <a:t> </a:t>
            </a:r>
            <a:r>
              <a:rPr lang="en-AU" dirty="0">
                <a:latin typeface="+mj-lt"/>
              </a:rPr>
              <a:t>(</a:t>
            </a:r>
            <a:r>
              <a:rPr lang="en-US" dirty="0">
                <a:effectLst/>
                <a:latin typeface="+mj-lt"/>
                <a:ea typeface="Times New Roman" panose="02020603050405020304" pitchFamily="18" charset="0"/>
              </a:rPr>
              <a:t>Alecsander Eitan (Qualcomm) </a:t>
            </a:r>
            <a:r>
              <a:rPr lang="en-US" i="1" dirty="0">
                <a:effectLst/>
                <a:latin typeface="+mj-lt"/>
                <a:ea typeface="Times New Roman" panose="02020603050405020304" pitchFamily="18" charset="0"/>
              </a:rPr>
              <a:t>et al</a:t>
            </a:r>
            <a:r>
              <a:rPr lang="en-US" dirty="0">
                <a:effectLst/>
                <a:latin typeface="+mj-lt"/>
                <a:ea typeface="Times New Roman" panose="02020603050405020304" pitchFamily="18" charset="0"/>
              </a:rPr>
              <a:t>)</a:t>
            </a:r>
            <a:endParaRPr lang="en-AU" dirty="0">
              <a:latin typeface="+mj-lt"/>
            </a:endParaRPr>
          </a:p>
          <a:p>
            <a:pPr lvl="1"/>
            <a:r>
              <a:rPr lang="en-AU" dirty="0"/>
              <a:t>In Jul 2021,the Coex SC heard about </a:t>
            </a:r>
            <a:r>
              <a:rPr lang="en-US" i="1" dirty="0"/>
              <a:t>Coexistence between radars and communication systems in the 60GHz band – U.S. Update</a:t>
            </a:r>
            <a:endParaRPr lang="en-AU" i="1" dirty="0"/>
          </a:p>
          <a:p>
            <a:pPr lvl="2"/>
            <a:r>
              <a:rPr lang="en-US" dirty="0"/>
              <a:t>See </a:t>
            </a:r>
            <a:r>
              <a:rPr lang="en-US" dirty="0">
                <a:hlinkClick r:id="rId4"/>
              </a:rPr>
              <a:t>11-21-1089-00</a:t>
            </a:r>
            <a:r>
              <a:rPr lang="en-US" dirty="0">
                <a:solidFill>
                  <a:srgbClr val="FF0000"/>
                </a:solidFill>
              </a:rPr>
              <a:t> </a:t>
            </a:r>
            <a:r>
              <a:rPr lang="en-AU" dirty="0">
                <a:latin typeface="+mj-lt"/>
              </a:rPr>
              <a:t>(</a:t>
            </a:r>
            <a:r>
              <a:rPr lang="en-US" dirty="0">
                <a:effectLst/>
                <a:latin typeface="+mj-lt"/>
                <a:ea typeface="Times New Roman" panose="02020603050405020304" pitchFamily="18" charset="0"/>
              </a:rPr>
              <a:t>Alecsander Eitan (Qualcomm) </a:t>
            </a:r>
            <a:r>
              <a:rPr lang="en-US" i="1" dirty="0">
                <a:effectLst/>
                <a:latin typeface="+mj-lt"/>
                <a:ea typeface="Times New Roman" panose="02020603050405020304" pitchFamily="18" charset="0"/>
              </a:rPr>
              <a:t>et al</a:t>
            </a:r>
            <a:r>
              <a:rPr lang="en-US" dirty="0">
                <a:effectLst/>
                <a:latin typeface="+mj-lt"/>
                <a:ea typeface="Times New Roman" panose="02020603050405020304" pitchFamily="18" charset="0"/>
              </a:rPr>
              <a:t>)</a:t>
            </a:r>
          </a:p>
          <a:p>
            <a:pPr lvl="1"/>
            <a:r>
              <a:rPr lang="en-AU" dirty="0"/>
              <a:t>In Sep 2021</a:t>
            </a:r>
            <a:r>
              <a:rPr lang="en-US" dirty="0">
                <a:latin typeface="+mj-lt"/>
              </a:rPr>
              <a:t>, </a:t>
            </a:r>
            <a:r>
              <a:rPr lang="en-AU" dirty="0"/>
              <a:t>the Coex SC heard NPRM work was occurring in 802.18</a:t>
            </a:r>
          </a:p>
          <a:p>
            <a:pPr lvl="1"/>
            <a:endParaRPr lang="en-AU" dirty="0">
              <a:solidFill>
                <a:srgbClr val="FF0000"/>
              </a:solidFill>
            </a:endParaRPr>
          </a:p>
          <a:p>
            <a:pPr lvl="2"/>
            <a:endParaRPr lang="en-AU" dirty="0"/>
          </a:p>
          <a:p>
            <a:endParaRPr lang="en-AU" dirty="0"/>
          </a:p>
        </p:txBody>
      </p:sp>
      <p:sp>
        <p:nvSpPr>
          <p:cNvPr id="4" name="Footer Placeholder 3">
            <a:extLst>
              <a:ext uri="{FF2B5EF4-FFF2-40B4-BE49-F238E27FC236}">
                <a16:creationId xmlns:a16="http://schemas.microsoft.com/office/drawing/2014/main" id="{1BDD1A44-6B2B-488F-8C40-266601AF52E8}"/>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F78E6F45-D478-4D1C-8335-C4E8B36303D9}"/>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69</a:t>
            </a:fld>
            <a:endParaRPr lang="en-US" dirty="0"/>
          </a:p>
        </p:txBody>
      </p:sp>
    </p:spTree>
    <p:extLst>
      <p:ext uri="{BB962C8B-B14F-4D97-AF65-F5344CB8AC3E}">
        <p14:creationId xmlns:p14="http://schemas.microsoft.com/office/powerpoint/2010/main" val="2265078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a:t>
            </a:r>
            <a:r>
              <a:rPr lang="en-US" dirty="0"/>
              <a:t> 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dirty="0"/>
              <a:t>Andrew Myles, Cisco</a:t>
            </a:r>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7</a:t>
            </a:fld>
            <a:endParaRPr lang="en-GB" dirty="0"/>
          </a:p>
        </p:txBody>
      </p:sp>
      <p:sp>
        <p:nvSpPr>
          <p:cNvPr id="6" name="Rectangle 5"/>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066053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22AAE-07A8-4891-A213-7D7B10C3B561}"/>
              </a:ext>
            </a:extLst>
          </p:cNvPr>
          <p:cNvSpPr>
            <a:spLocks noGrp="1"/>
          </p:cNvSpPr>
          <p:nvPr>
            <p:ph type="title"/>
          </p:nvPr>
        </p:nvSpPr>
        <p:spPr>
          <a:xfrm>
            <a:off x="685800" y="685800"/>
            <a:ext cx="7772400" cy="1066800"/>
          </a:xfrm>
        </p:spPr>
        <p:txBody>
          <a:bodyPr/>
          <a:lstStyle/>
          <a:p>
            <a:r>
              <a:rPr lang="en-AU" dirty="0"/>
              <a:t>… but there was not much to report to the Coex SC in relation to 60 GHz </a:t>
            </a:r>
            <a:r>
              <a:rPr lang="en-AU" dirty="0" err="1"/>
              <a:t>coex</a:t>
            </a:r>
            <a:r>
              <a:rPr lang="en-AU" dirty="0"/>
              <a:t> in May 2022</a:t>
            </a:r>
          </a:p>
        </p:txBody>
      </p:sp>
      <p:sp>
        <p:nvSpPr>
          <p:cNvPr id="3" name="Content Placeholder 2">
            <a:extLst>
              <a:ext uri="{FF2B5EF4-FFF2-40B4-BE49-F238E27FC236}">
                <a16:creationId xmlns:a16="http://schemas.microsoft.com/office/drawing/2014/main" id="{29E6053A-46C1-4260-8C1A-512BD620FC99}"/>
              </a:ext>
            </a:extLst>
          </p:cNvPr>
          <p:cNvSpPr>
            <a:spLocks noGrp="1"/>
          </p:cNvSpPr>
          <p:nvPr>
            <p:ph idx="1"/>
          </p:nvPr>
        </p:nvSpPr>
        <p:spPr>
          <a:xfrm>
            <a:off x="685800" y="1828800"/>
            <a:ext cx="7772400" cy="4114800"/>
          </a:xfrm>
        </p:spPr>
        <p:txBody>
          <a:bodyPr/>
          <a:lstStyle/>
          <a:p>
            <a:pPr lvl="1"/>
            <a:r>
              <a:rPr lang="en-AU" dirty="0"/>
              <a:t>An e-mail was sent to Alecsander Eitan (Qualcomm) asking for an update on 60 GHz </a:t>
            </a:r>
            <a:r>
              <a:rPr lang="en-AU" dirty="0" err="1"/>
              <a:t>coex</a:t>
            </a:r>
            <a:r>
              <a:rPr lang="en-AU" dirty="0"/>
              <a:t> activities …</a:t>
            </a:r>
          </a:p>
          <a:p>
            <a:pPr lvl="1"/>
            <a:r>
              <a:rPr lang="en-AU" dirty="0"/>
              <a:t>… and in May 2022 he responded:</a:t>
            </a:r>
          </a:p>
          <a:p>
            <a:pPr lvl="2"/>
            <a:r>
              <a:rPr lang="en-AU" i="1" dirty="0"/>
              <a:t>Unfortunately, there is nothing new that can be reported. Many submissions have been sent to the FCC, and several comments on the other submissions have been also sent. There are some discussions between companies on compromise ideas</a:t>
            </a:r>
          </a:p>
          <a:p>
            <a:pPr lvl="2"/>
            <a:r>
              <a:rPr lang="en-AU" i="1" dirty="0"/>
              <a:t>… </a:t>
            </a:r>
          </a:p>
          <a:p>
            <a:pPr lvl="2"/>
            <a:r>
              <a:rPr lang="en-AU" i="1" dirty="0"/>
              <a:t>The FCC 60GHz NPRM is still undergoing so it may be premature to close this topic, however we don’t have any details that we can present. We can re-evaluate the situation in the future meeting</a:t>
            </a:r>
          </a:p>
          <a:p>
            <a:pPr marL="1588" lvl="1" indent="0">
              <a:buNone/>
            </a:pPr>
            <a:endParaRPr lang="en-AU" dirty="0"/>
          </a:p>
        </p:txBody>
      </p:sp>
      <p:sp>
        <p:nvSpPr>
          <p:cNvPr id="4" name="Footer Placeholder 3">
            <a:extLst>
              <a:ext uri="{FF2B5EF4-FFF2-40B4-BE49-F238E27FC236}">
                <a16:creationId xmlns:a16="http://schemas.microsoft.com/office/drawing/2014/main" id="{AE217D63-EB4B-43EF-9DF5-5CF3883AA40A}"/>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4B370F2-759D-4B12-9BD5-9255AD04373F}"/>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70</a:t>
            </a:fld>
            <a:endParaRPr lang="en-US" dirty="0"/>
          </a:p>
        </p:txBody>
      </p:sp>
    </p:spTree>
    <p:extLst>
      <p:ext uri="{BB962C8B-B14F-4D97-AF65-F5344CB8AC3E}">
        <p14:creationId xmlns:p14="http://schemas.microsoft.com/office/powerpoint/2010/main" val="28594152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22AAE-07A8-4891-A213-7D7B10C3B561}"/>
              </a:ext>
            </a:extLst>
          </p:cNvPr>
          <p:cNvSpPr>
            <a:spLocks noGrp="1"/>
          </p:cNvSpPr>
          <p:nvPr>
            <p:ph type="title"/>
          </p:nvPr>
        </p:nvSpPr>
        <p:spPr/>
        <p:txBody>
          <a:bodyPr/>
          <a:lstStyle/>
          <a:p>
            <a:r>
              <a:rPr lang="en-AU" dirty="0"/>
              <a:t>… and there is not much to report to the Coex SC in relation to 60 GHz </a:t>
            </a:r>
            <a:r>
              <a:rPr lang="en-AU" dirty="0" err="1"/>
              <a:t>coex</a:t>
            </a:r>
            <a:r>
              <a:rPr lang="en-AU" dirty="0"/>
              <a:t> in July 2022 </a:t>
            </a:r>
          </a:p>
        </p:txBody>
      </p:sp>
      <p:sp>
        <p:nvSpPr>
          <p:cNvPr id="3" name="Content Placeholder 2">
            <a:extLst>
              <a:ext uri="{FF2B5EF4-FFF2-40B4-BE49-F238E27FC236}">
                <a16:creationId xmlns:a16="http://schemas.microsoft.com/office/drawing/2014/main" id="{29E6053A-46C1-4260-8C1A-512BD620FC99}"/>
              </a:ext>
            </a:extLst>
          </p:cNvPr>
          <p:cNvSpPr>
            <a:spLocks noGrp="1"/>
          </p:cNvSpPr>
          <p:nvPr>
            <p:ph idx="1"/>
          </p:nvPr>
        </p:nvSpPr>
        <p:spPr/>
        <p:txBody>
          <a:bodyPr/>
          <a:lstStyle/>
          <a:p>
            <a:pPr lvl="1"/>
            <a:r>
              <a:rPr lang="en-AU" dirty="0"/>
              <a:t>Alecsander Eitan (Qualcomm) provided an update on 60 GHz </a:t>
            </a:r>
            <a:r>
              <a:rPr lang="en-AU" dirty="0" err="1"/>
              <a:t>coex</a:t>
            </a:r>
            <a:r>
              <a:rPr lang="en-AU" dirty="0"/>
              <a:t> activities in July 2022</a:t>
            </a:r>
          </a:p>
          <a:p>
            <a:pPr lvl="2"/>
            <a:r>
              <a:rPr lang="en-US" i="1" dirty="0"/>
              <a:t>There was no change in the last months. </a:t>
            </a:r>
            <a:endParaRPr lang="en-AU" i="1" dirty="0"/>
          </a:p>
          <a:p>
            <a:pPr lvl="2"/>
            <a:r>
              <a:rPr lang="en-US" i="1" dirty="0"/>
              <a:t>The situation is exactly the same: </a:t>
            </a:r>
            <a:endParaRPr lang="en-AU" i="1" dirty="0"/>
          </a:p>
          <a:p>
            <a:pPr lvl="2"/>
            <a:r>
              <a:rPr lang="en-US" i="1" dirty="0"/>
              <a:t>“The FCC 60GHz NPRM is still undergoing so it may be premature to close this topic, however we don’t have any details that we can present.  We can reevaluate the situation in the future meeting. “</a:t>
            </a:r>
            <a:endParaRPr lang="en-AU" i="1" dirty="0"/>
          </a:p>
          <a:p>
            <a:pPr lvl="1"/>
            <a:r>
              <a:rPr lang="en-AU" dirty="0"/>
              <a:t>At this point, the plan is to keep monitoring …</a:t>
            </a:r>
          </a:p>
          <a:p>
            <a:pPr lvl="1"/>
            <a:r>
              <a:rPr lang="en-AU" dirty="0"/>
              <a:t>… thoughts?</a:t>
            </a:r>
          </a:p>
          <a:p>
            <a:pPr lvl="1"/>
            <a:endParaRPr lang="en-AU" dirty="0"/>
          </a:p>
        </p:txBody>
      </p:sp>
      <p:sp>
        <p:nvSpPr>
          <p:cNvPr id="4" name="Footer Placeholder 3">
            <a:extLst>
              <a:ext uri="{FF2B5EF4-FFF2-40B4-BE49-F238E27FC236}">
                <a16:creationId xmlns:a16="http://schemas.microsoft.com/office/drawing/2014/main" id="{AE217D63-EB4B-43EF-9DF5-5CF3883AA40A}"/>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4B370F2-759D-4B12-9BD5-9255AD04373F}"/>
              </a:ext>
            </a:extLst>
          </p:cNvPr>
          <p:cNvSpPr>
            <a:spLocks noGrp="1"/>
          </p:cNvSpPr>
          <p:nvPr>
            <p:ph type="sldNum" sz="quarter" idx="11"/>
          </p:nvPr>
        </p:nvSpPr>
        <p:spPr/>
        <p:txBody>
          <a:bodyPr/>
          <a:lstStyle/>
          <a:p>
            <a:r>
              <a:rPr lang="en-US"/>
              <a:t>Slide </a:t>
            </a:r>
            <a:fld id="{EF4002E7-DB4D-4CC3-8382-1939D19420D8}" type="slidenum">
              <a:rPr lang="en-US" smtClean="0"/>
              <a:pPr/>
              <a:t>71</a:t>
            </a:fld>
            <a:endParaRPr lang="en-US" dirty="0"/>
          </a:p>
        </p:txBody>
      </p:sp>
    </p:spTree>
    <p:extLst>
      <p:ext uri="{BB962C8B-B14F-4D97-AF65-F5344CB8AC3E}">
        <p14:creationId xmlns:p14="http://schemas.microsoft.com/office/powerpoint/2010/main" val="23124705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Plans for next meeting</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72</a:t>
            </a:fld>
            <a:endParaRPr lang="en-US" dirty="0"/>
          </a:p>
        </p:txBody>
      </p:sp>
    </p:spTree>
    <p:extLst>
      <p:ext uri="{BB962C8B-B14F-4D97-AF65-F5344CB8AC3E}">
        <p14:creationId xmlns:p14="http://schemas.microsoft.com/office/powerpoint/2010/main" val="9423569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continue its normal business in Sep 2022 (hybrid meeting in Hawaii)</a:t>
            </a:r>
          </a:p>
        </p:txBody>
      </p:sp>
      <p:sp>
        <p:nvSpPr>
          <p:cNvPr id="3" name="Content Placeholder 2"/>
          <p:cNvSpPr>
            <a:spLocks noGrp="1"/>
          </p:cNvSpPr>
          <p:nvPr>
            <p:ph idx="1"/>
          </p:nvPr>
        </p:nvSpPr>
        <p:spPr/>
        <p:txBody>
          <a:bodyPr/>
          <a:lstStyle/>
          <a:p>
            <a:r>
              <a:rPr lang="en-AU" dirty="0"/>
              <a:t>Possible agenda items for Hawaii</a:t>
            </a:r>
            <a:r>
              <a:rPr lang="en-AU" b="0" dirty="0"/>
              <a:t> …</a:t>
            </a:r>
            <a:endParaRPr lang="en-AU" dirty="0"/>
          </a:p>
          <a:p>
            <a:pPr lvl="1"/>
            <a:r>
              <a:rPr lang="en-AU" dirty="0"/>
              <a:t>Discuss coexistence measurement studies</a:t>
            </a:r>
          </a:p>
          <a:p>
            <a:pPr lvl="1"/>
            <a:r>
              <a:rPr lang="en-AU" dirty="0"/>
              <a:t>Review ETSI BRAN </a:t>
            </a:r>
            <a:r>
              <a:rPr lang="en-AU" dirty="0" err="1"/>
              <a:t>coex</a:t>
            </a:r>
            <a:r>
              <a:rPr lang="en-AU" dirty="0"/>
              <a:t> activities</a:t>
            </a:r>
          </a:p>
          <a:p>
            <a:pPr lvl="2"/>
            <a:r>
              <a:rPr lang="en-AU" dirty="0"/>
              <a:t>EN 301 893 (5 GHz)</a:t>
            </a:r>
          </a:p>
          <a:p>
            <a:pPr lvl="2"/>
            <a:r>
              <a:rPr lang="en-AU" dirty="0"/>
              <a:t>EN 303 687 (6 GHz)</a:t>
            </a:r>
          </a:p>
          <a:p>
            <a:pPr lvl="1"/>
            <a:r>
              <a:rPr lang="en-AU" dirty="0"/>
              <a:t>Discuss changes to 802.11 for ETSI BRAN HS compatibility</a:t>
            </a:r>
          </a:p>
          <a:p>
            <a:pPr lvl="2"/>
            <a:r>
              <a:rPr lang="en-AU" dirty="0"/>
              <a:t>Discuss ED-only at -62 dB option</a:t>
            </a:r>
          </a:p>
          <a:p>
            <a:pPr lvl="1"/>
            <a:r>
              <a:rPr lang="en-AU" dirty="0"/>
              <a:t>Hear 3GPP update</a:t>
            </a:r>
          </a:p>
          <a:p>
            <a:pPr lvl="2"/>
            <a:r>
              <a:rPr lang="en-AU" dirty="0"/>
              <a:t>Especially wrt SL-U</a:t>
            </a:r>
          </a:p>
          <a:p>
            <a:pPr lvl="1"/>
            <a:r>
              <a:rPr lang="en-AU" dirty="0"/>
              <a:t>Hear 60 GHz update</a:t>
            </a:r>
          </a:p>
          <a:p>
            <a:pPr lvl="1"/>
            <a:r>
              <a:rPr lang="en-AU" dirty="0"/>
              <a:t>Hear 6 GHz update</a:t>
            </a:r>
          </a:p>
          <a:p>
            <a:pPr marL="0" indent="0"/>
            <a:r>
              <a:rPr lang="en-AU" dirty="0"/>
              <a:t>… but as usual, s</a:t>
            </a:r>
            <a:r>
              <a:rPr lang="en-AU" b="1" dirty="0"/>
              <a:t>ubmissions are requested!</a:t>
            </a:r>
          </a:p>
          <a:p>
            <a:pPr marL="0" indent="0"/>
            <a:endParaRPr lang="en-AU" b="1" dirty="0">
              <a:solidFill>
                <a:srgbClr val="FF0000"/>
              </a:solidFill>
            </a:endParaRPr>
          </a:p>
          <a:p>
            <a:pPr lvl="1"/>
            <a:endParaRPr lang="en-AU" dirty="0"/>
          </a:p>
        </p:txBody>
      </p:sp>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73</a:t>
            </a:fld>
            <a:endParaRPr lang="en-US" dirty="0"/>
          </a:p>
        </p:txBody>
      </p:sp>
    </p:spTree>
    <p:extLst>
      <p:ext uri="{BB962C8B-B14F-4D97-AF65-F5344CB8AC3E}">
        <p14:creationId xmlns:p14="http://schemas.microsoft.com/office/powerpoint/2010/main" val="24619790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EDDB6-37B1-17B5-09BB-0AD4630FDC86}"/>
              </a:ext>
            </a:extLst>
          </p:cNvPr>
          <p:cNvSpPr>
            <a:spLocks noGrp="1"/>
          </p:cNvSpPr>
          <p:nvPr>
            <p:ph type="title"/>
          </p:nvPr>
        </p:nvSpPr>
        <p:spPr/>
        <p:txBody>
          <a:bodyPr/>
          <a:lstStyle/>
          <a:p>
            <a:r>
              <a:rPr lang="en-AU" dirty="0"/>
              <a:t>Other potential topics for Sept 2022</a:t>
            </a:r>
          </a:p>
        </p:txBody>
      </p:sp>
      <p:sp>
        <p:nvSpPr>
          <p:cNvPr id="3" name="Content Placeholder 2">
            <a:extLst>
              <a:ext uri="{FF2B5EF4-FFF2-40B4-BE49-F238E27FC236}">
                <a16:creationId xmlns:a16="http://schemas.microsoft.com/office/drawing/2014/main" id="{BF5B1EC5-A59B-ACE0-EE60-2A127A438753}"/>
              </a:ext>
            </a:extLst>
          </p:cNvPr>
          <p:cNvSpPr>
            <a:spLocks noGrp="1"/>
          </p:cNvSpPr>
          <p:nvPr>
            <p:ph idx="1"/>
          </p:nvPr>
        </p:nvSpPr>
        <p:spPr/>
        <p:txBody>
          <a:bodyPr/>
          <a:lstStyle/>
          <a:p>
            <a:pPr lvl="1"/>
            <a:r>
              <a:rPr lang="en-AU" dirty="0"/>
              <a:t>Sumit Roy (</a:t>
            </a:r>
            <a:r>
              <a:rPr lang="en-AU" dirty="0" err="1"/>
              <a:t>UofW</a:t>
            </a:r>
            <a:r>
              <a:rPr lang="en-AU" dirty="0"/>
              <a:t>) is planning to provide some new </a:t>
            </a:r>
            <a:r>
              <a:rPr lang="en-AU" dirty="0" err="1"/>
              <a:t>coex</a:t>
            </a:r>
            <a:r>
              <a:rPr lang="en-AU" dirty="0"/>
              <a:t> results in Sept 2022</a:t>
            </a:r>
          </a:p>
          <a:p>
            <a:pPr lvl="2"/>
            <a:r>
              <a:rPr lang="en-AU" i="1" dirty="0">
                <a:solidFill>
                  <a:srgbClr val="FF0000"/>
                </a:solidFill>
              </a:rPr>
              <a:t>Abstract tbd</a:t>
            </a:r>
          </a:p>
          <a:p>
            <a:pPr lvl="1"/>
            <a:r>
              <a:rPr lang="en-AU" dirty="0"/>
              <a:t>We could hear about ML based coexistence between Wi-Fi and NR-U/LAA from Szymon </a:t>
            </a:r>
            <a:r>
              <a:rPr lang="en-AU" dirty="0" err="1"/>
              <a:t>Szott</a:t>
            </a:r>
            <a:r>
              <a:rPr lang="en-AU" dirty="0"/>
              <a:t> (AGH University)</a:t>
            </a:r>
          </a:p>
          <a:p>
            <a:pPr lvl="2"/>
            <a:r>
              <a:rPr lang="en-AU" dirty="0"/>
              <a:t>See </a:t>
            </a:r>
            <a:r>
              <a:rPr lang="en-AU" dirty="0">
                <a:hlinkClick r:id="rId2"/>
              </a:rPr>
              <a:t>11-22-0979-01</a:t>
            </a:r>
            <a:r>
              <a:rPr lang="en-AU" dirty="0"/>
              <a:t> (presentation to AIML TIG)</a:t>
            </a:r>
          </a:p>
          <a:p>
            <a:pPr lvl="2"/>
            <a:r>
              <a:rPr lang="en-AU" dirty="0"/>
              <a:t>An invitation will be sent</a:t>
            </a:r>
          </a:p>
        </p:txBody>
      </p:sp>
      <p:sp>
        <p:nvSpPr>
          <p:cNvPr id="4" name="Footer Placeholder 3">
            <a:extLst>
              <a:ext uri="{FF2B5EF4-FFF2-40B4-BE49-F238E27FC236}">
                <a16:creationId xmlns:a16="http://schemas.microsoft.com/office/drawing/2014/main" id="{2E2C8DB3-1863-9FDD-EBF5-4DC081DD0C3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F026ABE4-EE17-6AA9-70B0-EA006956CA2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74</a:t>
            </a:fld>
            <a:endParaRPr lang="en-US" dirty="0"/>
          </a:p>
        </p:txBody>
      </p:sp>
    </p:spTree>
    <p:extLst>
      <p:ext uri="{BB962C8B-B14F-4D97-AF65-F5344CB8AC3E}">
        <p14:creationId xmlns:p14="http://schemas.microsoft.com/office/powerpoint/2010/main" val="13322607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i="1" dirty="0"/>
              <a:t>IEEE 802.11 Coexistence SC </a:t>
            </a:r>
            <a:r>
              <a:rPr lang="en-AU" dirty="0"/>
              <a:t>virtual</a:t>
            </a:r>
            <a:r>
              <a:rPr lang="en-AU" i="1" dirty="0"/>
              <a:t> </a:t>
            </a:r>
            <a:r>
              <a:rPr lang="en-AU" dirty="0"/>
              <a:t>meeting in July 2022 is adjourned!</a:t>
            </a:r>
          </a:p>
        </p:txBody>
      </p:sp>
      <p:sp>
        <p:nvSpPr>
          <p:cNvPr id="3" name="Content Placeholder 2"/>
          <p:cNvSpPr>
            <a:spLocks noGrp="1"/>
          </p:cNvSpPr>
          <p:nvPr>
            <p:ph idx="1"/>
          </p:nvPr>
        </p:nvSpPr>
        <p:spPr/>
        <p:txBody>
          <a:bodyPr/>
          <a:lstStyle/>
          <a:p>
            <a:pPr lvl="1"/>
            <a:endParaRPr lang="en-AU" dirty="0"/>
          </a:p>
        </p:txBody>
      </p:sp>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75</a:t>
            </a:fld>
            <a:endParaRPr lang="en-US" dirty="0"/>
          </a:p>
        </p:txBody>
      </p:sp>
    </p:spTree>
    <p:extLst>
      <p:ext uri="{BB962C8B-B14F-4D97-AF65-F5344CB8AC3E}">
        <p14:creationId xmlns:p14="http://schemas.microsoft.com/office/powerpoint/2010/main" val="562155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IEEE-SA standards activities shall allow the fair &amp;</a:t>
            </a:r>
            <a:br>
              <a:rPr lang="en-US" dirty="0"/>
            </a:br>
            <a:r>
              <a:rPr lang="en-US" dirty="0"/>
              <a:t>equitable consideration of all viewpoints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a:t>
            </a:r>
            <a:r>
              <a:rPr lang="en-US" i="1" dirty="0"/>
              <a:t>may</a:t>
            </a:r>
            <a:r>
              <a:rPr lang="en-US" dirty="0"/>
              <a:t>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dirty="0"/>
              <a:t>Andrew Myles, Cisco</a:t>
            </a:r>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8</a:t>
            </a:fld>
            <a:endParaRPr lang="en-GB" dirty="0"/>
          </a:p>
        </p:txBody>
      </p:sp>
      <p:sp>
        <p:nvSpPr>
          <p:cNvPr id="6" name="Rectangle 5"/>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650391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dirty="0"/>
              <a:t>Participants are required to adhere to the 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dirty="0"/>
              <a:t>By participating in this activity, you agree to comply with the IEEE Code of Ethics, all applicable laws, and all IEEE policies and procedures including, but not limited to, the IEEE SA Copyright Policy. </a:t>
            </a:r>
          </a:p>
          <a:p>
            <a:pPr lvl="2"/>
            <a:r>
              <a:rPr lang="en-US" altLang="en-US" dirty="0"/>
              <a:t>Previously Published material (copyright assertion indicated) shall not be presented/submitted to the WG nor incorporated into a </a:t>
            </a:r>
            <a:r>
              <a:rPr lang="en-US" altLang="en-US" dirty="0" err="1"/>
              <a:t>WGdraft</a:t>
            </a:r>
            <a:r>
              <a:rPr lang="en-US" altLang="en-US" dirty="0"/>
              <a:t> unless permission is granted. </a:t>
            </a:r>
          </a:p>
          <a:p>
            <a:pPr lvl="2"/>
            <a:r>
              <a:rPr lang="en-US" altLang="en-US" dirty="0"/>
              <a:t>Prior to presentation or submission, you shall notify the WG Chair of previously Published material and should assist the Chair in obtaining copyright permission acceptable to IEEE SA.</a:t>
            </a:r>
          </a:p>
          <a:p>
            <a:pPr lvl="2"/>
            <a:r>
              <a:rPr lang="en-US" altLang="en-US" dirty="0"/>
              <a:t>For material that is not previously Published, IEEE is automatically granted a license to use any material that is presented or submitted.</a:t>
            </a:r>
          </a:p>
        </p:txBody>
      </p:sp>
      <p:sp>
        <p:nvSpPr>
          <p:cNvPr id="6" name="Footer Placeholder 5"/>
          <p:cNvSpPr>
            <a:spLocks noGrp="1"/>
          </p:cNvSpPr>
          <p:nvPr>
            <p:ph type="ftr" sz="quarter" idx="10"/>
          </p:nvPr>
        </p:nvSpPr>
        <p:spPr/>
        <p:txBody>
          <a:bodyPr/>
          <a:lstStyle/>
          <a:p>
            <a:r>
              <a:rPr lang="en-US" dirty="0"/>
              <a:t>Andrew Myles, Cisco</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1"/>
          </p:nvPr>
        </p:nvSpPr>
        <p:spPr/>
        <p:txBody>
          <a:bodyPr/>
          <a:lstStyle/>
          <a:p>
            <a:fld id="{A3979A82-1A5E-4C7B-AFC0-111CA6C3130A}" type="slidenum">
              <a:rPr lang="en-US" altLang="en-US" smtClean="0"/>
              <a:pPr/>
              <a:t>9</a:t>
            </a:fld>
            <a:endParaRPr lang="en-US" altLang="en-US" dirty="0"/>
          </a:p>
        </p:txBody>
      </p:sp>
      <p:sp>
        <p:nvSpPr>
          <p:cNvPr id="5" name="Rectangle 4"/>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44280568"/>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7968</Words>
  <Application>Microsoft Office PowerPoint</Application>
  <PresentationFormat>On-screen Show (4:3)</PresentationFormat>
  <Paragraphs>1052</Paragraphs>
  <Slides>75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75</vt:i4>
      </vt:variant>
    </vt:vector>
  </HeadingPairs>
  <TitlesOfParts>
    <vt:vector size="79" baseType="lpstr">
      <vt:lpstr>Arial</vt:lpstr>
      <vt:lpstr>CiscoSansTT ExtraLight</vt:lpstr>
      <vt:lpstr>Times New Roman</vt:lpstr>
      <vt:lpstr>802-11-Submission</vt:lpstr>
      <vt:lpstr>Agenda for IEEE 802.11 Coexistence SC virtual meeting in July 2022</vt:lpstr>
      <vt:lpstr>Welcome to the first hybrid meeting of the IEEE 802.11 Coexistence SC in July 2022</vt:lpstr>
      <vt:lpstr>Registration is required for the IEEE 802.11 WG electronic plenary session in July 2022</vt:lpstr>
      <vt:lpstr>Coex SC minutes today will be kept by our permanent SC secretary</vt:lpstr>
      <vt:lpstr>The Coex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Participants are required to adhere to the IEEE SA Copyright Policy</vt:lpstr>
      <vt:lpstr>Participants are required to adhere to the IEEE SA Copyright Policy</vt:lpstr>
      <vt:lpstr>The Coex SC will only meet once during the hybrid IEEE 802.11 WG plenary meeting in July 2022</vt:lpstr>
      <vt:lpstr>The Coex SC will consider a proposed agenda for its hybrid meeting in July 2022</vt:lpstr>
      <vt:lpstr>PowerPoint Presentation</vt:lpstr>
      <vt:lpstr>The Coex SC scope was revised in Sept 2020 </vt:lpstr>
      <vt:lpstr>The scope of the Coex SC was expanded in March 2021 to include 60 GHz coexistence issues</vt:lpstr>
      <vt:lpstr>PowerPoint Presentation</vt:lpstr>
      <vt:lpstr>The Coex SC will consider the approval of its virtual meeting minutes from May 2022</vt:lpstr>
      <vt:lpstr>PowerPoint Presentation</vt:lpstr>
      <vt:lpstr>There are few key message for the Coex SC that arise out of today’s session</vt:lpstr>
      <vt:lpstr>PowerPoint Presentation</vt:lpstr>
      <vt:lpstr>An IEEE 802 Tech Talk on coexistence on 22 June 2022 advocated for Wi-Fi as “the” unlicensed technology</vt:lpstr>
      <vt:lpstr>PowerPoint Presentation</vt:lpstr>
      <vt:lpstr>There was a significant LAA deployment in Chicago as early as Jan 2020</vt:lpstr>
      <vt:lpstr>We have tracked the use of 5G by SPs in unlicensed bands to highlight the importance of coexistence work</vt:lpstr>
      <vt:lpstr>We have tracked the use of 5G by SPs in unlicensed bands to highlight the importance of coexistence work</vt:lpstr>
      <vt:lpstr>We have tracked the use of 5G by SPs in unlicensed bands to highlight the importance of coexistence work</vt:lpstr>
      <vt:lpstr>The number deployed LAA networks is steady … suggesting less need for concern about coex</vt:lpstr>
      <vt:lpstr>The number of LAA devices is still growing … suggesting some need for concern about Wi-Fi coex</vt:lpstr>
      <vt:lpstr>PowerPoint Presentation</vt:lpstr>
      <vt:lpstr>The Coex SC heard about an LAA/Wi-Fi coexistence studies in Chicago throughout 2021</vt:lpstr>
      <vt:lpstr>Experiments reported in Jan 2021 showed LAA has a significant adverse impact on Wi-Fi Beacons</vt:lpstr>
      <vt:lpstr>Experiments reported in Jan 2021 showed LAA also has a significant adverse impact on Wi-Fi data</vt:lpstr>
      <vt:lpstr>New measurements reported in Nov 2021 seem to confirm the adverse impact of LAA on Wi-Fi</vt:lpstr>
      <vt:lpstr>It is not clear whether or not the industry needs to solve a serious coex problem …</vt:lpstr>
      <vt:lpstr>The Wi-Fi industry needs to decide if we have a problem … and possibly how to solve it</vt:lpstr>
      <vt:lpstr>PowerPoint Presentation</vt:lpstr>
      <vt:lpstr>Note that ESTI BRAN documents are available to IEEE 802.11 WG members</vt:lpstr>
      <vt:lpstr>PowerPoint Presentation</vt:lpstr>
      <vt:lpstr>The latest revision of EN 301 893 (5 GHz) is likely to be sent to ENAP ballot soon</vt:lpstr>
      <vt:lpstr>The EN 301 893 journey wrt coexistence has been long &amp; interesting … with risks for 802.11be!</vt:lpstr>
      <vt:lpstr>The Coex SC reviewed issues related to 802.11be in 5 GHz in Europe in Mar 2022, without conclusion</vt:lpstr>
      <vt:lpstr>Should the Coex SC recommend the 802.11 spec be refined to allow operation with ED-only @ -72 dBm?</vt:lpstr>
      <vt:lpstr>In May 2021, the Coex SC heard claims for the optimum path for 5 GHz (&amp; 6 GHz) coexistence</vt:lpstr>
      <vt:lpstr>In Jul 2021, the Coex SC heard further claims for the optimum path for 5 GHz (&amp; 6 GHz) coexistence</vt:lpstr>
      <vt:lpstr>In May 2022, it was highlighted again that more work is required to choose a path</vt:lpstr>
      <vt:lpstr>In Jun 2022 at BRAN #114, an ambit claim to change EN 301 893 to ED-only @ -62 dBm was not accepted</vt:lpstr>
      <vt:lpstr>The discussion at BRAN #114 just showed more work is required …</vt:lpstr>
      <vt:lpstr>How should the 802.11 spec be refined to allow operation with ED-only @ -72 dBm?</vt:lpstr>
      <vt:lpstr>PowerPoint Presentation</vt:lpstr>
      <vt:lpstr>The latest revision of EN 303 687 (6 GHz) has been  sent to ENAP ballot closing in late July 2022</vt:lpstr>
      <vt:lpstr>There are some open issues in EN 303 687 that will probably be addressed in the next revision</vt:lpstr>
      <vt:lpstr>Coex SC/TGbe/TGme needs to decide how to specify 802.11ax/be in context of 6 GHz rules in Europe</vt:lpstr>
      <vt:lpstr>Coex SC will park the issue of 802.11be compatibility with EN 301 893 (5 GHz) &amp; EN 303 687 (6 GHz) </vt:lpstr>
      <vt:lpstr>PowerPoint Presentation</vt:lpstr>
      <vt:lpstr>ETSI BRAN has agreed its 2022 schedule?</vt:lpstr>
      <vt:lpstr>PowerPoint Presentation</vt:lpstr>
      <vt:lpstr>The Coex SC agreed in Jan 2022 to monitor any coex impacts of SL-U</vt:lpstr>
      <vt:lpstr>The Coex SC will hear a summary of potential coex issues that may arise from SL-U work in 3GPP</vt:lpstr>
      <vt:lpstr>PowerPoint Presentation</vt:lpstr>
      <vt:lpstr>There is activity underway in IEEE 802.15.4ab with a potential impact on Wi-Fi coexistence</vt:lpstr>
      <vt:lpstr>The Coex SC will discuss potential coex issue related to IEEE 802.15.4ab work …</vt:lpstr>
      <vt:lpstr>PowerPoint Presentation</vt:lpstr>
      <vt:lpstr>Is Bluetooth planning to operate in 6 GHz?</vt:lpstr>
      <vt:lpstr>PowerPoint Presentation</vt:lpstr>
      <vt:lpstr>6 GHz is opening globally for unlicenced operation …</vt:lpstr>
      <vt:lpstr>… but many cellular stakeholders are advocating that at least the upper 6 GHz band be licensed </vt:lpstr>
      <vt:lpstr>Submissions are welcome in relation to the battle for 6 GHz …</vt:lpstr>
      <vt:lpstr>PowerPoint Presentation</vt:lpstr>
      <vt:lpstr>The Coex SC has previously discussed coexistence in 60 GHz … </vt:lpstr>
      <vt:lpstr>… but there was not much to report to the Coex SC in relation to 60 GHz coex in May 2022</vt:lpstr>
      <vt:lpstr>… and there is not much to report to the Coex SC in relation to 60 GHz coex in July 2022 </vt:lpstr>
      <vt:lpstr>PowerPoint Presentation</vt:lpstr>
      <vt:lpstr>The Coex SC will continue its normal business in Sep 2022 (hybrid meeting in Hawaii)</vt:lpstr>
      <vt:lpstr>Other potential topics for Sept 2022</vt:lpstr>
      <vt:lpstr>The IEEE 802.11 Coexistence SC virtual meeting in July 2022 is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2021-07-15T05:20:05Z</dcterms:created>
  <dcterms:modified xsi:type="dcterms:W3CDTF">2022-07-13T18:17:23Z</dcterms:modified>
</cp:coreProperties>
</file>