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530" r:id="rId3"/>
    <p:sldId id="580" r:id="rId4"/>
    <p:sldId id="618" r:id="rId5"/>
    <p:sldId id="560" r:id="rId6"/>
    <p:sldId id="620" r:id="rId7"/>
    <p:sldId id="615" r:id="rId8"/>
    <p:sldId id="678" r:id="rId9"/>
    <p:sldId id="619" r:id="rId10"/>
    <p:sldId id="660" r:id="rId11"/>
    <p:sldId id="659" r:id="rId12"/>
    <p:sldId id="673" r:id="rId13"/>
    <p:sldId id="672" r:id="rId14"/>
    <p:sldId id="674" r:id="rId15"/>
    <p:sldId id="671" r:id="rId16"/>
    <p:sldId id="679" r:id="rId17"/>
    <p:sldId id="680" r:id="rId18"/>
    <p:sldId id="681" r:id="rId19"/>
    <p:sldId id="682" r:id="rId20"/>
    <p:sldId id="686" r:id="rId21"/>
    <p:sldId id="687" r:id="rId22"/>
    <p:sldId id="688"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78" d="100"/>
          <a:sy n="78" d="100"/>
        </p:scale>
        <p:origin x="84" y="2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7452"/>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802.11-22/0872r3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802.11-22/0872r3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802.11-22/0872r3</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802.11-22/0872r3</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802.11-22/0872r3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July 2022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2022-07-15</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a:t>
            </a:r>
            <a:r>
              <a:rPr lang="en-GB" dirty="0"/>
              <a:t>Cor-1</a:t>
            </a:r>
            <a:r>
              <a:rPr lang="en-US" sz="3200" dirty="0"/>
              <a:t> </a:t>
            </a:r>
            <a:r>
              <a:rPr lang="en-GB" sz="3200" dirty="0"/>
              <a:t>comment</a:t>
            </a:r>
            <a:r>
              <a:rPr lang="en-GB" dirty="0"/>
              <a:t>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resolutions to the comments from the initial SA ballot on P802.11-2020/Cor1/D2.1 in 11-22/1034r1.</a:t>
            </a:r>
          </a:p>
          <a:p>
            <a:endParaRPr lang="en-US" sz="2000" dirty="0">
              <a:solidFill>
                <a:schemeClr val="tx1"/>
              </a:solidFill>
            </a:endParaRPr>
          </a:p>
          <a:p>
            <a:r>
              <a:rPr lang="en-US" sz="2000" dirty="0"/>
              <a:t>Moved: Robert Stacey, Second: Stephen Palm</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91, No: 0, Abstain: 15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317846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a:t>
            </a:r>
            <a:r>
              <a:rPr lang="en-GB" dirty="0"/>
              <a:t>Cor-1</a:t>
            </a:r>
            <a:r>
              <a:rPr lang="en-US" sz="3200" dirty="0"/>
              <a:t> </a:t>
            </a:r>
            <a:r>
              <a:rPr lang="en-GB" dirty="0"/>
              <a:t>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document 11-22/1150r1 as the report to the IEEE 802 Executive Committee on the requirements for approval to forward P802.11-2020/Cor1 D2.1 to </a:t>
            </a:r>
            <a:r>
              <a:rPr lang="en-US" sz="2000" dirty="0" err="1">
                <a:solidFill>
                  <a:schemeClr val="tx1"/>
                </a:solidFill>
              </a:rPr>
              <a:t>RevCom</a:t>
            </a:r>
            <a:r>
              <a:rPr lang="en-US" sz="2000" dirty="0">
                <a:solidFill>
                  <a:schemeClr val="tx1"/>
                </a:solidFill>
              </a:rPr>
              <a:t>, and request the IEEE 802 Executive Committee to forward P802.11-2020/Cor1 D2.1 to </a:t>
            </a:r>
            <a:r>
              <a:rPr lang="en-US" sz="2000" dirty="0" err="1">
                <a:solidFill>
                  <a:schemeClr val="tx1"/>
                </a:solidFill>
              </a:rPr>
              <a:t>RevCom</a:t>
            </a:r>
            <a:r>
              <a:rPr lang="en-US" sz="2000" dirty="0">
                <a:solidFill>
                  <a:schemeClr val="tx1"/>
                </a:solidFill>
              </a:rPr>
              <a:t>.</a:t>
            </a:r>
          </a:p>
          <a:p>
            <a:endParaRPr lang="en-US" sz="2000" dirty="0">
              <a:solidFill>
                <a:schemeClr val="tx1"/>
              </a:solidFill>
            </a:endParaRPr>
          </a:p>
          <a:p>
            <a:r>
              <a:rPr lang="en-US" sz="2000" dirty="0"/>
              <a:t>Moved: Robert Stacey, Second: </a:t>
            </a:r>
            <a:r>
              <a:rPr lang="en-US" sz="2000" dirty="0" err="1"/>
              <a:t>Xiaofei</a:t>
            </a:r>
            <a:r>
              <a:rPr lang="en-US" sz="2000" dirty="0"/>
              <a:t> Wang</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105, No: 0, Abstain: 12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7: JTC1 </a:t>
            </a:r>
            <a:r>
              <a:rPr lang="en-GB" dirty="0"/>
              <a:t>Liaison Response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The IEEE 802.11 WG recommends to the IEEE 802 EC that the material in 11-22-0956-02 be used as the basis of a response to ISO/IEC JTC1/SC6, regarding the China NB’s technical comments on IEEE Std 802.11-2020 during FDIS ballot.</a:t>
            </a:r>
          </a:p>
          <a:p>
            <a:r>
              <a:rPr lang="en-US" sz="1800" dirty="0">
                <a:solidFill>
                  <a:schemeClr val="tx1"/>
                </a:solidFill>
              </a:rPr>
              <a:t>Notes</a:t>
            </a:r>
          </a:p>
          <a:p>
            <a:r>
              <a:rPr lang="en-US" sz="1800" dirty="0">
                <a:solidFill>
                  <a:schemeClr val="tx1"/>
                </a:solidFill>
              </a:rPr>
              <a:t>A similar motion passed with unanimous consent in the JTC1 SC</a:t>
            </a:r>
          </a:p>
          <a:p>
            <a:r>
              <a:rPr lang="en-US" sz="1800" dirty="0">
                <a:solidFill>
                  <a:schemeClr val="tx1"/>
                </a:solidFill>
              </a:rPr>
              <a:t>The response does not address the IPR related comment from Japan NB</a:t>
            </a:r>
          </a:p>
          <a:p>
            <a:r>
              <a:rPr lang="en-US" sz="1800" dirty="0">
                <a:solidFill>
                  <a:schemeClr val="tx1"/>
                </a:solidFill>
              </a:rPr>
              <a:t>It is assumed the IEEE 802.11 WG Chair will have editorial license</a:t>
            </a:r>
          </a:p>
          <a:p>
            <a:endParaRPr lang="en-US" sz="2000" dirty="0">
              <a:solidFill>
                <a:schemeClr val="tx1"/>
              </a:solidFill>
            </a:endParaRPr>
          </a:p>
          <a:p>
            <a:r>
              <a:rPr lang="en-US" sz="2000" dirty="0"/>
              <a:t>Moved: Andrew Myles on behalf of the JTC1 SC, Second: Rich Kennedy</a:t>
            </a:r>
          </a:p>
          <a:p>
            <a:endParaRPr lang="en-US" sz="2000" dirty="0"/>
          </a:p>
          <a:p>
            <a:endParaRPr lang="en-US" sz="2000" dirty="0"/>
          </a:p>
          <a:p>
            <a:endParaRPr lang="en-US" sz="2000" dirty="0"/>
          </a:p>
          <a:p>
            <a:r>
              <a:rPr lang="en-US" sz="2000" dirty="0"/>
              <a:t>Result: Yes: 86, No: 0, Abstain: 16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5744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8: </a:t>
            </a:r>
            <a:r>
              <a:rPr lang="en-US" dirty="0" err="1"/>
              <a:t>TGbb</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resolutions to comments from LB 263 in doc. 11-22-0678r7 and resolutions to comments from CC 42 in doc. 11-22-0949r5 as well as resolutions to the findings in the MDR report in doc. 11-22-0975r1,</a:t>
            </a:r>
          </a:p>
          <a:p>
            <a:r>
              <a:rPr lang="en-US" sz="2000" dirty="0">
                <a:solidFill>
                  <a:schemeClr val="tx1"/>
                </a:solidFill>
              </a:rPr>
              <a:t>Ask the WG to start a 30-day WG re-circulation LB for Draft 3.0.</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endParaRPr lang="en-US" sz="2000" dirty="0"/>
          </a:p>
          <a:p>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TGbb</a:t>
            </a:r>
            <a:r>
              <a:rPr lang="en-US" sz="1800" dirty="0"/>
              <a:t>: Move: Volker </a:t>
            </a:r>
            <a:r>
              <a:rPr lang="en-US" sz="1800" dirty="0" err="1"/>
              <a:t>Jungnickel</a:t>
            </a:r>
            <a:r>
              <a:rPr lang="en-US" sz="1800" dirty="0"/>
              <a:t>, 2</a:t>
            </a:r>
            <a:r>
              <a:rPr lang="en-US" sz="1800" baseline="30000" dirty="0"/>
              <a:t>nd</a:t>
            </a:r>
            <a:r>
              <a:rPr lang="en-US" sz="1800" dirty="0"/>
              <a:t>: </a:t>
            </a:r>
            <a:r>
              <a:rPr lang="en-US" sz="1800" dirty="0" err="1"/>
              <a:t>Tuncer</a:t>
            </a:r>
            <a:r>
              <a:rPr lang="en-US" sz="1800" dirty="0"/>
              <a:t> </a:t>
            </a:r>
            <a:r>
              <a:rPr lang="en-US" sz="1800" dirty="0" err="1"/>
              <a:t>Baykas</a:t>
            </a:r>
            <a:r>
              <a:rPr lang="en-GB" sz="1800" b="1" dirty="0"/>
              <a:t>, </a:t>
            </a:r>
            <a:r>
              <a:rPr lang="en-US" sz="1800" dirty="0"/>
              <a:t>Result: 8/0/0]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2650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9: </a:t>
            </a:r>
            <a:r>
              <a:rPr lang="en-US" dirty="0" err="1"/>
              <a:t>TGbb</a:t>
            </a:r>
            <a:r>
              <a:rPr lang="en-US" dirty="0"/>
              <a:t> Approve D3.0 purchase release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Ask the WG to make P802.11bb D3.0 available for purchase, conditional upon D3.0 passing WG re-circulation ballot.</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r>
              <a:rPr lang="en-US" sz="2000" dirty="0"/>
              <a:t>, Second: Marc </a:t>
            </a:r>
            <a:r>
              <a:rPr lang="en-US" sz="2000" dirty="0" err="1"/>
              <a:t>Emmelmann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3, Abstain: 17 (Motion passes)</a:t>
            </a:r>
          </a:p>
          <a:p>
            <a:r>
              <a:rPr lang="en-US" sz="1800" dirty="0"/>
              <a:t>[</a:t>
            </a:r>
            <a:r>
              <a:rPr lang="en-US" sz="1800" dirty="0" err="1"/>
              <a:t>TGbb</a:t>
            </a:r>
            <a:r>
              <a:rPr lang="en-US" sz="1800" dirty="0"/>
              <a:t>: Move: </a:t>
            </a:r>
            <a:r>
              <a:rPr lang="en-US" sz="1800" dirty="0" err="1"/>
              <a:t>Tuncer</a:t>
            </a:r>
            <a:r>
              <a:rPr lang="en-US" sz="1800" dirty="0"/>
              <a:t> </a:t>
            </a:r>
            <a:r>
              <a:rPr lang="en-US" sz="1800" dirty="0" err="1"/>
              <a:t>Baykas</a:t>
            </a:r>
            <a:r>
              <a:rPr lang="en-US" sz="1800" dirty="0"/>
              <a:t>, 2</a:t>
            </a:r>
            <a:r>
              <a:rPr lang="en-US" sz="1800" baseline="30000" dirty="0"/>
              <a:t>nd</a:t>
            </a:r>
            <a:r>
              <a:rPr lang="en-US" sz="1800" dirty="0"/>
              <a:t>: Volker </a:t>
            </a:r>
            <a:r>
              <a:rPr lang="en-US" sz="1800" dirty="0" err="1"/>
              <a:t>Jungnickel</a:t>
            </a:r>
            <a:r>
              <a:rPr lang="en-GB" sz="1800" b="1" dirty="0"/>
              <a:t>, </a:t>
            </a:r>
            <a:r>
              <a:rPr lang="en-US" sz="1800" dirty="0"/>
              <a:t>Result: Unanimous]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9088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10: </a:t>
            </a:r>
            <a:r>
              <a:rPr lang="en-US" dirty="0" err="1"/>
              <a:t>TGbc</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comment resolutions for all of the comments received from LB 264 on </a:t>
            </a:r>
            <a:r>
              <a:rPr lang="en-US" sz="2000" dirty="0" err="1">
                <a:solidFill>
                  <a:schemeClr val="tx1"/>
                </a:solidFill>
              </a:rPr>
              <a:t>TGbc</a:t>
            </a:r>
            <a:r>
              <a:rPr lang="en-US" sz="2000" dirty="0">
                <a:solidFill>
                  <a:schemeClr val="tx1"/>
                </a:solidFill>
              </a:rPr>
              <a:t> D3.0 as contained in document 11-22/0686r16,</a:t>
            </a:r>
          </a:p>
          <a:p>
            <a:r>
              <a:rPr lang="en-US" sz="2000" dirty="0">
                <a:solidFill>
                  <a:schemeClr val="tx1"/>
                </a:solidFill>
              </a:rPr>
              <a:t>Instruct the editor to prepare Draft D4.0 incorporating these resolutions and additional changes to the draft as motioned per 11-18/2123r60,</a:t>
            </a:r>
          </a:p>
          <a:p>
            <a:r>
              <a:rPr lang="en-US" sz="2000" dirty="0">
                <a:solidFill>
                  <a:schemeClr val="tx1"/>
                </a:solidFill>
              </a:rPr>
              <a:t>Approve a 15 day Working Group Recirculation Ballot asking the question “Should </a:t>
            </a:r>
            <a:r>
              <a:rPr lang="en-US" sz="2000" dirty="0" err="1">
                <a:solidFill>
                  <a:schemeClr val="tx1"/>
                </a:solidFill>
              </a:rPr>
              <a:t>TGbc</a:t>
            </a:r>
            <a:r>
              <a:rPr lang="en-US" sz="2000" dirty="0">
                <a:solidFill>
                  <a:schemeClr val="tx1"/>
                </a:solidFill>
              </a:rPr>
              <a:t> D4.0 be forwarded to SA Ballot?”</a:t>
            </a:r>
          </a:p>
          <a:p>
            <a:endParaRPr lang="en-US" sz="2000" dirty="0">
              <a:solidFill>
                <a:schemeClr val="tx1"/>
              </a:solidFill>
            </a:endParaRPr>
          </a:p>
          <a:p>
            <a:r>
              <a:rPr lang="en-US" sz="2000" dirty="0"/>
              <a:t>Moved: Marc </a:t>
            </a:r>
            <a:r>
              <a:rPr lang="en-US" sz="2000" dirty="0" err="1"/>
              <a:t>Emmelmann</a:t>
            </a:r>
            <a:r>
              <a:rPr lang="en-US" sz="2000" dirty="0"/>
              <a:t> on behalf of </a:t>
            </a:r>
            <a:r>
              <a:rPr lang="en-US" sz="2000" dirty="0" err="1"/>
              <a:t>TGbc</a:t>
            </a:r>
            <a:r>
              <a:rPr lang="en-US" sz="2000" dirty="0"/>
              <a:t>, Second: Dave </a:t>
            </a:r>
            <a:r>
              <a:rPr lang="en-US" sz="2000" dirty="0" err="1"/>
              <a:t>Halasz</a:t>
            </a:r>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TGbc</a:t>
            </a:r>
            <a:r>
              <a:rPr lang="en-US" sz="1800" dirty="0"/>
              <a:t>: Moved: Stephen McCann, 2</a:t>
            </a:r>
            <a:r>
              <a:rPr lang="en-US" sz="1800" baseline="30000" dirty="0"/>
              <a:t>nd</a:t>
            </a:r>
            <a:r>
              <a:rPr lang="en-US" sz="1800" dirty="0"/>
              <a:t>: Abhishek Patil</a:t>
            </a:r>
            <a:r>
              <a:rPr lang="en-GB" sz="1800" b="1" dirty="0"/>
              <a:t>, </a:t>
            </a:r>
            <a:r>
              <a:rPr lang="en-US" sz="1800" dirty="0"/>
              <a:t>Result: 9/0/0]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422301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November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51014"/>
            <a:ext cx="11353800" cy="4494214"/>
          </a:xfrm>
        </p:spPr>
        <p:txBody>
          <a:bodyPr/>
          <a:lstStyle/>
          <a:p>
            <a:r>
              <a:rPr lang="en-US" sz="2000" dirty="0"/>
              <a:t>1. If the 2022 November Plenary Session is held in Bangkok, Thailand as an in-person only session, will you attend?</a:t>
            </a:r>
          </a:p>
          <a:p>
            <a:pPr>
              <a:buFont typeface="Arial" panose="020B0604020202020204" pitchFamily="34" charset="0"/>
              <a:buChar char="•"/>
            </a:pPr>
            <a:r>
              <a:rPr lang="en-US" sz="2000" dirty="0"/>
              <a:t>Yes: 83</a:t>
            </a:r>
          </a:p>
          <a:p>
            <a:pPr>
              <a:buFont typeface="Arial" panose="020B0604020202020204" pitchFamily="34" charset="0"/>
              <a:buChar char="•"/>
            </a:pPr>
            <a:r>
              <a:rPr lang="en-US" sz="2000" dirty="0"/>
              <a:t>No: 58</a:t>
            </a:r>
          </a:p>
          <a:p>
            <a:pPr>
              <a:buFont typeface="Arial" panose="020B0604020202020204" pitchFamily="34" charset="0"/>
              <a:buChar char="•"/>
            </a:pPr>
            <a:r>
              <a:rPr lang="en-US" sz="2000" dirty="0"/>
              <a:t>No answer: 32</a:t>
            </a:r>
          </a:p>
          <a:p>
            <a:endParaRPr lang="en-US" sz="2000" dirty="0"/>
          </a:p>
          <a:p>
            <a:r>
              <a:rPr lang="en-US" sz="2000" dirty="0"/>
              <a:t>2. If the 2022 November Plenary Session is held in Bangkok, Thailand as a mixed-mode session, will you attend:</a:t>
            </a:r>
          </a:p>
          <a:p>
            <a:pPr>
              <a:buFont typeface="Arial" panose="020B0604020202020204" pitchFamily="34" charset="0"/>
              <a:buChar char="•"/>
            </a:pPr>
            <a:r>
              <a:rPr lang="en-US" sz="2000" dirty="0"/>
              <a:t>Attend In-person: 76</a:t>
            </a:r>
          </a:p>
          <a:p>
            <a:pPr>
              <a:buFont typeface="Arial" panose="020B0604020202020204" pitchFamily="34" charset="0"/>
              <a:buChar char="•"/>
            </a:pPr>
            <a:r>
              <a:rPr lang="en-US" sz="2000" dirty="0"/>
              <a:t>Attend Virtually (remotely): 72</a:t>
            </a:r>
          </a:p>
          <a:p>
            <a:pPr>
              <a:buFont typeface="Arial" panose="020B0604020202020204" pitchFamily="34" charset="0"/>
              <a:buChar char="•"/>
            </a:pPr>
            <a:r>
              <a:rPr lang="en-US" sz="2000" dirty="0"/>
              <a:t>Will not attend plenary : 4</a:t>
            </a:r>
          </a:p>
          <a:p>
            <a:pPr>
              <a:buFont typeface="Arial" panose="020B0604020202020204" pitchFamily="34" charset="0"/>
              <a:buChar char="•"/>
            </a:pPr>
            <a:r>
              <a:rPr lang="en-US" sz="2000" dirty="0"/>
              <a:t>No answer: 25</a:t>
            </a:r>
          </a:p>
          <a:p>
            <a:endParaRPr lang="en-US" sz="2800" dirty="0"/>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883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September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3. The 2022 September Interim Session will be held in Waikoloa, Hawaii as a mixed-mode session, will you attend:</a:t>
            </a:r>
          </a:p>
          <a:p>
            <a:pPr>
              <a:buFont typeface="Arial" panose="020B0604020202020204" pitchFamily="34" charset="0"/>
              <a:buChar char="•"/>
            </a:pPr>
            <a:r>
              <a:rPr lang="en-US" sz="2000" dirty="0"/>
              <a:t>Attend In-person: 80</a:t>
            </a:r>
          </a:p>
          <a:p>
            <a:pPr>
              <a:buFont typeface="Arial" panose="020B0604020202020204" pitchFamily="34" charset="0"/>
              <a:buChar char="•"/>
            </a:pPr>
            <a:r>
              <a:rPr lang="en-US" sz="2000" dirty="0"/>
              <a:t>Attend Virtually (remotely): 54</a:t>
            </a:r>
          </a:p>
          <a:p>
            <a:pPr>
              <a:buFont typeface="Arial" panose="020B0604020202020204" pitchFamily="34" charset="0"/>
              <a:buChar char="•"/>
            </a:pPr>
            <a:r>
              <a:rPr lang="en-US" sz="2000" dirty="0"/>
              <a:t>Will not attend interim: 21</a:t>
            </a:r>
          </a:p>
          <a:p>
            <a:pPr>
              <a:buFont typeface="Arial" panose="020B0604020202020204" pitchFamily="34" charset="0"/>
              <a:buChar char="•"/>
            </a:pPr>
            <a:r>
              <a:rPr lang="en-US" sz="2000" dirty="0"/>
              <a:t>No answer: 27</a:t>
            </a:r>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129160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July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pPr marL="0" indent="0"/>
            <a:r>
              <a:rPr lang="en-US" sz="2000" dirty="0"/>
              <a:t>4. How many people would like to come back to this venue? </a:t>
            </a:r>
          </a:p>
          <a:p>
            <a:pPr>
              <a:buFont typeface="Arial" panose="020B0604020202020204" pitchFamily="34" charset="0"/>
              <a:buChar char="•"/>
            </a:pPr>
            <a:r>
              <a:rPr lang="en-US" sz="2000" dirty="0"/>
              <a:t>Yes: 82</a:t>
            </a:r>
          </a:p>
          <a:p>
            <a:pPr>
              <a:buFont typeface="Arial" panose="020B0604020202020204" pitchFamily="34" charset="0"/>
              <a:buChar char="•"/>
            </a:pPr>
            <a:r>
              <a:rPr lang="en-US" sz="2000" dirty="0"/>
              <a:t>No: 13</a:t>
            </a:r>
          </a:p>
          <a:p>
            <a:pPr>
              <a:buFont typeface="Arial" panose="020B0604020202020204" pitchFamily="34" charset="0"/>
              <a:buChar char="•"/>
            </a:pPr>
            <a:r>
              <a:rPr lang="en-US" sz="2000" dirty="0"/>
              <a:t>n/a: 92</a:t>
            </a:r>
          </a:p>
          <a:p>
            <a:pPr marL="0" indent="0"/>
            <a:r>
              <a:rPr lang="en-US" sz="2000" dirty="0"/>
              <a:t>5. Did you go to the social?</a:t>
            </a:r>
          </a:p>
          <a:p>
            <a:pPr>
              <a:buFont typeface="Arial" panose="020B0604020202020204" pitchFamily="34" charset="0"/>
              <a:buChar char="•"/>
            </a:pPr>
            <a:r>
              <a:rPr lang="en-US" sz="2000" dirty="0"/>
              <a:t>Yes: 52</a:t>
            </a:r>
          </a:p>
          <a:p>
            <a:pPr>
              <a:buFont typeface="Arial" panose="020B0604020202020204" pitchFamily="34" charset="0"/>
              <a:buChar char="•"/>
            </a:pPr>
            <a:r>
              <a:rPr lang="en-US" sz="2000" dirty="0"/>
              <a:t>No: 7</a:t>
            </a:r>
          </a:p>
          <a:p>
            <a:pPr marL="0" indent="0"/>
            <a:r>
              <a:rPr lang="en-US" sz="2000" dirty="0"/>
              <a:t>6. If you attended the social, did you like it?</a:t>
            </a:r>
          </a:p>
          <a:p>
            <a:pPr>
              <a:buFont typeface="Arial" panose="020B0604020202020204" pitchFamily="34" charset="0"/>
              <a:buChar char="•"/>
            </a:pPr>
            <a:r>
              <a:rPr lang="en-US" sz="2000" dirty="0"/>
              <a:t>Yes: 43</a:t>
            </a:r>
          </a:p>
          <a:p>
            <a:pPr>
              <a:buFont typeface="Arial" panose="020B0604020202020204" pitchFamily="34" charset="0"/>
              <a:buChar char="•"/>
            </a:pPr>
            <a:r>
              <a:rPr lang="en-US" sz="2000" dirty="0"/>
              <a:t>No: 2</a:t>
            </a:r>
          </a:p>
          <a:p>
            <a:pPr>
              <a:buFont typeface="Arial" panose="020B0604020202020204" pitchFamily="34" charset="0"/>
              <a:buChar char="•"/>
            </a:pPr>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532829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EC Motions</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57413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July 2022 802.11 WG Plenary meeting.</a:t>
            </a:r>
          </a:p>
          <a:p>
            <a:endParaRPr lang="en-US" b="0" dirty="0"/>
          </a:p>
          <a:p>
            <a:r>
              <a:rPr lang="en-US" b="0" dirty="0"/>
              <a:t>Revisions</a:t>
            </a:r>
          </a:p>
          <a:p>
            <a:r>
              <a:rPr lang="en-US" b="0" dirty="0"/>
              <a:t>R0 Draft motions</a:t>
            </a:r>
          </a:p>
          <a:p>
            <a:r>
              <a:rPr lang="en-US" b="0" dirty="0"/>
              <a:t>R1 Results from the opening plenary</a:t>
            </a:r>
          </a:p>
          <a:p>
            <a:r>
              <a:rPr lang="en-US" b="0" dirty="0"/>
              <a:t>R2 Draft motions for the closing plenary</a:t>
            </a:r>
          </a:p>
          <a:p>
            <a:r>
              <a:rPr lang="en-US" b="0" dirty="0"/>
              <a:t>R3 Motions from the closing plenary (unverified) and draft EC motions</a:t>
            </a:r>
          </a:p>
          <a:p>
            <a:endParaRPr lang="en-US" b="0" dirty="0"/>
          </a:p>
          <a:p>
            <a:endParaRPr lang="en-US" b="0" dirty="0"/>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5.031: IEEE 802.11 </a:t>
            </a:r>
            <a:r>
              <a:rPr lang="en-GB" dirty="0"/>
              <a:t>Cor-1</a:t>
            </a:r>
            <a:r>
              <a:rPr lang="en-US" sz="3200" dirty="0"/>
              <a:t> </a:t>
            </a:r>
            <a:r>
              <a:rPr lang="en-GB" dirty="0"/>
              <a:t>Report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sending P802.11-2020 Cor-1 D2.1 the </a:t>
            </a:r>
            <a:r>
              <a:rPr lang="en-US" sz="2000" dirty="0" err="1">
                <a:solidFill>
                  <a:schemeClr val="tx1"/>
                </a:solidFill>
              </a:rPr>
              <a:t>RevCom</a:t>
            </a:r>
            <a:endParaRPr lang="en-US" sz="2000" dirty="0">
              <a:solidFill>
                <a:schemeClr val="tx1"/>
              </a:solidFill>
            </a:endParaRPr>
          </a:p>
          <a:p>
            <a:r>
              <a:rPr lang="en-US" sz="2000" dirty="0">
                <a:solidFill>
                  <a:schemeClr val="tx1"/>
                </a:solidFill>
              </a:rPr>
              <a:t>See document 11-22/1150r1 for supporting documentation.</a:t>
            </a:r>
          </a:p>
          <a:p>
            <a:r>
              <a:rPr lang="en-US" sz="2000" dirty="0"/>
              <a:t>WG11 result: Moved: Robert Stacey, Second: </a:t>
            </a:r>
            <a:r>
              <a:rPr lang="en-US" sz="2000" dirty="0" err="1"/>
              <a:t>Xiaofei</a:t>
            </a:r>
            <a:r>
              <a:rPr lang="en-US" sz="2000" dirty="0"/>
              <a:t> Wang: Yes: 105, No: 0, Abstain: 12</a:t>
            </a:r>
          </a:p>
          <a:p>
            <a:endParaRPr lang="en-US" sz="2000" dirty="0">
              <a:solidFill>
                <a:schemeClr val="tx1"/>
              </a:solidFill>
            </a:endParaRPr>
          </a:p>
          <a:p>
            <a:r>
              <a:rPr lang="en-US" sz="2000" dirty="0"/>
              <a:t>Moved: Stanley</a:t>
            </a:r>
          </a:p>
          <a:p>
            <a:r>
              <a:rPr lang="en-US" sz="2000" dirty="0"/>
              <a:t>Second: </a:t>
            </a:r>
            <a:r>
              <a:rPr lang="en-US" sz="2000" dirty="0" err="1"/>
              <a:t>Rosdahl</a:t>
            </a:r>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a:t>
            </a:r>
          </a:p>
          <a:p>
            <a:endParaRPr lang="en-US" sz="20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01416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6.071 : IEEE 802.11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Approve formation of an IEEE 802.11 Ultra High Reliability Study Group (UHR SG) to consider development of a PAR and CSD.</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2000" dirty="0"/>
              <a:t>See 11-22-0708r3 and numerous additional WNG contributions on this topic. </a:t>
            </a:r>
          </a:p>
          <a:p>
            <a:r>
              <a:rPr lang="en-US" sz="2000" dirty="0"/>
              <a:t>WG11 Result: Moved: Rolf de </a:t>
            </a:r>
            <a:r>
              <a:rPr lang="en-US" sz="2000" dirty="0" err="1"/>
              <a:t>Vegt</a:t>
            </a:r>
            <a:r>
              <a:rPr lang="en-US" sz="2000" dirty="0"/>
              <a:t>, Seconded: Mike Montemurro: Y: 134, N: 8, Abstain: 8</a:t>
            </a:r>
          </a:p>
          <a:p>
            <a:endParaRPr lang="en-US" sz="2000" dirty="0"/>
          </a:p>
          <a:p>
            <a:r>
              <a:rPr lang="en-US" sz="2000" dirty="0"/>
              <a:t>Moved: Stanley</a:t>
            </a:r>
          </a:p>
          <a:p>
            <a:r>
              <a:rPr lang="en-US" sz="2000" dirty="0"/>
              <a:t>Seconded: </a:t>
            </a:r>
            <a:r>
              <a:rPr lang="en-US" sz="2000" dirty="0" err="1"/>
              <a:t>Rosdahl</a:t>
            </a:r>
            <a:endParaRPr lang="en-US" sz="2000" dirty="0"/>
          </a:p>
          <a:p>
            <a:endParaRPr lang="en-US" sz="2000" dirty="0"/>
          </a:p>
          <a:p>
            <a:endParaRPr lang="en-US" sz="2000" dirty="0"/>
          </a:p>
          <a:p>
            <a:r>
              <a:rPr lang="en-US" sz="2000" dirty="0"/>
              <a:t>Result: </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273791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7.021: JTC1 </a:t>
            </a:r>
            <a:r>
              <a:rPr lang="en-GB" dirty="0"/>
              <a:t>Comment Responses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676400"/>
            <a:ext cx="11353800" cy="4710023"/>
          </a:xfrm>
        </p:spPr>
        <p:txBody>
          <a:bodyPr/>
          <a:lstStyle/>
          <a:p>
            <a:r>
              <a:rPr lang="en-US" sz="2000" dirty="0">
                <a:solidFill>
                  <a:schemeClr val="tx1"/>
                </a:solidFill>
              </a:rPr>
              <a:t>Approve submission of comment responses in 11-22-0956-02 to ISO/IEC JTC1/SC6, as the comment responses to the technical comments on IEEE Std 802.11-2020 during FDIS ballot, granting the IEEE LMSC chair (or his delegate) editorial license.</a:t>
            </a:r>
          </a:p>
          <a:p>
            <a:r>
              <a:rPr lang="en-US" sz="2000" dirty="0"/>
              <a:t>WG11 result: Moved: Andrew Myles, Second: Rich Kennedy: Yes: 86, No: 0, Abstain: 16</a:t>
            </a:r>
            <a:endParaRPr lang="en-US" sz="2000" dirty="0">
              <a:solidFill>
                <a:schemeClr val="tx1"/>
              </a:solidFill>
            </a:endParaRPr>
          </a:p>
          <a:p>
            <a:r>
              <a:rPr lang="en-US" sz="2000" dirty="0">
                <a:solidFill>
                  <a:schemeClr val="tx1"/>
                </a:solidFill>
              </a:rPr>
              <a:t>Note</a:t>
            </a:r>
          </a:p>
          <a:p>
            <a:r>
              <a:rPr lang="en-US" sz="2000" dirty="0">
                <a:solidFill>
                  <a:schemeClr val="tx1"/>
                </a:solidFill>
              </a:rPr>
              <a:t>The response does not address the IPR related comment from Japan NB</a:t>
            </a:r>
          </a:p>
          <a:p>
            <a:endParaRPr lang="en-US" sz="1800" dirty="0">
              <a:solidFill>
                <a:schemeClr val="tx1"/>
              </a:solidFill>
            </a:endParaRPr>
          </a:p>
          <a:p>
            <a:r>
              <a:rPr lang="en-US" sz="2000" dirty="0"/>
              <a:t>Moved: Stanley</a:t>
            </a:r>
          </a:p>
          <a:p>
            <a:r>
              <a:rPr lang="en-US" sz="2000" dirty="0"/>
              <a:t>Second: </a:t>
            </a:r>
            <a:r>
              <a:rPr lang="en-US" sz="2000" dirty="0" err="1"/>
              <a:t>Rosdahl</a:t>
            </a:r>
            <a:endParaRPr lang="en-US" sz="2000" dirty="0"/>
          </a:p>
          <a:p>
            <a:endParaRPr lang="en-US" sz="2000" dirty="0"/>
          </a:p>
          <a:p>
            <a:endParaRPr lang="en-US" sz="2000" dirty="0"/>
          </a:p>
          <a:p>
            <a:endParaRPr lang="en-US" sz="2000" dirty="0"/>
          </a:p>
          <a:p>
            <a:r>
              <a:rPr lang="en-US" sz="2000" dirty="0"/>
              <a:t>Result: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400902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(July 11)</a:t>
            </a:r>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14</a:t>
            </a:r>
          </a:p>
          <a:p>
            <a:r>
              <a:rPr lang="en-US" dirty="0"/>
              <a:t>N:  155</a:t>
            </a:r>
          </a:p>
          <a:p>
            <a:r>
              <a:rPr lang="en-US" dirty="0"/>
              <a:t>No answer: 0</a:t>
            </a:r>
          </a:p>
          <a:p>
            <a:endParaRPr lang="en-US" dirty="0"/>
          </a:p>
          <a:p>
            <a:endParaRPr lang="en-US" dirty="0"/>
          </a:p>
          <a:p>
            <a:endParaRPr lang="en-US" dirty="0"/>
          </a:p>
          <a:p>
            <a:endParaRPr lang="en-US" dirty="0"/>
          </a:p>
          <a:p>
            <a:endParaRPr lang="en-US" dirty="0"/>
          </a:p>
          <a:p>
            <a:r>
              <a:rPr lang="en-US" dirty="0"/>
              <a:t>Note: New Attendees session: Tuesday July 12</a:t>
            </a:r>
            <a:r>
              <a:rPr lang="en-US" baseline="30000" dirty="0"/>
              <a:t>th</a:t>
            </a:r>
            <a:r>
              <a:rPr lang="en-US" dirty="0"/>
              <a:t> 11:15 ET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AIML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a:t>
            </a:r>
            <a:r>
              <a:rPr lang="en-US" sz="2000" dirty="0" err="1"/>
              <a:t>Xiaofei</a:t>
            </a:r>
            <a:r>
              <a:rPr lang="en-US" sz="2000" dirty="0"/>
              <a:t> Wang as the IEEE 802.11 Artificial Intelligence/Machine Learning (AIML) TIG chair.</a:t>
            </a:r>
          </a:p>
          <a:p>
            <a:endParaRPr lang="en-US" sz="2000" dirty="0"/>
          </a:p>
          <a:p>
            <a:r>
              <a:rPr lang="en-US" sz="2000" dirty="0"/>
              <a:t>Moved: Mark Hamilton, Seconded: Lei Wang</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AMP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Bo Sun as the IEEE 802.11 Ambient Power IoT (AMP) TIG chair.</a:t>
            </a:r>
          </a:p>
          <a:p>
            <a:endParaRPr lang="en-US" sz="2000" dirty="0"/>
          </a:p>
          <a:p>
            <a:r>
              <a:rPr lang="en-US" sz="2000" dirty="0"/>
              <a:t>Moved: Amelia </a:t>
            </a:r>
            <a:r>
              <a:rPr lang="en-US" sz="2000" dirty="0" err="1"/>
              <a:t>Andersdotter</a:t>
            </a:r>
            <a:r>
              <a:rPr lang="en-US" sz="2000" dirty="0"/>
              <a:t>, Seconded: Sai </a:t>
            </a:r>
            <a:r>
              <a:rPr lang="en-US" sz="2000" dirty="0" err="1"/>
              <a:t>Nandagopalan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787126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(JULY 16)</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Request approval by the IEEE 802 LMSC to form an 802.11 Ultra High Reliability Study Group (UHR SG) with the intent of creating a PAR and CSD.   </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1800" dirty="0"/>
              <a:t>Note: Reference documents: 11-22-0708r3 and numerous additional WNG contributions on this topic. </a:t>
            </a:r>
          </a:p>
          <a:p>
            <a:endParaRPr lang="en-US" sz="2000" dirty="0"/>
          </a:p>
          <a:p>
            <a:r>
              <a:rPr lang="en-US" sz="2000" dirty="0"/>
              <a:t>Moved: Rolf de </a:t>
            </a:r>
            <a:r>
              <a:rPr lang="en-US" sz="2000" dirty="0" err="1"/>
              <a:t>Vegt</a:t>
            </a:r>
            <a:r>
              <a:rPr lang="en-US" sz="2000" dirty="0"/>
              <a:t>, Seconded: Mike Montemurro</a:t>
            </a:r>
          </a:p>
          <a:p>
            <a:endParaRPr lang="en-US" sz="2000" dirty="0"/>
          </a:p>
          <a:p>
            <a:r>
              <a:rPr lang="en-US" sz="2000" dirty="0"/>
              <a:t>Y: 134, N: 8, Abstain: 8</a:t>
            </a:r>
          </a:p>
          <a:p>
            <a:endParaRPr lang="en-US" sz="2000" dirty="0"/>
          </a:p>
          <a:p>
            <a:endParaRPr lang="en-US" sz="2000" dirty="0"/>
          </a:p>
          <a:p>
            <a:r>
              <a:rPr lang="en-US" sz="1800" dirty="0"/>
              <a:t>[WNG SC Straw Poll Result: Y 219 / N 16 / A 31]</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84040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WG Liaison Officers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Move to confirm the following liaison officers:</a:t>
            </a:r>
          </a:p>
          <a:p>
            <a:pPr>
              <a:buFont typeface="Arial" panose="020B0604020202020204" pitchFamily="34" charset="0"/>
              <a:buChar char="•"/>
            </a:pPr>
            <a:r>
              <a:rPr lang="en-US" sz="2000" dirty="0"/>
              <a:t>Carlos Cordeiro (Wi-Fi Alliance)</a:t>
            </a:r>
          </a:p>
          <a:p>
            <a:pPr>
              <a:buFont typeface="Arial" panose="020B0604020202020204" pitchFamily="34" charset="0"/>
              <a:buChar char="•"/>
            </a:pPr>
            <a:r>
              <a:rPr lang="en-US" sz="2000" dirty="0"/>
              <a:t>Peter Yee (IETF)</a:t>
            </a:r>
          </a:p>
          <a:p>
            <a:pPr>
              <a:buFont typeface="Arial" panose="020B0604020202020204" pitchFamily="34" charset="0"/>
              <a:buChar char="•"/>
            </a:pPr>
            <a:r>
              <a:rPr lang="en-US" sz="2000" dirty="0"/>
              <a:t>John Kenney (IEEE 1609)</a:t>
            </a:r>
          </a:p>
          <a:p>
            <a:pPr>
              <a:buFont typeface="Arial" panose="020B0604020202020204" pitchFamily="34" charset="0"/>
              <a:buChar char="•"/>
            </a:pPr>
            <a:r>
              <a:rPr lang="en-US" sz="2000" dirty="0"/>
              <a:t>Edward Au (802.18)</a:t>
            </a:r>
          </a:p>
          <a:p>
            <a:pPr>
              <a:buFont typeface="Arial" panose="020B0604020202020204" pitchFamily="34" charset="0"/>
              <a:buChar char="•"/>
            </a:pPr>
            <a:r>
              <a:rPr lang="en-US" sz="2000" dirty="0" err="1"/>
              <a:t>Tuncer</a:t>
            </a:r>
            <a:r>
              <a:rPr lang="en-US" sz="2000" dirty="0"/>
              <a:t> </a:t>
            </a:r>
            <a:r>
              <a:rPr lang="en-US" sz="2000" dirty="0" err="1"/>
              <a:t>Baykas</a:t>
            </a:r>
            <a:r>
              <a:rPr lang="en-US" sz="2000" dirty="0"/>
              <a:t> (802.19)</a:t>
            </a:r>
          </a:p>
          <a:p>
            <a:pPr>
              <a:buFont typeface="Arial" panose="020B0604020202020204" pitchFamily="34" charset="0"/>
              <a:buChar char="•"/>
            </a:pPr>
            <a:endParaRPr lang="en-US" sz="2000" dirty="0"/>
          </a:p>
          <a:p>
            <a:endParaRPr lang="en-US" sz="2000" dirty="0"/>
          </a:p>
          <a:p>
            <a:r>
              <a:rPr lang="en-US" sz="2000" dirty="0"/>
              <a:t>Moved: Joseph Levy, Seconded: Marc </a:t>
            </a:r>
            <a:r>
              <a:rPr lang="en-US" sz="2000" dirty="0" err="1"/>
              <a:t>Emmelmann</a:t>
            </a:r>
            <a:endParaRPr lang="en-US" sz="2000" dirty="0"/>
          </a:p>
          <a:p>
            <a:endParaRPr lang="en-US" sz="2000" dirty="0"/>
          </a:p>
          <a:p>
            <a:endParaRPr lang="en-US" sz="2000" dirty="0"/>
          </a:p>
          <a:p>
            <a:r>
              <a:rPr lang="en-US" sz="2000" dirty="0"/>
              <a:t>Result: Unanimous consent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3735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514</TotalTime>
  <Words>1554</Words>
  <Application>Microsoft Office PowerPoint</Application>
  <PresentationFormat>Widescreen</PresentationFormat>
  <Paragraphs>291</Paragraphs>
  <Slides>22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Office Theme</vt:lpstr>
      <vt:lpstr>Document</vt:lpstr>
      <vt:lpstr>802.11 July 2022 WG Motions</vt:lpstr>
      <vt:lpstr>Abstract</vt:lpstr>
      <vt:lpstr>MONDAY (July 11)</vt:lpstr>
      <vt:lpstr>Straw Poll: New Attendees</vt:lpstr>
      <vt:lpstr>Motion 1: AIML TIG Chair</vt:lpstr>
      <vt:lpstr>Motion 2: AMP TIG Chair</vt:lpstr>
      <vt:lpstr>FRIDAY (JULY 16) </vt:lpstr>
      <vt:lpstr>Motion 3: UHR SG formation</vt:lpstr>
      <vt:lpstr>Motion 4: WG Liaison Officers</vt:lpstr>
      <vt:lpstr>Motion 5: Cor-1 comment approval</vt:lpstr>
      <vt:lpstr>Motion 6: Cor-1 Report to EC</vt:lpstr>
      <vt:lpstr>Motion 7: JTC1 Liaison Response to ISO/IEC</vt:lpstr>
      <vt:lpstr>Motion 8: TGbb re-circulation letter ballot</vt:lpstr>
      <vt:lpstr>Motion 9: TGbb Approve D3.0 purchase release</vt:lpstr>
      <vt:lpstr>Motion 10: TGbc re-circulation letter ballot</vt:lpstr>
      <vt:lpstr>Straw Poll: November 2022</vt:lpstr>
      <vt:lpstr>Straw Poll: September 2022</vt:lpstr>
      <vt:lpstr>Straw Poll: July 2022</vt:lpstr>
      <vt:lpstr>EC Motions </vt:lpstr>
      <vt:lpstr>5.031: IEEE 802.11 Cor-1 Report</vt:lpstr>
      <vt:lpstr>6.071 : IEEE 802.11 UHR SG formation</vt:lpstr>
      <vt:lpstr>7.021: JTC1 Comment Responses to ISO/IEC</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11-22-0872r0</cp:keywords>
  <cp:lastModifiedBy>Stephen McCann</cp:lastModifiedBy>
  <cp:revision>1162</cp:revision>
  <cp:lastPrinted>1601-01-01T00:00:00Z</cp:lastPrinted>
  <dcterms:created xsi:type="dcterms:W3CDTF">2018-05-10T16:45:22Z</dcterms:created>
  <dcterms:modified xsi:type="dcterms:W3CDTF">2022-07-15T15:02:47Z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