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530" r:id="rId3"/>
    <p:sldId id="580" r:id="rId4"/>
    <p:sldId id="618" r:id="rId5"/>
    <p:sldId id="560" r:id="rId6"/>
    <p:sldId id="620" r:id="rId7"/>
    <p:sldId id="615" r:id="rId8"/>
    <p:sldId id="619" r:id="rId9"/>
    <p:sldId id="660" r:id="rId10"/>
    <p:sldId id="659" r:id="rId11"/>
    <p:sldId id="673" r:id="rId12"/>
    <p:sldId id="678" r:id="rId13"/>
    <p:sldId id="672" r:id="rId14"/>
    <p:sldId id="674" r:id="rId15"/>
    <p:sldId id="67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6563" autoAdjust="0"/>
  </p:normalViewPr>
  <p:slideViewPr>
    <p:cSldViewPr>
      <p:cViewPr varScale="1">
        <p:scale>
          <a:sx n="78" d="100"/>
          <a:sy n="78" d="100"/>
        </p:scale>
        <p:origin x="84" y="22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3316"/>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802.11-22/0872r2</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802.11-22/0872r2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802.11-22/0872r2</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802.11-22/0872r2</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802.11-22/0872r2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July 2022 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2022-07-14</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2462795"/>
              </p:ext>
            </p:extLst>
          </p:nvPr>
        </p:nvGraphicFramePr>
        <p:xfrm>
          <a:off x="1003300" y="2438400"/>
          <a:ext cx="9802813" cy="2379663"/>
        </p:xfrm>
        <a:graphic>
          <a:graphicData uri="http://schemas.openxmlformats.org/presentationml/2006/ole">
            <mc:AlternateContent xmlns:mc="http://schemas.openxmlformats.org/markup-compatibility/2006">
              <mc:Choice xmlns:v="urn:schemas-microsoft-com:vml" Requires="v">
                <p:oleObj name="Document" r:id="rId3" imgW="10459112" imgH="2541140" progId="Word.Document.8">
                  <p:embed/>
                </p:oleObj>
              </mc:Choice>
              <mc:Fallback>
                <p:oleObj name="Document" r:id="rId3" imgW="10459112" imgH="2541140" progId="Word.Document.8">
                  <p:embed/>
                  <p:pic>
                    <p:nvPicPr>
                      <p:cNvPr id="0" name="Picture 3"/>
                      <p:cNvPicPr>
                        <a:picLocks noChangeAspect="1" noChangeArrowheads="1"/>
                      </p:cNvPicPr>
                      <p:nvPr/>
                    </p:nvPicPr>
                    <p:blipFill>
                      <a:blip r:embed="rId4"/>
                      <a:srcRect/>
                      <a:stretch>
                        <a:fillRect/>
                      </a:stretch>
                    </p:blipFill>
                    <p:spPr bwMode="auto">
                      <a:xfrm>
                        <a:off x="1003300" y="2438400"/>
                        <a:ext cx="9802813" cy="2379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5: </a:t>
            </a:r>
            <a:r>
              <a:rPr lang="en-GB" dirty="0"/>
              <a:t>Cor-1</a:t>
            </a:r>
            <a:r>
              <a:rPr lang="en-US" sz="3200" dirty="0"/>
              <a:t> </a:t>
            </a:r>
            <a:r>
              <a:rPr lang="en-GB" dirty="0"/>
              <a:t>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document 11-22/1150r1 as the report to the IEEE 802 Executive Committee on the requirements for approval to forward P802.11-2020/Cor1 D2.1 to </a:t>
            </a:r>
            <a:r>
              <a:rPr lang="en-US" sz="2000" dirty="0" err="1">
                <a:solidFill>
                  <a:schemeClr val="tx1"/>
                </a:solidFill>
              </a:rPr>
              <a:t>RevCom</a:t>
            </a:r>
            <a:r>
              <a:rPr lang="en-US" sz="2000" dirty="0">
                <a:solidFill>
                  <a:schemeClr val="tx1"/>
                </a:solidFill>
              </a:rPr>
              <a:t>, and request the IEEE 802 Executive Committee to forward P802.11-2020/Cor1 D2.1 to </a:t>
            </a:r>
            <a:r>
              <a:rPr lang="en-US" sz="2000" dirty="0" err="1">
                <a:solidFill>
                  <a:schemeClr val="tx1"/>
                </a:solidFill>
              </a:rPr>
              <a:t>RevCom</a:t>
            </a:r>
            <a:r>
              <a:rPr lang="en-US" sz="2000" dirty="0">
                <a:solidFill>
                  <a:schemeClr val="tx1"/>
                </a:solidFill>
              </a:rPr>
              <a:t>.</a:t>
            </a:r>
          </a:p>
          <a:p>
            <a:endParaRPr lang="en-US" sz="2000" dirty="0">
              <a:solidFill>
                <a:schemeClr val="tx1"/>
              </a:solidFill>
            </a:endParaRPr>
          </a:p>
          <a:p>
            <a:r>
              <a:rPr lang="en-US" sz="2000" dirty="0"/>
              <a:t>Moved: Robert Stacey, Second:</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xx, No: xx, Abstain: xx (Motion xx)</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181058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6: JTC1 </a:t>
            </a:r>
            <a:r>
              <a:rPr lang="en-GB" dirty="0"/>
              <a:t>Liaison Response to ISO/IEC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The IEEE 802.11 WG recommends to the IEEE 802 EC that the material in 11-22-0956-02 be used as the basis of a response to ISO/IEC JTC1/SC6, regarding the China NB’s technical comments on IEEE Std 802.11-2020 during FDIS ballot.</a:t>
            </a:r>
          </a:p>
          <a:p>
            <a:r>
              <a:rPr lang="en-US" sz="1800" dirty="0">
                <a:solidFill>
                  <a:schemeClr val="tx1"/>
                </a:solidFill>
              </a:rPr>
              <a:t>Notes</a:t>
            </a:r>
          </a:p>
          <a:p>
            <a:r>
              <a:rPr lang="en-US" sz="1800" dirty="0">
                <a:solidFill>
                  <a:schemeClr val="tx1"/>
                </a:solidFill>
              </a:rPr>
              <a:t>A similar motion passed with unanimous consent in the JTC1 SC</a:t>
            </a:r>
          </a:p>
          <a:p>
            <a:r>
              <a:rPr lang="en-US" sz="1800" dirty="0">
                <a:solidFill>
                  <a:schemeClr val="tx1"/>
                </a:solidFill>
              </a:rPr>
              <a:t>The response does not address the IPR related comment from Japan NB</a:t>
            </a:r>
          </a:p>
          <a:p>
            <a:r>
              <a:rPr lang="en-US" sz="1800" dirty="0">
                <a:solidFill>
                  <a:schemeClr val="tx1"/>
                </a:solidFill>
              </a:rPr>
              <a:t>It is assumed the IEEE 802.11 WG Chair will have editorial license</a:t>
            </a:r>
          </a:p>
          <a:p>
            <a:endParaRPr lang="en-US" sz="2000" dirty="0">
              <a:solidFill>
                <a:schemeClr val="tx1"/>
              </a:solidFill>
            </a:endParaRPr>
          </a:p>
          <a:p>
            <a:r>
              <a:rPr lang="en-US" sz="2000" dirty="0"/>
              <a:t>Moved: Andrew Myles on behalf of the JTC1 SC, Second:</a:t>
            </a:r>
          </a:p>
          <a:p>
            <a:endParaRPr lang="en-US" sz="2000" dirty="0"/>
          </a:p>
          <a:p>
            <a:endParaRPr lang="en-US" sz="2000" dirty="0"/>
          </a:p>
          <a:p>
            <a:endParaRPr lang="en-US" sz="2000" dirty="0"/>
          </a:p>
          <a:p>
            <a:r>
              <a:rPr lang="en-US" sz="2000" dirty="0"/>
              <a:t>Result: Yes: xx, No: xx, Abstain: xx (Motion xx)</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2157446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7: UHR SG formation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791332"/>
          </a:xfrm>
        </p:spPr>
        <p:txBody>
          <a:bodyPr/>
          <a:lstStyle/>
          <a:p>
            <a:r>
              <a:rPr lang="en-US" sz="2000" dirty="0"/>
              <a:t>Request approval by the IEEE 802 LMSC to form an 802.11 Ultra High Reliability Study Group (UHR SG) with the intent of creating a PAR and CSD.   </a:t>
            </a:r>
          </a:p>
          <a:p>
            <a:r>
              <a:rPr lang="en-US" sz="2000"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1800" dirty="0"/>
              <a:t>Note: Reference documents: 11-22-0708r3 and numerous additional WNG contributions on this topic. </a:t>
            </a:r>
          </a:p>
          <a:p>
            <a:endParaRPr lang="en-US" sz="2000" dirty="0"/>
          </a:p>
          <a:p>
            <a:r>
              <a:rPr lang="en-US" sz="2000" dirty="0"/>
              <a:t>Moved: Rolf de </a:t>
            </a:r>
            <a:r>
              <a:rPr lang="en-US" sz="2000" dirty="0" err="1"/>
              <a:t>Vegt</a:t>
            </a:r>
            <a:r>
              <a:rPr lang="en-US" sz="2000" dirty="0"/>
              <a:t>, Seconded:</a:t>
            </a:r>
          </a:p>
          <a:p>
            <a:endParaRPr lang="en-US" sz="2000" dirty="0"/>
          </a:p>
          <a:p>
            <a:endParaRPr lang="en-US" sz="2000" dirty="0"/>
          </a:p>
          <a:p>
            <a:endParaRPr lang="en-US" sz="2000" dirty="0"/>
          </a:p>
          <a:p>
            <a:endParaRPr lang="en-US" sz="2000" dirty="0"/>
          </a:p>
          <a:p>
            <a:r>
              <a:rPr lang="en-US" sz="1800" dirty="0"/>
              <a:t>[WNG SC Straw Poll Result: Y 219 / N 16 / A 31]</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984040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8: </a:t>
            </a:r>
            <a:r>
              <a:rPr lang="en-US" dirty="0" err="1"/>
              <a:t>TGbb</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resolutions to comments from LB 263 in doc. 11-22-0678r7 and resolutions to comments from CC 42 in doc. 11-22-0949r5 as well as resolutions to the findings in the MDR report in doc. 11-22-0975r1,</a:t>
            </a:r>
          </a:p>
          <a:p>
            <a:r>
              <a:rPr lang="en-US" sz="2000" dirty="0">
                <a:solidFill>
                  <a:schemeClr val="tx1"/>
                </a:solidFill>
              </a:rPr>
              <a:t>Ask the WG to start a 15-day WG re-circulation LB for Draft 3.0.</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endParaRPr lang="en-US" sz="2000" dirty="0"/>
          </a:p>
          <a:p>
            <a:endParaRPr lang="en-US" sz="2000" dirty="0"/>
          </a:p>
          <a:p>
            <a:endParaRPr lang="en-US" sz="2000" dirty="0"/>
          </a:p>
          <a:p>
            <a:endParaRPr lang="en-US" sz="2000" dirty="0"/>
          </a:p>
          <a:p>
            <a:endParaRPr lang="en-US" sz="2000" dirty="0"/>
          </a:p>
          <a:p>
            <a:r>
              <a:rPr lang="en-US" sz="2000" dirty="0"/>
              <a:t>Result: Yes: xx, No: xx, Abstain: xx (Motion xx)</a:t>
            </a:r>
          </a:p>
          <a:p>
            <a:r>
              <a:rPr lang="en-US" sz="1800" dirty="0"/>
              <a:t>[</a:t>
            </a:r>
            <a:r>
              <a:rPr lang="en-US" sz="1800" dirty="0" err="1"/>
              <a:t>TGbb</a:t>
            </a:r>
            <a:r>
              <a:rPr lang="en-US" sz="1800" dirty="0"/>
              <a:t>: Move: Volker </a:t>
            </a:r>
            <a:r>
              <a:rPr lang="en-US" sz="1800" dirty="0" err="1"/>
              <a:t>Jungnickel</a:t>
            </a:r>
            <a:r>
              <a:rPr lang="en-US" sz="1800" dirty="0"/>
              <a:t>, 2</a:t>
            </a:r>
            <a:r>
              <a:rPr lang="en-US" sz="1800" baseline="30000" dirty="0"/>
              <a:t>nd</a:t>
            </a:r>
            <a:r>
              <a:rPr lang="en-US" sz="1800" dirty="0"/>
              <a:t>: </a:t>
            </a:r>
            <a:r>
              <a:rPr lang="en-US" sz="1800" dirty="0" err="1"/>
              <a:t>Tuncer</a:t>
            </a:r>
            <a:r>
              <a:rPr lang="en-US" sz="1800" dirty="0"/>
              <a:t> </a:t>
            </a:r>
            <a:r>
              <a:rPr lang="en-US" sz="1800" dirty="0" err="1"/>
              <a:t>Baykas</a:t>
            </a:r>
            <a:r>
              <a:rPr lang="en-GB" sz="1800" b="1" dirty="0"/>
              <a:t>, </a:t>
            </a:r>
            <a:r>
              <a:rPr lang="en-US" sz="1800" dirty="0"/>
              <a:t>Result: 8/0/0]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26504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9: </a:t>
            </a:r>
            <a:r>
              <a:rPr lang="en-US" dirty="0" err="1"/>
              <a:t>TGbb</a:t>
            </a:r>
            <a:r>
              <a:rPr lang="en-US" dirty="0"/>
              <a:t> Approve D3.0 purchase release</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Ask the WG to make P802.11bb D3.0 available for purchase, conditional upon D3.0 passing WG re-circulation ballot.</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r>
              <a:rPr lang="en-US" sz="2000" dirty="0"/>
              <a:t>, Second:</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xx, No: xx, Abstain: xx (Motion xx)</a:t>
            </a:r>
          </a:p>
          <a:p>
            <a:r>
              <a:rPr lang="en-US" sz="1800" dirty="0"/>
              <a:t>[</a:t>
            </a:r>
            <a:r>
              <a:rPr lang="en-US" sz="1800" dirty="0" err="1"/>
              <a:t>TGbb</a:t>
            </a:r>
            <a:r>
              <a:rPr lang="en-US" sz="1800" dirty="0"/>
              <a:t>: Move: </a:t>
            </a:r>
            <a:r>
              <a:rPr lang="en-US" sz="1800" dirty="0" err="1"/>
              <a:t>Tuncer</a:t>
            </a:r>
            <a:r>
              <a:rPr lang="en-US" sz="1800" dirty="0"/>
              <a:t> </a:t>
            </a:r>
            <a:r>
              <a:rPr lang="en-US" sz="1800" dirty="0" err="1"/>
              <a:t>Baykas</a:t>
            </a:r>
            <a:r>
              <a:rPr lang="en-US" sz="1800" dirty="0"/>
              <a:t>, 2</a:t>
            </a:r>
            <a:r>
              <a:rPr lang="en-US" sz="1800" baseline="30000" dirty="0"/>
              <a:t>nd</a:t>
            </a:r>
            <a:r>
              <a:rPr lang="en-US" sz="1800" dirty="0"/>
              <a:t>: Volker </a:t>
            </a:r>
            <a:r>
              <a:rPr lang="en-US" sz="1800" dirty="0" err="1"/>
              <a:t>Jungnickel</a:t>
            </a:r>
            <a:r>
              <a:rPr lang="en-GB" sz="1800" b="1" dirty="0"/>
              <a:t>, </a:t>
            </a:r>
            <a:r>
              <a:rPr lang="en-US" sz="1800" dirty="0"/>
              <a:t>Result: Unanimous]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9088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10: </a:t>
            </a:r>
            <a:r>
              <a:rPr lang="en-US" dirty="0" err="1"/>
              <a:t>TGbc</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comment resolutions for all of the comments received from LB 264 on </a:t>
            </a:r>
            <a:r>
              <a:rPr lang="en-US" sz="2000" dirty="0" err="1">
                <a:solidFill>
                  <a:schemeClr val="tx1"/>
                </a:solidFill>
              </a:rPr>
              <a:t>TGbc</a:t>
            </a:r>
            <a:r>
              <a:rPr lang="en-US" sz="2000" dirty="0">
                <a:solidFill>
                  <a:schemeClr val="tx1"/>
                </a:solidFill>
              </a:rPr>
              <a:t> D3.0 as contained in document 11-22/0686r16,</a:t>
            </a:r>
          </a:p>
          <a:p>
            <a:r>
              <a:rPr lang="en-US" sz="2000" dirty="0">
                <a:solidFill>
                  <a:schemeClr val="tx1"/>
                </a:solidFill>
              </a:rPr>
              <a:t>Instruct the editor to prepare Draft D4.0 incorporating these resolutions and additional changes to the draft as motioned per 11-18/2123r60,</a:t>
            </a:r>
          </a:p>
          <a:p>
            <a:r>
              <a:rPr lang="en-US" sz="2000" dirty="0">
                <a:solidFill>
                  <a:schemeClr val="tx1"/>
                </a:solidFill>
              </a:rPr>
              <a:t>Approve a 10 day Working Group Recirculation Ballot asking the question “Should </a:t>
            </a:r>
            <a:r>
              <a:rPr lang="en-US" sz="2000" dirty="0" err="1">
                <a:solidFill>
                  <a:schemeClr val="tx1"/>
                </a:solidFill>
              </a:rPr>
              <a:t>TGbc</a:t>
            </a:r>
            <a:r>
              <a:rPr lang="en-US" sz="2000" dirty="0">
                <a:solidFill>
                  <a:schemeClr val="tx1"/>
                </a:solidFill>
              </a:rPr>
              <a:t> D4.0 be forwarded to SA Ballot?”</a:t>
            </a:r>
          </a:p>
          <a:p>
            <a:endParaRPr lang="en-US" sz="2000" dirty="0">
              <a:solidFill>
                <a:schemeClr val="tx1"/>
              </a:solidFill>
            </a:endParaRPr>
          </a:p>
          <a:p>
            <a:r>
              <a:rPr lang="en-US" sz="2000" dirty="0"/>
              <a:t>Moved: Marc </a:t>
            </a:r>
            <a:r>
              <a:rPr lang="en-US" sz="2000" dirty="0" err="1"/>
              <a:t>Emmelmann</a:t>
            </a:r>
            <a:r>
              <a:rPr lang="en-US" sz="2000" dirty="0"/>
              <a:t> on behalf of </a:t>
            </a:r>
            <a:r>
              <a:rPr lang="en-US" sz="2000" dirty="0" err="1"/>
              <a:t>TGbc</a:t>
            </a:r>
            <a:endParaRPr lang="en-US" sz="2000" dirty="0"/>
          </a:p>
          <a:p>
            <a:endParaRPr lang="en-US" sz="2000"/>
          </a:p>
          <a:p>
            <a:endParaRPr lang="en-US" sz="2000" dirty="0"/>
          </a:p>
          <a:p>
            <a:endParaRPr lang="en-US" sz="2000" dirty="0"/>
          </a:p>
          <a:p>
            <a:r>
              <a:rPr lang="en-US" sz="2000" dirty="0"/>
              <a:t>Result: Yes: xx, No: xx, Abstain: xx (Motion xx)</a:t>
            </a:r>
          </a:p>
          <a:p>
            <a:r>
              <a:rPr lang="en-US" sz="1800" dirty="0"/>
              <a:t>[</a:t>
            </a:r>
            <a:r>
              <a:rPr lang="en-US" sz="1800" dirty="0" err="1"/>
              <a:t>TGbc</a:t>
            </a:r>
            <a:r>
              <a:rPr lang="en-US" sz="1800" dirty="0"/>
              <a:t>: Moved: Stephen McCann, 2</a:t>
            </a:r>
            <a:r>
              <a:rPr lang="en-US" sz="1800" baseline="30000" dirty="0"/>
              <a:t>nd</a:t>
            </a:r>
            <a:r>
              <a:rPr lang="en-US" sz="1800" dirty="0"/>
              <a:t>: Abhishek Patil</a:t>
            </a:r>
            <a:r>
              <a:rPr lang="en-GB" sz="1800" b="1" dirty="0"/>
              <a:t>, </a:t>
            </a:r>
            <a:r>
              <a:rPr lang="en-US" sz="1800" dirty="0"/>
              <a:t>Result: 9/0/0]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4223011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motions that are brought to the July 2022 802.11 WG Plenary meeting.</a:t>
            </a:r>
          </a:p>
          <a:p>
            <a:endParaRPr lang="en-US" b="0" dirty="0"/>
          </a:p>
          <a:p>
            <a:r>
              <a:rPr lang="en-US" b="0" dirty="0"/>
              <a:t>Revisions</a:t>
            </a:r>
          </a:p>
          <a:p>
            <a:r>
              <a:rPr lang="en-US" b="0" dirty="0"/>
              <a:t>R0 Draft motions</a:t>
            </a:r>
          </a:p>
          <a:p>
            <a:r>
              <a:rPr lang="en-US" b="0" dirty="0"/>
              <a:t>R1 Results from the opening plenary</a:t>
            </a:r>
          </a:p>
          <a:p>
            <a:r>
              <a:rPr lang="en-US" b="0" dirty="0"/>
              <a:t>R2 Draft motions for the closing plenary</a:t>
            </a:r>
          </a:p>
          <a:p>
            <a:endParaRPr lang="en-US" b="0" dirty="0"/>
          </a:p>
          <a:p>
            <a:endParaRPr lang="en-US" b="0" dirty="0"/>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MONDAY (July 11)</a:t>
            </a:r>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3572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New Attendees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3200" dirty="0"/>
              <a:t>Are you a new attendee to IEEE 802.11?</a:t>
            </a:r>
          </a:p>
          <a:p>
            <a:r>
              <a:rPr lang="en-US" sz="2800" dirty="0"/>
              <a:t>Y:  14</a:t>
            </a:r>
          </a:p>
          <a:p>
            <a:r>
              <a:rPr lang="en-US" sz="2800" dirty="0"/>
              <a:t>N:  155</a:t>
            </a:r>
          </a:p>
          <a:p>
            <a:r>
              <a:rPr lang="en-US" sz="2800" dirty="0"/>
              <a:t>No answer</a:t>
            </a:r>
            <a:r>
              <a:rPr lang="en-US" sz="2800"/>
              <a:t>: 0</a:t>
            </a:r>
            <a:endParaRPr lang="en-US" sz="2800" dirty="0"/>
          </a:p>
          <a:p>
            <a:endParaRPr lang="en-US" sz="2800" dirty="0"/>
          </a:p>
          <a:p>
            <a:endParaRPr lang="en-US" sz="2800" dirty="0"/>
          </a:p>
          <a:p>
            <a:endParaRPr lang="en-US" sz="2800" dirty="0"/>
          </a:p>
          <a:p>
            <a:r>
              <a:rPr lang="en-US" sz="2800" dirty="0"/>
              <a:t>Note: New Attendees session: Tuesday July 12</a:t>
            </a:r>
            <a:r>
              <a:rPr lang="en-US" sz="2800" baseline="30000" dirty="0"/>
              <a:t>th</a:t>
            </a:r>
            <a:r>
              <a:rPr lang="en-US" sz="2800" dirty="0"/>
              <a:t> 11:15 ET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 AIML TIG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dirty="0"/>
              <a:t>Confirm </a:t>
            </a:r>
            <a:r>
              <a:rPr lang="en-US" dirty="0" err="1"/>
              <a:t>Xiaofei</a:t>
            </a:r>
            <a:r>
              <a:rPr lang="en-US" dirty="0"/>
              <a:t> Wang as the IEEE 802.11 Artificial Intelligence/Machine Learning (AIML) TIG chair.</a:t>
            </a:r>
          </a:p>
          <a:p>
            <a:endParaRPr lang="en-US" dirty="0"/>
          </a:p>
          <a:p>
            <a:endParaRPr lang="en-US" dirty="0"/>
          </a:p>
          <a:p>
            <a:endParaRPr lang="en-US" dirty="0"/>
          </a:p>
          <a:p>
            <a:endParaRPr lang="en-US" dirty="0"/>
          </a:p>
          <a:p>
            <a:endParaRPr lang="en-US" dirty="0"/>
          </a:p>
          <a:p>
            <a:endParaRPr lang="en-US" dirty="0"/>
          </a:p>
          <a:p>
            <a:r>
              <a:rPr lang="en-US" dirty="0"/>
              <a:t>Moved: Mark Hamilton, Seconded: Lei Wang</a:t>
            </a:r>
          </a:p>
          <a:p>
            <a:r>
              <a:rPr lang="en-US" dirty="0"/>
              <a:t>Result: Unanimous consent</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87860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 AMP TIG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dirty="0"/>
              <a:t>Confirm Bo Sun as the IEEE 802.11 Ambient Power IoT (AMP) TIG chair.</a:t>
            </a:r>
          </a:p>
          <a:p>
            <a:endParaRPr lang="en-US" dirty="0"/>
          </a:p>
          <a:p>
            <a:endParaRPr lang="en-US" dirty="0"/>
          </a:p>
          <a:p>
            <a:endParaRPr lang="en-US" dirty="0"/>
          </a:p>
          <a:p>
            <a:endParaRPr lang="en-US" dirty="0"/>
          </a:p>
          <a:p>
            <a:endParaRPr lang="en-US" dirty="0"/>
          </a:p>
          <a:p>
            <a:endParaRPr lang="en-US" dirty="0"/>
          </a:p>
          <a:p>
            <a:endParaRPr lang="en-US" dirty="0"/>
          </a:p>
          <a:p>
            <a:r>
              <a:rPr lang="en-US" dirty="0"/>
              <a:t>Moved: Amelia </a:t>
            </a:r>
            <a:r>
              <a:rPr lang="en-US" dirty="0" err="1"/>
              <a:t>Andersdotter</a:t>
            </a:r>
            <a:r>
              <a:rPr lang="en-US" dirty="0"/>
              <a:t>, Seconded: Sai </a:t>
            </a:r>
            <a:r>
              <a:rPr lang="en-US" dirty="0" err="1"/>
              <a:t>Nandagopalan</a:t>
            </a:r>
            <a:endParaRPr lang="en-US" dirty="0"/>
          </a:p>
          <a:p>
            <a:r>
              <a:rPr lang="en-US" dirty="0"/>
              <a:t>Result: Unanimous consent</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787126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FRIDAY (JULY 16)</a:t>
            </a:r>
            <a:br>
              <a:rPr lang="en-US" dirty="0"/>
            </a:b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94717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 WG Liaison Officers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000" dirty="0"/>
              <a:t>Move to confirm the following liaison officers:</a:t>
            </a:r>
          </a:p>
          <a:p>
            <a:pPr>
              <a:buFont typeface="Arial" panose="020B0604020202020204" pitchFamily="34" charset="0"/>
              <a:buChar char="•"/>
            </a:pPr>
            <a:r>
              <a:rPr lang="en-US" sz="2000" dirty="0"/>
              <a:t>Carlos Cordeiro (Wi-Fi Alliance)</a:t>
            </a:r>
          </a:p>
          <a:p>
            <a:pPr>
              <a:buFont typeface="Arial" panose="020B0604020202020204" pitchFamily="34" charset="0"/>
              <a:buChar char="•"/>
            </a:pPr>
            <a:r>
              <a:rPr lang="en-US" sz="2000" dirty="0"/>
              <a:t>Peter Yee (IETF)</a:t>
            </a:r>
          </a:p>
          <a:p>
            <a:pPr>
              <a:buFont typeface="Arial" panose="020B0604020202020204" pitchFamily="34" charset="0"/>
              <a:buChar char="•"/>
            </a:pPr>
            <a:r>
              <a:rPr lang="en-US" sz="2000" dirty="0"/>
              <a:t>John Kenney (IEEE 1609)</a:t>
            </a:r>
          </a:p>
          <a:p>
            <a:pPr>
              <a:buFont typeface="Arial" panose="020B0604020202020204" pitchFamily="34" charset="0"/>
              <a:buChar char="•"/>
            </a:pPr>
            <a:r>
              <a:rPr lang="en-US" sz="2000" dirty="0"/>
              <a:t>Edward Au (802.18)</a:t>
            </a:r>
          </a:p>
          <a:p>
            <a:pPr>
              <a:buFont typeface="Arial" panose="020B0604020202020204" pitchFamily="34" charset="0"/>
              <a:buChar char="•"/>
            </a:pPr>
            <a:r>
              <a:rPr lang="en-US" sz="2000" dirty="0" err="1"/>
              <a:t>Tuncer</a:t>
            </a:r>
            <a:r>
              <a:rPr lang="en-US" sz="2000" dirty="0"/>
              <a:t> </a:t>
            </a:r>
            <a:r>
              <a:rPr lang="en-US" sz="2000" dirty="0" err="1"/>
              <a:t>Baykas</a:t>
            </a:r>
            <a:r>
              <a:rPr lang="en-US" sz="2000" dirty="0"/>
              <a:t> (802.19)</a:t>
            </a:r>
          </a:p>
          <a:p>
            <a:pPr>
              <a:buFont typeface="Arial" panose="020B0604020202020204" pitchFamily="34" charset="0"/>
              <a:buChar char="•"/>
            </a:pPr>
            <a:endParaRPr lang="en-US" sz="2000" dirty="0"/>
          </a:p>
          <a:p>
            <a:endParaRPr lang="en-US" sz="2000" dirty="0"/>
          </a:p>
          <a:p>
            <a:r>
              <a:rPr lang="en-US" sz="2000" dirty="0"/>
              <a:t>Moved: , Seconded:</a:t>
            </a:r>
          </a:p>
          <a:p>
            <a:endParaRPr lang="en-US" sz="2000" dirty="0"/>
          </a:p>
          <a:p>
            <a:endParaRPr lang="en-US" sz="2000" dirty="0"/>
          </a:p>
          <a:p>
            <a:r>
              <a:rPr lang="en-US" sz="2000" dirty="0"/>
              <a:t>Result: Yes: xx, No: xx, Abstain: xx (Motion xx)</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3735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 </a:t>
            </a:r>
            <a:r>
              <a:rPr lang="en-GB" dirty="0"/>
              <a:t>Cor-1</a:t>
            </a:r>
            <a:r>
              <a:rPr lang="en-US" sz="3200" dirty="0"/>
              <a:t> </a:t>
            </a:r>
            <a:r>
              <a:rPr lang="en-GB" sz="3200" dirty="0"/>
              <a:t>comment</a:t>
            </a:r>
            <a:r>
              <a:rPr lang="en-GB" dirty="0"/>
              <a:t> approval</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resolutions to the comments from the initial SA ballot on P802.11-2020/Cor1/D2.1 in 11-22/1034r1.</a:t>
            </a:r>
          </a:p>
          <a:p>
            <a:endParaRPr lang="en-US" sz="2000" dirty="0">
              <a:solidFill>
                <a:schemeClr val="tx1"/>
              </a:solidFill>
            </a:endParaRPr>
          </a:p>
          <a:p>
            <a:r>
              <a:rPr lang="en-US" sz="2000" dirty="0"/>
              <a:t>Moved: Robert Stacey, Second: </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xx, No: xx, Abstain: xx (Motion xx)</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3178460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361</TotalTime>
  <Words>1025</Words>
  <Application>Microsoft Office PowerPoint</Application>
  <PresentationFormat>Widescreen</PresentationFormat>
  <Paragraphs>192</Paragraphs>
  <Slides>15</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802.11 July 2022 WG Motions</vt:lpstr>
      <vt:lpstr>Abstract</vt:lpstr>
      <vt:lpstr>MONDAY (July 11)</vt:lpstr>
      <vt:lpstr>Straw Poll: New Attendees</vt:lpstr>
      <vt:lpstr>Motion 1: AIML TIG Chair</vt:lpstr>
      <vt:lpstr>Motion 2: AMP TIG Chair</vt:lpstr>
      <vt:lpstr>FRIDAY (JULY 16) </vt:lpstr>
      <vt:lpstr>Motion 3: WG Liaison Officers</vt:lpstr>
      <vt:lpstr>Motion 4: Cor-1 comment approval</vt:lpstr>
      <vt:lpstr>Motion 5: Cor-1 Report to EC</vt:lpstr>
      <vt:lpstr>Motion 6: JTC1 Liaison Response to ISO/IEC</vt:lpstr>
      <vt:lpstr>Motion 7: UHR SG formation</vt:lpstr>
      <vt:lpstr>Motion 8: TGbb re-circulation letter ballot</vt:lpstr>
      <vt:lpstr>Motion 9: TGbb Approve D3.0 purchase release</vt:lpstr>
      <vt:lpstr>Motion 10: TGbc re-circulation letter ballot</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July 2021 WG Motions</dc:title>
  <dc:creator>Stephen McCann</dc:creator>
  <cp:keywords>11-22-0872r0</cp:keywords>
  <cp:lastModifiedBy>Stephen McCann</cp:lastModifiedBy>
  <cp:revision>1134</cp:revision>
  <cp:lastPrinted>1601-01-01T00:00:00Z</cp:lastPrinted>
  <dcterms:created xsi:type="dcterms:W3CDTF">2018-05-10T16:45:22Z</dcterms:created>
  <dcterms:modified xsi:type="dcterms:W3CDTF">2022-07-15T00:52:46Z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