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309" r:id="rId4"/>
    <p:sldId id="316" r:id="rId5"/>
    <p:sldId id="287" r:id="rId6"/>
    <p:sldId id="308" r:id="rId7"/>
    <p:sldId id="379" r:id="rId8"/>
    <p:sldId id="300" r:id="rId9"/>
    <p:sldId id="301" r:id="rId10"/>
    <p:sldId id="303" r:id="rId11"/>
    <p:sldId id="304" r:id="rId12"/>
    <p:sldId id="305" r:id="rId13"/>
    <p:sldId id="302" r:id="rId14"/>
    <p:sldId id="306" r:id="rId15"/>
    <p:sldId id="342" r:id="rId16"/>
    <p:sldId id="343" r:id="rId17"/>
    <p:sldId id="380" r:id="rId18"/>
    <p:sldId id="383" r:id="rId19"/>
    <p:sldId id="382" r:id="rId20"/>
    <p:sldId id="381" r:id="rId21"/>
    <p:sldId id="347" r:id="rId22"/>
    <p:sldId id="344" r:id="rId23"/>
    <p:sldId id="372" r:id="rId24"/>
    <p:sldId id="322" r:id="rId25"/>
    <p:sldId id="320" r:id="rId26"/>
    <p:sldId id="327" r:id="rId27"/>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16" autoAdjust="0"/>
    <p:restoredTop sz="94694"/>
  </p:normalViewPr>
  <p:slideViewPr>
    <p:cSldViewPr>
      <p:cViewPr varScale="1">
        <p:scale>
          <a:sx n="161" d="100"/>
          <a:sy n="161" d="100"/>
        </p:scale>
        <p:origin x="688"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802.11-22/0871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802.11-22/0871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802.11-22/0871</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802.11-22/0871</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2022</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2022</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802.11-22/0871r01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June 2022</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June 07, 2022</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2022-06-07</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3409973476"/>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name="Document" r:id="rId3" imgW="8432800" imgH="1473200" progId="Word.Document.8">
                  <p:embed/>
                </p:oleObj>
              </mc:Choice>
              <mc:Fallback>
                <p:oleObj name="Document" r:id="rId3"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Status Quo Comment DB</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366405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CB20F-268E-C005-248B-7D5036A70A94}"/>
              </a:ext>
            </a:extLst>
          </p:cNvPr>
          <p:cNvSpPr>
            <a:spLocks noGrp="1"/>
          </p:cNvSpPr>
          <p:nvPr>
            <p:ph type="title"/>
          </p:nvPr>
        </p:nvSpPr>
        <p:spPr/>
        <p:txBody>
          <a:bodyPr/>
          <a:lstStyle/>
          <a:p>
            <a:r>
              <a:rPr lang="en-US" dirty="0"/>
              <a:t>Status from </a:t>
            </a:r>
            <a:r>
              <a:rPr lang="en-US"/>
              <a:t>Comment DB</a:t>
            </a:r>
            <a:endParaRPr lang="en-US" dirty="0"/>
          </a:p>
        </p:txBody>
      </p:sp>
      <p:sp>
        <p:nvSpPr>
          <p:cNvPr id="3" name="Date Placeholder 2">
            <a:extLst>
              <a:ext uri="{FF2B5EF4-FFF2-40B4-BE49-F238E27FC236}">
                <a16:creationId xmlns:a16="http://schemas.microsoft.com/office/drawing/2014/main" id="{0BE6D7C4-2294-CC31-6032-F64C39149F5F}"/>
              </a:ext>
            </a:extLst>
          </p:cNvPr>
          <p:cNvSpPr>
            <a:spLocks noGrp="1"/>
          </p:cNvSpPr>
          <p:nvPr>
            <p:ph type="dt" idx="10"/>
          </p:nvPr>
        </p:nvSpPr>
        <p:spPr/>
        <p:txBody>
          <a:bodyPr/>
          <a:lstStyle/>
          <a:p>
            <a:r>
              <a:rPr lang="en-GB"/>
              <a:t>June 2022</a:t>
            </a:r>
          </a:p>
        </p:txBody>
      </p:sp>
      <p:sp>
        <p:nvSpPr>
          <p:cNvPr id="4" name="Footer Placeholder 3">
            <a:extLst>
              <a:ext uri="{FF2B5EF4-FFF2-40B4-BE49-F238E27FC236}">
                <a16:creationId xmlns:a16="http://schemas.microsoft.com/office/drawing/2014/main" id="{B75828D6-5422-F382-76EA-5BB17AB43AFA}"/>
              </a:ext>
            </a:extLst>
          </p:cNvPr>
          <p:cNvSpPr>
            <a:spLocks noGrp="1"/>
          </p:cNvSpPr>
          <p:nvPr>
            <p:ph type="ftr" idx="11"/>
          </p:nvPr>
        </p:nvSpPr>
        <p:spPr/>
        <p:txBody>
          <a:bodyPr/>
          <a:lstStyle/>
          <a:p>
            <a:r>
              <a:rPr lang="de-DE"/>
              <a:t>Marc Emmelmann (Koden-TI)</a:t>
            </a:r>
            <a:endParaRPr lang="en-GB"/>
          </a:p>
        </p:txBody>
      </p:sp>
      <p:sp>
        <p:nvSpPr>
          <p:cNvPr id="5" name="Slide Number Placeholder 4">
            <a:extLst>
              <a:ext uri="{FF2B5EF4-FFF2-40B4-BE49-F238E27FC236}">
                <a16:creationId xmlns:a16="http://schemas.microsoft.com/office/drawing/2014/main" id="{D7A84AA9-2019-EB12-51A3-34247190E57F}"/>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6" name="Table 5">
            <a:extLst>
              <a:ext uri="{FF2B5EF4-FFF2-40B4-BE49-F238E27FC236}">
                <a16:creationId xmlns:a16="http://schemas.microsoft.com/office/drawing/2014/main" id="{1B923C62-7F3C-18F7-DE23-6CDAEE9DC9DF}"/>
              </a:ext>
            </a:extLst>
          </p:cNvPr>
          <p:cNvGraphicFramePr>
            <a:graphicFrameLocks noGrp="1"/>
          </p:cNvGraphicFramePr>
          <p:nvPr>
            <p:extLst>
              <p:ext uri="{D42A27DB-BD31-4B8C-83A1-F6EECF244321}">
                <p14:modId xmlns:p14="http://schemas.microsoft.com/office/powerpoint/2010/main" val="3115029396"/>
              </p:ext>
            </p:extLst>
          </p:nvPr>
        </p:nvGraphicFramePr>
        <p:xfrm>
          <a:off x="685799" y="1896586"/>
          <a:ext cx="3454154" cy="2575560"/>
        </p:xfrm>
        <a:graphic>
          <a:graphicData uri="http://schemas.openxmlformats.org/drawingml/2006/table">
            <a:tbl>
              <a:tblPr/>
              <a:tblGrid>
                <a:gridCol w="690831">
                  <a:extLst>
                    <a:ext uri="{9D8B030D-6E8A-4147-A177-3AD203B41FA5}">
                      <a16:colId xmlns:a16="http://schemas.microsoft.com/office/drawing/2014/main" val="4079735888"/>
                    </a:ext>
                  </a:extLst>
                </a:gridCol>
                <a:gridCol w="690831">
                  <a:extLst>
                    <a:ext uri="{9D8B030D-6E8A-4147-A177-3AD203B41FA5}">
                      <a16:colId xmlns:a16="http://schemas.microsoft.com/office/drawing/2014/main" val="262237266"/>
                    </a:ext>
                  </a:extLst>
                </a:gridCol>
                <a:gridCol w="690831">
                  <a:extLst>
                    <a:ext uri="{9D8B030D-6E8A-4147-A177-3AD203B41FA5}">
                      <a16:colId xmlns:a16="http://schemas.microsoft.com/office/drawing/2014/main" val="102797054"/>
                    </a:ext>
                  </a:extLst>
                </a:gridCol>
                <a:gridCol w="690831">
                  <a:extLst>
                    <a:ext uri="{9D8B030D-6E8A-4147-A177-3AD203B41FA5}">
                      <a16:colId xmlns:a16="http://schemas.microsoft.com/office/drawing/2014/main" val="421197210"/>
                    </a:ext>
                  </a:extLst>
                </a:gridCol>
                <a:gridCol w="484517">
                  <a:extLst>
                    <a:ext uri="{9D8B030D-6E8A-4147-A177-3AD203B41FA5}">
                      <a16:colId xmlns:a16="http://schemas.microsoft.com/office/drawing/2014/main" val="2108414417"/>
                    </a:ext>
                  </a:extLst>
                </a:gridCol>
                <a:gridCol w="206313">
                  <a:extLst>
                    <a:ext uri="{9D8B030D-6E8A-4147-A177-3AD203B41FA5}">
                      <a16:colId xmlns:a16="http://schemas.microsoft.com/office/drawing/2014/main" val="1299976912"/>
                    </a:ext>
                  </a:extLst>
                </a:gridCol>
              </a:tblGrid>
              <a:tr h="319143">
                <a:tc>
                  <a:txBody>
                    <a:bodyPr/>
                    <a:lstStyle/>
                    <a:p>
                      <a:r>
                        <a:rPr lang="en-GB" sz="1300" b="1">
                          <a:solidFill>
                            <a:srgbClr val="FFFFFF"/>
                          </a:solidFill>
                          <a:effectLst/>
                          <a:latin typeface="Calibri" panose="020F0502020204030204" pitchFamily="34" charset="0"/>
                        </a:rPr>
                        <a:t>Count of CID</a:t>
                      </a:r>
                      <a:endParaRPr lang="en-GB" sz="1300">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14288" cap="flat" cmpd="sng" algn="ctr">
                      <a:solidFill>
                        <a:srgbClr val="33339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a:txBody>
                    <a:bodyPr/>
                    <a:lstStyle/>
                    <a:p>
                      <a:endParaRPr lang="en-GB" sz="1300" dirty="0">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14288" cap="flat" cmpd="sng" algn="ctr">
                      <a:solidFill>
                        <a:srgbClr val="333399"/>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tc>
                  <a:txBody>
                    <a:bodyPr/>
                    <a:lstStyle/>
                    <a:p>
                      <a:pPr algn="r"/>
                      <a:br>
                        <a:rPr lang="en-GB" sz="1300">
                          <a:solidFill>
                            <a:srgbClr val="FFFFFF"/>
                          </a:solidFill>
                          <a:effectLst/>
                          <a:latin typeface="Calibri" panose="020F0502020204030204" pitchFamily="34" charset="0"/>
                        </a:rPr>
                      </a:br>
                      <a:endParaRPr lang="en-GB" sz="1300">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14288" cap="flat" cmpd="sng" algn="ctr">
                      <a:solidFill>
                        <a:srgbClr val="333399"/>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tc>
                  <a:txBody>
                    <a:bodyPr/>
                    <a:lstStyle/>
                    <a:p>
                      <a:pPr algn="r"/>
                      <a:br>
                        <a:rPr lang="en-GB" sz="1300" dirty="0">
                          <a:solidFill>
                            <a:srgbClr val="FFFFFF"/>
                          </a:solidFill>
                          <a:effectLst/>
                          <a:latin typeface="Calibri" panose="020F0502020204030204" pitchFamily="34" charset="0"/>
                        </a:rPr>
                      </a:br>
                      <a:endParaRPr lang="en-GB" sz="1300" dirty="0">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14288" cap="flat" cmpd="sng" algn="ctr">
                      <a:solidFill>
                        <a:srgbClr val="333399"/>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gridSpan="2">
                  <a:txBody>
                    <a:bodyPr/>
                    <a:lstStyle/>
                    <a:p>
                      <a:pPr algn="r"/>
                      <a:br>
                        <a:rPr lang="en-GB" sz="1300" dirty="0">
                          <a:effectLst/>
                          <a:latin typeface="Calibri" panose="020F0502020204030204" pitchFamily="34" charset="0"/>
                        </a:rPr>
                      </a:br>
                      <a:endParaRPr lang="en-GB" sz="1300" dirty="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hMerge="1">
                  <a:txBody>
                    <a:bodyPr/>
                    <a:lstStyle/>
                    <a:p>
                      <a:pPr algn="r"/>
                      <a:endParaRPr lang="en-GB" sz="1300" dirty="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4578437"/>
                  </a:ext>
                </a:extLst>
              </a:tr>
              <a:tr h="159571">
                <a:tc>
                  <a:txBody>
                    <a:bodyPr/>
                    <a:lstStyle/>
                    <a:p>
                      <a:pPr algn="ctr"/>
                      <a:r>
                        <a:rPr lang="en-GB" sz="1300" b="1">
                          <a:solidFill>
                            <a:srgbClr val="FFFFFF"/>
                          </a:solidFill>
                          <a:effectLst/>
                          <a:latin typeface="Calibri" panose="020F0502020204030204" pitchFamily="34" charset="0"/>
                        </a:rPr>
                        <a:t>Owning Ad-hoc</a:t>
                      </a:r>
                      <a:endParaRPr lang="en-GB" sz="130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a:txBody>
                    <a:bodyPr/>
                    <a:lstStyle/>
                    <a:p>
                      <a:r>
                        <a:rPr lang="en-GB" sz="1300" b="1">
                          <a:solidFill>
                            <a:srgbClr val="FFFFFF"/>
                          </a:solidFill>
                          <a:effectLst/>
                          <a:latin typeface="Calibri" panose="020F0502020204030204" pitchFamily="34" charset="0"/>
                        </a:rPr>
                        <a:t>(Leer)</a:t>
                      </a:r>
                      <a:endParaRPr lang="en-GB" sz="1300">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a:txBody>
                    <a:bodyPr/>
                    <a:lstStyle/>
                    <a:p>
                      <a:r>
                        <a:rPr lang="en-GB" sz="1300" b="1">
                          <a:solidFill>
                            <a:srgbClr val="FFFFFF"/>
                          </a:solidFill>
                          <a:effectLst/>
                          <a:latin typeface="Calibri" panose="020F0502020204030204" pitchFamily="34" charset="0"/>
                        </a:rPr>
                        <a:t>ready for motion</a:t>
                      </a:r>
                      <a:endParaRPr lang="en-GB" sz="1300">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gridSpan="3">
                  <a:txBody>
                    <a:bodyPr/>
                    <a:lstStyle/>
                    <a:p>
                      <a:pPr algn="ctr"/>
                      <a:r>
                        <a:rPr lang="en-GB" sz="1300" b="1" dirty="0" err="1">
                          <a:solidFill>
                            <a:srgbClr val="FFFFFF"/>
                          </a:solidFill>
                          <a:effectLst/>
                          <a:latin typeface="Calibri" panose="020F0502020204030204" pitchFamily="34" charset="0"/>
                        </a:rPr>
                        <a:t>Gesamtergebnis</a:t>
                      </a:r>
                      <a:endParaRPr lang="en-GB" sz="1300" dirty="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hMerge="1">
                  <a:txBody>
                    <a:bodyPr/>
                    <a:lstStyle/>
                    <a:p>
                      <a:endParaRPr lang="en-US"/>
                    </a:p>
                  </a:txBody>
                  <a:tcPr/>
                </a:tc>
                <a:tc hMerge="1">
                  <a:txBody>
                    <a:bodyPr/>
                    <a:lstStyle/>
                    <a:p>
                      <a:pPr algn="ctr"/>
                      <a:endParaRPr lang="en-GB" sz="1300" dirty="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extLst>
                  <a:ext uri="{0D108BD9-81ED-4DB2-BD59-A6C34878D82A}">
                    <a16:rowId xmlns:a16="http://schemas.microsoft.com/office/drawing/2014/main" val="941156824"/>
                  </a:ext>
                </a:extLst>
              </a:tr>
              <a:tr h="319143">
                <a:tc>
                  <a:txBody>
                    <a:bodyPr/>
                    <a:lstStyle/>
                    <a:p>
                      <a:r>
                        <a:rPr lang="en-GB" sz="1300" b="1">
                          <a:effectLst/>
                          <a:latin typeface="Calibri" panose="020F0502020204030204" pitchFamily="34" charset="0"/>
                        </a:rPr>
                        <a:t>CHAIR</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42</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sz="1300" b="1">
                          <a:effectLst/>
                          <a:latin typeface="Calibri" panose="020F0502020204030204" pitchFamily="34" charset="0"/>
                        </a:rPr>
                        <a:t>75</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gridSpan="2">
                  <a:txBody>
                    <a:bodyPr/>
                    <a:lstStyle/>
                    <a:p>
                      <a:pPr algn="ctr"/>
                      <a:r>
                        <a:rPr lang="en-GB" sz="1300" b="1" dirty="0">
                          <a:effectLst/>
                          <a:latin typeface="Calibri" panose="020F0502020204030204" pitchFamily="34" charset="0"/>
                        </a:rPr>
                        <a:t>117</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hMerge="1">
                  <a:txBody>
                    <a:bodyPr/>
                    <a:lstStyle/>
                    <a:p>
                      <a:pPr algn="r"/>
                      <a:br>
                        <a:rPr lang="en-GB" sz="1300" dirty="0">
                          <a:effectLst/>
                          <a:latin typeface="Calibri" panose="020F0502020204030204" pitchFamily="34" charset="0"/>
                        </a:rPr>
                      </a:br>
                      <a:endParaRPr lang="en-GB" sz="1300" dirty="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br>
                        <a:rPr lang="en-GB" sz="1300">
                          <a:effectLst/>
                          <a:latin typeface="Calibri" panose="020F0502020204030204" pitchFamily="34" charset="0"/>
                        </a:rPr>
                      </a:br>
                      <a:endParaRPr lang="en-GB" sz="1300" dirty="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765902928"/>
                  </a:ext>
                </a:extLst>
              </a:tr>
              <a:tr h="319143">
                <a:tc gridSpan="2">
                  <a:txBody>
                    <a:bodyPr/>
                    <a:lstStyle/>
                    <a:p>
                      <a:r>
                        <a:rPr lang="en-GB" sz="1300" dirty="0">
                          <a:effectLst/>
                          <a:latin typeface="Calibri" panose="020F0502020204030204" pitchFamily="34" charset="0"/>
                        </a:rPr>
                        <a:t>2022-06-21 - ready for motion</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a:r>
                        <a:rPr lang="en-GB" sz="1300">
                          <a:effectLst/>
                          <a:latin typeface="Calibri" panose="020F0502020204030204" pitchFamily="34" charset="0"/>
                        </a:rPr>
                        <a:t>75</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gridSpan="2">
                  <a:txBody>
                    <a:bodyPr/>
                    <a:lstStyle/>
                    <a:p>
                      <a:pPr algn="ctr"/>
                      <a:r>
                        <a:rPr lang="en-GB" sz="1300" dirty="0">
                          <a:effectLst/>
                          <a:latin typeface="Calibri" panose="020F0502020204030204" pitchFamily="34" charset="0"/>
                        </a:rPr>
                        <a:t>75</a:t>
                      </a:r>
                    </a:p>
                  </a:txBody>
                  <a:tcPr marL="47625" marR="47625"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hMerge="1">
                  <a:txBody>
                    <a:bodyPr/>
                    <a:lstStyle/>
                    <a:p>
                      <a:pPr algn="r"/>
                      <a:br>
                        <a:rPr lang="en-GB" sz="1300">
                          <a:effectLst/>
                          <a:latin typeface="Calibri" panose="020F0502020204030204" pitchFamily="34" charset="0"/>
                        </a:rPr>
                      </a:b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br>
                        <a:rPr lang="en-GB" sz="1300">
                          <a:effectLst/>
                          <a:latin typeface="Calibri" panose="020F0502020204030204" pitchFamily="34" charset="0"/>
                        </a:rPr>
                      </a:b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774440155"/>
                  </a:ext>
                </a:extLst>
              </a:tr>
              <a:tr h="319143">
                <a:tc>
                  <a:txBody>
                    <a:bodyPr/>
                    <a:lstStyle/>
                    <a:p>
                      <a:r>
                        <a:rPr lang="en-GB" sz="1300">
                          <a:effectLst/>
                          <a:latin typeface="Calibri" panose="020F0502020204030204" pitchFamily="34" charset="0"/>
                        </a:rPr>
                        <a:t>(Leer)</a:t>
                      </a: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a:effectLst/>
                          <a:latin typeface="Calibri" panose="020F0502020204030204" pitchFamily="34" charset="0"/>
                        </a:rPr>
                        <a:t>42</a:t>
                      </a: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br>
                        <a:rPr lang="en-GB" sz="1300">
                          <a:effectLst/>
                          <a:latin typeface="Calibri" panose="020F0502020204030204" pitchFamily="34" charset="0"/>
                        </a:rPr>
                      </a:b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gridSpan="2">
                  <a:txBody>
                    <a:bodyPr/>
                    <a:lstStyle/>
                    <a:p>
                      <a:pPr algn="ctr"/>
                      <a:r>
                        <a:rPr lang="en-GB" sz="1300" dirty="0">
                          <a:effectLst/>
                          <a:latin typeface="Calibri" panose="020F0502020204030204" pitchFamily="34" charset="0"/>
                        </a:rPr>
                        <a:t>42</a:t>
                      </a:r>
                    </a:p>
                  </a:txBody>
                  <a:tcPr marL="47625" marR="47625"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hMerge="1">
                  <a:txBody>
                    <a:bodyPr/>
                    <a:lstStyle/>
                    <a:p>
                      <a:pPr algn="r"/>
                      <a:br>
                        <a:rPr lang="en-GB" sz="1300">
                          <a:effectLst/>
                          <a:latin typeface="Calibri" panose="020F0502020204030204" pitchFamily="34" charset="0"/>
                        </a:rPr>
                      </a:b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br>
                        <a:rPr lang="en-GB" sz="1300">
                          <a:effectLst/>
                          <a:latin typeface="Calibri" panose="020F0502020204030204" pitchFamily="34" charset="0"/>
                        </a:rPr>
                      </a:br>
                      <a:endParaRPr lang="en-GB" sz="130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68926284"/>
                  </a:ext>
                </a:extLst>
              </a:tr>
              <a:tr h="319143">
                <a:tc>
                  <a:txBody>
                    <a:bodyPr/>
                    <a:lstStyle/>
                    <a:p>
                      <a:r>
                        <a:rPr lang="en-GB" sz="1300" b="1" dirty="0">
                          <a:effectLst/>
                          <a:latin typeface="Calibri" panose="020F0502020204030204" pitchFamily="34" charset="0"/>
                        </a:rPr>
                        <a:t>Total</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b="1">
                          <a:effectLst/>
                          <a:latin typeface="Calibri" panose="020F0502020204030204" pitchFamily="34" charset="0"/>
                        </a:rPr>
                        <a:t>42</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sz="1300" b="1">
                          <a:effectLst/>
                          <a:latin typeface="Calibri" panose="020F0502020204030204" pitchFamily="34" charset="0"/>
                        </a:rPr>
                        <a:t>75</a:t>
                      </a:r>
                      <a:endParaRPr lang="en-GB" sz="130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gridSpan="2">
                  <a:txBody>
                    <a:bodyPr/>
                    <a:lstStyle/>
                    <a:p>
                      <a:pPr algn="ctr"/>
                      <a:r>
                        <a:rPr lang="en-GB" sz="1300" b="1" dirty="0">
                          <a:effectLst/>
                          <a:latin typeface="Calibri" panose="020F0502020204030204" pitchFamily="34" charset="0"/>
                        </a:rPr>
                        <a:t>117</a:t>
                      </a:r>
                      <a:endParaRPr lang="en-GB" sz="1300"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9525" cap="flat" cmpd="sng" algn="ctr">
                      <a:solidFill>
                        <a:srgbClr val="BFBFBF"/>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hMerge="1">
                  <a:txBody>
                    <a:bodyPr/>
                    <a:lstStyle/>
                    <a:p>
                      <a:pPr algn="r"/>
                      <a:br>
                        <a:rPr lang="en-GB" sz="1300" dirty="0">
                          <a:effectLst/>
                          <a:latin typeface="Calibri" panose="020F0502020204030204" pitchFamily="34" charset="0"/>
                        </a:rPr>
                      </a:br>
                      <a:endParaRPr lang="en-GB" sz="1300" dirty="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tc>
                  <a:txBody>
                    <a:bodyPr/>
                    <a:lstStyle/>
                    <a:p>
                      <a:pPr algn="r"/>
                      <a:br>
                        <a:rPr lang="en-GB" sz="1300" dirty="0">
                          <a:effectLst/>
                          <a:latin typeface="Calibri" panose="020F0502020204030204" pitchFamily="34" charset="0"/>
                        </a:rPr>
                      </a:br>
                      <a:endParaRPr lang="en-GB" sz="1300" dirty="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888933445"/>
                  </a:ext>
                </a:extLst>
              </a:tr>
            </a:tbl>
          </a:graphicData>
        </a:graphic>
      </p:graphicFrame>
      <p:graphicFrame>
        <p:nvGraphicFramePr>
          <p:cNvPr id="7" name="Table 6">
            <a:extLst>
              <a:ext uri="{FF2B5EF4-FFF2-40B4-BE49-F238E27FC236}">
                <a16:creationId xmlns:a16="http://schemas.microsoft.com/office/drawing/2014/main" id="{7C8AD17A-1DF9-36A5-A27A-5A248824EDB2}"/>
              </a:ext>
            </a:extLst>
          </p:cNvPr>
          <p:cNvGraphicFramePr>
            <a:graphicFrameLocks noGrp="1"/>
          </p:cNvGraphicFramePr>
          <p:nvPr>
            <p:extLst>
              <p:ext uri="{D42A27DB-BD31-4B8C-83A1-F6EECF244321}">
                <p14:modId xmlns:p14="http://schemas.microsoft.com/office/powerpoint/2010/main" val="910716606"/>
              </p:ext>
            </p:extLst>
          </p:nvPr>
        </p:nvGraphicFramePr>
        <p:xfrm>
          <a:off x="4545731" y="1896586"/>
          <a:ext cx="3688991" cy="1645920"/>
        </p:xfrm>
        <a:graphic>
          <a:graphicData uri="http://schemas.openxmlformats.org/drawingml/2006/table">
            <a:tbl>
              <a:tblPr/>
              <a:tblGrid>
                <a:gridCol w="2218654">
                  <a:extLst>
                    <a:ext uri="{9D8B030D-6E8A-4147-A177-3AD203B41FA5}">
                      <a16:colId xmlns:a16="http://schemas.microsoft.com/office/drawing/2014/main" val="3883908063"/>
                    </a:ext>
                  </a:extLst>
                </a:gridCol>
                <a:gridCol w="792088">
                  <a:extLst>
                    <a:ext uri="{9D8B030D-6E8A-4147-A177-3AD203B41FA5}">
                      <a16:colId xmlns:a16="http://schemas.microsoft.com/office/drawing/2014/main" val="333003343"/>
                    </a:ext>
                  </a:extLst>
                </a:gridCol>
                <a:gridCol w="678249">
                  <a:extLst>
                    <a:ext uri="{9D8B030D-6E8A-4147-A177-3AD203B41FA5}">
                      <a16:colId xmlns:a16="http://schemas.microsoft.com/office/drawing/2014/main" val="814248464"/>
                    </a:ext>
                  </a:extLst>
                </a:gridCol>
              </a:tblGrid>
              <a:tr h="0">
                <a:tc>
                  <a:txBody>
                    <a:bodyPr/>
                    <a:lstStyle/>
                    <a:p>
                      <a:r>
                        <a:rPr lang="en-GB" b="1" dirty="0">
                          <a:solidFill>
                            <a:srgbClr val="FFFFFF"/>
                          </a:solidFill>
                          <a:effectLst/>
                          <a:latin typeface="Calibri" panose="020F0502020204030204" pitchFamily="34" charset="0"/>
                        </a:rPr>
                        <a:t>Owning Ad-hoc</a:t>
                      </a:r>
                      <a:endParaRPr lang="en-GB" dirty="0">
                        <a:solidFill>
                          <a:srgbClr val="FFFFFF"/>
                        </a:solidFill>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333399"/>
                    </a:solidFill>
                  </a:tcPr>
                </a:tc>
                <a:tc>
                  <a:txBody>
                    <a:bodyPr/>
                    <a:lstStyle/>
                    <a:p>
                      <a:r>
                        <a:rPr lang="en-GB" b="1">
                          <a:solidFill>
                            <a:srgbClr val="FFFFFF"/>
                          </a:solidFill>
                          <a:effectLst/>
                          <a:latin typeface="Calibri" panose="020F0502020204030204" pitchFamily="34" charset="0"/>
                        </a:rPr>
                        <a:t>CHAIR</a:t>
                      </a:r>
                      <a:endParaRPr lang="en-GB">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tc>
                  <a:txBody>
                    <a:bodyPr/>
                    <a:lstStyle/>
                    <a:p>
                      <a:pPr algn="ctr"/>
                      <a:r>
                        <a:rPr lang="en-GB" b="1" dirty="0">
                          <a:solidFill>
                            <a:srgbClr val="FFFFFF"/>
                          </a:solidFill>
                          <a:effectLst/>
                          <a:latin typeface="Calibri" panose="020F0502020204030204" pitchFamily="34" charset="0"/>
                        </a:rPr>
                        <a:t>Total</a:t>
                      </a:r>
                      <a:endParaRPr lang="en-GB" dirty="0">
                        <a:solidFill>
                          <a:srgbClr val="FFFFFF"/>
                        </a:solidFill>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2320480981"/>
                  </a:ext>
                </a:extLst>
              </a:tr>
              <a:tr h="0">
                <a:tc>
                  <a:txBody>
                    <a:bodyPr/>
                    <a:lstStyle/>
                    <a:p>
                      <a:r>
                        <a:rPr lang="en-GB" b="1" dirty="0">
                          <a:effectLst/>
                          <a:latin typeface="Calibri" panose="020F0502020204030204" pitchFamily="34" charset="0"/>
                        </a:rPr>
                        <a:t>Abhishek Patil</a:t>
                      </a:r>
                      <a:endParaRPr lang="en-GB" dirty="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5</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5</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619387816"/>
                  </a:ext>
                </a:extLst>
              </a:tr>
              <a:tr h="0">
                <a:tc>
                  <a:txBody>
                    <a:bodyPr/>
                    <a:lstStyle/>
                    <a:p>
                      <a:r>
                        <a:rPr lang="en-GB" b="1" dirty="0">
                          <a:effectLst/>
                          <a:latin typeface="Calibri" panose="020F0502020204030204" pitchFamily="34" charset="0"/>
                        </a:rPr>
                        <a:t>Hitoshi Morioka</a:t>
                      </a:r>
                      <a:endParaRPr lang="en-GB" dirty="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20</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20</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093683690"/>
                  </a:ext>
                </a:extLst>
              </a:tr>
              <a:tr h="0">
                <a:tc>
                  <a:txBody>
                    <a:bodyPr/>
                    <a:lstStyle/>
                    <a:p>
                      <a:r>
                        <a:rPr lang="en-GB" b="1" dirty="0" err="1">
                          <a:effectLst/>
                          <a:latin typeface="Calibri" panose="020F0502020204030204" pitchFamily="34" charset="0"/>
                        </a:rPr>
                        <a:t>Xiaofei</a:t>
                      </a:r>
                      <a:r>
                        <a:rPr lang="en-GB" b="1" dirty="0">
                          <a:effectLst/>
                          <a:latin typeface="Calibri" panose="020F0502020204030204" pitchFamily="34" charset="0"/>
                        </a:rPr>
                        <a:t> Wang</a:t>
                      </a:r>
                      <a:endParaRPr lang="en-GB" dirty="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8</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8</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825540341"/>
                  </a:ext>
                </a:extLst>
              </a:tr>
              <a:tr h="0">
                <a:tc>
                  <a:txBody>
                    <a:bodyPr/>
                    <a:lstStyle/>
                    <a:p>
                      <a:r>
                        <a:rPr lang="en-GB" b="1" dirty="0">
                          <a:effectLst/>
                          <a:latin typeface="Calibri" panose="020F0502020204030204" pitchFamily="34" charset="0"/>
                        </a:rPr>
                        <a:t>Carol Ansley</a:t>
                      </a:r>
                      <a:endParaRPr lang="en-GB" dirty="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76</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76</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258444971"/>
                  </a:ext>
                </a:extLst>
              </a:tr>
              <a:tr h="0">
                <a:tc>
                  <a:txBody>
                    <a:bodyPr/>
                    <a:lstStyle/>
                    <a:p>
                      <a:r>
                        <a:rPr lang="en-GB" b="1" dirty="0">
                          <a:effectLst/>
                          <a:latin typeface="Calibri" panose="020F0502020204030204" pitchFamily="34" charset="0"/>
                        </a:rPr>
                        <a:t>Antonio de la Oliva</a:t>
                      </a:r>
                      <a:endParaRPr lang="en-GB" dirty="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6</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6</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1737924222"/>
                  </a:ext>
                </a:extLst>
              </a:tr>
              <a:tr h="0">
                <a:tc>
                  <a:txBody>
                    <a:bodyPr/>
                    <a:lstStyle/>
                    <a:p>
                      <a:r>
                        <a:rPr lang="en-GB" b="1" dirty="0">
                          <a:effectLst/>
                          <a:latin typeface="Calibri" panose="020F0502020204030204" pitchFamily="34" charset="0"/>
                        </a:rPr>
                        <a:t>Dave </a:t>
                      </a:r>
                      <a:r>
                        <a:rPr lang="en-GB" b="1" dirty="0" err="1">
                          <a:effectLst/>
                          <a:latin typeface="Calibri" panose="020F0502020204030204" pitchFamily="34" charset="0"/>
                        </a:rPr>
                        <a:t>Halasz</a:t>
                      </a:r>
                      <a:endParaRPr lang="en-GB" dirty="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7620" cap="flat" cmpd="sng" algn="ctr">
                      <a:solidFill>
                        <a:srgbClr val="000000"/>
                      </a:solidFill>
                      <a:prstDash val="solid"/>
                      <a:round/>
                      <a:headEnd type="none" w="med" len="med"/>
                      <a:tailEnd type="none" w="med" len="med"/>
                    </a:lnR>
                    <a:lnT w="9525" cap="flat" cmpd="sng" algn="ctr">
                      <a:solidFill>
                        <a:srgbClr val="BFBFBF"/>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2</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tc>
                  <a:txBody>
                    <a:bodyPr/>
                    <a:lstStyle/>
                    <a:p>
                      <a:pPr algn="ctr"/>
                      <a:r>
                        <a:rPr lang="en-GB" b="1">
                          <a:effectLst/>
                          <a:latin typeface="Calibri" panose="020F0502020204030204" pitchFamily="34" charset="0"/>
                        </a:rPr>
                        <a:t>2</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817258589"/>
                  </a:ext>
                </a:extLst>
              </a:tr>
              <a:tr h="0">
                <a:tc>
                  <a:txBody>
                    <a:bodyPr/>
                    <a:lstStyle/>
                    <a:p>
                      <a:r>
                        <a:rPr lang="en-GB" b="1" dirty="0">
                          <a:effectLst/>
                          <a:latin typeface="Calibri" panose="020F0502020204030204" pitchFamily="34" charset="0"/>
                        </a:rPr>
                        <a:t>Total</a:t>
                      </a:r>
                      <a:endParaRPr lang="en-GB"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b="1">
                          <a:effectLst/>
                          <a:latin typeface="Calibri" panose="020F0502020204030204" pitchFamily="34" charset="0"/>
                        </a:rPr>
                        <a:t>117</a:t>
                      </a:r>
                      <a:endParaRPr lang="en-GB">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a:r>
                        <a:rPr lang="en-GB" b="1" dirty="0">
                          <a:effectLst/>
                          <a:latin typeface="Calibri" panose="020F0502020204030204" pitchFamily="34" charset="0"/>
                        </a:rPr>
                        <a:t>117</a:t>
                      </a:r>
                      <a:endParaRPr lang="en-GB" dirty="0">
                        <a:effectLst/>
                        <a:latin typeface="Calibri" panose="020F0502020204030204" pitchFamily="34" charset="0"/>
                      </a:endParaRPr>
                    </a:p>
                  </a:txBody>
                  <a:tcPr marL="47625" marR="47625" marT="0" marB="0" anchor="ctr">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5305133"/>
                  </a:ext>
                </a:extLst>
              </a:tr>
            </a:tbl>
          </a:graphicData>
        </a:graphic>
      </p:graphicFrame>
      <p:sp>
        <p:nvSpPr>
          <p:cNvPr id="8" name="TextBox 7">
            <a:extLst>
              <a:ext uri="{FF2B5EF4-FFF2-40B4-BE49-F238E27FC236}">
                <a16:creationId xmlns:a16="http://schemas.microsoft.com/office/drawing/2014/main" id="{D3D0EC57-FBB5-7F9C-1835-8C5EC6472E79}"/>
              </a:ext>
            </a:extLst>
          </p:cNvPr>
          <p:cNvSpPr txBox="1"/>
          <p:nvPr/>
        </p:nvSpPr>
        <p:spPr>
          <a:xfrm>
            <a:off x="4545731" y="3723878"/>
            <a:ext cx="3626669" cy="461665"/>
          </a:xfrm>
          <a:prstGeom prst="rect">
            <a:avLst/>
          </a:prstGeom>
          <a:noFill/>
        </p:spPr>
        <p:txBody>
          <a:bodyPr wrap="square" rtlCol="0">
            <a:spAutoFit/>
          </a:bodyPr>
          <a:lstStyle/>
          <a:p>
            <a:r>
              <a:rPr lang="en-US" sz="1200" dirty="0">
                <a:solidFill>
                  <a:schemeClr val="tx1"/>
                </a:solidFill>
              </a:rPr>
              <a:t>Note – Carol has 75 “ready for motion” and only 1 “open, submission required” comment</a:t>
            </a:r>
          </a:p>
        </p:txBody>
      </p:sp>
    </p:spTree>
    <p:extLst>
      <p:ext uri="{BB962C8B-B14F-4D97-AF65-F5344CB8AC3E}">
        <p14:creationId xmlns:p14="http://schemas.microsoft.com/office/powerpoint/2010/main" val="21464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Comment Resolution</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000414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June 2022</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June 07, 2022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101672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1" y="514350"/>
            <a:ext cx="7770813" cy="545232"/>
          </a:xfrm>
        </p:spPr>
        <p:txBody>
          <a:bodyPr/>
          <a:lstStyle/>
          <a:p>
            <a:r>
              <a:rPr lang="en-US" sz="2000" dirty="0"/>
              <a:t>Current </a:t>
            </a:r>
            <a:r>
              <a:rPr lang="en-US" sz="2000" dirty="0" err="1"/>
              <a:t>TGbc</a:t>
            </a:r>
            <a:r>
              <a:rPr lang="en-US" sz="2000" dirty="0"/>
              <a:t> Schedule (Revision as of 2022-05-03)</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1" y="1203598"/>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					Editorial reviews: MEC &amp; MDR 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highlight>
                  <a:srgbClr val="FFFF00"/>
                </a:highlight>
              </a:rPr>
              <a:t>July 	2022		D4.0 WG Recirculation LB </a:t>
            </a:r>
          </a:p>
          <a:p>
            <a:pPr marL="0" indent="0">
              <a:lnSpc>
                <a:spcPct val="80000"/>
              </a:lnSpc>
            </a:pPr>
            <a:r>
              <a:rPr lang="en-US" altLang="en-US" sz="1400" dirty="0">
                <a:solidFill>
                  <a:schemeClr val="tx1"/>
                </a:solidFill>
              </a:rPr>
              <a:t>					EC Request for conditional approval</a:t>
            </a:r>
          </a:p>
          <a:p>
            <a:pPr marL="0" indent="0">
              <a:lnSpc>
                <a:spcPct val="80000"/>
              </a:lnSpc>
            </a:pPr>
            <a:r>
              <a:rPr lang="en-US" altLang="en-US" sz="1400" dirty="0">
                <a:solidFill>
                  <a:schemeClr val="tx1"/>
                </a:solidFill>
              </a:rPr>
              <a:t>Jul -- Sep 2022		D4.0-unchanged WG Recirculation LB (if required)</a:t>
            </a:r>
          </a:p>
          <a:p>
            <a:pPr marL="0" indent="0">
              <a:lnSpc>
                <a:spcPct val="80000"/>
              </a:lnSpc>
            </a:pPr>
            <a:r>
              <a:rPr lang="en-US" altLang="en-US" sz="1400" dirty="0">
                <a:solidFill>
                  <a:schemeClr val="tx1"/>
                </a:solidFill>
              </a:rPr>
              <a:t>August				Initial SAB (D4.0)</a:t>
            </a:r>
          </a:p>
          <a:p>
            <a:pPr marL="0" indent="0">
              <a:lnSpc>
                <a:spcPct val="80000"/>
              </a:lnSpc>
            </a:pPr>
            <a:r>
              <a:rPr lang="en-US" altLang="en-US" sz="1400" dirty="0">
                <a:solidFill>
                  <a:schemeClr val="tx1"/>
                </a:solidFill>
              </a:rPr>
              <a:t>January 2023		Recirculation SAB</a:t>
            </a:r>
          </a:p>
          <a:p>
            <a:pPr marL="0" indent="0">
              <a:lnSpc>
                <a:spcPct val="80000"/>
              </a:lnSpc>
            </a:pPr>
            <a:r>
              <a:rPr lang="en-US" altLang="en-US" sz="1400" dirty="0">
                <a:solidFill>
                  <a:schemeClr val="tx1"/>
                </a:solidFill>
              </a:rPr>
              <a:t>July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rPr>
              <a:t>July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June 2022</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24</a:t>
            </a:fld>
            <a:endParaRPr lang="en-GB"/>
          </a:p>
        </p:txBody>
      </p:sp>
    </p:spTree>
    <p:extLst>
      <p:ext uri="{BB962C8B-B14F-4D97-AF65-F5344CB8AC3E}">
        <p14:creationId xmlns:p14="http://schemas.microsoft.com/office/powerpoint/2010/main" val="34387422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Webex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=m4ef07b4123aab41883f3106ac99c9932</a:t>
            </a:r>
          </a:p>
          <a:p>
            <a:endParaRPr lang="en-GB" sz="1600" dirty="0"/>
          </a:p>
          <a:p>
            <a:r>
              <a:rPr lang="en-GB" sz="1600" dirty="0"/>
              <a:t>Meeting number: 2334 644 8538</a:t>
            </a:r>
          </a:p>
          <a:p>
            <a:r>
              <a:rPr lang="en-GB" sz="1600" dirty="0"/>
              <a:t>Meeting password: wireless (94735377 from phones and video systems)</a:t>
            </a:r>
            <a:endParaRPr lang="en-GB" sz="1600" dirty="0">
              <a:highlight>
                <a:srgbClr val="FFFF00"/>
              </a:highlight>
            </a:endParaRP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131590"/>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Review status Comment DB</a:t>
            </a:r>
          </a:p>
          <a:p>
            <a:pPr>
              <a:buFont typeface="Arial" panose="020B0604020202020204" pitchFamily="34" charset="0"/>
              <a:buChar char="•"/>
            </a:pPr>
            <a:r>
              <a:rPr lang="en-US" dirty="0"/>
              <a:t>Comment Resolution</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2022</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7F37D-1BCC-0ACA-EAAA-D89A76F7F653}"/>
              </a:ext>
            </a:extLst>
          </p:cNvPr>
          <p:cNvSpPr>
            <a:spLocks noGrp="1"/>
          </p:cNvSpPr>
          <p:nvPr>
            <p:ph type="title"/>
          </p:nvPr>
        </p:nvSpPr>
        <p:spPr/>
        <p:txBody>
          <a:bodyPr/>
          <a:lstStyle/>
          <a:p>
            <a:r>
              <a:rPr lang="en-US" dirty="0"/>
              <a:t>Submission List</a:t>
            </a:r>
          </a:p>
        </p:txBody>
      </p:sp>
      <p:sp>
        <p:nvSpPr>
          <p:cNvPr id="4" name="Slide Number Placeholder 3">
            <a:extLst>
              <a:ext uri="{FF2B5EF4-FFF2-40B4-BE49-F238E27FC236}">
                <a16:creationId xmlns:a16="http://schemas.microsoft.com/office/drawing/2014/main" id="{1C2F9252-1C78-6E03-EE46-18FBF9A3D8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5663395-E41A-66ED-761C-A743BFA2D73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103F3D-840C-52D4-886C-CEB85BB64619}"/>
              </a:ext>
            </a:extLst>
          </p:cNvPr>
          <p:cNvSpPr>
            <a:spLocks noGrp="1"/>
          </p:cNvSpPr>
          <p:nvPr>
            <p:ph type="dt" idx="15"/>
          </p:nvPr>
        </p:nvSpPr>
        <p:spPr/>
        <p:txBody>
          <a:bodyPr/>
          <a:lstStyle/>
          <a:p>
            <a:r>
              <a:rPr lang="en-GB"/>
              <a:t>June 2022</a:t>
            </a:r>
            <a:endParaRPr lang="en-GB" dirty="0"/>
          </a:p>
        </p:txBody>
      </p:sp>
      <p:graphicFrame>
        <p:nvGraphicFramePr>
          <p:cNvPr id="9" name="Content Placeholder 8">
            <a:extLst>
              <a:ext uri="{FF2B5EF4-FFF2-40B4-BE49-F238E27FC236}">
                <a16:creationId xmlns:a16="http://schemas.microsoft.com/office/drawing/2014/main" id="{C3BE294A-FC88-DC86-2200-E471295E09BD}"/>
              </a:ext>
            </a:extLst>
          </p:cNvPr>
          <p:cNvGraphicFramePr>
            <a:graphicFrameLocks noGrp="1"/>
          </p:cNvGraphicFramePr>
          <p:nvPr>
            <p:ph idx="1"/>
            <p:extLst>
              <p:ext uri="{D42A27DB-BD31-4B8C-83A1-F6EECF244321}">
                <p14:modId xmlns:p14="http://schemas.microsoft.com/office/powerpoint/2010/main" val="324189891"/>
              </p:ext>
            </p:extLst>
          </p:nvPr>
        </p:nvGraphicFramePr>
        <p:xfrm>
          <a:off x="1129506" y="2205831"/>
          <a:ext cx="6883400" cy="1644650"/>
        </p:xfrm>
        <a:graphic>
          <a:graphicData uri="http://schemas.openxmlformats.org/drawingml/2006/table">
            <a:tbl>
              <a:tblPr>
                <a:tableStyleId>{5C22544A-7EE6-4342-B048-85BDC9FD1C3A}</a:tableStyleId>
              </a:tblPr>
              <a:tblGrid>
                <a:gridCol w="914400">
                  <a:extLst>
                    <a:ext uri="{9D8B030D-6E8A-4147-A177-3AD203B41FA5}">
                      <a16:colId xmlns:a16="http://schemas.microsoft.com/office/drawing/2014/main" val="455121174"/>
                    </a:ext>
                  </a:extLst>
                </a:gridCol>
                <a:gridCol w="431800">
                  <a:extLst>
                    <a:ext uri="{9D8B030D-6E8A-4147-A177-3AD203B41FA5}">
                      <a16:colId xmlns:a16="http://schemas.microsoft.com/office/drawing/2014/main" val="3003337195"/>
                    </a:ext>
                  </a:extLst>
                </a:gridCol>
                <a:gridCol w="431800">
                  <a:extLst>
                    <a:ext uri="{9D8B030D-6E8A-4147-A177-3AD203B41FA5}">
                      <a16:colId xmlns:a16="http://schemas.microsoft.com/office/drawing/2014/main" val="3948163641"/>
                    </a:ext>
                  </a:extLst>
                </a:gridCol>
                <a:gridCol w="431800">
                  <a:extLst>
                    <a:ext uri="{9D8B030D-6E8A-4147-A177-3AD203B41FA5}">
                      <a16:colId xmlns:a16="http://schemas.microsoft.com/office/drawing/2014/main" val="2874981232"/>
                    </a:ext>
                  </a:extLst>
                </a:gridCol>
                <a:gridCol w="2336800">
                  <a:extLst>
                    <a:ext uri="{9D8B030D-6E8A-4147-A177-3AD203B41FA5}">
                      <a16:colId xmlns:a16="http://schemas.microsoft.com/office/drawing/2014/main" val="3607326070"/>
                    </a:ext>
                  </a:extLst>
                </a:gridCol>
                <a:gridCol w="2336800">
                  <a:extLst>
                    <a:ext uri="{9D8B030D-6E8A-4147-A177-3AD203B41FA5}">
                      <a16:colId xmlns:a16="http://schemas.microsoft.com/office/drawing/2014/main" val="2919290058"/>
                    </a:ext>
                  </a:extLst>
                </a:gridCol>
              </a:tblGrid>
              <a:tr h="355600">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140584355"/>
                  </a:ext>
                </a:extLst>
              </a:tr>
              <a:tr h="165100">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715</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7</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LB264 - Resolution for CIDs assigned to Abhi</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Abhishek Patil (Qualcomm)</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692809889"/>
                  </a:ext>
                </a:extLst>
              </a:tr>
              <a:tr h="165100">
                <a:tc>
                  <a:txBody>
                    <a:bodyPr/>
                    <a:lstStyle/>
                    <a:p>
                      <a:pPr algn="r" fontAlgn="b"/>
                      <a:r>
                        <a:rPr lang="en-GB" sz="1000" u="none" strike="noStrike">
                          <a:effectLst/>
                        </a:rPr>
                        <a:t>11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733</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LB264 - Resolution for CIDs assigned to Abhi</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Abhishek Patil (Qualcomm)</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961476765"/>
                  </a:ext>
                </a:extLst>
              </a:tr>
              <a:tr h="165100">
                <a:tc>
                  <a:txBody>
                    <a:bodyPr/>
                    <a:lstStyle/>
                    <a:p>
                      <a:pPr algn="r" fontAlgn="b"/>
                      <a:r>
                        <a:rPr lang="en-GB" sz="1000" u="none" strike="noStrike">
                          <a:effectLst/>
                        </a:rPr>
                        <a:t>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804</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CR for CIDs assigned to Xiaofei part 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Xiaofei WANG (InterDigital)</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18639946"/>
                  </a:ext>
                </a:extLst>
              </a:tr>
              <a:tr h="165100">
                <a:tc>
                  <a:txBody>
                    <a:bodyPr/>
                    <a:lstStyle/>
                    <a:p>
                      <a:pPr algn="r" fontAlgn="b"/>
                      <a:r>
                        <a:rPr lang="en-GB" sz="1000" u="none" strike="noStrike">
                          <a:effectLst/>
                        </a:rPr>
                        <a:t>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2022</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805</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Proposed Spec text for CR Part 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Xiaofei WANG (InterDigital)</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024584688"/>
                  </a:ext>
                </a:extLst>
              </a:tr>
              <a:tr h="165100">
                <a:tc>
                  <a:txBody>
                    <a:bodyPr/>
                    <a:lstStyle/>
                    <a:p>
                      <a:pPr algn="l" fontAlgn="b"/>
                      <a:r>
                        <a:rPr lang="en-GB" sz="1000" b="0" i="0" u="none" strike="noStrike" dirty="0">
                          <a:effectLst/>
                          <a:latin typeface="Arial" panose="020B0604020202020204" pitchFamily="34" charset="0"/>
                        </a:rPr>
                        <a:t>30</a:t>
                      </a:r>
                    </a:p>
                  </a:txBody>
                  <a:tcPr marL="9525" marR="9525" marT="9525" marB="0" anchor="b"/>
                </a:tc>
                <a:tc>
                  <a:txBody>
                    <a:bodyPr/>
                    <a:lstStyle/>
                    <a:p>
                      <a:pPr algn="r" fontAlgn="b"/>
                      <a:r>
                        <a:rPr lang="en-GB" sz="1000" b="0" i="0" u="none" strike="noStrike" dirty="0">
                          <a:effectLst/>
                          <a:latin typeface="Arial" panose="020B0604020202020204" pitchFamily="34" charset="0"/>
                        </a:rPr>
                        <a:t>2022</a:t>
                      </a:r>
                    </a:p>
                  </a:txBody>
                  <a:tcPr marL="9525" marR="9525" marT="9525" marB="0" anchor="b"/>
                </a:tc>
                <a:tc>
                  <a:txBody>
                    <a:bodyPr/>
                    <a:lstStyle/>
                    <a:p>
                      <a:pPr algn="r" fontAlgn="b"/>
                      <a:r>
                        <a:rPr lang="en-GB" sz="1000" b="0" i="0" u="none" strike="noStrike" dirty="0">
                          <a:effectLst/>
                          <a:latin typeface="Arial" panose="020B0604020202020204" pitchFamily="34" charset="0"/>
                        </a:rPr>
                        <a:t>713</a:t>
                      </a:r>
                    </a:p>
                  </a:txBody>
                  <a:tcPr marL="9525" marR="9525" marT="9525" marB="0" anchor="b"/>
                </a:tc>
                <a:tc>
                  <a:txBody>
                    <a:bodyPr/>
                    <a:lstStyle/>
                    <a:p>
                      <a:pPr algn="r" fontAlgn="b"/>
                      <a:r>
                        <a:rPr lang="en-GB" sz="1000" b="0" i="0" u="none" strike="noStrike" dirty="0">
                          <a:effectLst/>
                          <a:latin typeface="Arial" panose="020B0604020202020204" pitchFamily="34" charset="0"/>
                        </a:rPr>
                        <a:t>10</a:t>
                      </a:r>
                    </a:p>
                  </a:txBody>
                  <a:tcPr marL="9525" marR="9525" marT="9525" marB="0" anchor="b"/>
                </a:tc>
                <a:tc>
                  <a:txBody>
                    <a:bodyPr/>
                    <a:lstStyle/>
                    <a:p>
                      <a:pPr algn="l" fontAlgn="b"/>
                      <a:endParaRPr lang="en-GB" sz="1000" b="0" i="0" u="none" strike="noStrike" dirty="0">
                        <a:effectLst/>
                        <a:latin typeface="Arial" panose="020B0604020202020204" pitchFamily="34" charset="0"/>
                      </a:endParaRPr>
                    </a:p>
                  </a:txBody>
                  <a:tcPr marL="9525" marR="9525" marT="9525" marB="0" anchor="b"/>
                </a:tc>
                <a:tc>
                  <a:txBody>
                    <a:bodyPr/>
                    <a:lstStyle/>
                    <a:p>
                      <a:pPr algn="l" fontAlgn="b"/>
                      <a:r>
                        <a:rPr lang="en-GB" sz="1000" b="0" i="0" u="none" strike="noStrike" dirty="0">
                          <a:effectLst/>
                          <a:latin typeface="Arial" panose="020B0604020202020204" pitchFamily="34" charset="0"/>
                        </a:rPr>
                        <a:t>Hitoshi Morioka</a:t>
                      </a:r>
                    </a:p>
                  </a:txBody>
                  <a:tcPr marL="9525" marR="9525" marT="9525" marB="0" anchor="b"/>
                </a:tc>
                <a:extLst>
                  <a:ext uri="{0D108BD9-81ED-4DB2-BD59-A6C34878D82A}">
                    <a16:rowId xmlns:a16="http://schemas.microsoft.com/office/drawing/2014/main" val="3572981831"/>
                  </a:ext>
                </a:extLst>
              </a:tr>
              <a:tr h="165100">
                <a:tc>
                  <a:txBody>
                    <a:bodyPr/>
                    <a:lstStyle/>
                    <a:p>
                      <a:pPr algn="l" fontAlgn="b"/>
                      <a:r>
                        <a:rPr lang="en-GB" sz="1000" b="0" i="0" u="none" strike="noStrike" dirty="0">
                          <a:effectLst/>
                          <a:latin typeface="Arial" panose="020B0604020202020204" pitchFamily="34" charset="0"/>
                        </a:rPr>
                        <a:t>31</a:t>
                      </a:r>
                    </a:p>
                  </a:txBody>
                  <a:tcPr marL="9525" marR="9525" marT="9525" marB="0" anchor="b"/>
                </a:tc>
                <a:tc>
                  <a:txBody>
                    <a:bodyPr/>
                    <a:lstStyle/>
                    <a:p>
                      <a:pPr algn="r" fontAlgn="b"/>
                      <a:r>
                        <a:rPr lang="en-GB" sz="1000" b="0" i="0" u="none" strike="noStrike" dirty="0">
                          <a:effectLst/>
                          <a:latin typeface="Arial" panose="020B0604020202020204" pitchFamily="34" charset="0"/>
                        </a:rPr>
                        <a:t>2022</a:t>
                      </a:r>
                    </a:p>
                  </a:txBody>
                  <a:tcPr marL="9525" marR="9525" marT="9525" marB="0" anchor="b"/>
                </a:tc>
                <a:tc>
                  <a:txBody>
                    <a:bodyPr/>
                    <a:lstStyle/>
                    <a:p>
                      <a:pPr algn="r" fontAlgn="b"/>
                      <a:r>
                        <a:rPr lang="en-GB" sz="1000" b="0" i="0" u="none" strike="noStrike" dirty="0">
                          <a:effectLst/>
                          <a:latin typeface="Arial" panose="020B0604020202020204" pitchFamily="34" charset="0"/>
                        </a:rPr>
                        <a:t>867</a:t>
                      </a:r>
                    </a:p>
                  </a:txBody>
                  <a:tcPr marL="9525" marR="9525" marT="9525" marB="0" anchor="b"/>
                </a:tc>
                <a:tc>
                  <a:txBody>
                    <a:bodyPr/>
                    <a:lstStyle/>
                    <a:p>
                      <a:pPr algn="r" fontAlgn="b"/>
                      <a:r>
                        <a:rPr lang="en-GB" sz="1000" b="0" i="0" u="none" strike="noStrike" dirty="0">
                          <a:effectLst/>
                          <a:latin typeface="Arial" panose="020B0604020202020204" pitchFamily="34" charset="0"/>
                        </a:rPr>
                        <a:t>0</a:t>
                      </a:r>
                    </a:p>
                  </a:txBody>
                  <a:tcPr marL="9525" marR="9525" marT="9525" marB="0" anchor="b"/>
                </a:tc>
                <a:tc>
                  <a:txBody>
                    <a:bodyPr/>
                    <a:lstStyle/>
                    <a:p>
                      <a:pPr algn="l" fontAlgn="b"/>
                      <a:endParaRPr lang="en-GB" sz="1000" b="0" i="0" u="none" strike="noStrike">
                        <a:effectLst/>
                        <a:latin typeface="Arial" panose="020B0604020202020204" pitchFamily="34" charset="0"/>
                      </a:endParaRPr>
                    </a:p>
                  </a:txBody>
                  <a:tcPr marL="9525" marR="9525" marT="9525" marB="0" anchor="b"/>
                </a:tc>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r>
                        <a:rPr lang="en-GB" sz="1000" b="0" i="0" u="none" strike="noStrike" dirty="0">
                          <a:effectLst/>
                          <a:latin typeface="Arial" panose="020B0604020202020204" pitchFamily="34" charset="0"/>
                        </a:rPr>
                        <a:t>Hitoshi Morioka</a:t>
                      </a:r>
                    </a:p>
                  </a:txBody>
                  <a:tcPr marL="9525" marR="9525" marT="9525" marB="0" anchor="b"/>
                </a:tc>
                <a:extLst>
                  <a:ext uri="{0D108BD9-81ED-4DB2-BD59-A6C34878D82A}">
                    <a16:rowId xmlns:a16="http://schemas.microsoft.com/office/drawing/2014/main" val="4086533849"/>
                  </a:ext>
                </a:extLst>
              </a:tr>
            </a:tbl>
          </a:graphicData>
        </a:graphic>
      </p:graphicFrame>
    </p:spTree>
    <p:extLst>
      <p:ext uri="{BB962C8B-B14F-4D97-AF65-F5344CB8AC3E}">
        <p14:creationId xmlns:p14="http://schemas.microsoft.com/office/powerpoint/2010/main" val="938269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June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2022</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4498</TotalTime>
  <Words>2311</Words>
  <Application>Microsoft Macintosh PowerPoint</Application>
  <PresentationFormat>On-screen Show (16:9)</PresentationFormat>
  <Paragraphs>327</Paragraphs>
  <Slides>26</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2" baseType="lpstr">
      <vt:lpstr>Arial</vt:lpstr>
      <vt:lpstr>Calibri</vt:lpstr>
      <vt:lpstr>Monotype Sorts</vt:lpstr>
      <vt:lpstr>Times New Roman</vt:lpstr>
      <vt:lpstr>802-11-BCS-Chair-Slides-Template</vt:lpstr>
      <vt:lpstr>Document</vt:lpstr>
      <vt:lpstr>Agenda TGbc Telco June 07, 2022</vt:lpstr>
      <vt:lpstr>Abstract</vt:lpstr>
      <vt:lpstr>Dial-in Information</vt:lpstr>
      <vt:lpstr>Call Meeting to Order</vt:lpstr>
      <vt:lpstr>Approval of Agenda</vt:lpstr>
      <vt:lpstr>Agenda</vt:lpstr>
      <vt:lpstr>Submission List</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Status Quo Comment DB</vt:lpstr>
      <vt:lpstr>Status from Comment DB</vt:lpstr>
      <vt:lpstr>Comment Resolution</vt:lpstr>
      <vt:lpstr>AOB</vt:lpstr>
      <vt:lpstr>Adjourn</vt:lpstr>
      <vt:lpstr>Timeline</vt:lpstr>
      <vt:lpstr>Current TGbc Schedule (Revision as of 2022-05-03)</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430</cp:revision>
  <cp:lastPrinted>1601-01-01T00:00:00Z</cp:lastPrinted>
  <dcterms:created xsi:type="dcterms:W3CDTF">2020-02-25T15:01:23Z</dcterms:created>
  <dcterms:modified xsi:type="dcterms:W3CDTF">2022-06-07T14:56:03Z</dcterms:modified>
  <cp:category/>
</cp:coreProperties>
</file>