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7"/>
  </p:notesMasterIdLst>
  <p:handoutMasterIdLst>
    <p:handoutMasterId r:id="rId48"/>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61" r:id="rId22"/>
    <p:sldId id="363" r:id="rId23"/>
    <p:sldId id="366" r:id="rId24"/>
    <p:sldId id="367" r:id="rId25"/>
    <p:sldId id="364" r:id="rId26"/>
    <p:sldId id="334" r:id="rId27"/>
    <p:sldId id="335" r:id="rId28"/>
    <p:sldId id="346" r:id="rId29"/>
    <p:sldId id="365" r:id="rId30"/>
    <p:sldId id="348" r:id="rId31"/>
    <p:sldId id="349" r:id="rId32"/>
    <p:sldId id="350" r:id="rId33"/>
    <p:sldId id="351" r:id="rId34"/>
    <p:sldId id="352" r:id="rId35"/>
    <p:sldId id="357" r:id="rId36"/>
    <p:sldId id="358" r:id="rId37"/>
    <p:sldId id="353" r:id="rId38"/>
    <p:sldId id="359" r:id="rId39"/>
    <p:sldId id="360" r:id="rId40"/>
    <p:sldId id="355" r:id="rId41"/>
    <p:sldId id="356" r:id="rId42"/>
    <p:sldId id="368" r:id="rId43"/>
    <p:sldId id="362" r:id="rId44"/>
    <p:sldId id="369" r:id="rId45"/>
    <p:sldId id="323" r:id="rId4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D630037-3A1D-4EAB-A2F7-8287BE507CB3}" v="688" dt="2022-07-15T13:54:02.34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114" d="100"/>
          <a:sy n="114" d="100"/>
        </p:scale>
        <p:origin x="1140"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7/15/2022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802.11-22/0862r12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1002-00-00be-lb266-cr-for-9-3-1-22-9.docx" TargetMode="External"/><Relationship Id="rId13" Type="http://schemas.openxmlformats.org/officeDocument/2006/relationships/hyperlink" Target="https://mentor.ieee.org/802.11/dcn/22/11-22-1008-00-00be-lb266-cr-for-misc-cids-in-clause-9-4-2.docx" TargetMode="External"/><Relationship Id="rId3" Type="http://schemas.openxmlformats.org/officeDocument/2006/relationships/hyperlink" Target="https://mentor.ieee.org/802.11/dcn/22/11-22-0993-00-00be-lb266-cr-for-9-3-1-22-3.docx" TargetMode="External"/><Relationship Id="rId7" Type="http://schemas.openxmlformats.org/officeDocument/2006/relationships/hyperlink" Target="https://mentor.ieee.org/802.11/dcn/22/11-22-1001-00-00be-lb266-cr-for-9-3-1-22-5.docx" TargetMode="External"/><Relationship Id="rId12" Type="http://schemas.openxmlformats.org/officeDocument/2006/relationships/hyperlink" Target="https://mentor.ieee.org/802.11/dcn/22/11-22-1007-00-00be-lb266-cr-for-mbssid-operation-with-mlo.docx" TargetMode="External"/><Relationship Id="rId2" Type="http://schemas.openxmlformats.org/officeDocument/2006/relationships/hyperlink" Target="https://mentor.ieee.org/802.11/dcn/22/11-22-0992-00-00be-lb266-cr-for-9-3-1-22-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000-00-00be-lb266-cr-for-9-3-1-22-4.docx" TargetMode="External"/><Relationship Id="rId11" Type="http://schemas.openxmlformats.org/officeDocument/2006/relationships/hyperlink" Target="https://mentor.ieee.org/802.11/dcn/22/11-22-1005-00-00be-lb266-cr-for-ba-operation-with-mlo.docx" TargetMode="External"/><Relationship Id="rId5" Type="http://schemas.openxmlformats.org/officeDocument/2006/relationships/hyperlink" Target="https://mentor.ieee.org/802.11/dcn/22/11-22-0999-00-00be-lb266-cr-for-9-3-1-22-2.docx" TargetMode="External"/><Relationship Id="rId10" Type="http://schemas.openxmlformats.org/officeDocument/2006/relationships/hyperlink" Target="https://mentor.ieee.org/802.11/dcn/22/11-22-1004-00-00be-lb266-cr-for-ps-operation-with-mlo.docx" TargetMode="External"/><Relationship Id="rId4" Type="http://schemas.openxmlformats.org/officeDocument/2006/relationships/hyperlink" Target="https://mentor.ieee.org/802.11/dcn/22/11-22-0997-00-00be-cr-for-10-3-14-2-and-10-3-14-3.docx" TargetMode="External"/><Relationship Id="rId9" Type="http://schemas.openxmlformats.org/officeDocument/2006/relationships/hyperlink" Target="https://mentor.ieee.org/802.11/dcn/22/11-22-1003-00-00be-lb266-cr-for-ml-ie-rules.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1019-00-00be-lb266-cr-for-clause-9-3-3.docx" TargetMode="External"/><Relationship Id="rId13" Type="http://schemas.openxmlformats.org/officeDocument/2006/relationships/hyperlink" Target="https://mentor.ieee.org/802.11/dcn/22/11-22-1027-00-00be-d2-0-comment-resolution-on-u-sig-part-1.docx" TargetMode="External"/><Relationship Id="rId3" Type="http://schemas.openxmlformats.org/officeDocument/2006/relationships/hyperlink" Target="https://mentor.ieee.org/802.11/dcn/22/11-22-1012-00-00be-crs-for-11be-d2-0-probe-request-ml-element-cids.docx" TargetMode="External"/><Relationship Id="rId7" Type="http://schemas.openxmlformats.org/officeDocument/2006/relationships/hyperlink" Target="https://mentor.ieee.org/802.11/dcn/22/11-22-1018-00-00be-lb266-cr-for-basic-multi-link-element-part-1.docx" TargetMode="External"/><Relationship Id="rId12" Type="http://schemas.openxmlformats.org/officeDocument/2006/relationships/hyperlink" Target="https://mentor.ieee.org/802.11/dcn/22/11-22-1026-00-00be-cr-for-misc-cids-for-35-3-12-4.docx" TargetMode="External"/><Relationship Id="rId2" Type="http://schemas.openxmlformats.org/officeDocument/2006/relationships/hyperlink" Target="https://mentor.ieee.org/802.11/dcn/22/11-22-1009-00-00be-cr-for-35-3-13.docx" TargetMode="External"/><Relationship Id="rId16" Type="http://schemas.openxmlformats.org/officeDocument/2006/relationships/hyperlink" Target="https://mentor.ieee.org/802.11/dcn/22/11-22-1030-00-00be-lb266-cr-for-36-3-2-5-20-mhz-operating-non-ap-stas.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016-00-00be-cr-for-table-35-7.docx" TargetMode="External"/><Relationship Id="rId11" Type="http://schemas.openxmlformats.org/officeDocument/2006/relationships/hyperlink" Target="https://mentor.ieee.org/802.11/dcn/22/11-22-1025-00-00be-cr-for-om-part-1.docx" TargetMode="External"/><Relationship Id="rId5" Type="http://schemas.openxmlformats.org/officeDocument/2006/relationships/hyperlink" Target="https://mentor.ieee.org/802.11/dcn/22/11-22-1015-00-00be-resolution-of-epcs-related-cids-in-clause-4-5-13-cc-266.docx" TargetMode="External"/><Relationship Id="rId15" Type="http://schemas.openxmlformats.org/officeDocument/2006/relationships/hyperlink" Target="https://mentor.ieee.org/802.11/dcn/22/11-22-1029-00-00be-lb266-cr-for-35-3-4-1.docx" TargetMode="External"/><Relationship Id="rId10" Type="http://schemas.openxmlformats.org/officeDocument/2006/relationships/hyperlink" Target="https://mentor.ieee.org/802.11/dcn/22/11-22-1024-00-00be-lb266-crs-on-cca-sensitivity.docx" TargetMode="External"/><Relationship Id="rId4" Type="http://schemas.openxmlformats.org/officeDocument/2006/relationships/hyperlink" Target="https://mentor.ieee.org/802.11/dcn/22/11-22-1014-00-00be-resolution-of-cids-in-clause-3-1-related-to-epcs-cc-266.docx" TargetMode="External"/><Relationship Id="rId9" Type="http://schemas.openxmlformats.org/officeDocument/2006/relationships/hyperlink" Target="https://mentor.ieee.org/802.11/dcn/22/11-22-1023-00-00be-ap-link-disablement.docx" TargetMode="External"/><Relationship Id="rId14" Type="http://schemas.openxmlformats.org/officeDocument/2006/relationships/hyperlink" Target="https://mentor.ieee.org/802.11/dcn/22/11-22-1028-00-00be-triggered-txop-sharing-error-recovery-cid-12420.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1045-00-00be-lb266-cr-for-subclause-35-3-12-6.docx" TargetMode="External"/><Relationship Id="rId13" Type="http://schemas.openxmlformats.org/officeDocument/2006/relationships/hyperlink" Target="https://mentor.ieee.org/802.11/dcn/22/11-22-1050-00-00be-lb266-cr-320mhz-bqr.docx" TargetMode="External"/><Relationship Id="rId3" Type="http://schemas.openxmlformats.org/officeDocument/2006/relationships/hyperlink" Target="https://mentor.ieee.org/802.11/dcn/22/11-22-1032-00-00be-cr-for-35-3-3.docx" TargetMode="External"/><Relationship Id="rId7" Type="http://schemas.openxmlformats.org/officeDocument/2006/relationships/hyperlink" Target="https://mentor.ieee.org/802.11/dcn/22/11-22-1044-00-00be-lb266-cr-on-annex-z-part-1.doc" TargetMode="External"/><Relationship Id="rId12" Type="http://schemas.openxmlformats.org/officeDocument/2006/relationships/hyperlink" Target="https://mentor.ieee.org/802.11/dcn/22/11-22-1049-00-00be-lb266-cr-pifs-error-recovery.docx" TargetMode="External"/><Relationship Id="rId2" Type="http://schemas.openxmlformats.org/officeDocument/2006/relationships/hyperlink" Target="https://mentor.ieee.org/802.11/dcn/22/11-22-1031-00-00be-lb266-cr-for-36-3-12-9-eht-stf.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043-00-00be-lb266-cr-on-more-data-ack.docx" TargetMode="External"/><Relationship Id="rId11" Type="http://schemas.openxmlformats.org/officeDocument/2006/relationships/hyperlink" Target="https://mentor.ieee.org/802.11/dcn/22/11-22-1048-00-00be-lb266-cr-320mhz-indication-in-non-ht-duplicated-frame.docx" TargetMode="External"/><Relationship Id="rId5" Type="http://schemas.openxmlformats.org/officeDocument/2006/relationships/hyperlink" Target="https://mentor.ieee.org/802.11/dcn/22/11-22-1042-00-00be-lb266-caluse3-2-cids-part-1.doc" TargetMode="External"/><Relationship Id="rId15" Type="http://schemas.openxmlformats.org/officeDocument/2006/relationships/hyperlink" Target="https://mentor.ieee.org/802.11/dcn/22/11-22-1052-00-00be-end-time-alignment-of-sync-ppdus-medium-access-cid-12415-12426-12431.pptx" TargetMode="External"/><Relationship Id="rId10" Type="http://schemas.openxmlformats.org/officeDocument/2006/relationships/hyperlink" Target="https://mentor.ieee.org/802.11/dcn/22/11-22-1047-00-00be-lb266-cr-for-subclause-9-3-3-8.docx" TargetMode="External"/><Relationship Id="rId4" Type="http://schemas.openxmlformats.org/officeDocument/2006/relationships/hyperlink" Target="https://mentor.ieee.org/802.11/dcn/22/11-22-1036-00-00be-lb266-cr-for-35-9-2-1-latency-sensitive-traffic-differentiation.docx" TargetMode="External"/><Relationship Id="rId9" Type="http://schemas.openxmlformats.org/officeDocument/2006/relationships/hyperlink" Target="https://mentor.ieee.org/802.11/dcn/22/11-22-1046-00-00be-lb266-cr-for-subclause-9-4-2-199.docx" TargetMode="External"/><Relationship Id="rId14" Type="http://schemas.openxmlformats.org/officeDocument/2006/relationships/hyperlink" Target="https://mentor.ieee.org/802.11/dcn/22/11-22-1051-00-00be-lb266-cr-for-twt.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2/11-22-1059-01-00be-lb266-cr-for-10-8.docx" TargetMode="External"/><Relationship Id="rId13" Type="http://schemas.openxmlformats.org/officeDocument/2006/relationships/hyperlink" Target="https://mentor.ieee.org/802.11/dcn/22/11-22-1076-01-00be-lb266-cr-for-36-2-2-ru-allocation.docx" TargetMode="External"/><Relationship Id="rId3" Type="http://schemas.openxmlformats.org/officeDocument/2006/relationships/hyperlink" Target="https://mentor.ieee.org/802.11/dcn/22/11-22-1027-02-00be-d2-0-comment-resolution-on-u-sig-part-1.docx" TargetMode="External"/><Relationship Id="rId7" Type="http://schemas.openxmlformats.org/officeDocument/2006/relationships/hyperlink" Target="https://mentor.ieee.org/802.11/dcn/22/11-22-1058-00-00be-lb266-cr-for-clause-36-2-12-5.docx" TargetMode="External"/><Relationship Id="rId12" Type="http://schemas.openxmlformats.org/officeDocument/2006/relationships/hyperlink" Target="https://mentor.ieee.org/802.11/dcn/22/11-22-1073-01-00be-lb266-cr-for-35-13-intra-ppdu-power-save.docx" TargetMode="External"/><Relationship Id="rId2" Type="http://schemas.openxmlformats.org/officeDocument/2006/relationships/hyperlink" Target="https://mentor.ieee.org/802.11/dcn/22/11-22-1053-00-00be-cr-for-9-4-2-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057-00-00be-lb266-cr-for-cid-11284.docx" TargetMode="External"/><Relationship Id="rId11" Type="http://schemas.openxmlformats.org/officeDocument/2006/relationships/hyperlink" Target="https://mentor.ieee.org/802.11/dcn/22/11-22-1064-00-00be-lb266-cr-for-9-4-2-313-5-eht-ppe-thresholds-field.docx" TargetMode="External"/><Relationship Id="rId5" Type="http://schemas.openxmlformats.org/officeDocument/2006/relationships/hyperlink" Target="https://mentor.ieee.org/802.11/dcn/22/11-22-1056-00-00be-lb266-cr-on-cid-12155.docx" TargetMode="External"/><Relationship Id="rId15" Type="http://schemas.openxmlformats.org/officeDocument/2006/relationships/hyperlink" Target="https://mentor.ieee.org/802.11/dcn/22/11-22-1092-00-00be-cr-on-cid-11819.doc" TargetMode="External"/><Relationship Id="rId10" Type="http://schemas.openxmlformats.org/officeDocument/2006/relationships/hyperlink" Target="https://mentor.ieee.org/802.11/dcn/22/11-22-1063-01-00be-lb266-cr-for-36-3-16-transmit-requirements.docx" TargetMode="External"/><Relationship Id="rId4" Type="http://schemas.openxmlformats.org/officeDocument/2006/relationships/hyperlink" Target="https://mentor.ieee.org/802.11/dcn/22/11-22-1055-00-00be-lb266-cr-for-35-3-16-5-1-part-1.docx" TargetMode="External"/><Relationship Id="rId9" Type="http://schemas.openxmlformats.org/officeDocument/2006/relationships/hyperlink" Target="https://mentor.ieee.org/802.11/dcn/22/11-22-1062-00-00be-lb266-cr-for-section-9-3-1-19-part1.doc" TargetMode="External"/><Relationship Id="rId14" Type="http://schemas.openxmlformats.org/officeDocument/2006/relationships/hyperlink" Target="https://mentor.ieee.org/802.11/dcn/22/11-22-1080-00-00be-lb266-cr-on-eht-phy-introduction-1.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1118-00-00be-cr-for-35-2-1-1.docx" TargetMode="External"/><Relationship Id="rId3" Type="http://schemas.openxmlformats.org/officeDocument/2006/relationships/hyperlink" Target="https://mentor.ieee.org/802.11/dcn/22/11-22-1097-00-00be-lb266-cr-for-cids-related-to-9-4-2-170.docx" TargetMode="External"/><Relationship Id="rId7" Type="http://schemas.openxmlformats.org/officeDocument/2006/relationships/hyperlink" Target="https://mentor.ieee.org/802.11/dcn/22/11-22-1111-00-00be-lb266-cr-for-9-4-1-72-and-9-4-1-73.docx" TargetMode="External"/><Relationship Id="rId2" Type="http://schemas.openxmlformats.org/officeDocument/2006/relationships/hyperlink" Target="https://mentor.ieee.org/802.11/dcn/22/11-22-1066-01-00be-d2-0-comment-resolution-on-u-sig-part-2.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110-00-00be-lb266-cr-for-35-7-3.docx" TargetMode="External"/><Relationship Id="rId11" Type="http://schemas.openxmlformats.org/officeDocument/2006/relationships/hyperlink" Target="https://mentor.ieee.org/802.11/dcn/22/11-22-1148-00-00be-cr-on-cid12154.docx" TargetMode="External"/><Relationship Id="rId5" Type="http://schemas.openxmlformats.org/officeDocument/2006/relationships/hyperlink" Target="https://mentor.ieee.org/802.11/dcn/22/11-22-1098-00-00be-lb266-cr-for-misc-cids-related-to-r-twt.docx" TargetMode="External"/><Relationship Id="rId10" Type="http://schemas.openxmlformats.org/officeDocument/2006/relationships/hyperlink" Target="https://mentor.ieee.org/802.11/dcn/22/11-22-1129-00-00be-lb266-cr-cl9-emlsr.docx" TargetMode="External"/><Relationship Id="rId4" Type="http://schemas.openxmlformats.org/officeDocument/2006/relationships/hyperlink" Target="https://mentor.ieee.org/802.11/dcn/22/11-22-1113-00-00be-lb266-cr-for-cids-related-to-35-11.docx" TargetMode="External"/><Relationship Id="rId9" Type="http://schemas.openxmlformats.org/officeDocument/2006/relationships/hyperlink" Target="https://mentor.ieee.org/802.11/dcn/22/11-22-1025-00-00be-cr-for-om-part-1.doc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2/11-22-0887-01-00be-enhancements-for-massive-tsn.pptx" TargetMode="External"/><Relationship Id="rId2" Type="http://schemas.openxmlformats.org/officeDocument/2006/relationships/hyperlink" Target="https://mentor.ieee.org/802.11/dcn/21/11-21-1887-00-00be-conditional-str.pptx" TargetMode="Externa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2/11-22-1058-01-00be-lb266-cr-for-clause-36-2-12-5.docx" TargetMode="External"/><Relationship Id="rId3" Type="http://schemas.openxmlformats.org/officeDocument/2006/relationships/hyperlink" Target="https://mentor.ieee.org/802.11/dcn/22/11-22-1027-00-00be-d2-0-comment-resolution-on-u-sig-part-1.docx" TargetMode="External"/><Relationship Id="rId7" Type="http://schemas.openxmlformats.org/officeDocument/2006/relationships/hyperlink" Target="https://mentor.ieee.org/802.11/dcn/22/11-22-1057-01-00be-lb266-cr-for-cid-11284.docx" TargetMode="External"/><Relationship Id="rId2" Type="http://schemas.openxmlformats.org/officeDocument/2006/relationships/hyperlink" Target="https://mentor.ieee.org/802.11/dcn/22/11-22-1024-00-00be-lb266-crs-on-cca-sensitivit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6-00-00be-lb266-cr-on-cid-12155.docx" TargetMode="External"/><Relationship Id="rId5" Type="http://schemas.openxmlformats.org/officeDocument/2006/relationships/hyperlink" Target="https://mentor.ieee.org/802.11/dcn/22/11-22-1031-01-00be-lb266-cr-for-36-3-12-9-eht-stf.docx" TargetMode="External"/><Relationship Id="rId4" Type="http://schemas.openxmlformats.org/officeDocument/2006/relationships/hyperlink" Target="https://mentor.ieee.org/802.11/dcn/22/11-22-1030-00-00be-lb266-cr-for-36-3-2-5-20-mhz-operating-non-ap-stas.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2/11-22-1015-00-00be-resolution-of-epcs-related-cids-in-clause-4-5-13-cc-266.docx" TargetMode="External"/><Relationship Id="rId3" Type="http://schemas.openxmlformats.org/officeDocument/2006/relationships/hyperlink" Target="https://mentor.ieee.org/802.11/dcn/22/11-22-1004-00-00be-lb266-cr-for-ps-operation-with-mlo.docx" TargetMode="External"/><Relationship Id="rId7" Type="http://schemas.openxmlformats.org/officeDocument/2006/relationships/hyperlink" Target="https://mentor.ieee.org/802.11/dcn/22/11-22-1014-00-00be-resolution-of-cids-in-clause-3-1-related-to-epcs-cc-266.docx" TargetMode="External"/><Relationship Id="rId2" Type="http://schemas.openxmlformats.org/officeDocument/2006/relationships/hyperlink" Target="https://mentor.ieee.org/802.11/dcn/22/11-22-0997-00-00be-cr-for-10-3-14-2-and-10-3-14-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9-00-00be-cr-for-35-3-13.docx" TargetMode="External"/><Relationship Id="rId5" Type="http://schemas.openxmlformats.org/officeDocument/2006/relationships/hyperlink" Target="https://mentor.ieee.org/802.11/dcn/22/11-22-1008-00-00be-lb266-cr-for-misc-cids-in-clause-9-4-2.docx" TargetMode="External"/><Relationship Id="rId4" Type="http://schemas.openxmlformats.org/officeDocument/2006/relationships/hyperlink" Target="https://mentor.ieee.org/802.11/dcn/22/11-22-1005-00-00be-lb266-cr-for-ba-operation-with-mlo.docx" TargetMode="External"/><Relationship Id="rId9" Type="http://schemas.openxmlformats.org/officeDocument/2006/relationships/hyperlink" Target="https://mentor.ieee.org/802.11/dcn/22/11-22-1019-00-00be-lb266-cr-for-clause-9-3-3.doc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1/11-21-1887-01-00be-conditional-str.pptx" TargetMode="External"/><Relationship Id="rId3" Type="http://schemas.openxmlformats.org/officeDocument/2006/relationships/hyperlink" Target="https://mentor.ieee.org/802.11/dcn/22/11-22-0972-02-00be-tgbe-editor-s-report-on-lb266.ppt" TargetMode="External"/><Relationship Id="rId7" Type="http://schemas.openxmlformats.org/officeDocument/2006/relationships/hyperlink" Target="https://mentor.ieee.org/802.11/dcn/22/11-22-1016-00-00be-cr-for-table-35-7.docx" TargetMode="External"/><Relationship Id="rId2" Type="http://schemas.openxmlformats.org/officeDocument/2006/relationships/hyperlink" Target="https://mentor.ieee.org/802.11/dcn/22/11-22-1038-00-00be-tgbe-motions-list-part-3.ppt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999-00-00be-lb266-cr-for-9-3-1-22-2.docx" TargetMode="External"/><Relationship Id="rId5" Type="http://schemas.openxmlformats.org/officeDocument/2006/relationships/hyperlink" Target="https://mentor.ieee.org/802.11/dcn/22/11-22-0993-00-00be-lb266-cr-for-9-3-1-22-3.docx" TargetMode="External"/><Relationship Id="rId4" Type="http://schemas.openxmlformats.org/officeDocument/2006/relationships/hyperlink" Target="https://mentor.ieee.org/802.11/dcn/22/11-22-0992-00-00be-lb266-cr-for-9-3-1-22-1.docx" TargetMode="External"/><Relationship Id="rId9" Type="http://schemas.openxmlformats.org/officeDocument/2006/relationships/hyperlink" Target="https://mentor.ieee.org/802.11/dcn/22/11-22-0887-01-00be-enhancements-for-massive-tsn.pptx"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2/11-22-1032-00-00be-cr-for-35-3-3.docx" TargetMode="External"/><Relationship Id="rId3" Type="http://schemas.openxmlformats.org/officeDocument/2006/relationships/hyperlink" Target="https://mentor.ieee.org/802.11/dcn/22/11-22-1015-00-00be-resolution-of-epcs-related-cids-in-clause-4-5-13-cc-266.docx" TargetMode="External"/><Relationship Id="rId7" Type="http://schemas.openxmlformats.org/officeDocument/2006/relationships/hyperlink" Target="https://mentor.ieee.org/802.11/dcn/22/11-22-1029-00-00be-lb266-cr-for-35-3-4-1.docx" TargetMode="External"/><Relationship Id="rId2" Type="http://schemas.openxmlformats.org/officeDocument/2006/relationships/hyperlink" Target="https://mentor.ieee.org/802.11/dcn/22/11-22-1014-00-00be-resolution-of-cids-in-clause-3-1-related-to-epcs-cc-26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26-00-00be-cr-for-misc-cids-for-35-3-12-4.docx" TargetMode="External"/><Relationship Id="rId5" Type="http://schemas.openxmlformats.org/officeDocument/2006/relationships/hyperlink" Target="https://mentor.ieee.org/802.11/dcn/22/11-22-1025-00-00be-cr-for-om-part-1.docx" TargetMode="External"/><Relationship Id="rId4" Type="http://schemas.openxmlformats.org/officeDocument/2006/relationships/hyperlink" Target="https://mentor.ieee.org/802.11/dcn/22/11-22-1019-00-00be-lb266-cr-for-clause-9-3-3.docx" TargetMode="External"/><Relationship Id="rId9" Type="http://schemas.openxmlformats.org/officeDocument/2006/relationships/hyperlink" Target="https://mentor.ieee.org/802.11/dcn/22/11-22-1053-00-00be-cr-for-9-4-2-1.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2/11-22-1000-00-00be-lb266-cr-for-9-3-1-22-4.docx" TargetMode="External"/><Relationship Id="rId7" Type="http://schemas.openxmlformats.org/officeDocument/2006/relationships/hyperlink" Target="https://mentor.ieee.org/802.11/dcn/22/11-22-1048-00-00be-lb266-cr-320mhz-indication-in-non-ht-duplicated-frame.docx" TargetMode="External"/><Relationship Id="rId2" Type="http://schemas.openxmlformats.org/officeDocument/2006/relationships/hyperlink" Target="https://mentor.ieee.org/802.11/dcn/22/11-22-1016-00-00be-cr-for-table-35-7.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887-02-00be-enhancements-for-massive-tsn.pptx" TargetMode="External"/><Relationship Id="rId5" Type="http://schemas.openxmlformats.org/officeDocument/2006/relationships/hyperlink" Target="https://mentor.ieee.org/802.11/dcn/22/11-22-1042-00-00be-lb266-caluse3-2-cids-part-1.doc" TargetMode="External"/><Relationship Id="rId4" Type="http://schemas.openxmlformats.org/officeDocument/2006/relationships/hyperlink" Target="https://mentor.ieee.org/802.11/dcn/22/11-22-1001-00-00be-lb266-cr-for-9-3-1-22-5.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080-00-00be-lb266-cr-on-eht-phy-introduction-1.docx" TargetMode="External"/><Relationship Id="rId2" Type="http://schemas.openxmlformats.org/officeDocument/2006/relationships/hyperlink" Target="https://mentor.ieee.org/802.11/dcn/22/11-22-1044-00-00be-lb266-cr-on-annex-z-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76-00-00be-lb266-cr-for-36-2-2-ru-allocation.docx" TargetMode="External"/><Relationship Id="rId5" Type="http://schemas.openxmlformats.org/officeDocument/2006/relationships/hyperlink" Target="https://mentor.ieee.org/802.11/dcn/22/11-22-1064-00-00be-lb266-cr-for-9-4-2-313-5-eht-ppe-thresholds-field.docx" TargetMode="External"/><Relationship Id="rId4" Type="http://schemas.openxmlformats.org/officeDocument/2006/relationships/hyperlink" Target="https://mentor.ieee.org/802.11/dcn/22/11-22-1063-00-00be-lb266-cr-for-36-3-16-transmit-requirements.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2/11-22-1023-00-00be-ap-link-disablement.docx" TargetMode="External"/><Relationship Id="rId2" Type="http://schemas.openxmlformats.org/officeDocument/2006/relationships/hyperlink" Target="https://mentor.ieee.org/802.11/dcn/22/11-22-1012-00-00be-crs-for-11be-d2-0-probe-request-ml-element-cids.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026-00-00be-cr-for-misc-cids-for-35-3-12-4.docx" TargetMode="Externa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2/11-22-1066-00-00be-d2-0-comment-resolution-on-u-sig-part-2.doc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055-00-00be-lb266-cr-for-35-3-16-5-1-part-1.docx" TargetMode="External"/><Relationship Id="rId2" Type="http://schemas.openxmlformats.org/officeDocument/2006/relationships/hyperlink" Target="https://mentor.ieee.org/802.11/dcn/22/11-22-1023-00-00be-ap-link-disablement.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12-00-00be-crs-for-11be-d2-0-probe-request-ml-element-cids.docx" TargetMode="External"/><Relationship Id="rId4" Type="http://schemas.openxmlformats.org/officeDocument/2006/relationships/hyperlink" Target="https://mentor.ieee.org/802.11/dcn/22/11-22-1003-00-00be-lb266-cr-for-ml-ie-rules.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0-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0-00be-lb266-cr-for-cids-related-to-35-11.docx"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2/11-22-1097-00-00be-lb266-cr-for-cids-related-to-9-4-2-170.docx" TargetMode="External"/><Relationship Id="rId7" Type="http://schemas.openxmlformats.org/officeDocument/2006/relationships/hyperlink" Target="https://mentor.ieee.org/802.11/dcn/22/11-22-1012-02-00be-crs-for-11be-d2-0-probe-request-ml-element-cids.docx" TargetMode="External"/><Relationship Id="rId2" Type="http://schemas.openxmlformats.org/officeDocument/2006/relationships/hyperlink" Target="https://mentor.ieee.org/802.11/dcn/22/11-22-1003-00-00be-lb266-cr-for-ml-ie-rule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7-00-00be-lb266-cr-for-mbssid-operation-with-mlo.docx" TargetMode="External"/><Relationship Id="rId5" Type="http://schemas.openxmlformats.org/officeDocument/2006/relationships/hyperlink" Target="https://mentor.ieee.org/802.11/dcn/22/11-22-1059-01-00be-lb266-cr-for-10-8.docx" TargetMode="External"/><Relationship Id="rId4" Type="http://schemas.openxmlformats.org/officeDocument/2006/relationships/hyperlink" Target="https://mentor.ieee.org/802.11/dcn/22/11-22-1032-00-00be-cr-for-35-3-3.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2/11-22-1012-02-00be-crs-for-11be-d2-0-probe-request-ml-element-cids.docx" TargetMode="External"/><Relationship Id="rId7" Type="http://schemas.openxmlformats.org/officeDocument/2006/relationships/hyperlink" Target="https://mentor.ieee.org/802.11/dcn/22/11-22-1098-00-00be-lb266-cr-for-misc-cids-related-to-r-twt.docx" TargetMode="External"/><Relationship Id="rId2" Type="http://schemas.openxmlformats.org/officeDocument/2006/relationships/hyperlink" Target="https://mentor.ieee.org/802.11/dcn/22/11-22-1007-00-00be-lb266-cr-for-mbssid-operation-with-mlo.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18-00-00be-lb266-cr-for-basic-multi-link-element-part-1.docx" TargetMode="External"/><Relationship Id="rId5" Type="http://schemas.openxmlformats.org/officeDocument/2006/relationships/hyperlink" Target="https://mentor.ieee.org/802.11/dcn/22/11-22-1118-00-00be-cr-for-35-2-1-1.docx" TargetMode="External"/><Relationship Id="rId4" Type="http://schemas.openxmlformats.org/officeDocument/2006/relationships/hyperlink" Target="https://mentor.ieee.org/802.11/dcn/22/11-22-1110-00-00be-lb266-cr-for-35-7-3.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2/11-22-1026-05-00be-cr-for-misc-cids-for-35-3-12-4.docx" TargetMode="External"/><Relationship Id="rId2" Type="http://schemas.openxmlformats.org/officeDocument/2006/relationships/hyperlink" Target="https://mentor.ieee.org/802.11/dcn/22/11-22-1098-02-00be-lb266-cr-for-misc-cids-related-to-r-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9-00-00be-lb266-cr-cl9-emlsr.docx" TargetMode="External"/><Relationship Id="rId5" Type="http://schemas.openxmlformats.org/officeDocument/2006/relationships/hyperlink" Target="https://mentor.ieee.org/802.11/dcn/22/11-22-1125-02-00be-lb266-cr-for-figure-35-3.docx" TargetMode="External"/><Relationship Id="rId4" Type="http://schemas.openxmlformats.org/officeDocument/2006/relationships/hyperlink" Target="https://mentor.ieee.org/802.11/dcn/22/11-22-1038-04-00be-tgbe-motions-list-part-3.pptx" TargetMode="External"/></Relationships>
</file>

<file path=ppt/slides/_rels/slide4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2022 meeting and conf calls</a:t>
            </a:r>
          </a:p>
          <a:p>
            <a:pPr>
              <a:buFont typeface="Arial" panose="020B0604020202020204" pitchFamily="34" charset="0"/>
              <a:buChar char="•"/>
            </a:pPr>
            <a:r>
              <a:rPr lang="en-US" sz="1800" dirty="0"/>
              <a:t>Approve TGbe minutes from May 2022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September 2022</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050" dirty="0"/>
              <a:t>Monday, AM1, MAC/PHY (08:00-10:00)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Monday, PM1, Joint (13:30-15:30)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Summary from May 2022 meeting and conf calls</a:t>
            </a:r>
          </a:p>
          <a:p>
            <a:pPr marL="800100" lvl="1" indent="-342900">
              <a:buFont typeface="Arial" panose="020B0604020202020204" pitchFamily="34" charset="0"/>
              <a:buChar char="•"/>
            </a:pPr>
            <a:r>
              <a:rPr lang="en-US" altLang="en-US" sz="1000" dirty="0"/>
              <a:t>Approve TG minutes and confirm TGbe secretary</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Monday,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a:buFont typeface="Arial" panose="020B0604020202020204" pitchFamily="34" charset="0"/>
              <a:buChar char="•"/>
            </a:pPr>
            <a:r>
              <a:rPr lang="en-US" altLang="en-US" sz="1050" dirty="0"/>
              <a:t>Tuesday,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Tuesday, PM1, MAC/PHY (13:30-15:30)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Tuesday,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Wednesday,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Wednesday,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a:buFont typeface="Arial" panose="020B0604020202020204" pitchFamily="34" charset="0"/>
              <a:buChar char="•"/>
            </a:pPr>
            <a:r>
              <a:rPr lang="en-US" altLang="en-US" sz="1050" dirty="0"/>
              <a:t>Thursday,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a:buFont typeface="Arial" panose="020B0604020202020204" pitchFamily="34" charset="0"/>
              <a:buChar char="•"/>
            </a:pPr>
            <a:r>
              <a:rPr lang="en-US" altLang="en-US" sz="1050" dirty="0"/>
              <a:t>Thursday, AM2, Joint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sz="1000" dirty="0"/>
              <a:t>Goals for September 2022</a:t>
            </a:r>
          </a:p>
          <a:p>
            <a:pPr marL="800100" lvl="1" indent="-342900">
              <a:buFont typeface="Arial" panose="020B0604020202020204" pitchFamily="34" charset="0"/>
              <a:buChar char="•"/>
            </a:pPr>
            <a:r>
              <a:rPr lang="en-US" sz="1000" dirty="0"/>
              <a:t>Teleconference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352934647"/>
              </p:ext>
            </p:extLst>
          </p:nvPr>
        </p:nvGraphicFramePr>
        <p:xfrm>
          <a:off x="826833" y="2282825"/>
          <a:ext cx="7016939" cy="304800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0" dirty="0">
                          <a:solidFill>
                            <a:schemeClr val="tx1"/>
                          </a:solidFill>
                          <a:highlight>
                            <a:srgbClr val="00FF00"/>
                          </a:highlight>
                        </a:rPr>
                        <a:t>TGbe Ad-Hoc</a:t>
                      </a:r>
                    </a:p>
                    <a:p>
                      <a:pPr algn="ctr"/>
                      <a:r>
                        <a:rPr lang="en-US" sz="1800" b="0" dirty="0">
                          <a:solidFill>
                            <a:schemeClr val="tx1"/>
                          </a:solidFill>
                          <a:highlight>
                            <a:srgbClr val="00FF00"/>
                          </a:highlight>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highlight>
                            <a:srgbClr val="00FF00"/>
                          </a:highlight>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highlight>
                            <a:srgbClr val="00FF00"/>
                          </a:highlight>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highlight>
                            <a:srgbClr val="00FF00"/>
                          </a:highlight>
                        </a:rPr>
                        <a:t> </a:t>
                      </a:r>
                      <a:r>
                        <a:rPr lang="en-US" sz="1800" b="0" dirty="0">
                          <a:solidFill>
                            <a:schemeClr val="tx1"/>
                          </a:solidFill>
                          <a:highlight>
                            <a:srgbClr val="00FF00"/>
                          </a:highlight>
                        </a:rPr>
                        <a:t>TGbe</a:t>
                      </a:r>
                      <a:endParaRPr lang="en-US" b="0" dirty="0">
                        <a:solidFill>
                          <a:schemeClr val="tx1"/>
                        </a:solidFill>
                        <a:highlight>
                          <a:srgbClr val="00FF00"/>
                        </a:highlight>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highlight>
                            <a:srgbClr val="00FF00"/>
                          </a:highlight>
                        </a:rPr>
                        <a:t> </a:t>
                      </a:r>
                      <a:r>
                        <a:rPr lang="en-US" sz="1800" b="0" dirty="0">
                          <a:highlight>
                            <a:srgbClr val="00FF00"/>
                          </a:highlight>
                        </a:rPr>
                        <a:t>TGbe</a:t>
                      </a:r>
                      <a:endParaRPr lang="en-US" b="0" dirty="0">
                        <a:highlight>
                          <a:srgbClr val="00FF00"/>
                        </a:highlight>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highlight>
                            <a:srgbClr val="00FF00"/>
                          </a:highlight>
                        </a:rPr>
                        <a:t>TGbe</a:t>
                      </a:r>
                    </a:p>
                  </a:txBody>
                  <a:tcPr/>
                </a:tc>
                <a:tc>
                  <a:txBody>
                    <a:bodyPr/>
                    <a:lstStyle/>
                    <a:p>
                      <a:pPr algn="ctr"/>
                      <a:r>
                        <a:rPr lang="en-US" sz="1800" b="0" dirty="0">
                          <a:solidFill>
                            <a:schemeClr val="tx1"/>
                          </a:solidFill>
                          <a:highlight>
                            <a:srgbClr val="00FF00"/>
                          </a:highlight>
                        </a:rPr>
                        <a:t>TGbe Ad-Hoc</a:t>
                      </a:r>
                    </a:p>
                    <a:p>
                      <a:pPr algn="ctr"/>
                      <a:r>
                        <a:rPr lang="en-US" sz="1800" b="0" dirty="0">
                          <a:solidFill>
                            <a:schemeClr val="tx1"/>
                          </a:solidFill>
                        </a:rPr>
                        <a:t>[</a:t>
                      </a:r>
                      <a:r>
                        <a:rPr lang="en-US" sz="1800" b="0" dirty="0">
                          <a:solidFill>
                            <a:schemeClr val="tx1"/>
                          </a:solidFill>
                          <a:highlight>
                            <a:srgbClr val="00FF00"/>
                          </a:highlight>
                        </a:rPr>
                        <a:t>MAC/PHY</a:t>
                      </a:r>
                      <a:r>
                        <a:rPr lang="en-US" sz="1800" b="0" dirty="0">
                          <a:solidFill>
                            <a:schemeClr val="tx1"/>
                          </a:solidFill>
                        </a:rPr>
                        <a:t>]</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highlight>
                            <a:srgbClr val="00FF00"/>
                          </a:highlight>
                        </a:rPr>
                        <a:t>TGbe Ad-Hoc</a:t>
                      </a:r>
                    </a:p>
                    <a:p>
                      <a:pPr algn="ctr"/>
                      <a:r>
                        <a:rPr lang="en-US" sz="1800" b="0" dirty="0">
                          <a:solidFill>
                            <a:schemeClr val="tx1"/>
                          </a:solidFill>
                        </a:rPr>
                        <a:t>[</a:t>
                      </a:r>
                      <a:r>
                        <a:rPr lang="en-US" sz="1800" b="0" dirty="0">
                          <a:solidFill>
                            <a:schemeClr val="tx1"/>
                          </a:solidFill>
                          <a:highlight>
                            <a:srgbClr val="00FF00"/>
                          </a:highlight>
                        </a:rPr>
                        <a:t>MAC/</a:t>
                      </a:r>
                      <a:r>
                        <a:rPr lang="en-US" sz="1800" b="0" dirty="0">
                          <a:solidFill>
                            <a:schemeClr val="tx1"/>
                          </a:solidFill>
                          <a:highlight>
                            <a:srgbClr val="FF0000"/>
                          </a:highlight>
                        </a:rPr>
                        <a:t>PHY</a:t>
                      </a:r>
                      <a:r>
                        <a:rPr lang="en-US" sz="1800" b="0" dirty="0">
                          <a:solidFill>
                            <a:schemeClr val="tx1"/>
                          </a:solidFill>
                        </a:rPr>
                        <a:t>]</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highlight>
                            <a:srgbClr val="00FF00"/>
                          </a:highlight>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a:t>
                      </a:r>
                      <a:r>
                        <a:rPr lang="en-US" sz="1800" b="0" kern="1200" noProof="0" dirty="0">
                          <a:solidFill>
                            <a:schemeClr val="tx1"/>
                          </a:solidFill>
                          <a:highlight>
                            <a:srgbClr val="00FF00"/>
                          </a:highlight>
                        </a:rPr>
                        <a:t>MAC/PHY</a:t>
                      </a:r>
                      <a:r>
                        <a:rPr lang="en-US" sz="1800" b="0" kern="1200" noProof="0" dirty="0">
                          <a:solidFill>
                            <a:schemeClr val="tx1"/>
                          </a:solidFill>
                        </a:rPr>
                        <a:t>]</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highlight>
                            <a:srgbClr val="00FF00"/>
                          </a:highlight>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highlight>
                            <a:srgbClr val="00FF00"/>
                          </a:highlight>
                        </a:rPr>
                        <a:t>[MAC/</a:t>
                      </a:r>
                      <a:r>
                        <a:rPr lang="en-US" sz="1800" b="0" kern="1200" noProof="0" dirty="0">
                          <a:solidFill>
                            <a:schemeClr val="tx1"/>
                          </a:solidFill>
                          <a:highlight>
                            <a:srgbClr val="FF0000"/>
                          </a:highlight>
                        </a:rPr>
                        <a:t>PHY</a:t>
                      </a:r>
                      <a:r>
                        <a:rPr lang="en-US" sz="1800" b="0" kern="1200" noProof="0" dirty="0">
                          <a:solidFill>
                            <a:schemeClr val="tx1"/>
                          </a:solidFill>
                          <a:highlight>
                            <a:srgbClr val="00FF00"/>
                          </a:highlight>
                        </a:rPr>
                        <a:t>]</a:t>
                      </a:r>
                      <a:endParaRPr lang="en-US" sz="1800" b="0" kern="1200" noProof="0" dirty="0">
                        <a:solidFill>
                          <a:schemeClr val="tx1"/>
                        </a:solidFill>
                        <a:highlight>
                          <a:srgbClr val="00FF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Montreal, Canada</a:t>
            </a:r>
          </a:p>
          <a:p>
            <a:pPr algn="ctr">
              <a:lnSpc>
                <a:spcPct val="90000"/>
              </a:lnSpc>
              <a:buFontTx/>
              <a:buNone/>
            </a:pPr>
            <a:r>
              <a:rPr lang="en-US" sz="4000" dirty="0">
                <a:latin typeface="Arial" panose="020B0604020202020204" pitchFamily="34" charset="0"/>
              </a:rPr>
              <a:t>July 10-15,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380303898"/>
              </p:ext>
            </p:extLst>
          </p:nvPr>
        </p:nvGraphicFramePr>
        <p:xfrm>
          <a:off x="851217" y="1582301"/>
          <a:ext cx="7759383" cy="4671334"/>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901383">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1" kern="1200" dirty="0">
                          <a:solidFill>
                            <a:srgbClr val="00B0F0"/>
                          </a:solidFill>
                          <a:latin typeface="+mn-lt"/>
                          <a:ea typeface="+mn-ea"/>
                          <a:cs typeface="+mn-cs"/>
                          <a:hlinkClick r:id="rId2">
                            <a:extLst>
                              <a:ext uri="{A12FA001-AC4F-418D-AE19-62706E023703}">
                                <ahyp:hlinkClr xmlns:ahyp="http://schemas.microsoft.com/office/drawing/2018/hyperlinkcolor" val="tx"/>
                              </a:ext>
                            </a:extLst>
                          </a:hlinkClick>
                        </a:rPr>
                        <a:t>992r0</a:t>
                      </a:r>
                      <a:r>
                        <a:rPr lang="en-US" sz="1200" b="0" i="1" kern="1200" dirty="0">
                          <a:solidFill>
                            <a:srgbClr val="00B0F0"/>
                          </a:solidFill>
                          <a:latin typeface="+mn-lt"/>
                          <a:ea typeface="+mn-ea"/>
                          <a:cs typeface="+mn-cs"/>
                        </a:rPr>
                        <a:t> </a:t>
                      </a:r>
                    </a:p>
                  </a:txBody>
                  <a:tcPr marL="0" marR="9525" marT="9525" marB="0" anchor="b"/>
                </a:tc>
                <a:tc>
                  <a:txBody>
                    <a:bodyPr/>
                    <a:lstStyle/>
                    <a:p>
                      <a:pPr algn="l" fontAlgn="b"/>
                      <a:r>
                        <a:rPr lang="en-US" sz="1200" b="0" i="1" kern="1200" dirty="0">
                          <a:solidFill>
                            <a:srgbClr val="00B0F0"/>
                          </a:solidFill>
                          <a:latin typeface="+mn-lt"/>
                          <a:ea typeface="+mn-ea"/>
                          <a:cs typeface="+mn-cs"/>
                        </a:rPr>
                        <a:t>LB266 CR for 9.3.1.22.1</a:t>
                      </a:r>
                    </a:p>
                  </a:txBody>
                  <a:tcPr marL="9525" marR="9525" marT="9525" marB="0" anchor="b"/>
                </a:tc>
                <a:tc>
                  <a:txBody>
                    <a:bodyPr/>
                    <a:lstStyle/>
                    <a:p>
                      <a:pPr algn="ctr" fontAlgn="b"/>
                      <a:r>
                        <a:rPr lang="en-US" sz="1200" b="0" i="1" kern="1200" dirty="0">
                          <a:solidFill>
                            <a:srgbClr val="00B0F0"/>
                          </a:solidFill>
                          <a:latin typeface="+mn-lt"/>
                          <a:ea typeface="+mn-ea"/>
                          <a:cs typeface="+mn-cs"/>
                        </a:rPr>
                        <a:t>Yanjun Sun </a:t>
                      </a:r>
                    </a:p>
                  </a:txBody>
                  <a:tcPr marL="9525" marR="9525" marT="9525" marB="0" anchor="b"/>
                </a:tc>
                <a:tc>
                  <a:txBody>
                    <a:bodyPr/>
                    <a:lstStyle/>
                    <a:p>
                      <a:pPr algn="ctr" fontAlgn="b"/>
                      <a:r>
                        <a:rPr lang="en-US" sz="1200" b="0" i="1" kern="1200" dirty="0">
                          <a:solidFill>
                            <a:srgbClr val="00B0F0"/>
                          </a:solidFill>
                          <a:latin typeface="+mn-lt"/>
                          <a:ea typeface="+mn-ea"/>
                          <a:cs typeface="+mn-cs"/>
                        </a:rPr>
                        <a:t>Approved</a:t>
                      </a:r>
                    </a:p>
                  </a:txBody>
                  <a:tcPr marL="9525" marR="9525" marT="9525" marB="0" anchor="b"/>
                </a:tc>
                <a:tc>
                  <a:txBody>
                    <a:bodyPr/>
                    <a:lstStyle/>
                    <a:p>
                      <a:pPr algn="ctr" fontAlgn="b"/>
                      <a:r>
                        <a:rPr lang="en-US" sz="1200" b="0" i="1" kern="1200" dirty="0">
                          <a:solidFill>
                            <a:srgbClr val="00B0F0"/>
                          </a:solidFill>
                          <a:latin typeface="+mn-lt"/>
                          <a:ea typeface="+mn-ea"/>
                          <a:cs typeface="+mn-cs"/>
                        </a:rPr>
                        <a:t>3</a:t>
                      </a:r>
                    </a:p>
                  </a:txBody>
                  <a:tcPr marL="9525" marR="9525" marT="9525" marB="0" anchor="b"/>
                </a:tc>
                <a:tc>
                  <a:txBody>
                    <a:bodyPr/>
                    <a:lstStyle/>
                    <a:p>
                      <a:pPr algn="ctr" fontAlgn="b"/>
                      <a:r>
                        <a:rPr lang="en-US" sz="1200" b="0" i="1" kern="1200" dirty="0">
                          <a:solidFill>
                            <a:srgbClr val="00B0F0"/>
                          </a:solidFill>
                          <a:latin typeface="+mn-lt"/>
                          <a:ea typeface="+mn-ea"/>
                          <a:cs typeface="+mn-cs"/>
                        </a:rPr>
                        <a:t>Joint</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1" kern="1200" dirty="0">
                          <a:solidFill>
                            <a:srgbClr val="00B0F0"/>
                          </a:solidFill>
                          <a:latin typeface="+mn-lt"/>
                          <a:ea typeface="+mn-ea"/>
                          <a:cs typeface="+mn-cs"/>
                          <a:hlinkClick r:id="rId3">
                            <a:extLst>
                              <a:ext uri="{A12FA001-AC4F-418D-AE19-62706E023703}">
                                <ahyp:hlinkClr xmlns:ahyp="http://schemas.microsoft.com/office/drawing/2018/hyperlinkcolor" val="tx"/>
                              </a:ext>
                            </a:extLst>
                          </a:hlinkClick>
                        </a:rPr>
                        <a:t>993r0</a:t>
                      </a:r>
                      <a:endParaRPr lang="en-US" sz="1200" b="0" i="1" kern="1200" dirty="0">
                        <a:solidFill>
                          <a:srgbClr val="00B0F0"/>
                        </a:solidFill>
                        <a:latin typeface="+mn-lt"/>
                        <a:ea typeface="+mn-ea"/>
                        <a:cs typeface="+mn-cs"/>
                      </a:endParaRPr>
                    </a:p>
                  </a:txBody>
                  <a:tcPr marL="0" marR="9525" marT="9525" marB="0" anchor="b"/>
                </a:tc>
                <a:tc>
                  <a:txBody>
                    <a:bodyPr/>
                    <a:lstStyle/>
                    <a:p>
                      <a:pPr algn="l" fontAlgn="b"/>
                      <a:r>
                        <a:rPr lang="en-US" sz="1200" b="0" i="1" kern="1200" dirty="0">
                          <a:solidFill>
                            <a:srgbClr val="00B0F0"/>
                          </a:solidFill>
                          <a:latin typeface="+mn-lt"/>
                          <a:ea typeface="+mn-ea"/>
                          <a:cs typeface="+mn-cs"/>
                        </a:rPr>
                        <a:t>LB266 CR for 9.3.1.22.3</a:t>
                      </a:r>
                    </a:p>
                  </a:txBody>
                  <a:tcPr marL="9525" marR="9525" marT="9525" marB="0" anchor="b"/>
                </a:tc>
                <a:tc>
                  <a:txBody>
                    <a:bodyPr/>
                    <a:lstStyle/>
                    <a:p>
                      <a:pPr algn="ctr" fontAlgn="b"/>
                      <a:r>
                        <a:rPr lang="en-US" sz="1200" b="0" i="1" kern="1200" dirty="0">
                          <a:solidFill>
                            <a:srgbClr val="00B0F0"/>
                          </a:solidFill>
                          <a:latin typeface="+mn-lt"/>
                          <a:ea typeface="+mn-ea"/>
                          <a:cs typeface="+mn-cs"/>
                        </a:rPr>
                        <a:t>Yanjun Sun </a:t>
                      </a:r>
                    </a:p>
                  </a:txBody>
                  <a:tcPr marL="9525" marR="9525" marT="9525" marB="0" anchor="b"/>
                </a:tc>
                <a:tc>
                  <a:txBody>
                    <a:bodyPr/>
                    <a:lstStyle/>
                    <a:p>
                      <a:pPr algn="ctr" fontAlgn="b"/>
                      <a:r>
                        <a:rPr lang="en-US" sz="1200" b="0" i="1" kern="1200" dirty="0">
                          <a:solidFill>
                            <a:srgbClr val="00B0F0"/>
                          </a:solidFill>
                          <a:latin typeface="+mn-lt"/>
                          <a:ea typeface="+mn-ea"/>
                          <a:cs typeface="+mn-cs"/>
                        </a:rPr>
                        <a:t>Approved</a:t>
                      </a:r>
                    </a:p>
                  </a:txBody>
                  <a:tcPr marL="9525" marR="9525" marT="9525" marB="0" anchor="b"/>
                </a:tc>
                <a:tc>
                  <a:txBody>
                    <a:bodyPr/>
                    <a:lstStyle/>
                    <a:p>
                      <a:pPr algn="ctr" fontAlgn="b"/>
                      <a:r>
                        <a:rPr lang="en-US" sz="1200" b="0" i="1" kern="1200" dirty="0">
                          <a:solidFill>
                            <a:srgbClr val="00B0F0"/>
                          </a:solidFill>
                          <a:latin typeface="+mn-lt"/>
                          <a:ea typeface="+mn-ea"/>
                          <a:cs typeface="+mn-cs"/>
                        </a:rPr>
                        <a:t>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00B0F0"/>
                          </a:solidFill>
                          <a:latin typeface="+mn-lt"/>
                          <a:ea typeface="+mn-ea"/>
                          <a:cs typeface="+mn-cs"/>
                        </a:rPr>
                        <a:t>Joint</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1" kern="1200" dirty="0">
                          <a:solidFill>
                            <a:srgbClr val="00B0F0"/>
                          </a:solidFill>
                          <a:latin typeface="+mn-lt"/>
                          <a:ea typeface="+mn-ea"/>
                          <a:cs typeface="+mn-cs"/>
                          <a:hlinkClick r:id="rId4">
                            <a:extLst>
                              <a:ext uri="{A12FA001-AC4F-418D-AE19-62706E023703}">
                                <ahyp:hlinkClr xmlns:ahyp="http://schemas.microsoft.com/office/drawing/2018/hyperlinkcolor" val="tx"/>
                              </a:ext>
                            </a:extLst>
                          </a:hlinkClick>
                        </a:rPr>
                        <a:t>997r0</a:t>
                      </a:r>
                      <a:endParaRPr lang="en-US" sz="1200" b="0" i="1" kern="1200" dirty="0">
                        <a:solidFill>
                          <a:srgbClr val="00B0F0"/>
                        </a:solidFill>
                        <a:latin typeface="+mn-lt"/>
                        <a:ea typeface="+mn-ea"/>
                        <a:cs typeface="+mn-cs"/>
                      </a:endParaRPr>
                    </a:p>
                  </a:txBody>
                  <a:tcPr marL="0" marR="9525" marT="9525" marB="0" anchor="b"/>
                </a:tc>
                <a:tc>
                  <a:txBody>
                    <a:bodyPr/>
                    <a:lstStyle/>
                    <a:p>
                      <a:pPr algn="l" fontAlgn="b"/>
                      <a:r>
                        <a:rPr lang="en-US" sz="1200" b="0" i="1" kern="1200" dirty="0">
                          <a:solidFill>
                            <a:srgbClr val="00B0F0"/>
                          </a:solidFill>
                          <a:latin typeface="+mn-lt"/>
                          <a:ea typeface="+mn-ea"/>
                          <a:cs typeface="+mn-cs"/>
                        </a:rPr>
                        <a:t>CR for 10.3.14.2 and 10.3.14.3</a:t>
                      </a:r>
                    </a:p>
                  </a:txBody>
                  <a:tcPr marL="9525" marR="9525" marT="9525" marB="0" anchor="b"/>
                </a:tc>
                <a:tc>
                  <a:txBody>
                    <a:bodyPr/>
                    <a:lstStyle/>
                    <a:p>
                      <a:pPr algn="ctr" fontAlgn="b"/>
                      <a:r>
                        <a:rPr lang="en-US" sz="1200" b="0" i="1" kern="1200" dirty="0">
                          <a:solidFill>
                            <a:srgbClr val="00B0F0"/>
                          </a:solidFill>
                          <a:latin typeface="+mn-lt"/>
                          <a:ea typeface="+mn-ea"/>
                          <a:cs typeface="+mn-cs"/>
                        </a:rPr>
                        <a:t>Po-Kai Huang</a:t>
                      </a:r>
                    </a:p>
                  </a:txBody>
                  <a:tcPr marL="9525" marR="9525" marT="9525" marB="0" anchor="b"/>
                </a:tc>
                <a:tc>
                  <a:txBody>
                    <a:bodyPr/>
                    <a:lstStyle/>
                    <a:p>
                      <a:pPr algn="ctr" fontAlgn="b"/>
                      <a:r>
                        <a:rPr lang="en-US" sz="1200" b="0" i="1" kern="1200" dirty="0">
                          <a:solidFill>
                            <a:srgbClr val="00B0F0"/>
                          </a:solidFill>
                          <a:latin typeface="+mn-lt"/>
                          <a:ea typeface="+mn-ea"/>
                          <a:cs typeface="+mn-cs"/>
                        </a:rPr>
                        <a:t>Approved</a:t>
                      </a:r>
                    </a:p>
                  </a:txBody>
                  <a:tcPr marL="9525" marR="9525" marT="9525" marB="0" anchor="b"/>
                </a:tc>
                <a:tc>
                  <a:txBody>
                    <a:bodyPr/>
                    <a:lstStyle/>
                    <a:p>
                      <a:pPr algn="ctr" fontAlgn="b"/>
                      <a:r>
                        <a:rPr lang="en-US" sz="1200" b="0" i="1" kern="1200" dirty="0">
                          <a:solidFill>
                            <a:srgbClr val="00B0F0"/>
                          </a:solidFill>
                          <a:latin typeface="+mn-lt"/>
                          <a:ea typeface="+mn-ea"/>
                          <a:cs typeface="+mn-cs"/>
                        </a:rPr>
                        <a:t>19</a:t>
                      </a:r>
                    </a:p>
                  </a:txBody>
                  <a:tcPr marL="9525" marR="9525" marT="9525" marB="0" anchor="b"/>
                </a:tc>
                <a:tc>
                  <a:txBody>
                    <a:bodyPr/>
                    <a:lstStyle/>
                    <a:p>
                      <a:pPr algn="ctr" fontAlgn="b"/>
                      <a:r>
                        <a:rPr lang="en-US" sz="1200" b="0" i="1" kern="1200" dirty="0">
                          <a:solidFill>
                            <a:srgbClr val="00B0F0"/>
                          </a:solidFill>
                          <a:latin typeface="+mn-lt"/>
                          <a:ea typeface="+mn-ea"/>
                          <a:cs typeface="+mn-cs"/>
                        </a:rPr>
                        <a:t>MAC</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1" kern="1200" dirty="0">
                          <a:solidFill>
                            <a:srgbClr val="00B0F0"/>
                          </a:solidFill>
                          <a:latin typeface="+mn-lt"/>
                          <a:ea typeface="+mn-ea"/>
                          <a:cs typeface="+mn-cs"/>
                          <a:hlinkClick r:id="rId5">
                            <a:extLst>
                              <a:ext uri="{A12FA001-AC4F-418D-AE19-62706E023703}">
                                <ahyp:hlinkClr xmlns:ahyp="http://schemas.microsoft.com/office/drawing/2018/hyperlinkcolor" val="tx"/>
                              </a:ext>
                            </a:extLst>
                          </a:hlinkClick>
                        </a:rPr>
                        <a:t>999r0</a:t>
                      </a:r>
                      <a:endParaRPr lang="en-US" sz="1200" b="0" i="1" kern="1200" dirty="0">
                        <a:solidFill>
                          <a:srgbClr val="00B0F0"/>
                        </a:solidFill>
                        <a:latin typeface="+mn-lt"/>
                        <a:ea typeface="+mn-ea"/>
                        <a:cs typeface="+mn-cs"/>
                      </a:endParaRPr>
                    </a:p>
                  </a:txBody>
                  <a:tcPr marL="0" marR="9525" marT="9525" marB="0" anchor="b"/>
                </a:tc>
                <a:tc>
                  <a:txBody>
                    <a:bodyPr/>
                    <a:lstStyle/>
                    <a:p>
                      <a:pPr algn="l" fontAlgn="b"/>
                      <a:r>
                        <a:rPr lang="en-US" sz="1200" b="0" i="1" kern="1200" dirty="0">
                          <a:solidFill>
                            <a:srgbClr val="00B0F0"/>
                          </a:solidFill>
                          <a:latin typeface="+mn-lt"/>
                          <a:ea typeface="+mn-ea"/>
                          <a:cs typeface="+mn-cs"/>
                        </a:rPr>
                        <a:t>LB266 CR for 9.3.1.22.2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00B0F0"/>
                          </a:solidFill>
                          <a:latin typeface="+mn-lt"/>
                          <a:ea typeface="+mn-ea"/>
                          <a:cs typeface="+mn-cs"/>
                        </a:rPr>
                        <a:t>Yanjun Sun </a:t>
                      </a:r>
                    </a:p>
                  </a:txBody>
                  <a:tcPr marL="9525" marR="9525" marT="9525" marB="0" anchor="b"/>
                </a:tc>
                <a:tc>
                  <a:txBody>
                    <a:bodyPr/>
                    <a:lstStyle/>
                    <a:p>
                      <a:pPr algn="ctr" fontAlgn="b"/>
                      <a:r>
                        <a:rPr lang="en-US" sz="1200" b="0" i="1" kern="1200" dirty="0">
                          <a:solidFill>
                            <a:srgbClr val="00B0F0"/>
                          </a:solidFill>
                          <a:latin typeface="+mn-lt"/>
                          <a:ea typeface="+mn-ea"/>
                          <a:cs typeface="+mn-cs"/>
                        </a:rPr>
                        <a:t>Approved</a:t>
                      </a:r>
                    </a:p>
                  </a:txBody>
                  <a:tcPr marL="9525" marR="9525" marT="9525" marB="0" anchor="b"/>
                </a:tc>
                <a:tc>
                  <a:txBody>
                    <a:bodyPr/>
                    <a:lstStyle/>
                    <a:p>
                      <a:pPr algn="ctr" fontAlgn="b"/>
                      <a:r>
                        <a:rPr lang="en-US" sz="1200" b="0" i="1" kern="1200" dirty="0">
                          <a:solidFill>
                            <a:srgbClr val="00B0F0"/>
                          </a:solidFill>
                          <a:latin typeface="+mn-lt"/>
                          <a:ea typeface="+mn-ea"/>
                          <a:cs typeface="+mn-cs"/>
                        </a:rPr>
                        <a:t>9</a:t>
                      </a:r>
                    </a:p>
                  </a:txBody>
                  <a:tcPr marL="9525" marR="9525" marT="9525" marB="0" anchor="b"/>
                </a:tc>
                <a:tc>
                  <a:txBody>
                    <a:bodyPr/>
                    <a:lstStyle/>
                    <a:p>
                      <a:pPr algn="ctr" fontAlgn="b"/>
                      <a:r>
                        <a:rPr lang="en-US" sz="1200" b="0" i="1" kern="1200" dirty="0">
                          <a:solidFill>
                            <a:srgbClr val="00B0F0"/>
                          </a:solidFill>
                          <a:latin typeface="+mn-lt"/>
                          <a:ea typeface="+mn-ea"/>
                          <a:cs typeface="+mn-cs"/>
                        </a:rPr>
                        <a:t>Joint</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1" kern="1200" dirty="0">
                          <a:solidFill>
                            <a:srgbClr val="00B0F0"/>
                          </a:solidFill>
                          <a:latin typeface="+mn-lt"/>
                          <a:ea typeface="+mn-ea"/>
                          <a:cs typeface="+mn-cs"/>
                          <a:hlinkClick r:id="rId6">
                            <a:extLst>
                              <a:ext uri="{A12FA001-AC4F-418D-AE19-62706E023703}">
                                <ahyp:hlinkClr xmlns:ahyp="http://schemas.microsoft.com/office/drawing/2018/hyperlinkcolor" val="tx"/>
                              </a:ext>
                            </a:extLst>
                          </a:hlinkClick>
                        </a:rPr>
                        <a:t>1000r1</a:t>
                      </a:r>
                      <a:endParaRPr lang="en-US" sz="1200" b="0" i="1" kern="1200" dirty="0">
                        <a:solidFill>
                          <a:srgbClr val="00B0F0"/>
                        </a:solidFill>
                        <a:latin typeface="+mn-lt"/>
                        <a:ea typeface="+mn-ea"/>
                        <a:cs typeface="+mn-cs"/>
                      </a:endParaRPr>
                    </a:p>
                  </a:txBody>
                  <a:tcPr marL="0" marR="9525" marT="9525" marB="0" anchor="b"/>
                </a:tc>
                <a:tc>
                  <a:txBody>
                    <a:bodyPr/>
                    <a:lstStyle/>
                    <a:p>
                      <a:pPr algn="l" fontAlgn="b"/>
                      <a:r>
                        <a:rPr lang="en-US" sz="1200" b="0" i="1" kern="1200" dirty="0">
                          <a:solidFill>
                            <a:srgbClr val="00B0F0"/>
                          </a:solidFill>
                          <a:latin typeface="+mn-lt"/>
                          <a:ea typeface="+mn-ea"/>
                          <a:cs typeface="+mn-cs"/>
                        </a:rPr>
                        <a:t>LB266 CR for 9.3.1.22.4</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00B0F0"/>
                          </a:solidFill>
                          <a:latin typeface="+mn-lt"/>
                          <a:ea typeface="+mn-ea"/>
                          <a:cs typeface="+mn-cs"/>
                        </a:rPr>
                        <a:t>Yanjun Sun </a:t>
                      </a:r>
                    </a:p>
                  </a:txBody>
                  <a:tcPr marL="9525" marR="9525" marT="9525" marB="0" anchor="b"/>
                </a:tc>
                <a:tc>
                  <a:txBody>
                    <a:bodyPr/>
                    <a:lstStyle/>
                    <a:p>
                      <a:pPr algn="ctr" fontAlgn="b"/>
                      <a:r>
                        <a:rPr lang="en-US" sz="1200" b="0" i="1" kern="1200" dirty="0">
                          <a:solidFill>
                            <a:srgbClr val="00B0F0"/>
                          </a:solidFill>
                          <a:latin typeface="+mn-lt"/>
                          <a:ea typeface="+mn-ea"/>
                          <a:cs typeface="+mn-cs"/>
                        </a:rPr>
                        <a:t>Approved</a:t>
                      </a:r>
                    </a:p>
                  </a:txBody>
                  <a:tcPr marL="9525" marR="9525" marT="9525" marB="0" anchor="b"/>
                </a:tc>
                <a:tc>
                  <a:txBody>
                    <a:bodyPr/>
                    <a:lstStyle/>
                    <a:p>
                      <a:pPr algn="ctr" fontAlgn="b"/>
                      <a:r>
                        <a:rPr lang="en-US" sz="1200" b="0" i="1" kern="1200" dirty="0">
                          <a:solidFill>
                            <a:srgbClr val="00B0F0"/>
                          </a:solidFill>
                          <a:latin typeface="+mn-lt"/>
                          <a:ea typeface="+mn-ea"/>
                          <a:cs typeface="+mn-cs"/>
                        </a:rPr>
                        <a:t>2</a:t>
                      </a:r>
                    </a:p>
                  </a:txBody>
                  <a:tcPr marL="9525" marR="9525" marT="9525" marB="0" anchor="b"/>
                </a:tc>
                <a:tc>
                  <a:txBody>
                    <a:bodyPr/>
                    <a:lstStyle/>
                    <a:p>
                      <a:pPr algn="ctr" fontAlgn="b"/>
                      <a:r>
                        <a:rPr lang="en-US" sz="1200" b="0" i="1" kern="1200" dirty="0">
                          <a:solidFill>
                            <a:srgbClr val="00B0F0"/>
                          </a:solidFill>
                          <a:latin typeface="+mn-lt"/>
                          <a:ea typeface="+mn-ea"/>
                          <a:cs typeface="+mn-cs"/>
                        </a:rPr>
                        <a:t>Joint</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1" kern="1200" dirty="0">
                          <a:solidFill>
                            <a:srgbClr val="00B0F0"/>
                          </a:solidFill>
                          <a:latin typeface="+mn-lt"/>
                          <a:ea typeface="+mn-ea"/>
                          <a:cs typeface="+mn-cs"/>
                          <a:hlinkClick r:id="rId7">
                            <a:extLst>
                              <a:ext uri="{A12FA001-AC4F-418D-AE19-62706E023703}">
                                <ahyp:hlinkClr xmlns:ahyp="http://schemas.microsoft.com/office/drawing/2018/hyperlinkcolor" val="tx"/>
                              </a:ext>
                            </a:extLst>
                          </a:hlinkClick>
                        </a:rPr>
                        <a:t>1001r1</a:t>
                      </a:r>
                      <a:endParaRPr lang="en-US" sz="1200" b="0" i="1" kern="1200" dirty="0">
                        <a:solidFill>
                          <a:srgbClr val="00B0F0"/>
                        </a:solidFill>
                        <a:latin typeface="+mn-lt"/>
                        <a:ea typeface="+mn-ea"/>
                        <a:cs typeface="+mn-cs"/>
                      </a:endParaRPr>
                    </a:p>
                  </a:txBody>
                  <a:tcPr marL="0" marR="9525" marT="9525" marB="0" anchor="b"/>
                </a:tc>
                <a:tc>
                  <a:txBody>
                    <a:bodyPr/>
                    <a:lstStyle/>
                    <a:p>
                      <a:pPr algn="l" fontAlgn="b"/>
                      <a:r>
                        <a:rPr lang="en-US" sz="1200" b="0" i="1" kern="1200" dirty="0">
                          <a:solidFill>
                            <a:srgbClr val="00B0F0"/>
                          </a:solidFill>
                          <a:latin typeface="+mn-lt"/>
                          <a:ea typeface="+mn-ea"/>
                          <a:cs typeface="+mn-cs"/>
                        </a:rPr>
                        <a:t>LB266 CR for 9.3.1.22.5</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00B0F0"/>
                          </a:solidFill>
                          <a:latin typeface="+mn-lt"/>
                          <a:ea typeface="+mn-ea"/>
                          <a:cs typeface="+mn-cs"/>
                        </a:rPr>
                        <a:t>Yanjun Sun </a:t>
                      </a:r>
                    </a:p>
                  </a:txBody>
                  <a:tcPr marL="9525" marR="9525" marT="9525" marB="0" anchor="b"/>
                </a:tc>
                <a:tc>
                  <a:txBody>
                    <a:bodyPr/>
                    <a:lstStyle/>
                    <a:p>
                      <a:pPr algn="ctr" fontAlgn="b"/>
                      <a:r>
                        <a:rPr lang="en-US" sz="1200" b="0" i="1" kern="1200" dirty="0">
                          <a:solidFill>
                            <a:srgbClr val="00B0F0"/>
                          </a:solidFill>
                          <a:latin typeface="+mn-lt"/>
                          <a:ea typeface="+mn-ea"/>
                          <a:cs typeface="+mn-cs"/>
                        </a:rPr>
                        <a:t>Approved</a:t>
                      </a:r>
                    </a:p>
                  </a:txBody>
                  <a:tcPr marL="9525" marR="9525" marT="9525" marB="0" anchor="b"/>
                </a:tc>
                <a:tc>
                  <a:txBody>
                    <a:bodyPr/>
                    <a:lstStyle/>
                    <a:p>
                      <a:pPr algn="ctr" fontAlgn="b"/>
                      <a:r>
                        <a:rPr lang="en-US" sz="1200" b="0" i="1" kern="1200" dirty="0">
                          <a:solidFill>
                            <a:srgbClr val="00B0F0"/>
                          </a:solidFill>
                          <a:latin typeface="+mn-lt"/>
                          <a:ea typeface="+mn-ea"/>
                          <a:cs typeface="+mn-cs"/>
                        </a:rPr>
                        <a:t>9</a:t>
                      </a:r>
                    </a:p>
                  </a:txBody>
                  <a:tcPr marL="9525" marR="9525" marT="9525" marB="0" anchor="b"/>
                </a:tc>
                <a:tc>
                  <a:txBody>
                    <a:bodyPr/>
                    <a:lstStyle/>
                    <a:p>
                      <a:pPr algn="ctr" fontAlgn="b"/>
                      <a:r>
                        <a:rPr lang="en-US" sz="1200" b="0" i="1" kern="1200" dirty="0">
                          <a:solidFill>
                            <a:srgbClr val="00B0F0"/>
                          </a:solidFill>
                          <a:latin typeface="+mn-lt"/>
                          <a:ea typeface="+mn-ea"/>
                          <a:cs typeface="+mn-cs"/>
                        </a:rPr>
                        <a:t>Joint</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1" kern="1200" dirty="0">
                          <a:solidFill>
                            <a:srgbClr val="00B0F0"/>
                          </a:solidFill>
                          <a:latin typeface="+mn-lt"/>
                          <a:ea typeface="+mn-ea"/>
                          <a:cs typeface="+mn-cs"/>
                          <a:hlinkClick r:id="rId8">
                            <a:extLst>
                              <a:ext uri="{A12FA001-AC4F-418D-AE19-62706E023703}">
                                <ahyp:hlinkClr xmlns:ahyp="http://schemas.microsoft.com/office/drawing/2018/hyperlinkcolor" val="tx"/>
                              </a:ext>
                            </a:extLst>
                          </a:hlinkClick>
                        </a:rPr>
                        <a:t>1002r1</a:t>
                      </a:r>
                      <a:endParaRPr lang="en-US" sz="1200" b="0" i="1" kern="1200" dirty="0">
                        <a:solidFill>
                          <a:srgbClr val="00B0F0"/>
                        </a:solidFill>
                        <a:latin typeface="+mn-lt"/>
                        <a:ea typeface="+mn-ea"/>
                        <a:cs typeface="+mn-cs"/>
                      </a:endParaRPr>
                    </a:p>
                  </a:txBody>
                  <a:tcPr marL="0" marR="9525" marT="9525" marB="0" anchor="b"/>
                </a:tc>
                <a:tc>
                  <a:txBody>
                    <a:bodyPr/>
                    <a:lstStyle/>
                    <a:p>
                      <a:pPr algn="l" fontAlgn="b"/>
                      <a:r>
                        <a:rPr lang="en-US" sz="1200" b="0" i="1" kern="1200" dirty="0">
                          <a:solidFill>
                            <a:srgbClr val="00B0F0"/>
                          </a:solidFill>
                          <a:latin typeface="+mn-lt"/>
                          <a:ea typeface="+mn-ea"/>
                          <a:cs typeface="+mn-cs"/>
                        </a:rPr>
                        <a:t>LB266 CR for 9.3.1.22.9</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00B0F0"/>
                          </a:solidFill>
                          <a:latin typeface="+mn-lt"/>
                          <a:ea typeface="+mn-ea"/>
                          <a:cs typeface="+mn-cs"/>
                        </a:rPr>
                        <a:t>Yanjun Sun </a:t>
                      </a:r>
                    </a:p>
                  </a:txBody>
                  <a:tcPr marL="9525" marR="9525" marT="9525" marB="0" anchor="b"/>
                </a:tc>
                <a:tc>
                  <a:txBody>
                    <a:bodyPr/>
                    <a:lstStyle/>
                    <a:p>
                      <a:pPr algn="ctr" fontAlgn="b"/>
                      <a:r>
                        <a:rPr lang="en-US" sz="1200" b="0" i="1" kern="1200" dirty="0">
                          <a:solidFill>
                            <a:srgbClr val="00B0F0"/>
                          </a:solidFill>
                          <a:latin typeface="+mn-lt"/>
                          <a:ea typeface="+mn-ea"/>
                          <a:cs typeface="+mn-cs"/>
                        </a:rPr>
                        <a:t>Approved</a:t>
                      </a:r>
                    </a:p>
                  </a:txBody>
                  <a:tcPr marL="9525" marR="9525" marT="9525" marB="0" anchor="b"/>
                </a:tc>
                <a:tc>
                  <a:txBody>
                    <a:bodyPr/>
                    <a:lstStyle/>
                    <a:p>
                      <a:pPr algn="ctr" fontAlgn="b"/>
                      <a:r>
                        <a:rPr lang="en-US" sz="1200" b="0" i="1" kern="1200" dirty="0">
                          <a:solidFill>
                            <a:srgbClr val="00B0F0"/>
                          </a:solidFill>
                          <a:latin typeface="+mn-lt"/>
                          <a:ea typeface="+mn-ea"/>
                          <a:cs typeface="+mn-cs"/>
                        </a:rPr>
                        <a:t>11</a:t>
                      </a:r>
                    </a:p>
                  </a:txBody>
                  <a:tcPr marL="9525" marR="9525" marT="9525" marB="0" anchor="b"/>
                </a:tc>
                <a:tc>
                  <a:txBody>
                    <a:bodyPr/>
                    <a:lstStyle/>
                    <a:p>
                      <a:pPr algn="ctr" fontAlgn="b"/>
                      <a:r>
                        <a:rPr lang="en-US" sz="1200" b="0" i="1" kern="1200" dirty="0">
                          <a:solidFill>
                            <a:srgbClr val="00B0F0"/>
                          </a:solidFill>
                          <a:latin typeface="+mn-lt"/>
                          <a:ea typeface="+mn-ea"/>
                          <a:cs typeface="+mn-cs"/>
                        </a:rPr>
                        <a:t>Joint</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1" kern="1200" dirty="0">
                          <a:solidFill>
                            <a:srgbClr val="00B0F0"/>
                          </a:solidFill>
                          <a:latin typeface="+mn-lt"/>
                          <a:ea typeface="+mn-ea"/>
                          <a:cs typeface="+mn-cs"/>
                          <a:hlinkClick r:id="rId9">
                            <a:extLst>
                              <a:ext uri="{A12FA001-AC4F-418D-AE19-62706E023703}">
                                <ahyp:hlinkClr xmlns:ahyp="http://schemas.microsoft.com/office/drawing/2018/hyperlinkcolor" val="tx"/>
                              </a:ext>
                            </a:extLst>
                          </a:hlinkClick>
                        </a:rPr>
                        <a:t>1003r4</a:t>
                      </a:r>
                      <a:endParaRPr lang="en-US" sz="1200" b="0" i="1" kern="1200" dirty="0">
                        <a:solidFill>
                          <a:srgbClr val="00B0F0"/>
                        </a:solidFill>
                        <a:latin typeface="+mn-lt"/>
                        <a:ea typeface="+mn-ea"/>
                        <a:cs typeface="+mn-cs"/>
                      </a:endParaRPr>
                    </a:p>
                  </a:txBody>
                  <a:tcPr marL="0" marR="9525" marT="9525" marB="0" anchor="b"/>
                </a:tc>
                <a:tc>
                  <a:txBody>
                    <a:bodyPr/>
                    <a:lstStyle/>
                    <a:p>
                      <a:pPr algn="l" fontAlgn="b"/>
                      <a:r>
                        <a:rPr lang="en-US" sz="1200" b="0" i="1" kern="1200" dirty="0">
                          <a:solidFill>
                            <a:srgbClr val="00B0F0"/>
                          </a:solidFill>
                          <a:latin typeface="+mn-lt"/>
                          <a:ea typeface="+mn-ea"/>
                          <a:cs typeface="+mn-cs"/>
                        </a:rPr>
                        <a:t>LB266: CR for ML IE rules</a:t>
                      </a:r>
                    </a:p>
                  </a:txBody>
                  <a:tcPr marL="9525" marR="9525" marT="9525" marB="0" anchor="b"/>
                </a:tc>
                <a:tc>
                  <a:txBody>
                    <a:bodyPr/>
                    <a:lstStyle/>
                    <a:p>
                      <a:pPr algn="ctr" fontAlgn="b"/>
                      <a:r>
                        <a:rPr lang="en-US" sz="1200" b="0" i="1" kern="1200" dirty="0">
                          <a:solidFill>
                            <a:srgbClr val="00B0F0"/>
                          </a:solidFill>
                          <a:latin typeface="+mn-lt"/>
                          <a:ea typeface="+mn-ea"/>
                          <a:cs typeface="+mn-cs"/>
                        </a:rPr>
                        <a:t>Abhishek Patil </a:t>
                      </a:r>
                    </a:p>
                  </a:txBody>
                  <a:tcPr marL="9525" marR="9525" marT="9525" marB="0" anchor="b"/>
                </a:tc>
                <a:tc>
                  <a:txBody>
                    <a:bodyPr/>
                    <a:lstStyle/>
                    <a:p>
                      <a:pPr algn="ctr" fontAlgn="b"/>
                      <a:r>
                        <a:rPr lang="en-US" sz="1200" b="0" i="1" kern="1200" dirty="0">
                          <a:solidFill>
                            <a:srgbClr val="00B0F0"/>
                          </a:solidFill>
                          <a:latin typeface="+mn-lt"/>
                          <a:ea typeface="+mn-ea"/>
                          <a:cs typeface="+mn-cs"/>
                        </a:rPr>
                        <a:t>Approved</a:t>
                      </a:r>
                    </a:p>
                  </a:txBody>
                  <a:tcPr marL="9525" marR="9525" marT="9525" marB="0" anchor="b"/>
                </a:tc>
                <a:tc>
                  <a:txBody>
                    <a:bodyPr/>
                    <a:lstStyle/>
                    <a:p>
                      <a:pPr algn="ctr" fontAlgn="b"/>
                      <a:r>
                        <a:rPr lang="en-US" sz="1200" b="0" i="1" kern="1200" dirty="0">
                          <a:solidFill>
                            <a:srgbClr val="00B0F0"/>
                          </a:solidFill>
                          <a:latin typeface="+mn-lt"/>
                          <a:ea typeface="+mn-ea"/>
                          <a:cs typeface="+mn-cs"/>
                        </a:rPr>
                        <a:t>79</a:t>
                      </a:r>
                    </a:p>
                  </a:txBody>
                  <a:tcPr marL="9525" marR="9525" marT="9525" marB="0" anchor="b"/>
                </a:tc>
                <a:tc>
                  <a:txBody>
                    <a:bodyPr/>
                    <a:lstStyle/>
                    <a:p>
                      <a:pPr algn="ctr" fontAlgn="b"/>
                      <a:r>
                        <a:rPr lang="en-US" sz="1200" b="0" i="1" kern="1200" dirty="0">
                          <a:solidFill>
                            <a:srgbClr val="00B0F0"/>
                          </a:solidFill>
                          <a:latin typeface="+mn-lt"/>
                          <a:ea typeface="+mn-ea"/>
                          <a:cs typeface="+mn-cs"/>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1" kern="1200" dirty="0">
                          <a:solidFill>
                            <a:srgbClr val="00B0F0"/>
                          </a:solidFill>
                          <a:latin typeface="+mn-lt"/>
                          <a:ea typeface="+mn-ea"/>
                          <a:cs typeface="+mn-cs"/>
                          <a:hlinkClick r:id="rId10">
                            <a:extLst>
                              <a:ext uri="{A12FA001-AC4F-418D-AE19-62706E023703}">
                                <ahyp:hlinkClr xmlns:ahyp="http://schemas.microsoft.com/office/drawing/2018/hyperlinkcolor" val="tx"/>
                              </a:ext>
                            </a:extLst>
                          </a:hlinkClick>
                        </a:rPr>
                        <a:t>1004r1</a:t>
                      </a:r>
                      <a:endParaRPr lang="en-US" sz="1200" b="0" i="1" kern="1200" dirty="0">
                        <a:solidFill>
                          <a:srgbClr val="00B0F0"/>
                        </a:solidFill>
                        <a:latin typeface="+mn-lt"/>
                        <a:ea typeface="+mn-ea"/>
                        <a:cs typeface="+mn-cs"/>
                      </a:endParaRPr>
                    </a:p>
                  </a:txBody>
                  <a:tcPr marL="0" marR="9525" marT="9525" marB="0" anchor="b"/>
                </a:tc>
                <a:tc>
                  <a:txBody>
                    <a:bodyPr/>
                    <a:lstStyle/>
                    <a:p>
                      <a:pPr algn="l" fontAlgn="b"/>
                      <a:r>
                        <a:rPr lang="en-US" sz="1200" b="0" i="1" kern="1200" dirty="0">
                          <a:solidFill>
                            <a:srgbClr val="00B0F0"/>
                          </a:solidFill>
                          <a:latin typeface="+mn-lt"/>
                          <a:ea typeface="+mn-ea"/>
                          <a:cs typeface="+mn-cs"/>
                        </a:rPr>
                        <a:t>LB266: CR for PS operation with MLO</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00B0F0"/>
                          </a:solidFill>
                          <a:latin typeface="+mn-lt"/>
                          <a:ea typeface="+mn-ea"/>
                          <a:cs typeface="+mn-cs"/>
                        </a:rPr>
                        <a:t>Abhishek Patil </a:t>
                      </a:r>
                    </a:p>
                  </a:txBody>
                  <a:tcPr marL="9525" marR="9525" marT="9525" marB="0" anchor="b"/>
                </a:tc>
                <a:tc>
                  <a:txBody>
                    <a:bodyPr/>
                    <a:lstStyle/>
                    <a:p>
                      <a:pPr algn="ctr" fontAlgn="b"/>
                      <a:r>
                        <a:rPr lang="en-US" sz="1200" b="0" i="1" kern="1200" dirty="0">
                          <a:solidFill>
                            <a:srgbClr val="00B0F0"/>
                          </a:solidFill>
                          <a:latin typeface="+mn-lt"/>
                          <a:ea typeface="+mn-ea"/>
                          <a:cs typeface="+mn-cs"/>
                        </a:rPr>
                        <a:t>Approved</a:t>
                      </a:r>
                    </a:p>
                  </a:txBody>
                  <a:tcPr marL="9525" marR="9525" marT="9525" marB="0" anchor="b"/>
                </a:tc>
                <a:tc>
                  <a:txBody>
                    <a:bodyPr/>
                    <a:lstStyle/>
                    <a:p>
                      <a:pPr algn="ctr" fontAlgn="b"/>
                      <a:r>
                        <a:rPr lang="en-US" sz="1200" b="0" i="1" kern="1200" dirty="0">
                          <a:solidFill>
                            <a:srgbClr val="00B0F0"/>
                          </a:solidFill>
                          <a:latin typeface="+mn-lt"/>
                          <a:ea typeface="+mn-ea"/>
                          <a:cs typeface="+mn-cs"/>
                        </a:rPr>
                        <a:t>19</a:t>
                      </a:r>
                    </a:p>
                  </a:txBody>
                  <a:tcPr marL="9525" marR="9525" marT="9525" marB="0" anchor="b"/>
                </a:tc>
                <a:tc>
                  <a:txBody>
                    <a:bodyPr/>
                    <a:lstStyle/>
                    <a:p>
                      <a:pPr algn="ctr" fontAlgn="b"/>
                      <a:r>
                        <a:rPr lang="en-US" sz="1200" b="0" i="1" kern="1200" dirty="0">
                          <a:solidFill>
                            <a:srgbClr val="00B0F0"/>
                          </a:solidFill>
                          <a:latin typeface="+mn-lt"/>
                          <a:ea typeface="+mn-ea"/>
                          <a:cs typeface="+mn-cs"/>
                        </a:rPr>
                        <a:t>MAC</a:t>
                      </a:r>
                    </a:p>
                  </a:txBody>
                  <a:tcPr marL="9525" marR="9525" marT="9525" marB="0" anchor="b"/>
                </a:tc>
                <a:extLst>
                  <a:ext uri="{0D108BD9-81ED-4DB2-BD59-A6C34878D82A}">
                    <a16:rowId xmlns:a16="http://schemas.microsoft.com/office/drawing/2014/main" val="1572575118"/>
                  </a:ext>
                </a:extLst>
              </a:tr>
              <a:tr h="297047">
                <a:tc>
                  <a:txBody>
                    <a:bodyPr/>
                    <a:lstStyle/>
                    <a:p>
                      <a:pPr algn="ctr" fontAlgn="b"/>
                      <a:r>
                        <a:rPr lang="en-US" sz="1200" b="0" i="1" kern="1200" dirty="0">
                          <a:solidFill>
                            <a:srgbClr val="00B0F0"/>
                          </a:solidFill>
                          <a:latin typeface="+mn-lt"/>
                          <a:ea typeface="+mn-ea"/>
                          <a:cs typeface="+mn-cs"/>
                          <a:hlinkClick r:id="rId11">
                            <a:extLst>
                              <a:ext uri="{A12FA001-AC4F-418D-AE19-62706E023703}">
                                <ahyp:hlinkClr xmlns:ahyp="http://schemas.microsoft.com/office/drawing/2018/hyperlinkcolor" val="tx"/>
                              </a:ext>
                            </a:extLst>
                          </a:hlinkClick>
                        </a:rPr>
                        <a:t>1005r0</a:t>
                      </a:r>
                      <a:endParaRPr lang="en-US" sz="1200" b="0" i="1" kern="1200" dirty="0">
                        <a:solidFill>
                          <a:srgbClr val="00B0F0"/>
                        </a:solidFill>
                        <a:latin typeface="+mn-lt"/>
                        <a:ea typeface="+mn-ea"/>
                        <a:cs typeface="+mn-cs"/>
                      </a:endParaRPr>
                    </a:p>
                  </a:txBody>
                  <a:tcPr marL="0" marR="9525" marT="9525" marB="0" anchor="b"/>
                </a:tc>
                <a:tc>
                  <a:txBody>
                    <a:bodyPr/>
                    <a:lstStyle/>
                    <a:p>
                      <a:pPr algn="l" fontAlgn="b"/>
                      <a:r>
                        <a:rPr lang="en-US" sz="1200" b="0" i="1" kern="1200" dirty="0">
                          <a:solidFill>
                            <a:srgbClr val="00B0F0"/>
                          </a:solidFill>
                          <a:latin typeface="+mn-lt"/>
                          <a:ea typeface="+mn-ea"/>
                          <a:cs typeface="+mn-cs"/>
                        </a:rPr>
                        <a:t>LB266: CR for BA operation with MLO</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00B0F0"/>
                          </a:solidFill>
                          <a:latin typeface="+mn-lt"/>
                          <a:ea typeface="+mn-ea"/>
                          <a:cs typeface="+mn-cs"/>
                        </a:rPr>
                        <a:t>Abhishek Patil </a:t>
                      </a:r>
                    </a:p>
                  </a:txBody>
                  <a:tcPr marL="9525" marR="9525" marT="9525" marB="0" anchor="b"/>
                </a:tc>
                <a:tc>
                  <a:txBody>
                    <a:bodyPr/>
                    <a:lstStyle/>
                    <a:p>
                      <a:pPr algn="ctr" fontAlgn="b"/>
                      <a:r>
                        <a:rPr lang="en-US" sz="1200" b="0" i="1" kern="1200" dirty="0">
                          <a:solidFill>
                            <a:srgbClr val="00B0F0"/>
                          </a:solidFill>
                          <a:latin typeface="+mn-lt"/>
                          <a:ea typeface="+mn-ea"/>
                          <a:cs typeface="+mn-cs"/>
                        </a:rPr>
                        <a:t>Approved</a:t>
                      </a:r>
                    </a:p>
                  </a:txBody>
                  <a:tcPr marL="9525" marR="9525" marT="9525" marB="0" anchor="b"/>
                </a:tc>
                <a:tc>
                  <a:txBody>
                    <a:bodyPr/>
                    <a:lstStyle/>
                    <a:p>
                      <a:pPr algn="ctr" fontAlgn="b"/>
                      <a:r>
                        <a:rPr lang="en-US" sz="1200" b="0" i="1" kern="1200" dirty="0">
                          <a:solidFill>
                            <a:srgbClr val="00B0F0"/>
                          </a:solidFill>
                          <a:latin typeface="+mn-lt"/>
                          <a:ea typeface="+mn-ea"/>
                          <a:cs typeface="+mn-cs"/>
                        </a:rPr>
                        <a:t>14</a:t>
                      </a:r>
                    </a:p>
                  </a:txBody>
                  <a:tcPr marL="9525" marR="9525" marT="9525" marB="0" anchor="b"/>
                </a:tc>
                <a:tc>
                  <a:txBody>
                    <a:bodyPr/>
                    <a:lstStyle/>
                    <a:p>
                      <a:pPr algn="ctr" fontAlgn="b"/>
                      <a:r>
                        <a:rPr lang="en-US" sz="1200" b="0" i="1" kern="1200" dirty="0">
                          <a:solidFill>
                            <a:srgbClr val="00B0F0"/>
                          </a:solidFill>
                          <a:latin typeface="+mn-lt"/>
                          <a:ea typeface="+mn-ea"/>
                          <a:cs typeface="+mn-cs"/>
                        </a:rPr>
                        <a:t>MAC</a:t>
                      </a:r>
                    </a:p>
                  </a:txBody>
                  <a:tcPr marL="9525" marR="9525" marT="9525" marB="0" anchor="b"/>
                </a:tc>
                <a:extLst>
                  <a:ext uri="{0D108BD9-81ED-4DB2-BD59-A6C34878D82A}">
                    <a16:rowId xmlns:a16="http://schemas.microsoft.com/office/drawing/2014/main" val="989680276"/>
                  </a:ext>
                </a:extLst>
              </a:tr>
              <a:tr h="297047">
                <a:tc>
                  <a:txBody>
                    <a:bodyPr/>
                    <a:lstStyle/>
                    <a:p>
                      <a:pPr algn="ctr" fontAlgn="b"/>
                      <a:r>
                        <a:rPr lang="en-US" sz="1200" b="0" kern="1200" dirty="0">
                          <a:solidFill>
                            <a:schemeClr val="tx1"/>
                          </a:solidFill>
                          <a:latin typeface="+mn-lt"/>
                          <a:ea typeface="+mn-ea"/>
                          <a:cs typeface="+mn-cs"/>
                        </a:rPr>
                        <a:t>1006r0</a:t>
                      </a:r>
                    </a:p>
                  </a:txBody>
                  <a:tcPr marL="0" marR="9525" marT="9525" marB="0" anchor="b"/>
                </a:tc>
                <a:tc>
                  <a:txBody>
                    <a:bodyPr/>
                    <a:lstStyle/>
                    <a:p>
                      <a:pPr algn="l" fontAlgn="b"/>
                      <a:r>
                        <a:rPr lang="en-US" sz="1200" b="0" kern="1200" dirty="0">
                          <a:solidFill>
                            <a:schemeClr val="tx1"/>
                          </a:solidFill>
                          <a:latin typeface="+mn-lt"/>
                          <a:ea typeface="+mn-ea"/>
                          <a:cs typeface="+mn-cs"/>
                        </a:rPr>
                        <a:t>CR for Frame Exchanges for MLO discovery and setup</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Abhishek Patil</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TBD</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1" kern="1200" dirty="0">
                          <a:solidFill>
                            <a:srgbClr val="00B0F0"/>
                          </a:solidFill>
                          <a:latin typeface="+mn-lt"/>
                          <a:ea typeface="+mn-ea"/>
                          <a:cs typeface="+mn-cs"/>
                          <a:hlinkClick r:id="rId12">
                            <a:extLst>
                              <a:ext uri="{A12FA001-AC4F-418D-AE19-62706E023703}">
                                <ahyp:hlinkClr xmlns:ahyp="http://schemas.microsoft.com/office/drawing/2018/hyperlinkcolor" val="tx"/>
                              </a:ext>
                            </a:extLst>
                          </a:hlinkClick>
                        </a:rPr>
                        <a:t>1007r3</a:t>
                      </a:r>
                      <a:endParaRPr lang="en-US" sz="1200" b="0" i="1" kern="1200" dirty="0">
                        <a:solidFill>
                          <a:srgbClr val="00B0F0"/>
                        </a:solidFill>
                        <a:latin typeface="+mn-lt"/>
                        <a:ea typeface="+mn-ea"/>
                        <a:cs typeface="+mn-cs"/>
                      </a:endParaRPr>
                    </a:p>
                  </a:txBody>
                  <a:tcPr marL="0" marR="9525" marT="9525" marB="0" anchor="b"/>
                </a:tc>
                <a:tc>
                  <a:txBody>
                    <a:bodyPr/>
                    <a:lstStyle/>
                    <a:p>
                      <a:pPr algn="l" fontAlgn="b"/>
                      <a:r>
                        <a:rPr lang="en-US" sz="1200" b="0" i="1" kern="1200" dirty="0">
                          <a:solidFill>
                            <a:srgbClr val="00B0F0"/>
                          </a:solidFill>
                          <a:latin typeface="+mn-lt"/>
                          <a:ea typeface="+mn-ea"/>
                          <a:cs typeface="+mn-cs"/>
                        </a:rPr>
                        <a:t>LB266: CR for MBSSID operation with MLO</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00B0F0"/>
                          </a:solidFill>
                          <a:latin typeface="+mn-lt"/>
                          <a:ea typeface="+mn-ea"/>
                          <a:cs typeface="+mn-cs"/>
                        </a:rPr>
                        <a:t>Abhishek Patil </a:t>
                      </a:r>
                    </a:p>
                  </a:txBody>
                  <a:tcPr marL="9525" marR="9525" marT="9525" marB="0" anchor="b"/>
                </a:tc>
                <a:tc>
                  <a:txBody>
                    <a:bodyPr/>
                    <a:lstStyle/>
                    <a:p>
                      <a:pPr algn="ctr" fontAlgn="b"/>
                      <a:r>
                        <a:rPr lang="en-US" sz="1200" b="0" i="1" kern="1200" dirty="0">
                          <a:solidFill>
                            <a:srgbClr val="00B0F0"/>
                          </a:solidFill>
                          <a:latin typeface="+mn-lt"/>
                          <a:ea typeface="+mn-ea"/>
                          <a:cs typeface="+mn-cs"/>
                        </a:rPr>
                        <a:t>Approved</a:t>
                      </a:r>
                    </a:p>
                  </a:txBody>
                  <a:tcPr marL="9525" marR="9525" marT="9525" marB="0" anchor="b"/>
                </a:tc>
                <a:tc>
                  <a:txBody>
                    <a:bodyPr/>
                    <a:lstStyle/>
                    <a:p>
                      <a:pPr algn="ctr" fontAlgn="b"/>
                      <a:r>
                        <a:rPr lang="en-US" sz="1200" b="0" i="1" kern="1200" dirty="0">
                          <a:solidFill>
                            <a:srgbClr val="00B0F0"/>
                          </a:solidFill>
                          <a:latin typeface="+mn-lt"/>
                          <a:ea typeface="+mn-ea"/>
                          <a:cs typeface="+mn-cs"/>
                        </a:rPr>
                        <a:t>7</a:t>
                      </a:r>
                    </a:p>
                  </a:txBody>
                  <a:tcPr marL="9525" marR="9525" marT="9525" marB="0" anchor="b"/>
                </a:tc>
                <a:tc>
                  <a:txBody>
                    <a:bodyPr/>
                    <a:lstStyle/>
                    <a:p>
                      <a:pPr algn="ctr" fontAlgn="b"/>
                      <a:r>
                        <a:rPr lang="en-US" sz="1200" b="0" i="1" kern="1200" dirty="0">
                          <a:solidFill>
                            <a:srgbClr val="00B0F0"/>
                          </a:solidFill>
                          <a:latin typeface="+mn-lt"/>
                          <a:ea typeface="+mn-ea"/>
                          <a:cs typeface="+mn-cs"/>
                        </a:rPr>
                        <a:t>MAC</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i="1" kern="1200" dirty="0">
                          <a:solidFill>
                            <a:srgbClr val="00B0F0"/>
                          </a:solidFill>
                          <a:latin typeface="+mn-lt"/>
                          <a:ea typeface="+mn-ea"/>
                          <a:cs typeface="+mn-cs"/>
                          <a:hlinkClick r:id="rId13">
                            <a:extLst>
                              <a:ext uri="{A12FA001-AC4F-418D-AE19-62706E023703}">
                                <ahyp:hlinkClr xmlns:ahyp="http://schemas.microsoft.com/office/drawing/2018/hyperlinkcolor" val="tx"/>
                              </a:ext>
                            </a:extLst>
                          </a:hlinkClick>
                        </a:rPr>
                        <a:t>1008r1</a:t>
                      </a:r>
                      <a:endParaRPr lang="en-US" sz="1200" b="0" i="1" kern="1200" dirty="0">
                        <a:solidFill>
                          <a:srgbClr val="00B0F0"/>
                        </a:solidFill>
                        <a:latin typeface="+mn-lt"/>
                        <a:ea typeface="+mn-ea"/>
                        <a:cs typeface="+mn-cs"/>
                      </a:endParaRPr>
                    </a:p>
                  </a:txBody>
                  <a:tcPr marL="0" marR="9525" marT="9525" marB="0" anchor="b"/>
                </a:tc>
                <a:tc>
                  <a:txBody>
                    <a:bodyPr/>
                    <a:lstStyle/>
                    <a:p>
                      <a:pPr algn="l" fontAlgn="b"/>
                      <a:r>
                        <a:rPr lang="en-US" sz="1200" b="0" i="1" kern="1200" dirty="0">
                          <a:solidFill>
                            <a:srgbClr val="00B0F0"/>
                          </a:solidFill>
                          <a:latin typeface="+mn-lt"/>
                          <a:ea typeface="+mn-ea"/>
                          <a:cs typeface="+mn-cs"/>
                        </a:rPr>
                        <a:t>LB266: CR for MISC CIDs in clause 9.4.2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00B0F0"/>
                          </a:solidFill>
                          <a:latin typeface="+mn-lt"/>
                          <a:ea typeface="+mn-ea"/>
                          <a:cs typeface="+mn-cs"/>
                        </a:rPr>
                        <a:t>Abhishek Patil </a:t>
                      </a:r>
                    </a:p>
                  </a:txBody>
                  <a:tcPr marL="9525" marR="9525" marT="9525" marB="0" anchor="b"/>
                </a:tc>
                <a:tc>
                  <a:txBody>
                    <a:bodyPr/>
                    <a:lstStyle/>
                    <a:p>
                      <a:pPr algn="ctr" fontAlgn="b"/>
                      <a:r>
                        <a:rPr lang="en-US" sz="1200" b="0" i="1" kern="1200" dirty="0">
                          <a:solidFill>
                            <a:srgbClr val="00B0F0"/>
                          </a:solidFill>
                          <a:latin typeface="+mn-lt"/>
                          <a:ea typeface="+mn-ea"/>
                          <a:cs typeface="+mn-cs"/>
                        </a:rPr>
                        <a:t>Approved</a:t>
                      </a:r>
                    </a:p>
                  </a:txBody>
                  <a:tcPr marL="9525" marR="9525" marT="9525" marB="0" anchor="b"/>
                </a:tc>
                <a:tc>
                  <a:txBody>
                    <a:bodyPr/>
                    <a:lstStyle/>
                    <a:p>
                      <a:pPr algn="ctr" fontAlgn="b"/>
                      <a:r>
                        <a:rPr lang="en-US" sz="1200" b="0" i="1" kern="1200" dirty="0">
                          <a:solidFill>
                            <a:srgbClr val="00B0F0"/>
                          </a:solidFill>
                          <a:latin typeface="+mn-lt"/>
                          <a:ea typeface="+mn-ea"/>
                          <a:cs typeface="+mn-cs"/>
                        </a:rPr>
                        <a:t>10</a:t>
                      </a:r>
                    </a:p>
                  </a:txBody>
                  <a:tcPr marL="9525" marR="9525" marT="9525" marB="0" anchor="b"/>
                </a:tc>
                <a:tc>
                  <a:txBody>
                    <a:bodyPr/>
                    <a:lstStyle/>
                    <a:p>
                      <a:pPr algn="ctr" fontAlgn="b"/>
                      <a:r>
                        <a:rPr lang="en-US" sz="1200" b="0" i="1" kern="1200" dirty="0">
                          <a:solidFill>
                            <a:srgbClr val="00B0F0"/>
                          </a:solidFill>
                          <a:latin typeface="+mn-lt"/>
                          <a:ea typeface="+mn-ea"/>
                          <a:cs typeface="+mn-cs"/>
                        </a:rPr>
                        <a:t>MAC</a:t>
                      </a:r>
                    </a:p>
                  </a:txBody>
                  <a:tcPr marL="9525" marR="9525" marT="9525" marB="0" anchor="b"/>
                </a:tc>
                <a:extLst>
                  <a:ext uri="{0D108BD9-81ED-4DB2-BD59-A6C34878D82A}">
                    <a16:rowId xmlns:a16="http://schemas.microsoft.com/office/drawing/2014/main" val="548110535"/>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618286644"/>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58313987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0346113"/>
              </p:ext>
            </p:extLst>
          </p:nvPr>
        </p:nvGraphicFramePr>
        <p:xfrm>
          <a:off x="851217" y="1582301"/>
          <a:ext cx="7861300" cy="461834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763587">
                  <a:extLst>
                    <a:ext uri="{9D8B030D-6E8A-4147-A177-3AD203B41FA5}">
                      <a16:colId xmlns:a16="http://schemas.microsoft.com/office/drawing/2014/main" val="20004"/>
                    </a:ext>
                  </a:extLst>
                </a:gridCol>
                <a:gridCol w="63373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a:r>
                        <a:rPr lang="en-US" sz="1200" b="0" i="1" dirty="0">
                          <a:solidFill>
                            <a:srgbClr val="00B0F0"/>
                          </a:solidFill>
                          <a:effectLst/>
                          <a:hlinkClick r:id="rId2">
                            <a:extLst>
                              <a:ext uri="{A12FA001-AC4F-418D-AE19-62706E023703}">
                                <ahyp:hlinkClr xmlns:ahyp="http://schemas.microsoft.com/office/drawing/2018/hyperlinkcolor" val="tx"/>
                              </a:ext>
                            </a:extLst>
                          </a:hlinkClick>
                        </a:rPr>
                        <a:t>1009r2</a:t>
                      </a:r>
                      <a:endParaRPr lang="en-US" sz="1200" b="0" i="1" dirty="0">
                        <a:solidFill>
                          <a:srgbClr val="00B0F0"/>
                        </a:solidFill>
                        <a:effectLst/>
                      </a:endParaRPr>
                    </a:p>
                  </a:txBody>
                  <a:tcPr anchor="ctr"/>
                </a:tc>
                <a:tc>
                  <a:txBody>
                    <a:bodyPr/>
                    <a:lstStyle/>
                    <a:p>
                      <a:pPr algn="l" fontAlgn="b"/>
                      <a:r>
                        <a:rPr lang="en-US" sz="1200" b="0" i="1" kern="1200" dirty="0">
                          <a:solidFill>
                            <a:srgbClr val="00B0F0"/>
                          </a:solidFill>
                          <a:latin typeface="+mn-lt"/>
                          <a:ea typeface="+mn-ea"/>
                          <a:cs typeface="+mn-cs"/>
                        </a:rPr>
                        <a:t>CR for 35.3.13</a:t>
                      </a:r>
                    </a:p>
                  </a:txBody>
                  <a:tcPr marL="9525" marR="9525" marT="9525" marB="0" anchor="b"/>
                </a:tc>
                <a:tc>
                  <a:txBody>
                    <a:bodyPr/>
                    <a:lstStyle/>
                    <a:p>
                      <a:pPr algn="ctr" fontAlgn="b"/>
                      <a:r>
                        <a:rPr lang="en-US" sz="1200" b="0" i="1" kern="1200" dirty="0">
                          <a:solidFill>
                            <a:srgbClr val="00B0F0"/>
                          </a:solidFill>
                          <a:effectLst/>
                          <a:latin typeface="+mn-lt"/>
                          <a:ea typeface="+mn-ea"/>
                          <a:cs typeface="+mn-cs"/>
                        </a:rPr>
                        <a:t>Po-Kai Huang</a:t>
                      </a:r>
                      <a:endParaRPr lang="en-US" sz="1200" b="0" i="1" kern="1200" dirty="0">
                        <a:solidFill>
                          <a:srgbClr val="00B0F0"/>
                        </a:solidFill>
                        <a:latin typeface="+mn-lt"/>
                        <a:ea typeface="+mn-ea"/>
                        <a:cs typeface="+mn-cs"/>
                      </a:endParaRPr>
                    </a:p>
                  </a:txBody>
                  <a:tcPr marL="9525" marR="9525" marT="9525" marB="0" anchor="b"/>
                </a:tc>
                <a:tc>
                  <a:txBody>
                    <a:bodyPr/>
                    <a:lstStyle/>
                    <a:p>
                      <a:pPr algn="ctr" fontAlgn="b"/>
                      <a:r>
                        <a:rPr lang="en-US" sz="1200" b="0" i="1" kern="1200" dirty="0">
                          <a:solidFill>
                            <a:srgbClr val="00B0F0"/>
                          </a:solidFill>
                          <a:latin typeface="+mn-lt"/>
                          <a:ea typeface="+mn-ea"/>
                          <a:cs typeface="+mn-cs"/>
                        </a:rPr>
                        <a:t>Approved</a:t>
                      </a:r>
                    </a:p>
                  </a:txBody>
                  <a:tcPr marL="9525" marR="9525" marT="9525" marB="0" anchor="b"/>
                </a:tc>
                <a:tc>
                  <a:txBody>
                    <a:bodyPr/>
                    <a:lstStyle/>
                    <a:p>
                      <a:pPr algn="ctr" fontAlgn="b"/>
                      <a:r>
                        <a:rPr lang="en-US" sz="1200" b="0" i="1" kern="1200" dirty="0">
                          <a:solidFill>
                            <a:srgbClr val="00B0F0"/>
                          </a:solidFill>
                          <a:latin typeface="+mn-lt"/>
                          <a:ea typeface="+mn-ea"/>
                          <a:cs typeface="+mn-cs"/>
                        </a:rPr>
                        <a:t>5</a:t>
                      </a:r>
                    </a:p>
                  </a:txBody>
                  <a:tcPr marL="9525" marR="9525" marT="9525" marB="0" anchor="b"/>
                </a:tc>
                <a:tc>
                  <a:txBody>
                    <a:bodyPr/>
                    <a:lstStyle/>
                    <a:p>
                      <a:pPr algn="ctr" fontAlgn="b"/>
                      <a:r>
                        <a:rPr lang="en-US" sz="1200" b="0" i="1" kern="1200" dirty="0">
                          <a:solidFill>
                            <a:srgbClr val="00B0F0"/>
                          </a:solidFill>
                          <a:latin typeface="+mn-lt"/>
                          <a:ea typeface="+mn-ea"/>
                          <a:cs typeface="+mn-cs"/>
                        </a:rPr>
                        <a:t>MAC</a:t>
                      </a:r>
                    </a:p>
                  </a:txBody>
                  <a:tcPr marL="9525" marR="9525" marT="9525" marB="0" anchor="b"/>
                </a:tc>
                <a:extLst>
                  <a:ext uri="{0D108BD9-81ED-4DB2-BD59-A6C34878D82A}">
                    <a16:rowId xmlns:a16="http://schemas.microsoft.com/office/drawing/2014/main" val="942160162"/>
                  </a:ext>
                </a:extLst>
              </a:tr>
              <a:tr h="259126">
                <a:tc>
                  <a:txBody>
                    <a:bodyPr/>
                    <a:lstStyle/>
                    <a:p>
                      <a:pPr algn="ctr"/>
                      <a:r>
                        <a:rPr lang="en-US" sz="1200" b="0" i="1" dirty="0">
                          <a:solidFill>
                            <a:srgbClr val="00B0F0"/>
                          </a:solidFill>
                          <a:effectLst/>
                          <a:hlinkClick r:id="rId3">
                            <a:extLst>
                              <a:ext uri="{A12FA001-AC4F-418D-AE19-62706E023703}">
                                <ahyp:hlinkClr xmlns:ahyp="http://schemas.microsoft.com/office/drawing/2018/hyperlinkcolor" val="tx"/>
                              </a:ext>
                            </a:extLst>
                          </a:hlinkClick>
                        </a:rPr>
                        <a:t>1012r2</a:t>
                      </a:r>
                      <a:endParaRPr lang="en-US" sz="1200" b="0" i="1" dirty="0">
                        <a:solidFill>
                          <a:srgbClr val="00B0F0"/>
                        </a:solidFill>
                        <a:effectLst/>
                      </a:endParaRPr>
                    </a:p>
                  </a:txBody>
                  <a:tcPr anchor="ctr"/>
                </a:tc>
                <a:tc>
                  <a:txBody>
                    <a:bodyPr/>
                    <a:lstStyle/>
                    <a:p>
                      <a:pPr algn="l" fontAlgn="b"/>
                      <a:r>
                        <a:rPr lang="en-US" sz="1200" b="0" i="1" kern="1200" dirty="0">
                          <a:solidFill>
                            <a:srgbClr val="00B0F0"/>
                          </a:solidFill>
                          <a:latin typeface="+mn-lt"/>
                          <a:ea typeface="+mn-ea"/>
                          <a:cs typeface="+mn-cs"/>
                        </a:rPr>
                        <a:t>CRs for 11be D2.0 Probe Request ML element CIDs</a:t>
                      </a:r>
                    </a:p>
                  </a:txBody>
                  <a:tcPr marL="9525" marR="9525" marT="9525" marB="0" anchor="b"/>
                </a:tc>
                <a:tc>
                  <a:txBody>
                    <a:bodyPr/>
                    <a:lstStyle/>
                    <a:p>
                      <a:pPr algn="ctr" fontAlgn="b"/>
                      <a:r>
                        <a:rPr lang="en-US" sz="1200" b="0" i="1" kern="1200" dirty="0">
                          <a:solidFill>
                            <a:srgbClr val="00B0F0"/>
                          </a:solidFill>
                          <a:effectLst/>
                          <a:latin typeface="+mn-lt"/>
                          <a:ea typeface="+mn-ea"/>
                          <a:cs typeface="+mn-cs"/>
                        </a:rPr>
                        <a:t>Rojan Chitrakar</a:t>
                      </a:r>
                      <a:endParaRPr lang="en-US" sz="1200" b="0" i="1" kern="1200" dirty="0">
                        <a:solidFill>
                          <a:srgbClr val="00B0F0"/>
                        </a:solidFill>
                        <a:latin typeface="+mn-lt"/>
                        <a:ea typeface="+mn-ea"/>
                        <a:cs typeface="+mn-cs"/>
                      </a:endParaRPr>
                    </a:p>
                  </a:txBody>
                  <a:tcPr marL="9525" marR="9525" marT="9525" marB="0" anchor="b"/>
                </a:tc>
                <a:tc>
                  <a:txBody>
                    <a:bodyPr/>
                    <a:lstStyle/>
                    <a:p>
                      <a:pPr algn="ctr" fontAlgn="b"/>
                      <a:r>
                        <a:rPr lang="en-US" sz="1200" b="0" i="1" kern="1200" dirty="0">
                          <a:solidFill>
                            <a:srgbClr val="00B0F0"/>
                          </a:solidFill>
                          <a:latin typeface="+mn-lt"/>
                          <a:ea typeface="+mn-ea"/>
                          <a:cs typeface="+mn-cs"/>
                        </a:rPr>
                        <a:t>Approved</a:t>
                      </a:r>
                    </a:p>
                  </a:txBody>
                  <a:tcPr marL="9525" marR="9525" marT="9525" marB="0" anchor="b"/>
                </a:tc>
                <a:tc>
                  <a:txBody>
                    <a:bodyPr/>
                    <a:lstStyle/>
                    <a:p>
                      <a:pPr algn="ctr" fontAlgn="b"/>
                      <a:r>
                        <a:rPr lang="en-US" sz="1200" b="0" i="1" kern="1200" dirty="0">
                          <a:solidFill>
                            <a:srgbClr val="00B0F0"/>
                          </a:solidFill>
                          <a:latin typeface="+mn-lt"/>
                          <a:ea typeface="+mn-ea"/>
                          <a:cs typeface="+mn-cs"/>
                        </a:rPr>
                        <a:t>11</a:t>
                      </a:r>
                    </a:p>
                  </a:txBody>
                  <a:tcPr marL="9525" marR="9525" marT="9525" marB="0" anchor="b"/>
                </a:tc>
                <a:tc>
                  <a:txBody>
                    <a:bodyPr/>
                    <a:lstStyle/>
                    <a:p>
                      <a:pPr algn="ctr" fontAlgn="b"/>
                      <a:r>
                        <a:rPr lang="en-US" sz="1200" b="0" i="1" kern="1200" dirty="0">
                          <a:solidFill>
                            <a:srgbClr val="00B0F0"/>
                          </a:solidFill>
                          <a:latin typeface="+mn-lt"/>
                          <a:ea typeface="+mn-ea"/>
                          <a:cs typeface="+mn-cs"/>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kern="1200" dirty="0">
                          <a:solidFill>
                            <a:srgbClr val="00B0F0"/>
                          </a:solidFill>
                          <a:effectLst/>
                          <a:latin typeface="+mn-lt"/>
                          <a:ea typeface="+mn-ea"/>
                          <a:cs typeface="+mn-cs"/>
                          <a:hlinkClick r:id="rId4">
                            <a:extLst>
                              <a:ext uri="{A12FA001-AC4F-418D-AE19-62706E023703}">
                                <ahyp:hlinkClr xmlns:ahyp="http://schemas.microsoft.com/office/drawing/2018/hyperlinkcolor" val="tx"/>
                              </a:ext>
                            </a:extLst>
                          </a:hlinkClick>
                        </a:rPr>
                        <a:t>1014r1</a:t>
                      </a:r>
                      <a:endParaRPr lang="en-US" sz="1200" b="0" kern="1200" dirty="0">
                        <a:solidFill>
                          <a:srgbClr val="00B0F0"/>
                        </a:solidFill>
                        <a:latin typeface="+mn-lt"/>
                        <a:ea typeface="+mn-ea"/>
                        <a:cs typeface="+mn-cs"/>
                      </a:endParaRPr>
                    </a:p>
                  </a:txBody>
                  <a:tcPr marL="0" marR="9525" marT="9525" marB="0" anchor="b"/>
                </a:tc>
                <a:tc>
                  <a:txBody>
                    <a:bodyPr/>
                    <a:lstStyle/>
                    <a:p>
                      <a:pPr algn="l" fontAlgn="b"/>
                      <a:r>
                        <a:rPr lang="en-US" sz="1200" b="0" kern="1200" dirty="0">
                          <a:solidFill>
                            <a:srgbClr val="00B0F0"/>
                          </a:solidFill>
                          <a:latin typeface="+mn-lt"/>
                          <a:ea typeface="+mn-ea"/>
                          <a:cs typeface="+mn-cs"/>
                        </a:rPr>
                        <a:t>Resolution of CIDs in clause 3.1 related to EPCS (CC 266)</a:t>
                      </a:r>
                    </a:p>
                  </a:txBody>
                  <a:tcPr marL="9525" marR="9525" marT="9525" marB="0" anchor="b"/>
                </a:tc>
                <a:tc>
                  <a:txBody>
                    <a:bodyPr/>
                    <a:lstStyle/>
                    <a:p>
                      <a:pPr algn="ctr" fontAlgn="b"/>
                      <a:r>
                        <a:rPr lang="en-US" sz="1200" b="0" i="0" kern="1200" dirty="0">
                          <a:solidFill>
                            <a:srgbClr val="00B0F0"/>
                          </a:solidFill>
                          <a:effectLst/>
                          <a:latin typeface="+mn-lt"/>
                          <a:ea typeface="+mn-ea"/>
                          <a:cs typeface="+mn-cs"/>
                        </a:rPr>
                        <a:t>John Wullert </a:t>
                      </a:r>
                      <a:endParaRPr lang="en-US" sz="1200" b="0" kern="1200" dirty="0">
                        <a:solidFill>
                          <a:srgbClr val="00B0F0"/>
                        </a:solidFill>
                        <a:latin typeface="+mn-lt"/>
                        <a:ea typeface="+mn-ea"/>
                        <a:cs typeface="+mn-cs"/>
                      </a:endParaRPr>
                    </a:p>
                  </a:txBody>
                  <a:tcPr marL="9525" marR="9525" marT="9525" marB="0" anchor="b"/>
                </a:tc>
                <a:tc>
                  <a:txBody>
                    <a:bodyPr/>
                    <a:lstStyle/>
                    <a:p>
                      <a:pPr algn="ctr" fontAlgn="b"/>
                      <a:r>
                        <a:rPr lang="en-US" sz="1200" b="0" i="1" kern="1200" dirty="0">
                          <a:solidFill>
                            <a:srgbClr val="00B0F0"/>
                          </a:solidFill>
                          <a:latin typeface="+mn-lt"/>
                          <a:ea typeface="+mn-ea"/>
                          <a:cs typeface="+mn-cs"/>
                        </a:rPr>
                        <a:t>Approved</a:t>
                      </a:r>
                    </a:p>
                  </a:txBody>
                  <a:tcPr marL="9525" marR="9525" marT="9525" marB="0" anchor="b"/>
                </a:tc>
                <a:tc>
                  <a:txBody>
                    <a:bodyPr/>
                    <a:lstStyle/>
                    <a:p>
                      <a:pPr algn="ctr" fontAlgn="b"/>
                      <a:r>
                        <a:rPr lang="en-US" sz="1200" b="0" kern="1200" dirty="0">
                          <a:solidFill>
                            <a:srgbClr val="00B0F0"/>
                          </a:solidFill>
                          <a:latin typeface="+mn-lt"/>
                          <a:ea typeface="+mn-ea"/>
                          <a:cs typeface="+mn-cs"/>
                        </a:rPr>
                        <a:t>9</a:t>
                      </a:r>
                    </a:p>
                  </a:txBody>
                  <a:tcPr marL="9525" marR="9525" marT="9525" marB="0" anchor="b"/>
                </a:tc>
                <a:tc>
                  <a:txBody>
                    <a:bodyPr/>
                    <a:lstStyle/>
                    <a:p>
                      <a:pPr algn="ctr" fontAlgn="b"/>
                      <a:r>
                        <a:rPr lang="en-US" sz="1200" b="0" kern="1200" dirty="0">
                          <a:solidFill>
                            <a:srgbClr val="00B0F0"/>
                          </a:solidFill>
                          <a:latin typeface="+mn-lt"/>
                          <a:ea typeface="+mn-ea"/>
                          <a:cs typeface="+mn-cs"/>
                        </a:rPr>
                        <a:t>MAC</a:t>
                      </a:r>
                    </a:p>
                  </a:txBody>
                  <a:tcPr marL="9525" marR="9525" marT="9525" marB="0" anchor="b"/>
                </a:tc>
                <a:extLst>
                  <a:ext uri="{0D108BD9-81ED-4DB2-BD59-A6C34878D82A}">
                    <a16:rowId xmlns:a16="http://schemas.microsoft.com/office/drawing/2014/main" val="1387265439"/>
                  </a:ext>
                </a:extLst>
              </a:tr>
              <a:tr h="259126">
                <a:tc>
                  <a:txBody>
                    <a:bodyPr/>
                    <a:lstStyle/>
                    <a:p>
                      <a:pPr algn="ctr"/>
                      <a:r>
                        <a:rPr lang="en-US" sz="1200" b="0" i="1" dirty="0">
                          <a:solidFill>
                            <a:srgbClr val="00B0F0"/>
                          </a:solidFill>
                          <a:effectLst/>
                          <a:hlinkClick r:id="rId5">
                            <a:extLst>
                              <a:ext uri="{A12FA001-AC4F-418D-AE19-62706E023703}">
                                <ahyp:hlinkClr xmlns:ahyp="http://schemas.microsoft.com/office/drawing/2018/hyperlinkcolor" val="tx"/>
                              </a:ext>
                            </a:extLst>
                          </a:hlinkClick>
                        </a:rPr>
                        <a:t>1015r2</a:t>
                      </a:r>
                      <a:endParaRPr lang="en-US" sz="1200" b="0" i="1" dirty="0">
                        <a:solidFill>
                          <a:srgbClr val="00B0F0"/>
                        </a:solidFill>
                        <a:effectLst/>
                      </a:endParaRPr>
                    </a:p>
                  </a:txBody>
                  <a:tcPr anchor="ctr"/>
                </a:tc>
                <a:tc>
                  <a:txBody>
                    <a:bodyPr/>
                    <a:lstStyle/>
                    <a:p>
                      <a:pPr algn="l" fontAlgn="b"/>
                      <a:r>
                        <a:rPr lang="en-US" sz="1200" b="0" i="1" kern="1200" dirty="0">
                          <a:solidFill>
                            <a:srgbClr val="00B0F0"/>
                          </a:solidFill>
                          <a:latin typeface="+mn-lt"/>
                          <a:ea typeface="+mn-ea"/>
                          <a:cs typeface="+mn-cs"/>
                        </a:rPr>
                        <a:t>Resolution of EPCS-related CIDs in clause 4.5.13 (CC 266)</a:t>
                      </a:r>
                    </a:p>
                  </a:txBody>
                  <a:tcPr marL="9525" marR="9525" marT="9525" marB="0" anchor="b"/>
                </a:tc>
                <a:tc>
                  <a:txBody>
                    <a:bodyPr/>
                    <a:lstStyle/>
                    <a:p>
                      <a:pPr algn="ctr" fontAlgn="b"/>
                      <a:r>
                        <a:rPr lang="en-US" sz="1200" b="0" i="1" kern="1200" dirty="0">
                          <a:solidFill>
                            <a:srgbClr val="00B0F0"/>
                          </a:solidFill>
                          <a:effectLst/>
                          <a:latin typeface="+mn-lt"/>
                          <a:ea typeface="+mn-ea"/>
                          <a:cs typeface="+mn-cs"/>
                        </a:rPr>
                        <a:t>John Wullert</a:t>
                      </a:r>
                      <a:endParaRPr lang="en-US" sz="1200" b="0" i="1" kern="1200" dirty="0">
                        <a:solidFill>
                          <a:srgbClr val="00B0F0"/>
                        </a:solidFill>
                        <a:latin typeface="+mn-lt"/>
                        <a:ea typeface="+mn-ea"/>
                        <a:cs typeface="+mn-cs"/>
                      </a:endParaRPr>
                    </a:p>
                  </a:txBody>
                  <a:tcPr marL="9525" marR="9525" marT="9525" marB="0" anchor="b"/>
                </a:tc>
                <a:tc>
                  <a:txBody>
                    <a:bodyPr/>
                    <a:lstStyle/>
                    <a:p>
                      <a:pPr algn="ctr" fontAlgn="b"/>
                      <a:r>
                        <a:rPr lang="en-US" sz="1200" b="0" i="1" kern="1200" dirty="0">
                          <a:solidFill>
                            <a:srgbClr val="00B0F0"/>
                          </a:solidFill>
                          <a:latin typeface="+mn-lt"/>
                          <a:ea typeface="+mn-ea"/>
                          <a:cs typeface="+mn-cs"/>
                        </a:rPr>
                        <a:t>Approved</a:t>
                      </a:r>
                    </a:p>
                  </a:txBody>
                  <a:tcPr marL="9525" marR="9525" marT="9525" marB="0" anchor="b"/>
                </a:tc>
                <a:tc>
                  <a:txBody>
                    <a:bodyPr/>
                    <a:lstStyle/>
                    <a:p>
                      <a:pPr algn="ctr" fontAlgn="b"/>
                      <a:r>
                        <a:rPr lang="en-US" sz="1200" b="0" i="1" kern="1200" dirty="0">
                          <a:solidFill>
                            <a:srgbClr val="00B0F0"/>
                          </a:solidFill>
                          <a:latin typeface="+mn-lt"/>
                          <a:ea typeface="+mn-ea"/>
                          <a:cs typeface="+mn-cs"/>
                        </a:rPr>
                        <a:t>13</a:t>
                      </a:r>
                    </a:p>
                  </a:txBody>
                  <a:tcPr marL="9525" marR="9525" marT="9525" marB="0" anchor="b"/>
                </a:tc>
                <a:tc>
                  <a:txBody>
                    <a:bodyPr/>
                    <a:lstStyle/>
                    <a:p>
                      <a:pPr algn="ctr" fontAlgn="b"/>
                      <a:r>
                        <a:rPr lang="en-US" sz="1200" b="0" i="1" kern="1200" dirty="0">
                          <a:solidFill>
                            <a:srgbClr val="00B0F0"/>
                          </a:solidFill>
                          <a:latin typeface="+mn-lt"/>
                          <a:ea typeface="+mn-ea"/>
                          <a:cs typeface="+mn-cs"/>
                        </a:rPr>
                        <a:t>MAC</a:t>
                      </a:r>
                    </a:p>
                  </a:txBody>
                  <a:tcPr marL="9525" marR="9525" marT="9525" marB="0" anchor="b"/>
                </a:tc>
                <a:extLst>
                  <a:ext uri="{0D108BD9-81ED-4DB2-BD59-A6C34878D82A}">
                    <a16:rowId xmlns:a16="http://schemas.microsoft.com/office/drawing/2014/main" val="10004"/>
                  </a:ext>
                </a:extLst>
              </a:tr>
              <a:tr h="259126">
                <a:tc>
                  <a:txBody>
                    <a:bodyPr/>
                    <a:lstStyle/>
                    <a:p>
                      <a:pPr algn="ctr"/>
                      <a:r>
                        <a:rPr lang="en-US" sz="1200" b="0" i="1" dirty="0">
                          <a:solidFill>
                            <a:srgbClr val="00B0F0"/>
                          </a:solidFill>
                          <a:effectLst/>
                          <a:hlinkClick r:id="rId6">
                            <a:extLst>
                              <a:ext uri="{A12FA001-AC4F-418D-AE19-62706E023703}">
                                <ahyp:hlinkClr xmlns:ahyp="http://schemas.microsoft.com/office/drawing/2018/hyperlinkcolor" val="tx"/>
                              </a:ext>
                            </a:extLst>
                          </a:hlinkClick>
                        </a:rPr>
                        <a:t>1016r0</a:t>
                      </a:r>
                      <a:endParaRPr lang="en-US" sz="1200" b="0" i="1" dirty="0">
                        <a:solidFill>
                          <a:srgbClr val="00B0F0"/>
                        </a:solidFill>
                        <a:effectLst/>
                      </a:endParaRPr>
                    </a:p>
                  </a:txBody>
                  <a:tcPr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00B0F0"/>
                          </a:solidFill>
                          <a:latin typeface="+mn-lt"/>
                          <a:ea typeface="+mn-ea"/>
                          <a:cs typeface="+mn-cs"/>
                        </a:rPr>
                        <a:t>CR for Table 35-7</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dirty="0">
                          <a:solidFill>
                            <a:srgbClr val="00B0F0"/>
                          </a:solidFill>
                          <a:effectLst/>
                        </a:rPr>
                        <a:t>Po-Kai Huang</a:t>
                      </a:r>
                    </a:p>
                  </a:txBody>
                  <a:tcPr marL="9525" marR="9525" marT="9525" marB="0" anchor="b"/>
                </a:tc>
                <a:tc>
                  <a:txBody>
                    <a:bodyPr/>
                    <a:lstStyle/>
                    <a:p>
                      <a:pPr algn="ctr" fontAlgn="b"/>
                      <a:r>
                        <a:rPr lang="en-US" sz="1200" b="0" i="1" kern="1200" dirty="0">
                          <a:solidFill>
                            <a:srgbClr val="00B0F0"/>
                          </a:solidFill>
                          <a:latin typeface="+mn-lt"/>
                          <a:ea typeface="+mn-ea"/>
                          <a:cs typeface="+mn-cs"/>
                        </a:rPr>
                        <a:t>Approved</a:t>
                      </a:r>
                    </a:p>
                  </a:txBody>
                  <a:tcPr marL="9525" marR="9525" marT="9525" marB="0" anchor="b"/>
                </a:tc>
                <a:tc>
                  <a:txBody>
                    <a:bodyPr/>
                    <a:lstStyle/>
                    <a:p>
                      <a:pPr algn="ctr" fontAlgn="b"/>
                      <a:r>
                        <a:rPr lang="en-US" sz="1200" b="0" i="1" kern="1200" dirty="0">
                          <a:solidFill>
                            <a:srgbClr val="00B0F0"/>
                          </a:solidFill>
                          <a:latin typeface="+mn-lt"/>
                          <a:ea typeface="+mn-ea"/>
                          <a:cs typeface="+mn-cs"/>
                        </a:rPr>
                        <a:t>4</a:t>
                      </a:r>
                    </a:p>
                  </a:txBody>
                  <a:tcPr marL="9525" marR="9525" marT="9525" marB="0" anchor="b"/>
                </a:tc>
                <a:tc>
                  <a:txBody>
                    <a:bodyPr/>
                    <a:lstStyle/>
                    <a:p>
                      <a:pPr algn="ctr" fontAlgn="b"/>
                      <a:r>
                        <a:rPr lang="en-US" sz="1200" b="0" i="1" kern="1200" dirty="0">
                          <a:solidFill>
                            <a:srgbClr val="00B0F0"/>
                          </a:solidFill>
                          <a:latin typeface="+mn-lt"/>
                          <a:ea typeface="+mn-ea"/>
                          <a:cs typeface="+mn-cs"/>
                        </a:rPr>
                        <a:t>Joint</a:t>
                      </a:r>
                    </a:p>
                  </a:txBody>
                  <a:tcPr marL="9525" marR="9525" marT="9525" marB="0" anchor="b"/>
                </a:tc>
                <a:extLst>
                  <a:ext uri="{0D108BD9-81ED-4DB2-BD59-A6C34878D82A}">
                    <a16:rowId xmlns:a16="http://schemas.microsoft.com/office/drawing/2014/main" val="3067772204"/>
                  </a:ext>
                </a:extLst>
              </a:tr>
              <a:tr h="297047">
                <a:tc>
                  <a:txBody>
                    <a:bodyPr/>
                    <a:lstStyle/>
                    <a:p>
                      <a:pPr algn="ctr" fontAlgn="b"/>
                      <a:r>
                        <a:rPr lang="en-US" sz="1200" b="0" kern="1200" dirty="0">
                          <a:solidFill>
                            <a:srgbClr val="00B0F0"/>
                          </a:solidFill>
                          <a:latin typeface="+mn-lt"/>
                          <a:ea typeface="+mn-ea"/>
                          <a:cs typeface="+mn-cs"/>
                          <a:hlinkClick r:id="rId7">
                            <a:extLst>
                              <a:ext uri="{A12FA001-AC4F-418D-AE19-62706E023703}">
                                <ahyp:hlinkClr xmlns:ahyp="http://schemas.microsoft.com/office/drawing/2018/hyperlinkcolor" val="tx"/>
                              </a:ext>
                            </a:extLst>
                          </a:hlinkClick>
                        </a:rPr>
                        <a:t>1018r1</a:t>
                      </a:r>
                      <a:endParaRPr lang="en-US" sz="1200" b="0" kern="1200" dirty="0">
                        <a:solidFill>
                          <a:srgbClr val="00B0F0"/>
                        </a:solidFill>
                        <a:latin typeface="+mn-lt"/>
                        <a:ea typeface="+mn-ea"/>
                        <a:cs typeface="+mn-cs"/>
                      </a:endParaRPr>
                    </a:p>
                  </a:txBody>
                  <a:tcPr marL="0" marR="9525" marT="9525" marB="0" anchor="b"/>
                </a:tc>
                <a:tc>
                  <a:txBody>
                    <a:bodyPr/>
                    <a:lstStyle/>
                    <a:p>
                      <a:pPr algn="l" fontAlgn="b"/>
                      <a:r>
                        <a:rPr lang="en-US" sz="1200" b="0" kern="1200" dirty="0">
                          <a:solidFill>
                            <a:srgbClr val="00B0F0"/>
                          </a:solidFill>
                          <a:latin typeface="+mn-lt"/>
                          <a:ea typeface="+mn-ea"/>
                          <a:cs typeface="+mn-cs"/>
                        </a:rPr>
                        <a:t>LB266: CR for Basic Multi-Link element - part 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rgbClr val="00B0F0"/>
                          </a:solidFill>
                          <a:latin typeface="+mn-lt"/>
                          <a:ea typeface="+mn-ea"/>
                          <a:cs typeface="+mn-cs"/>
                        </a:rPr>
                        <a:t>Gaurang Naik</a:t>
                      </a:r>
                    </a:p>
                  </a:txBody>
                  <a:tcPr marL="9525" marR="9525" marT="9525" marB="0" anchor="b"/>
                </a:tc>
                <a:tc>
                  <a:txBody>
                    <a:bodyPr/>
                    <a:lstStyle/>
                    <a:p>
                      <a:pPr algn="ctr" fontAlgn="b"/>
                      <a:r>
                        <a:rPr lang="en-US" sz="1200" b="0" i="1" kern="1200" dirty="0">
                          <a:solidFill>
                            <a:srgbClr val="00B0F0"/>
                          </a:solidFill>
                          <a:latin typeface="+mn-lt"/>
                          <a:ea typeface="+mn-ea"/>
                          <a:cs typeface="+mn-cs"/>
                        </a:rPr>
                        <a:t>Approved</a:t>
                      </a:r>
                      <a:endParaRPr lang="en-US" sz="1200" b="0" kern="1200" dirty="0">
                        <a:solidFill>
                          <a:srgbClr val="00B0F0"/>
                        </a:solidFill>
                        <a:latin typeface="+mn-lt"/>
                        <a:ea typeface="+mn-ea"/>
                        <a:cs typeface="+mn-cs"/>
                      </a:endParaRPr>
                    </a:p>
                  </a:txBody>
                  <a:tcPr marL="9525" marR="9525" marT="9525" marB="0" anchor="b"/>
                </a:tc>
                <a:tc>
                  <a:txBody>
                    <a:bodyPr/>
                    <a:lstStyle/>
                    <a:p>
                      <a:pPr algn="ctr" fontAlgn="b"/>
                      <a:r>
                        <a:rPr lang="en-US" sz="1200" b="0" kern="1200" dirty="0">
                          <a:solidFill>
                            <a:srgbClr val="00B0F0"/>
                          </a:solidFill>
                          <a:latin typeface="+mn-lt"/>
                          <a:ea typeface="+mn-ea"/>
                          <a:cs typeface="+mn-cs"/>
                        </a:rPr>
                        <a:t>30</a:t>
                      </a:r>
                    </a:p>
                  </a:txBody>
                  <a:tcPr marL="9525" marR="9525" marT="9525" marB="0" anchor="b"/>
                </a:tc>
                <a:tc>
                  <a:txBody>
                    <a:bodyPr/>
                    <a:lstStyle/>
                    <a:p>
                      <a:pPr algn="ctr" fontAlgn="b"/>
                      <a:r>
                        <a:rPr lang="en-US" sz="1200" b="0" kern="1200" dirty="0">
                          <a:solidFill>
                            <a:srgbClr val="00B0F0"/>
                          </a:solidFill>
                          <a:latin typeface="+mn-lt"/>
                          <a:ea typeface="+mn-ea"/>
                          <a:cs typeface="+mn-cs"/>
                        </a:rPr>
                        <a:t>Joint</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1" kern="1200" dirty="0">
                          <a:solidFill>
                            <a:srgbClr val="00B0F0"/>
                          </a:solidFill>
                          <a:latin typeface="+mn-lt"/>
                          <a:ea typeface="+mn-ea"/>
                          <a:cs typeface="+mn-cs"/>
                          <a:hlinkClick r:id="rId8">
                            <a:extLst>
                              <a:ext uri="{A12FA001-AC4F-418D-AE19-62706E023703}">
                                <ahyp:hlinkClr xmlns:ahyp="http://schemas.microsoft.com/office/drawing/2018/hyperlinkcolor" val="tx"/>
                              </a:ext>
                            </a:extLst>
                          </a:hlinkClick>
                        </a:rPr>
                        <a:t>1019r2</a:t>
                      </a:r>
                      <a:endParaRPr lang="en-US" sz="1200" b="0" i="1" kern="1200" dirty="0">
                        <a:solidFill>
                          <a:srgbClr val="00B0F0"/>
                        </a:solidFill>
                        <a:latin typeface="+mn-lt"/>
                        <a:ea typeface="+mn-ea"/>
                        <a:cs typeface="+mn-cs"/>
                      </a:endParaRPr>
                    </a:p>
                  </a:txBody>
                  <a:tcPr marL="0" marR="9525" marT="9525" marB="0" anchor="b"/>
                </a:tc>
                <a:tc>
                  <a:txBody>
                    <a:bodyPr/>
                    <a:lstStyle/>
                    <a:p>
                      <a:pPr algn="l" fontAlgn="b"/>
                      <a:r>
                        <a:rPr lang="en-US" sz="1200" b="0" i="1" kern="1200" dirty="0">
                          <a:solidFill>
                            <a:srgbClr val="00B0F0"/>
                          </a:solidFill>
                          <a:latin typeface="+mn-lt"/>
                          <a:ea typeface="+mn-ea"/>
                          <a:cs typeface="+mn-cs"/>
                        </a:rPr>
                        <a:t>LB266: CR for Clause 9.3.3</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00B0F0"/>
                          </a:solidFill>
                          <a:latin typeface="+mn-lt"/>
                          <a:ea typeface="+mn-ea"/>
                          <a:cs typeface="+mn-cs"/>
                        </a:rPr>
                        <a:t>Gaurang Naik</a:t>
                      </a:r>
                    </a:p>
                  </a:txBody>
                  <a:tcPr marL="9525" marR="9525" marT="9525" marB="0" anchor="b"/>
                </a:tc>
                <a:tc>
                  <a:txBody>
                    <a:bodyPr/>
                    <a:lstStyle/>
                    <a:p>
                      <a:pPr algn="ctr" fontAlgn="b"/>
                      <a:r>
                        <a:rPr lang="en-US" sz="1200" b="0" i="1" kern="1200" dirty="0">
                          <a:solidFill>
                            <a:srgbClr val="00B0F0"/>
                          </a:solidFill>
                          <a:latin typeface="+mn-lt"/>
                          <a:ea typeface="+mn-ea"/>
                          <a:cs typeface="+mn-cs"/>
                        </a:rPr>
                        <a:t>Approved</a:t>
                      </a:r>
                    </a:p>
                  </a:txBody>
                  <a:tcPr marL="9525" marR="9525" marT="9525" marB="0" anchor="b"/>
                </a:tc>
                <a:tc>
                  <a:txBody>
                    <a:bodyPr/>
                    <a:lstStyle/>
                    <a:p>
                      <a:pPr algn="ctr" fontAlgn="b"/>
                      <a:r>
                        <a:rPr lang="en-US" sz="1200" b="0" i="1" kern="1200" dirty="0">
                          <a:solidFill>
                            <a:srgbClr val="00B0F0"/>
                          </a:solidFill>
                          <a:latin typeface="+mn-lt"/>
                          <a:ea typeface="+mn-ea"/>
                          <a:cs typeface="+mn-cs"/>
                        </a:rPr>
                        <a:t>14</a:t>
                      </a:r>
                    </a:p>
                  </a:txBody>
                  <a:tcPr marL="9525" marR="9525" marT="9525" marB="0" anchor="b"/>
                </a:tc>
                <a:tc>
                  <a:txBody>
                    <a:bodyPr/>
                    <a:lstStyle/>
                    <a:p>
                      <a:pPr algn="ctr" fontAlgn="b"/>
                      <a:r>
                        <a:rPr lang="en-US" sz="1200" b="0" i="1" kern="1200" dirty="0">
                          <a:solidFill>
                            <a:srgbClr val="00B0F0"/>
                          </a:solidFill>
                          <a:latin typeface="+mn-lt"/>
                          <a:ea typeface="+mn-ea"/>
                          <a:cs typeface="+mn-cs"/>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1" kern="1200" dirty="0">
                          <a:solidFill>
                            <a:srgbClr val="00B0F0"/>
                          </a:solidFill>
                          <a:latin typeface="+mn-lt"/>
                          <a:ea typeface="+mn-ea"/>
                          <a:cs typeface="+mn-cs"/>
                          <a:hlinkClick r:id="rId9">
                            <a:extLst>
                              <a:ext uri="{A12FA001-AC4F-418D-AE19-62706E023703}">
                                <ahyp:hlinkClr xmlns:ahyp="http://schemas.microsoft.com/office/drawing/2018/hyperlinkcolor" val="tx"/>
                              </a:ext>
                            </a:extLst>
                          </a:hlinkClick>
                        </a:rPr>
                        <a:t>1023r5</a:t>
                      </a:r>
                      <a:endParaRPr lang="en-US" sz="1200" b="0" i="1" kern="1200" dirty="0">
                        <a:solidFill>
                          <a:srgbClr val="00B0F0"/>
                        </a:solidFill>
                        <a:latin typeface="+mn-lt"/>
                        <a:ea typeface="+mn-ea"/>
                        <a:cs typeface="+mn-cs"/>
                      </a:endParaRPr>
                    </a:p>
                  </a:txBody>
                  <a:tcPr marL="0" marR="9525" marT="9525" marB="0" anchor="b"/>
                </a:tc>
                <a:tc>
                  <a:txBody>
                    <a:bodyPr/>
                    <a:lstStyle/>
                    <a:p>
                      <a:pPr algn="l" fontAlgn="b"/>
                      <a:r>
                        <a:rPr lang="en-US" sz="1200" b="0" i="1" kern="1200" dirty="0">
                          <a:solidFill>
                            <a:srgbClr val="00B0F0"/>
                          </a:solidFill>
                          <a:latin typeface="+mn-lt"/>
                          <a:ea typeface="+mn-ea"/>
                          <a:cs typeface="+mn-cs"/>
                        </a:rPr>
                        <a:t>AP Link Disablement </a:t>
                      </a:r>
                    </a:p>
                  </a:txBody>
                  <a:tcPr marL="9525" marR="9525" marT="9525" marB="0" anchor="b"/>
                </a:tc>
                <a:tc>
                  <a:txBody>
                    <a:bodyPr/>
                    <a:lstStyle/>
                    <a:p>
                      <a:pPr algn="ctr" fontAlgn="b"/>
                      <a:r>
                        <a:rPr lang="en-US" sz="1200" b="0" i="1" kern="1200" dirty="0">
                          <a:solidFill>
                            <a:srgbClr val="00B0F0"/>
                          </a:solidFill>
                          <a:latin typeface="+mn-lt"/>
                          <a:ea typeface="+mn-ea"/>
                          <a:cs typeface="+mn-cs"/>
                        </a:rPr>
                        <a:t>Pooya Monajemi</a:t>
                      </a:r>
                    </a:p>
                  </a:txBody>
                  <a:tcPr marL="9525" marR="9525" marT="9525" marB="0" anchor="b"/>
                </a:tc>
                <a:tc>
                  <a:txBody>
                    <a:bodyPr/>
                    <a:lstStyle/>
                    <a:p>
                      <a:pPr algn="ctr" fontAlgn="b"/>
                      <a:r>
                        <a:rPr lang="en-US" sz="1200" b="0" i="1" kern="1200" dirty="0">
                          <a:solidFill>
                            <a:srgbClr val="00B0F0"/>
                          </a:solidFill>
                          <a:latin typeface="+mn-lt"/>
                          <a:ea typeface="+mn-ea"/>
                          <a:cs typeface="+mn-cs"/>
                        </a:rPr>
                        <a:t>Approved</a:t>
                      </a:r>
                    </a:p>
                  </a:txBody>
                  <a:tcPr marL="9525" marR="9525" marT="9525" marB="0" anchor="b"/>
                </a:tc>
                <a:tc>
                  <a:txBody>
                    <a:bodyPr/>
                    <a:lstStyle/>
                    <a:p>
                      <a:pPr algn="ctr" fontAlgn="b"/>
                      <a:r>
                        <a:rPr lang="en-US" sz="1200" b="0" i="1" kern="1200" dirty="0">
                          <a:solidFill>
                            <a:srgbClr val="00B0F0"/>
                          </a:solidFill>
                          <a:latin typeface="+mn-lt"/>
                          <a:ea typeface="+mn-ea"/>
                          <a:cs typeface="+mn-cs"/>
                        </a:rPr>
                        <a:t>6</a:t>
                      </a:r>
                    </a:p>
                  </a:txBody>
                  <a:tcPr marL="9525" marR="9525" marT="9525" marB="0" anchor="b"/>
                </a:tc>
                <a:tc>
                  <a:txBody>
                    <a:bodyPr/>
                    <a:lstStyle/>
                    <a:p>
                      <a:pPr algn="ctr" fontAlgn="b"/>
                      <a:r>
                        <a:rPr lang="en-US" sz="1200" b="0" i="1" kern="1200" dirty="0">
                          <a:solidFill>
                            <a:srgbClr val="00B0F0"/>
                          </a:solidFill>
                          <a:latin typeface="+mn-lt"/>
                          <a:ea typeface="+mn-ea"/>
                          <a:cs typeface="+mn-cs"/>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1" kern="1200" dirty="0">
                          <a:solidFill>
                            <a:srgbClr val="00B0F0"/>
                          </a:solidFill>
                          <a:latin typeface="+mn-lt"/>
                          <a:ea typeface="+mn-ea"/>
                          <a:cs typeface="+mn-cs"/>
                          <a:hlinkClick r:id="rId10">
                            <a:extLst>
                              <a:ext uri="{A12FA001-AC4F-418D-AE19-62706E023703}">
                                <ahyp:hlinkClr xmlns:ahyp="http://schemas.microsoft.com/office/drawing/2018/hyperlinkcolor" val="tx"/>
                              </a:ext>
                            </a:extLst>
                          </a:hlinkClick>
                        </a:rPr>
                        <a:t>1024r1</a:t>
                      </a:r>
                      <a:endParaRPr lang="en-US" sz="1200" b="0" i="1" kern="1200" dirty="0">
                        <a:solidFill>
                          <a:srgbClr val="00B0F0"/>
                        </a:solidFill>
                        <a:latin typeface="+mn-lt"/>
                        <a:ea typeface="+mn-ea"/>
                        <a:cs typeface="+mn-cs"/>
                      </a:endParaRPr>
                    </a:p>
                  </a:txBody>
                  <a:tcPr marL="0" marR="9525" marT="9525" marB="0" anchor="b"/>
                </a:tc>
                <a:tc>
                  <a:txBody>
                    <a:bodyPr/>
                    <a:lstStyle/>
                    <a:p>
                      <a:pPr algn="l" fontAlgn="b"/>
                      <a:r>
                        <a:rPr lang="en-US" sz="1200" b="0" i="1" kern="1200" dirty="0">
                          <a:solidFill>
                            <a:srgbClr val="00B0F0"/>
                          </a:solidFill>
                          <a:latin typeface="+mn-lt"/>
                          <a:ea typeface="+mn-ea"/>
                          <a:cs typeface="+mn-cs"/>
                        </a:rPr>
                        <a:t>LB266-CRs-on-CCA-sensitivity</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00B0F0"/>
                          </a:solidFill>
                          <a:latin typeface="+mn-lt"/>
                          <a:ea typeface="+mn-ea"/>
                          <a:cs typeface="+mn-cs"/>
                        </a:rPr>
                        <a:t>Lin Yang</a:t>
                      </a:r>
                    </a:p>
                  </a:txBody>
                  <a:tcPr marL="9525" marR="9525" marT="9525" marB="0" anchor="b"/>
                </a:tc>
                <a:tc>
                  <a:txBody>
                    <a:bodyPr/>
                    <a:lstStyle/>
                    <a:p>
                      <a:pPr algn="ctr" fontAlgn="b"/>
                      <a:r>
                        <a:rPr lang="en-US" sz="1200" b="0" i="1" kern="1200" dirty="0">
                          <a:solidFill>
                            <a:srgbClr val="00B0F0"/>
                          </a:solidFill>
                          <a:latin typeface="+mn-lt"/>
                          <a:ea typeface="+mn-ea"/>
                          <a:cs typeface="+mn-cs"/>
                        </a:rPr>
                        <a:t>Approved</a:t>
                      </a:r>
                    </a:p>
                  </a:txBody>
                  <a:tcPr marL="9525" marR="9525" marT="9525" marB="0" anchor="b"/>
                </a:tc>
                <a:tc>
                  <a:txBody>
                    <a:bodyPr/>
                    <a:lstStyle/>
                    <a:p>
                      <a:pPr algn="ctr" fontAlgn="b"/>
                      <a:r>
                        <a:rPr lang="en-US" sz="1200" b="0" i="1" kern="1200" dirty="0">
                          <a:solidFill>
                            <a:srgbClr val="00B0F0"/>
                          </a:solidFill>
                          <a:latin typeface="+mn-lt"/>
                          <a:ea typeface="+mn-ea"/>
                          <a:cs typeface="+mn-cs"/>
                        </a:rPr>
                        <a:t>5</a:t>
                      </a:r>
                    </a:p>
                  </a:txBody>
                  <a:tcPr marL="9525" marR="9525" marT="9525" marB="0" anchor="b"/>
                </a:tc>
                <a:tc>
                  <a:txBody>
                    <a:bodyPr/>
                    <a:lstStyle/>
                    <a:p>
                      <a:pPr algn="ctr" fontAlgn="b"/>
                      <a:r>
                        <a:rPr lang="en-US" sz="1200" b="0" i="1" kern="1200" dirty="0">
                          <a:solidFill>
                            <a:srgbClr val="00B0F0"/>
                          </a:solidFill>
                          <a:latin typeface="+mn-lt"/>
                          <a:ea typeface="+mn-ea"/>
                          <a:cs typeface="+mn-cs"/>
                        </a:rPr>
                        <a:t>PHY</a:t>
                      </a:r>
                    </a:p>
                  </a:txBody>
                  <a:tcPr marL="9525" marR="9525" marT="9525" marB="0" anchor="b"/>
                </a:tc>
                <a:extLst>
                  <a:ext uri="{0D108BD9-81ED-4DB2-BD59-A6C34878D82A}">
                    <a16:rowId xmlns:a16="http://schemas.microsoft.com/office/drawing/2014/main" val="1572575118"/>
                  </a:ext>
                </a:extLst>
              </a:tr>
              <a:tr h="297047">
                <a:tc>
                  <a:txBody>
                    <a:bodyPr/>
                    <a:lstStyle/>
                    <a:p>
                      <a:pPr algn="ctr" fontAlgn="b"/>
                      <a:r>
                        <a:rPr lang="en-US" sz="1200" b="0" i="1" kern="1200" dirty="0">
                          <a:solidFill>
                            <a:srgbClr val="00B0F0"/>
                          </a:solidFill>
                          <a:latin typeface="+mn-lt"/>
                          <a:ea typeface="+mn-ea"/>
                          <a:cs typeface="+mn-cs"/>
                          <a:hlinkClick r:id="rId11">
                            <a:extLst>
                              <a:ext uri="{A12FA001-AC4F-418D-AE19-62706E023703}">
                                <ahyp:hlinkClr xmlns:ahyp="http://schemas.microsoft.com/office/drawing/2018/hyperlinkcolor" val="tx"/>
                              </a:ext>
                            </a:extLst>
                          </a:hlinkClick>
                        </a:rPr>
                        <a:t>1025r0</a:t>
                      </a:r>
                      <a:endParaRPr lang="en-US" sz="1200" b="0" i="1" kern="1200" dirty="0">
                        <a:solidFill>
                          <a:srgbClr val="00B0F0"/>
                        </a:solidFill>
                        <a:latin typeface="+mn-lt"/>
                        <a:ea typeface="+mn-ea"/>
                        <a:cs typeface="+mn-cs"/>
                      </a:endParaRPr>
                    </a:p>
                  </a:txBody>
                  <a:tcPr marL="0" marR="9525" marT="9525" marB="0" anchor="b"/>
                </a:tc>
                <a:tc>
                  <a:txBody>
                    <a:bodyPr/>
                    <a:lstStyle/>
                    <a:p>
                      <a:pPr algn="l" fontAlgn="b"/>
                      <a:r>
                        <a:rPr lang="en-US" sz="1200" b="0" i="1" kern="1200" dirty="0">
                          <a:solidFill>
                            <a:srgbClr val="00B0F0"/>
                          </a:solidFill>
                          <a:latin typeface="+mn-lt"/>
                          <a:ea typeface="+mn-ea"/>
                          <a:cs typeface="+mn-cs"/>
                        </a:rPr>
                        <a:t>CR-for-OM-part-1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dirty="0">
                          <a:solidFill>
                            <a:srgbClr val="00B0F0"/>
                          </a:solidFill>
                          <a:effectLst/>
                        </a:rPr>
                        <a:t>Po-Kai Huang</a:t>
                      </a:r>
                    </a:p>
                  </a:txBody>
                  <a:tcPr marL="9525" marR="9525" marT="9525" marB="0" anchor="b"/>
                </a:tc>
                <a:tc>
                  <a:txBody>
                    <a:bodyPr/>
                    <a:lstStyle/>
                    <a:p>
                      <a:pPr algn="ctr" fontAlgn="b"/>
                      <a:r>
                        <a:rPr lang="en-US" sz="1200" b="0" i="1" kern="1200" dirty="0">
                          <a:solidFill>
                            <a:srgbClr val="00B0F0"/>
                          </a:solidFill>
                          <a:latin typeface="+mn-lt"/>
                          <a:ea typeface="+mn-ea"/>
                          <a:cs typeface="+mn-cs"/>
                        </a:rPr>
                        <a:t>Approved</a:t>
                      </a:r>
                    </a:p>
                  </a:txBody>
                  <a:tcPr marL="9525" marR="9525" marT="9525" marB="0" anchor="b"/>
                </a:tc>
                <a:tc>
                  <a:txBody>
                    <a:bodyPr/>
                    <a:lstStyle/>
                    <a:p>
                      <a:pPr algn="ctr" fontAlgn="b"/>
                      <a:r>
                        <a:rPr lang="en-US" sz="1200" b="0" i="1" kern="1200" dirty="0">
                          <a:solidFill>
                            <a:srgbClr val="00B0F0"/>
                          </a:solidFill>
                          <a:latin typeface="+mn-lt"/>
                          <a:ea typeface="+mn-ea"/>
                          <a:cs typeface="+mn-cs"/>
                        </a:rPr>
                        <a:t>8</a:t>
                      </a:r>
                    </a:p>
                  </a:txBody>
                  <a:tcPr marL="9525" marR="9525" marT="9525" marB="0" anchor="b"/>
                </a:tc>
                <a:tc>
                  <a:txBody>
                    <a:bodyPr/>
                    <a:lstStyle/>
                    <a:p>
                      <a:pPr algn="ctr" fontAlgn="b"/>
                      <a:r>
                        <a:rPr lang="en-US" sz="1200" b="0" i="1" kern="1200" dirty="0">
                          <a:solidFill>
                            <a:srgbClr val="00B0F0"/>
                          </a:solidFill>
                          <a:latin typeface="+mn-lt"/>
                          <a:ea typeface="+mn-ea"/>
                          <a:cs typeface="+mn-cs"/>
                        </a:rPr>
                        <a:t>MAC</a:t>
                      </a:r>
                    </a:p>
                  </a:txBody>
                  <a:tcPr marL="9525" marR="9525" marT="9525" marB="0" anchor="b"/>
                </a:tc>
                <a:extLst>
                  <a:ext uri="{0D108BD9-81ED-4DB2-BD59-A6C34878D82A}">
                    <a16:rowId xmlns:a16="http://schemas.microsoft.com/office/drawing/2014/main" val="989680276"/>
                  </a:ext>
                </a:extLst>
              </a:tr>
              <a:tr h="297047">
                <a:tc>
                  <a:txBody>
                    <a:bodyPr/>
                    <a:lstStyle/>
                    <a:p>
                      <a:pPr algn="ctr" fontAlgn="b"/>
                      <a:r>
                        <a:rPr lang="en-US" sz="1200" b="0" kern="1200" dirty="0">
                          <a:solidFill>
                            <a:srgbClr val="FF0000"/>
                          </a:solidFill>
                          <a:latin typeface="+mn-lt"/>
                          <a:ea typeface="+mn-ea"/>
                          <a:cs typeface="+mn-cs"/>
                          <a:hlinkClick r:id="rId12">
                            <a:extLst>
                              <a:ext uri="{A12FA001-AC4F-418D-AE19-62706E023703}">
                                <ahyp:hlinkClr xmlns:ahyp="http://schemas.microsoft.com/office/drawing/2018/hyperlinkcolor" val="tx"/>
                              </a:ext>
                            </a:extLst>
                          </a:hlinkClick>
                        </a:rPr>
                        <a:t>1026r6</a:t>
                      </a:r>
                      <a:endParaRPr lang="en-US" sz="1200" b="0" kern="1200" dirty="0">
                        <a:solidFill>
                          <a:srgbClr val="FF0000"/>
                        </a:solidFill>
                        <a:latin typeface="+mn-lt"/>
                        <a:ea typeface="+mn-ea"/>
                        <a:cs typeface="+mn-cs"/>
                      </a:endParaRPr>
                    </a:p>
                  </a:txBody>
                  <a:tcPr marL="0" marR="9525" marT="9525" marB="0" anchor="b"/>
                </a:tc>
                <a:tc>
                  <a:txBody>
                    <a:bodyPr/>
                    <a:lstStyle/>
                    <a:p>
                      <a:pPr algn="l" fontAlgn="b"/>
                      <a:r>
                        <a:rPr lang="en-US" sz="1200" b="0" kern="1200" dirty="0">
                          <a:solidFill>
                            <a:srgbClr val="FF0000"/>
                          </a:solidFill>
                          <a:latin typeface="+mn-lt"/>
                          <a:ea typeface="+mn-ea"/>
                          <a:cs typeface="+mn-cs"/>
                        </a:rPr>
                        <a:t>CR for </a:t>
                      </a:r>
                      <a:r>
                        <a:rPr lang="en-US" sz="1200" b="0" kern="1200" dirty="0" err="1">
                          <a:solidFill>
                            <a:srgbClr val="FF0000"/>
                          </a:solidFill>
                          <a:latin typeface="+mn-lt"/>
                          <a:ea typeface="+mn-ea"/>
                          <a:cs typeface="+mn-cs"/>
                        </a:rPr>
                        <a:t>misc</a:t>
                      </a:r>
                      <a:r>
                        <a:rPr lang="en-US" sz="1200" b="0" kern="1200" dirty="0">
                          <a:solidFill>
                            <a:srgbClr val="FF0000"/>
                          </a:solidFill>
                          <a:latin typeface="+mn-lt"/>
                          <a:ea typeface="+mn-ea"/>
                          <a:cs typeface="+mn-cs"/>
                        </a:rPr>
                        <a:t> CIDs for 35.3.12.4</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rgbClr val="FF0000"/>
                          </a:solidFill>
                          <a:latin typeface="+mn-lt"/>
                          <a:ea typeface="+mn-ea"/>
                          <a:cs typeface="+mn-cs"/>
                        </a:rPr>
                        <a:t>Laurent Cariou</a:t>
                      </a:r>
                    </a:p>
                  </a:txBody>
                  <a:tcPr marL="9525" marR="9525" marT="9525" marB="0" anchor="b"/>
                </a:tc>
                <a:tc>
                  <a:txBody>
                    <a:bodyPr/>
                    <a:lstStyle/>
                    <a:p>
                      <a:pPr algn="ctr" fontAlgn="b"/>
                      <a:r>
                        <a:rPr lang="en-US" sz="1200" b="0" kern="1200" dirty="0">
                          <a:solidFill>
                            <a:srgbClr val="FF0000"/>
                          </a:solidFill>
                          <a:latin typeface="+mn-lt"/>
                          <a:ea typeface="+mn-ea"/>
                          <a:cs typeface="+mn-cs"/>
                        </a:rPr>
                        <a:t>FM</a:t>
                      </a:r>
                    </a:p>
                  </a:txBody>
                  <a:tcPr marL="9525" marR="9525" marT="9525" marB="0" anchor="b"/>
                </a:tc>
                <a:tc>
                  <a:txBody>
                    <a:bodyPr/>
                    <a:lstStyle/>
                    <a:p>
                      <a:pPr algn="ctr" fontAlgn="b"/>
                      <a:r>
                        <a:rPr lang="en-US" sz="1200" b="0" kern="1200" dirty="0">
                          <a:solidFill>
                            <a:srgbClr val="FF0000"/>
                          </a:solidFill>
                          <a:latin typeface="+mn-lt"/>
                          <a:ea typeface="+mn-ea"/>
                          <a:cs typeface="+mn-cs"/>
                        </a:rPr>
                        <a:t>6</a:t>
                      </a:r>
                    </a:p>
                  </a:txBody>
                  <a:tcPr marL="9525" marR="9525" marT="9525" marB="0" anchor="b"/>
                </a:tc>
                <a:tc>
                  <a:txBody>
                    <a:bodyPr/>
                    <a:lstStyle/>
                    <a:p>
                      <a:pPr algn="ctr" fontAlgn="b"/>
                      <a:r>
                        <a:rPr lang="en-US" sz="1200" b="0" kern="1200" dirty="0">
                          <a:solidFill>
                            <a:srgbClr val="FF0000"/>
                          </a:solidFill>
                          <a:latin typeface="+mn-lt"/>
                          <a:ea typeface="+mn-ea"/>
                          <a:cs typeface="+mn-cs"/>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1" kern="1200" dirty="0">
                          <a:solidFill>
                            <a:srgbClr val="00B0F0"/>
                          </a:solidFill>
                          <a:latin typeface="+mn-lt"/>
                          <a:ea typeface="+mn-ea"/>
                          <a:cs typeface="+mn-cs"/>
                          <a:hlinkClick r:id="rId13">
                            <a:extLst>
                              <a:ext uri="{A12FA001-AC4F-418D-AE19-62706E023703}">
                                <ahyp:hlinkClr xmlns:ahyp="http://schemas.microsoft.com/office/drawing/2018/hyperlinkcolor" val="tx"/>
                              </a:ext>
                            </a:extLst>
                          </a:hlinkClick>
                        </a:rPr>
                        <a:t>1027r2</a:t>
                      </a:r>
                      <a:endParaRPr lang="en-US" sz="1200" b="0" i="1" kern="1200" dirty="0">
                        <a:solidFill>
                          <a:srgbClr val="00B0F0"/>
                        </a:solidFill>
                        <a:latin typeface="+mn-lt"/>
                        <a:ea typeface="+mn-ea"/>
                        <a:cs typeface="+mn-cs"/>
                      </a:endParaRPr>
                    </a:p>
                  </a:txBody>
                  <a:tcPr marL="0" marR="9525" marT="9525" marB="0" anchor="b"/>
                </a:tc>
                <a:tc>
                  <a:txBody>
                    <a:bodyPr/>
                    <a:lstStyle/>
                    <a:p>
                      <a:pPr algn="l" fontAlgn="b"/>
                      <a:r>
                        <a:rPr lang="en-US" sz="1200" b="0" i="1" kern="1200" dirty="0">
                          <a:solidFill>
                            <a:srgbClr val="00B0F0"/>
                          </a:solidFill>
                          <a:latin typeface="+mn-lt"/>
                          <a:ea typeface="+mn-ea"/>
                          <a:cs typeface="+mn-cs"/>
                        </a:rPr>
                        <a:t>D2.0 Comment Resolution on U-SIG Part 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00B0F0"/>
                          </a:solidFill>
                          <a:latin typeface="+mn-lt"/>
                          <a:ea typeface="+mn-ea"/>
                          <a:cs typeface="+mn-cs"/>
                        </a:rPr>
                        <a:t>Alice Chen</a:t>
                      </a:r>
                    </a:p>
                  </a:txBody>
                  <a:tcPr marL="9525" marR="9525" marT="9525" marB="0" anchor="b"/>
                </a:tc>
                <a:tc>
                  <a:txBody>
                    <a:bodyPr/>
                    <a:lstStyle/>
                    <a:p>
                      <a:pPr algn="ctr" fontAlgn="b"/>
                      <a:r>
                        <a:rPr lang="en-US" sz="1200" b="0" i="1" kern="1200" dirty="0">
                          <a:solidFill>
                            <a:srgbClr val="00B0F0"/>
                          </a:solidFill>
                          <a:latin typeface="+mn-lt"/>
                          <a:ea typeface="+mn-ea"/>
                          <a:cs typeface="+mn-cs"/>
                        </a:rPr>
                        <a:t>Approved</a:t>
                      </a:r>
                    </a:p>
                  </a:txBody>
                  <a:tcPr marL="9525" marR="9525" marT="9525" marB="0" anchor="b"/>
                </a:tc>
                <a:tc>
                  <a:txBody>
                    <a:bodyPr/>
                    <a:lstStyle/>
                    <a:p>
                      <a:pPr algn="ctr" fontAlgn="b"/>
                      <a:r>
                        <a:rPr lang="en-US" sz="1200" b="0" i="1" kern="1200" dirty="0">
                          <a:solidFill>
                            <a:srgbClr val="00B0F0"/>
                          </a:solidFill>
                          <a:latin typeface="+mn-lt"/>
                          <a:ea typeface="+mn-ea"/>
                          <a:cs typeface="+mn-cs"/>
                        </a:rPr>
                        <a:t>11</a:t>
                      </a:r>
                    </a:p>
                  </a:txBody>
                  <a:tcPr marL="9525" marR="9525" marT="9525" marB="0" anchor="b"/>
                </a:tc>
                <a:tc>
                  <a:txBody>
                    <a:bodyPr/>
                    <a:lstStyle/>
                    <a:p>
                      <a:pPr algn="ctr" fontAlgn="b"/>
                      <a:r>
                        <a:rPr lang="en-US" sz="1200" b="0" i="1" kern="1200" dirty="0">
                          <a:solidFill>
                            <a:srgbClr val="00B0F0"/>
                          </a:solidFill>
                          <a:latin typeface="+mn-lt"/>
                          <a:ea typeface="+mn-ea"/>
                          <a:cs typeface="+mn-cs"/>
                        </a:rPr>
                        <a:t>PHY</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kern="1200" dirty="0">
                          <a:solidFill>
                            <a:schemeClr val="tx1"/>
                          </a:solidFill>
                          <a:latin typeface="+mn-lt"/>
                          <a:ea typeface="+mn-ea"/>
                          <a:cs typeface="+mn-cs"/>
                          <a:hlinkClick r:id="rId14"/>
                        </a:rPr>
                        <a:t>1028r0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Triggered TXOP Sharing Error Recovery CID 12420</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Ronny Y. Kim</a:t>
                      </a:r>
                    </a:p>
                  </a:txBody>
                  <a:tcPr marL="9525" marR="9525" marT="9525" marB="0" anchor="b"/>
                </a:tc>
                <a:tc>
                  <a:txBody>
                    <a:bodyPr/>
                    <a:lstStyle/>
                    <a:p>
                      <a:pPr algn="ctr" fontAlgn="b"/>
                      <a:r>
                        <a:rPr kumimoji="0" lang="en-US" sz="1200" b="0" i="0" u="none" strike="noStrike" kern="1200" cap="none" spc="0" normalizeH="0" baseline="0" noProof="0" dirty="0">
                          <a:ln>
                            <a:noFill/>
                          </a:ln>
                          <a:solidFill>
                            <a:schemeClr val="tx1"/>
                          </a:solidFill>
                          <a:effectLst/>
                          <a:uLnTx/>
                          <a:uFillTx/>
                          <a:latin typeface="+mn-lt"/>
                          <a:ea typeface="+mn-ea"/>
                          <a:cs typeface="+mn-cs"/>
                        </a:rPr>
                        <a:t>Pending</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548110535"/>
                  </a:ext>
                </a:extLst>
              </a:tr>
              <a:tr h="297047">
                <a:tc>
                  <a:txBody>
                    <a:bodyPr/>
                    <a:lstStyle/>
                    <a:p>
                      <a:pPr algn="ctr" fontAlgn="b"/>
                      <a:r>
                        <a:rPr lang="en-US" sz="1200" b="0" i="1" kern="1200" dirty="0">
                          <a:solidFill>
                            <a:srgbClr val="00B0F0"/>
                          </a:solidFill>
                          <a:latin typeface="+mn-lt"/>
                          <a:ea typeface="+mn-ea"/>
                          <a:cs typeface="+mn-cs"/>
                          <a:hlinkClick r:id="rId15">
                            <a:extLst>
                              <a:ext uri="{A12FA001-AC4F-418D-AE19-62706E023703}">
                                <ahyp:hlinkClr xmlns:ahyp="http://schemas.microsoft.com/office/drawing/2018/hyperlinkcolor" val="tx"/>
                              </a:ext>
                            </a:extLst>
                          </a:hlinkClick>
                        </a:rPr>
                        <a:t>1029r2</a:t>
                      </a:r>
                      <a:endParaRPr lang="en-US" sz="1200" b="0" i="1" kern="1200" dirty="0">
                        <a:solidFill>
                          <a:srgbClr val="00B0F0"/>
                        </a:solidFill>
                        <a:latin typeface="+mn-lt"/>
                        <a:ea typeface="+mn-ea"/>
                        <a:cs typeface="+mn-cs"/>
                      </a:endParaRPr>
                    </a:p>
                  </a:txBody>
                  <a:tcPr marL="0" marR="9525" marT="9525" marB="0" anchor="b"/>
                </a:tc>
                <a:tc>
                  <a:txBody>
                    <a:bodyPr/>
                    <a:lstStyle/>
                    <a:p>
                      <a:pPr algn="l" fontAlgn="b"/>
                      <a:r>
                        <a:rPr lang="en-US" sz="1200" b="0" i="1" kern="1200" dirty="0">
                          <a:solidFill>
                            <a:srgbClr val="00B0F0"/>
                          </a:solidFill>
                          <a:latin typeface="+mn-lt"/>
                          <a:ea typeface="+mn-ea"/>
                          <a:cs typeface="+mn-cs"/>
                        </a:rPr>
                        <a:t>LB266-CR-for-35.3.4.1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00B0F0"/>
                          </a:solidFill>
                          <a:latin typeface="+mn-lt"/>
                          <a:ea typeface="+mn-ea"/>
                          <a:cs typeface="+mn-cs"/>
                        </a:rPr>
                        <a:t>Laurent Cariou</a:t>
                      </a:r>
                    </a:p>
                  </a:txBody>
                  <a:tcPr marL="9525" marR="9525" marT="9525" marB="0" anchor="b"/>
                </a:tc>
                <a:tc>
                  <a:txBody>
                    <a:bodyPr/>
                    <a:lstStyle/>
                    <a:p>
                      <a:pPr algn="ctr" fontAlgn="b"/>
                      <a:r>
                        <a:rPr lang="en-US" sz="1200" b="0" i="1" kern="1200" dirty="0">
                          <a:solidFill>
                            <a:srgbClr val="00B0F0"/>
                          </a:solidFill>
                          <a:latin typeface="+mn-lt"/>
                          <a:ea typeface="+mn-ea"/>
                          <a:cs typeface="+mn-cs"/>
                        </a:rPr>
                        <a:t>Approved</a:t>
                      </a:r>
                    </a:p>
                  </a:txBody>
                  <a:tcPr marL="9525" marR="9525" marT="9525" marB="0" anchor="b"/>
                </a:tc>
                <a:tc>
                  <a:txBody>
                    <a:bodyPr/>
                    <a:lstStyle/>
                    <a:p>
                      <a:pPr algn="ctr" fontAlgn="b"/>
                      <a:r>
                        <a:rPr lang="en-US" sz="1200" b="0" i="1" kern="1200" dirty="0">
                          <a:solidFill>
                            <a:srgbClr val="00B0F0"/>
                          </a:solidFill>
                          <a:latin typeface="+mn-lt"/>
                          <a:ea typeface="+mn-ea"/>
                          <a:cs typeface="+mn-cs"/>
                        </a:rPr>
                        <a:t>18</a:t>
                      </a:r>
                    </a:p>
                  </a:txBody>
                  <a:tcPr marL="9525" marR="9525" marT="9525" marB="0" anchor="b"/>
                </a:tc>
                <a:tc>
                  <a:txBody>
                    <a:bodyPr/>
                    <a:lstStyle/>
                    <a:p>
                      <a:pPr algn="ctr" fontAlgn="b"/>
                      <a:r>
                        <a:rPr lang="en-US" sz="1200" b="0" i="1" kern="1200" dirty="0">
                          <a:solidFill>
                            <a:srgbClr val="00B0F0"/>
                          </a:solidFill>
                          <a:latin typeface="+mn-lt"/>
                          <a:ea typeface="+mn-ea"/>
                          <a:cs typeface="+mn-cs"/>
                        </a:rPr>
                        <a:t>MAC</a:t>
                      </a:r>
                    </a:p>
                  </a:txBody>
                  <a:tcPr marL="9525" marR="9525" marT="9525" marB="0" anchor="b"/>
                </a:tc>
                <a:extLst>
                  <a:ext uri="{0D108BD9-81ED-4DB2-BD59-A6C34878D82A}">
                    <a16:rowId xmlns:a16="http://schemas.microsoft.com/office/drawing/2014/main" val="1725242346"/>
                  </a:ext>
                </a:extLst>
              </a:tr>
              <a:tr h="297047">
                <a:tc>
                  <a:txBody>
                    <a:bodyPr/>
                    <a:lstStyle/>
                    <a:p>
                      <a:pPr algn="ctr"/>
                      <a:r>
                        <a:rPr lang="en-US" sz="1200" b="0" i="1" dirty="0">
                          <a:solidFill>
                            <a:srgbClr val="00B0F0"/>
                          </a:solidFill>
                          <a:effectLst/>
                          <a:hlinkClick r:id="rId16">
                            <a:extLst>
                              <a:ext uri="{A12FA001-AC4F-418D-AE19-62706E023703}">
                                <ahyp:hlinkClr xmlns:ahyp="http://schemas.microsoft.com/office/drawing/2018/hyperlinkcolor" val="tx"/>
                              </a:ext>
                            </a:extLst>
                          </a:hlinkClick>
                        </a:rPr>
                        <a:t>1030r0</a:t>
                      </a:r>
                      <a:endParaRPr lang="en-US" sz="1200" b="0" i="1" dirty="0">
                        <a:solidFill>
                          <a:srgbClr val="00B0F0"/>
                        </a:solidFill>
                        <a:effectLst/>
                      </a:endParaRPr>
                    </a:p>
                  </a:txBody>
                  <a:tcPr anchor="ctr"/>
                </a:tc>
                <a:tc>
                  <a:txBody>
                    <a:bodyPr/>
                    <a:lstStyle/>
                    <a:p>
                      <a:pPr algn="l" fontAlgn="b"/>
                      <a:r>
                        <a:rPr lang="nb-NO" sz="1200" b="0" i="1" kern="1200" dirty="0">
                          <a:solidFill>
                            <a:srgbClr val="00B0F0"/>
                          </a:solidFill>
                          <a:latin typeface="+mn-lt"/>
                          <a:ea typeface="+mn-ea"/>
                          <a:cs typeface="+mn-cs"/>
                        </a:rPr>
                        <a:t>CR for 36.3.2.5 20 MHz operating non-AP STAs</a:t>
                      </a:r>
                      <a:endParaRPr lang="en-US" sz="1200" b="0" i="1" kern="1200" dirty="0">
                        <a:solidFill>
                          <a:srgbClr val="00B0F0"/>
                        </a:solidFill>
                        <a:latin typeface="+mn-lt"/>
                        <a:ea typeface="+mn-ea"/>
                        <a:cs typeface="+mn-cs"/>
                      </a:endParaRPr>
                    </a:p>
                  </a:txBody>
                  <a:tcPr marL="9525" marR="9525" marT="9525" marB="0" anchor="b"/>
                </a:tc>
                <a:tc>
                  <a:txBody>
                    <a:bodyPr/>
                    <a:lstStyle/>
                    <a:p>
                      <a:pPr algn="ctr" fontAlgn="b"/>
                      <a:r>
                        <a:rPr lang="en-US" sz="1200" b="0" i="1" kern="1200" dirty="0">
                          <a:solidFill>
                            <a:srgbClr val="00B0F0"/>
                          </a:solidFill>
                          <a:latin typeface="+mn-lt"/>
                          <a:ea typeface="+mn-ea"/>
                          <a:cs typeface="+mn-cs"/>
                        </a:rPr>
                        <a:t>Eunsung Park</a:t>
                      </a:r>
                    </a:p>
                  </a:txBody>
                  <a:tcPr marL="9525" marR="9525" marT="9525" marB="0" anchor="b"/>
                </a:tc>
                <a:tc>
                  <a:txBody>
                    <a:bodyPr/>
                    <a:lstStyle/>
                    <a:p>
                      <a:pPr algn="ctr" fontAlgn="b"/>
                      <a:r>
                        <a:rPr lang="en-US" sz="1200" b="0" i="1" kern="1200" dirty="0">
                          <a:solidFill>
                            <a:srgbClr val="00B0F0"/>
                          </a:solidFill>
                          <a:latin typeface="+mn-lt"/>
                          <a:ea typeface="+mn-ea"/>
                          <a:cs typeface="+mn-cs"/>
                        </a:rPr>
                        <a:t>Approved</a:t>
                      </a:r>
                    </a:p>
                  </a:txBody>
                  <a:tcPr marL="9525" marR="9525" marT="9525" marB="0" anchor="b"/>
                </a:tc>
                <a:tc>
                  <a:txBody>
                    <a:bodyPr/>
                    <a:lstStyle/>
                    <a:p>
                      <a:pPr algn="ctr" fontAlgn="b"/>
                      <a:r>
                        <a:rPr lang="en-US" sz="1200" b="0" i="1" kern="1200" dirty="0">
                          <a:solidFill>
                            <a:srgbClr val="00B0F0"/>
                          </a:solidFill>
                          <a:latin typeface="+mn-lt"/>
                          <a:ea typeface="+mn-ea"/>
                          <a:cs typeface="+mn-cs"/>
                        </a:rPr>
                        <a:t>12</a:t>
                      </a:r>
                    </a:p>
                  </a:txBody>
                  <a:tcPr marL="9525" marR="9525" marT="9525" marB="0" anchor="b"/>
                </a:tc>
                <a:tc>
                  <a:txBody>
                    <a:bodyPr/>
                    <a:lstStyle/>
                    <a:p>
                      <a:pPr algn="ctr" fontAlgn="b"/>
                      <a:r>
                        <a:rPr lang="en-US" sz="1200" b="0" i="1" kern="1200" dirty="0">
                          <a:solidFill>
                            <a:srgbClr val="00B0F0"/>
                          </a:solidFill>
                          <a:latin typeface="+mn-lt"/>
                          <a:ea typeface="+mn-ea"/>
                          <a:cs typeface="+mn-cs"/>
                        </a:rPr>
                        <a:t>PHY</a:t>
                      </a:r>
                    </a:p>
                  </a:txBody>
                  <a:tcPr marL="9525" marR="9525" marT="9525" marB="0" anchor="b"/>
                </a:tc>
                <a:extLst>
                  <a:ext uri="{0D108BD9-81ED-4DB2-BD59-A6C34878D82A}">
                    <a16:rowId xmlns:a16="http://schemas.microsoft.com/office/drawing/2014/main" val="2774369439"/>
                  </a:ext>
                </a:extLst>
              </a:tr>
            </a:tbl>
          </a:graphicData>
        </a:graphic>
      </p:graphicFrame>
    </p:spTree>
    <p:extLst>
      <p:ext uri="{BB962C8B-B14F-4D97-AF65-F5344CB8AC3E}">
        <p14:creationId xmlns:p14="http://schemas.microsoft.com/office/powerpoint/2010/main" val="16659934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08483077"/>
              </p:ext>
            </p:extLst>
          </p:nvPr>
        </p:nvGraphicFramePr>
        <p:xfrm>
          <a:off x="851217" y="1582301"/>
          <a:ext cx="7683183" cy="475723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09600">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a:r>
                        <a:rPr lang="en-US" sz="1200" b="0" i="1" dirty="0">
                          <a:solidFill>
                            <a:srgbClr val="00B0F0"/>
                          </a:solidFill>
                          <a:effectLst/>
                          <a:hlinkClick r:id="rId2">
                            <a:extLst>
                              <a:ext uri="{A12FA001-AC4F-418D-AE19-62706E023703}">
                                <ahyp:hlinkClr xmlns:ahyp="http://schemas.microsoft.com/office/drawing/2018/hyperlinkcolor" val="tx"/>
                              </a:ext>
                            </a:extLst>
                          </a:hlinkClick>
                        </a:rPr>
                        <a:t>1031r1</a:t>
                      </a:r>
                      <a:endParaRPr lang="en-US" sz="1200" b="0" i="1" dirty="0">
                        <a:solidFill>
                          <a:srgbClr val="00B0F0"/>
                        </a:solidFill>
                        <a:effectLst/>
                      </a:endParaRPr>
                    </a:p>
                  </a:txBody>
                  <a:tcPr anchor="ctr"/>
                </a:tc>
                <a:tc>
                  <a:txBody>
                    <a:bodyPr/>
                    <a:lstStyle/>
                    <a:p>
                      <a:pPr algn="l" fontAlgn="b"/>
                      <a:r>
                        <a:rPr lang="en-US" sz="1200" b="0" i="1" kern="1200" dirty="0">
                          <a:solidFill>
                            <a:srgbClr val="00B0F0"/>
                          </a:solidFill>
                          <a:latin typeface="+mn-lt"/>
                          <a:ea typeface="+mn-ea"/>
                          <a:cs typeface="+mn-cs"/>
                        </a:rPr>
                        <a:t>CR for 36.3.12.9 EHT-STF</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00B0F0"/>
                          </a:solidFill>
                          <a:latin typeface="+mn-lt"/>
                          <a:ea typeface="+mn-ea"/>
                          <a:cs typeface="+mn-cs"/>
                        </a:rPr>
                        <a:t>Eunsung Park</a:t>
                      </a:r>
                    </a:p>
                  </a:txBody>
                  <a:tcPr marL="9525" marR="9525" marT="9525" marB="0" anchor="b"/>
                </a:tc>
                <a:tc>
                  <a:txBody>
                    <a:bodyPr/>
                    <a:lstStyle/>
                    <a:p>
                      <a:pPr algn="ctr" fontAlgn="b"/>
                      <a:r>
                        <a:rPr lang="en-US" sz="1200" b="0" i="1" kern="1200" dirty="0">
                          <a:solidFill>
                            <a:srgbClr val="00B0F0"/>
                          </a:solidFill>
                          <a:latin typeface="+mn-lt"/>
                          <a:ea typeface="+mn-ea"/>
                          <a:cs typeface="+mn-cs"/>
                        </a:rPr>
                        <a:t>Approved</a:t>
                      </a:r>
                    </a:p>
                  </a:txBody>
                  <a:tcPr marL="9525" marR="9525" marT="9525" marB="0" anchor="b"/>
                </a:tc>
                <a:tc>
                  <a:txBody>
                    <a:bodyPr/>
                    <a:lstStyle/>
                    <a:p>
                      <a:pPr algn="ctr" fontAlgn="b"/>
                      <a:r>
                        <a:rPr lang="en-US" sz="1200" b="0" i="1" kern="1200" dirty="0">
                          <a:solidFill>
                            <a:srgbClr val="00B0F0"/>
                          </a:solidFill>
                          <a:latin typeface="+mn-lt"/>
                          <a:ea typeface="+mn-ea"/>
                          <a:cs typeface="+mn-cs"/>
                        </a:rPr>
                        <a:t>3</a:t>
                      </a:r>
                    </a:p>
                  </a:txBody>
                  <a:tcPr marL="9525" marR="9525" marT="9525" marB="0" anchor="b"/>
                </a:tc>
                <a:tc>
                  <a:txBody>
                    <a:bodyPr/>
                    <a:lstStyle/>
                    <a:p>
                      <a:pPr algn="ctr" fontAlgn="b"/>
                      <a:r>
                        <a:rPr lang="en-US" sz="1200" b="0" i="1" kern="1200" dirty="0">
                          <a:solidFill>
                            <a:srgbClr val="00B0F0"/>
                          </a:solidFill>
                          <a:latin typeface="+mn-lt"/>
                          <a:ea typeface="+mn-ea"/>
                          <a:cs typeface="+mn-cs"/>
                        </a:rPr>
                        <a:t>PHY</a:t>
                      </a:r>
                    </a:p>
                  </a:txBody>
                  <a:tcPr marL="9525" marR="9525" marT="9525" marB="0" anchor="b"/>
                </a:tc>
                <a:extLst>
                  <a:ext uri="{0D108BD9-81ED-4DB2-BD59-A6C34878D82A}">
                    <a16:rowId xmlns:a16="http://schemas.microsoft.com/office/drawing/2014/main" val="1387265439"/>
                  </a:ext>
                </a:extLst>
              </a:tr>
              <a:tr h="259126">
                <a:tc>
                  <a:txBody>
                    <a:bodyPr/>
                    <a:lstStyle/>
                    <a:p>
                      <a:pPr algn="ctr"/>
                      <a:r>
                        <a:rPr lang="en-US" sz="1200" b="0" i="1" dirty="0">
                          <a:solidFill>
                            <a:srgbClr val="00B0F0"/>
                          </a:solidFill>
                          <a:effectLst/>
                          <a:hlinkClick r:id="rId3">
                            <a:extLst>
                              <a:ext uri="{A12FA001-AC4F-418D-AE19-62706E023703}">
                                <ahyp:hlinkClr xmlns:ahyp="http://schemas.microsoft.com/office/drawing/2018/hyperlinkcolor" val="tx"/>
                              </a:ext>
                            </a:extLst>
                          </a:hlinkClick>
                        </a:rPr>
                        <a:t>1032r2</a:t>
                      </a:r>
                      <a:endParaRPr lang="en-US" sz="1200" b="0" i="1" dirty="0">
                        <a:solidFill>
                          <a:srgbClr val="00B0F0"/>
                        </a:solidFill>
                        <a:effectLst/>
                      </a:endParaRPr>
                    </a:p>
                  </a:txBody>
                  <a:tcPr anchor="ctr"/>
                </a:tc>
                <a:tc>
                  <a:txBody>
                    <a:bodyPr/>
                    <a:lstStyle/>
                    <a:p>
                      <a:pPr algn="l" fontAlgn="b"/>
                      <a:r>
                        <a:rPr lang="en-US" sz="1200" b="0" i="1" kern="1200" dirty="0">
                          <a:solidFill>
                            <a:srgbClr val="00B0F0"/>
                          </a:solidFill>
                          <a:latin typeface="+mn-lt"/>
                          <a:ea typeface="+mn-ea"/>
                          <a:cs typeface="+mn-cs"/>
                        </a:rPr>
                        <a:t>CR for 35.3.3</a:t>
                      </a:r>
                    </a:p>
                  </a:txBody>
                  <a:tcPr marL="9525" marR="9525" marT="9525" marB="0" anchor="b"/>
                </a:tc>
                <a:tc>
                  <a:txBody>
                    <a:bodyPr/>
                    <a:lstStyle/>
                    <a:p>
                      <a:pPr algn="ctr" fontAlgn="b"/>
                      <a:r>
                        <a:rPr lang="en-US" sz="1200" b="0" i="1" kern="1200" dirty="0">
                          <a:solidFill>
                            <a:srgbClr val="00B0F0"/>
                          </a:solidFill>
                          <a:latin typeface="+mn-lt"/>
                          <a:ea typeface="+mn-ea"/>
                          <a:cs typeface="+mn-cs"/>
                        </a:rPr>
                        <a:t>Po-Kai Huang</a:t>
                      </a:r>
                    </a:p>
                  </a:txBody>
                  <a:tcPr marL="9525" marR="9525" marT="9525" marB="0" anchor="b"/>
                </a:tc>
                <a:tc>
                  <a:txBody>
                    <a:bodyPr/>
                    <a:lstStyle/>
                    <a:p>
                      <a:pPr algn="ctr" fontAlgn="b"/>
                      <a:r>
                        <a:rPr lang="en-US" sz="1200" b="0" i="1" kern="1200" dirty="0">
                          <a:solidFill>
                            <a:srgbClr val="00B0F0"/>
                          </a:solidFill>
                          <a:latin typeface="+mn-lt"/>
                          <a:ea typeface="+mn-ea"/>
                          <a:cs typeface="+mn-cs"/>
                        </a:rPr>
                        <a:t>Approved</a:t>
                      </a:r>
                    </a:p>
                  </a:txBody>
                  <a:tcPr marL="9525" marR="9525" marT="9525" marB="0" anchor="b"/>
                </a:tc>
                <a:tc>
                  <a:txBody>
                    <a:bodyPr/>
                    <a:lstStyle/>
                    <a:p>
                      <a:pPr algn="ctr" fontAlgn="b"/>
                      <a:r>
                        <a:rPr lang="en-US" sz="1200" b="0" i="1" kern="1200" dirty="0">
                          <a:solidFill>
                            <a:srgbClr val="00B0F0"/>
                          </a:solidFill>
                          <a:latin typeface="+mn-lt"/>
                          <a:ea typeface="+mn-ea"/>
                          <a:cs typeface="+mn-cs"/>
                        </a:rPr>
                        <a:t>21</a:t>
                      </a:r>
                    </a:p>
                  </a:txBody>
                  <a:tcPr marL="9525" marR="9525" marT="9525" marB="0" anchor="b"/>
                </a:tc>
                <a:tc>
                  <a:txBody>
                    <a:bodyPr/>
                    <a:lstStyle/>
                    <a:p>
                      <a:pPr algn="ctr" fontAlgn="b"/>
                      <a:r>
                        <a:rPr lang="en-US" sz="1200" b="0" i="1" kern="1200" dirty="0">
                          <a:solidFill>
                            <a:srgbClr val="00B0F0"/>
                          </a:solidFill>
                          <a:latin typeface="+mn-lt"/>
                          <a:ea typeface="+mn-ea"/>
                          <a:cs typeface="+mn-cs"/>
                        </a:rPr>
                        <a:t>MAC</a:t>
                      </a:r>
                    </a:p>
                  </a:txBody>
                  <a:tcPr marL="9525" marR="9525" marT="9525" marB="0" anchor="b"/>
                </a:tc>
                <a:extLst>
                  <a:ext uri="{0D108BD9-81ED-4DB2-BD59-A6C34878D82A}">
                    <a16:rowId xmlns:a16="http://schemas.microsoft.com/office/drawing/2014/main" val="10004"/>
                  </a:ext>
                </a:extLst>
              </a:tr>
              <a:tr h="259126">
                <a:tc>
                  <a:txBody>
                    <a:bodyPr/>
                    <a:lstStyle/>
                    <a:p>
                      <a:pPr algn="ctr"/>
                      <a:r>
                        <a:rPr lang="en-US" sz="1200" b="0" dirty="0">
                          <a:effectLst/>
                          <a:hlinkClick r:id="rId4"/>
                        </a:rPr>
                        <a:t>1036r0</a:t>
                      </a:r>
                      <a:endParaRPr lang="en-US" sz="1200" b="0" dirty="0">
                        <a:effectLst/>
                      </a:endParaRPr>
                    </a:p>
                  </a:txBody>
                  <a:tcPr anchor="ctr"/>
                </a:tc>
                <a:tc>
                  <a:txBody>
                    <a:bodyPr/>
                    <a:lstStyle/>
                    <a:p>
                      <a:pPr algn="l" fontAlgn="b"/>
                      <a:r>
                        <a:rPr lang="en-US" sz="1200" b="0" kern="1200" dirty="0">
                          <a:solidFill>
                            <a:schemeClr val="tx1"/>
                          </a:solidFill>
                          <a:latin typeface="+mn-lt"/>
                          <a:ea typeface="+mn-ea"/>
                          <a:cs typeface="+mn-cs"/>
                        </a:rPr>
                        <a:t>CR for latency sensitive traffic delivery</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Liuming Lu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067772204"/>
                  </a:ext>
                </a:extLst>
              </a:tr>
              <a:tr h="297047">
                <a:tc>
                  <a:txBody>
                    <a:bodyPr/>
                    <a:lstStyle/>
                    <a:p>
                      <a:pPr algn="ctr" fontAlgn="b"/>
                      <a:r>
                        <a:rPr lang="en-US" sz="1200" b="0" kern="1200" dirty="0">
                          <a:solidFill>
                            <a:schemeClr val="tx1"/>
                          </a:solidFill>
                          <a:latin typeface="+mn-lt"/>
                          <a:ea typeface="+mn-ea"/>
                          <a:cs typeface="+mn-cs"/>
                        </a:rPr>
                        <a:t>1037r0</a:t>
                      </a:r>
                    </a:p>
                  </a:txBody>
                  <a:tcPr marL="0" marR="9525" marT="9525" marB="0" anchor="b"/>
                </a:tc>
                <a:tc>
                  <a:txBody>
                    <a:bodyPr/>
                    <a:lstStyle/>
                    <a:p>
                      <a:pPr algn="l" fontAlgn="b"/>
                      <a:r>
                        <a:rPr lang="en-US" sz="1200" b="0" kern="1200" dirty="0">
                          <a:solidFill>
                            <a:schemeClr val="tx1"/>
                          </a:solidFill>
                          <a:latin typeface="+mn-lt"/>
                          <a:ea typeface="+mn-ea"/>
                          <a:cs typeface="+mn-cs"/>
                        </a:rPr>
                        <a:t>CR for 35.9.2.1 Latency sensitive traffic differentiation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Liuming Lu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1" kern="1200" dirty="0">
                          <a:solidFill>
                            <a:srgbClr val="00B0F0"/>
                          </a:solidFill>
                          <a:latin typeface="+mn-lt"/>
                          <a:ea typeface="+mn-ea"/>
                          <a:cs typeface="+mn-cs"/>
                          <a:hlinkClick r:id="rId5">
                            <a:extLst>
                              <a:ext uri="{A12FA001-AC4F-418D-AE19-62706E023703}">
                                <ahyp:hlinkClr xmlns:ahyp="http://schemas.microsoft.com/office/drawing/2018/hyperlinkcolor" val="tx"/>
                              </a:ext>
                            </a:extLst>
                          </a:hlinkClick>
                        </a:rPr>
                        <a:t>1042r1</a:t>
                      </a:r>
                      <a:endParaRPr lang="en-US" sz="1200" b="0" i="1" kern="1200" dirty="0">
                        <a:solidFill>
                          <a:srgbClr val="00B0F0"/>
                        </a:solidFill>
                        <a:latin typeface="+mn-lt"/>
                        <a:ea typeface="+mn-ea"/>
                        <a:cs typeface="+mn-cs"/>
                      </a:endParaRPr>
                    </a:p>
                  </a:txBody>
                  <a:tcPr marL="0" marR="9525" marT="9525" marB="0" anchor="b"/>
                </a:tc>
                <a:tc>
                  <a:txBody>
                    <a:bodyPr/>
                    <a:lstStyle/>
                    <a:p>
                      <a:pPr algn="l"/>
                      <a:r>
                        <a:rPr lang="en-US" sz="1200" b="0" i="1" dirty="0">
                          <a:solidFill>
                            <a:srgbClr val="00B0F0"/>
                          </a:solidFill>
                          <a:effectLst/>
                        </a:rPr>
                        <a:t>LB266-Caluse3.2-CIDs-part-1</a:t>
                      </a: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00B0F0"/>
                          </a:solidFill>
                          <a:effectLst/>
                          <a:latin typeface="+mn-lt"/>
                          <a:ea typeface="+mn-ea"/>
                          <a:cs typeface="+mn-cs"/>
                        </a:rPr>
                        <a:t>Ross Jian Yu</a:t>
                      </a:r>
                      <a:endParaRPr lang="en-US" sz="1200" b="0" i="1" kern="1200" dirty="0">
                        <a:solidFill>
                          <a:srgbClr val="00B0F0"/>
                        </a:solidFill>
                        <a:latin typeface="+mn-lt"/>
                        <a:ea typeface="+mn-ea"/>
                        <a:cs typeface="+mn-cs"/>
                      </a:endParaRPr>
                    </a:p>
                  </a:txBody>
                  <a:tcPr marL="9525" marR="9525" marT="9525" marB="0" anchor="b"/>
                </a:tc>
                <a:tc>
                  <a:txBody>
                    <a:bodyPr/>
                    <a:lstStyle/>
                    <a:p>
                      <a:pPr algn="ctr" fontAlgn="b"/>
                      <a:r>
                        <a:rPr lang="en-US" sz="1200" b="0" i="1" kern="1200" dirty="0">
                          <a:solidFill>
                            <a:srgbClr val="00B0F0"/>
                          </a:solidFill>
                          <a:latin typeface="+mn-lt"/>
                          <a:ea typeface="+mn-ea"/>
                          <a:cs typeface="+mn-cs"/>
                        </a:rPr>
                        <a:t>Approved</a:t>
                      </a:r>
                    </a:p>
                  </a:txBody>
                  <a:tcPr marL="9525" marR="9525" marT="9525" marB="0" anchor="b"/>
                </a:tc>
                <a:tc>
                  <a:txBody>
                    <a:bodyPr/>
                    <a:lstStyle/>
                    <a:p>
                      <a:pPr algn="ctr" fontAlgn="b"/>
                      <a:r>
                        <a:rPr lang="en-US" sz="1200" b="0" i="1" kern="1200" dirty="0">
                          <a:solidFill>
                            <a:srgbClr val="00B0F0"/>
                          </a:solidFill>
                          <a:latin typeface="+mn-lt"/>
                          <a:ea typeface="+mn-ea"/>
                          <a:cs typeface="+mn-cs"/>
                        </a:rPr>
                        <a:t>4</a:t>
                      </a:r>
                    </a:p>
                  </a:txBody>
                  <a:tcPr marL="9525" marR="9525" marT="9525" marB="0" anchor="b"/>
                </a:tc>
                <a:tc>
                  <a:txBody>
                    <a:bodyPr/>
                    <a:lstStyle/>
                    <a:p>
                      <a:pPr algn="ctr" fontAlgn="b"/>
                      <a:r>
                        <a:rPr lang="en-US" sz="1200" b="0" i="1" kern="1200" dirty="0">
                          <a:solidFill>
                            <a:srgbClr val="00B0F0"/>
                          </a:solidFill>
                          <a:latin typeface="+mn-lt"/>
                          <a:ea typeface="+mn-ea"/>
                          <a:cs typeface="+mn-cs"/>
                        </a:rPr>
                        <a:t>Joint</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kern="1200" dirty="0">
                          <a:solidFill>
                            <a:schemeClr val="tx1"/>
                          </a:solidFill>
                          <a:effectLst/>
                          <a:latin typeface="+mn-lt"/>
                          <a:ea typeface="+mn-ea"/>
                          <a:cs typeface="+mn-cs"/>
                          <a:hlinkClick r:id="rId6"/>
                        </a:rPr>
                        <a:t>1043</a:t>
                      </a:r>
                      <a:r>
                        <a:rPr lang="en-US" sz="1200" b="0" kern="1200" dirty="0">
                          <a:solidFill>
                            <a:schemeClr val="tx1"/>
                          </a:solidFill>
                          <a:latin typeface="+mn-lt"/>
                          <a:ea typeface="+mn-ea"/>
                          <a:cs typeface="+mn-cs"/>
                          <a:hlinkClick r:id="rId6"/>
                        </a:rPr>
                        <a:t>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i="0" kern="1200" dirty="0">
                          <a:solidFill>
                            <a:schemeClr val="tx1"/>
                          </a:solidFill>
                          <a:effectLst/>
                          <a:latin typeface="+mn-lt"/>
                          <a:ea typeface="+mn-ea"/>
                          <a:cs typeface="+mn-cs"/>
                        </a:rPr>
                        <a:t>LB266 CR on More Data Ack</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Guogang Huang </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1" kern="1200" dirty="0">
                          <a:solidFill>
                            <a:srgbClr val="00B0F0"/>
                          </a:solidFill>
                          <a:effectLst/>
                          <a:latin typeface="+mn-lt"/>
                          <a:ea typeface="+mn-ea"/>
                          <a:cs typeface="+mn-cs"/>
                          <a:hlinkClick r:id="rId7">
                            <a:extLst>
                              <a:ext uri="{A12FA001-AC4F-418D-AE19-62706E023703}">
                                <ahyp:hlinkClr xmlns:ahyp="http://schemas.microsoft.com/office/drawing/2018/hyperlinkcolor" val="tx"/>
                              </a:ext>
                            </a:extLst>
                          </a:hlinkClick>
                        </a:rPr>
                        <a:t>1044</a:t>
                      </a:r>
                      <a:r>
                        <a:rPr lang="en-US" sz="1200" b="0" i="1" kern="1200" dirty="0">
                          <a:solidFill>
                            <a:srgbClr val="00B0F0"/>
                          </a:solidFill>
                          <a:latin typeface="+mn-lt"/>
                          <a:ea typeface="+mn-ea"/>
                          <a:cs typeface="+mn-cs"/>
                          <a:hlinkClick r:id="rId7">
                            <a:extLst>
                              <a:ext uri="{A12FA001-AC4F-418D-AE19-62706E023703}">
                                <ahyp:hlinkClr xmlns:ahyp="http://schemas.microsoft.com/office/drawing/2018/hyperlinkcolor" val="tx"/>
                              </a:ext>
                            </a:extLst>
                          </a:hlinkClick>
                        </a:rPr>
                        <a:t>r2</a:t>
                      </a:r>
                      <a:endParaRPr lang="en-US" sz="1200" b="0" i="1" kern="1200" dirty="0">
                        <a:solidFill>
                          <a:srgbClr val="00B0F0"/>
                        </a:solidFill>
                        <a:latin typeface="+mn-lt"/>
                        <a:ea typeface="+mn-ea"/>
                        <a:cs typeface="+mn-cs"/>
                      </a:endParaRPr>
                    </a:p>
                  </a:txBody>
                  <a:tcPr marL="0" marR="9525" marT="9525" marB="0" anchor="b"/>
                </a:tc>
                <a:tc>
                  <a:txBody>
                    <a:bodyPr/>
                    <a:lstStyle/>
                    <a:p>
                      <a:pPr algn="l" fontAlgn="b"/>
                      <a:r>
                        <a:rPr lang="en-US" sz="1200" b="0" i="1" kern="1200" dirty="0">
                          <a:solidFill>
                            <a:srgbClr val="00B0F0"/>
                          </a:solidFill>
                          <a:effectLst/>
                          <a:latin typeface="+mn-lt"/>
                          <a:ea typeface="+mn-ea"/>
                          <a:cs typeface="+mn-cs"/>
                        </a:rPr>
                        <a:t>LB266 CR on Annex Z-part 1</a:t>
                      </a:r>
                      <a:endParaRPr lang="en-US" sz="1200" b="0" i="1" kern="1200" dirty="0">
                        <a:solidFill>
                          <a:srgbClr val="00B0F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00B0F0"/>
                          </a:solidFill>
                          <a:effectLst/>
                          <a:latin typeface="+mn-lt"/>
                          <a:ea typeface="+mn-ea"/>
                          <a:cs typeface="+mn-cs"/>
                        </a:rPr>
                        <a:t>Ross Jian Yu</a:t>
                      </a:r>
                      <a:endParaRPr lang="en-US" sz="1200" b="0" i="1" kern="1200" dirty="0">
                        <a:solidFill>
                          <a:srgbClr val="00B0F0"/>
                        </a:solidFill>
                        <a:latin typeface="+mn-lt"/>
                        <a:ea typeface="+mn-ea"/>
                        <a:cs typeface="+mn-cs"/>
                      </a:endParaRPr>
                    </a:p>
                  </a:txBody>
                  <a:tcPr marL="9525" marR="9525" marT="9525" marB="0" anchor="b"/>
                </a:tc>
                <a:tc>
                  <a:txBody>
                    <a:bodyPr/>
                    <a:lstStyle/>
                    <a:p>
                      <a:pPr algn="ctr" fontAlgn="b"/>
                      <a:r>
                        <a:rPr lang="en-US" sz="1200" b="0" i="1" kern="1200" dirty="0">
                          <a:solidFill>
                            <a:srgbClr val="00B0F0"/>
                          </a:solidFill>
                          <a:latin typeface="+mn-lt"/>
                          <a:ea typeface="+mn-ea"/>
                          <a:cs typeface="+mn-cs"/>
                        </a:rPr>
                        <a:t>Approved</a:t>
                      </a:r>
                    </a:p>
                  </a:txBody>
                  <a:tcPr marL="9525" marR="9525" marT="9525" marB="0" anchor="b"/>
                </a:tc>
                <a:tc>
                  <a:txBody>
                    <a:bodyPr/>
                    <a:lstStyle/>
                    <a:p>
                      <a:pPr algn="ctr" fontAlgn="b"/>
                      <a:r>
                        <a:rPr lang="en-US" sz="1200" b="0" i="1" kern="1200" dirty="0">
                          <a:solidFill>
                            <a:srgbClr val="00B0F0"/>
                          </a:solidFill>
                          <a:latin typeface="+mn-lt"/>
                          <a:ea typeface="+mn-ea"/>
                          <a:cs typeface="+mn-cs"/>
                        </a:rPr>
                        <a:t>7</a:t>
                      </a:r>
                    </a:p>
                  </a:txBody>
                  <a:tcPr marL="9525" marR="9525" marT="9525" marB="0" anchor="b"/>
                </a:tc>
                <a:tc>
                  <a:txBody>
                    <a:bodyPr/>
                    <a:lstStyle/>
                    <a:p>
                      <a:pPr algn="ctr" fontAlgn="b"/>
                      <a:r>
                        <a:rPr lang="en-US" sz="1200" b="0" i="1" kern="1200" dirty="0">
                          <a:solidFill>
                            <a:srgbClr val="00B0F0"/>
                          </a:solidFill>
                          <a:latin typeface="+mn-lt"/>
                          <a:ea typeface="+mn-ea"/>
                          <a:cs typeface="+mn-cs"/>
                        </a:rPr>
                        <a:t>PHY</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1" kern="1200" dirty="0">
                          <a:solidFill>
                            <a:srgbClr val="00B0F0"/>
                          </a:solidFill>
                          <a:effectLst/>
                          <a:latin typeface="+mn-lt"/>
                          <a:ea typeface="+mn-ea"/>
                          <a:cs typeface="+mn-cs"/>
                          <a:hlinkClick r:id="rId8">
                            <a:extLst>
                              <a:ext uri="{A12FA001-AC4F-418D-AE19-62706E023703}">
                                <ahyp:hlinkClr xmlns:ahyp="http://schemas.microsoft.com/office/drawing/2018/hyperlinkcolor" val="tx"/>
                              </a:ext>
                            </a:extLst>
                          </a:hlinkClick>
                        </a:rPr>
                        <a:t>1045</a:t>
                      </a:r>
                      <a:r>
                        <a:rPr lang="en-US" sz="1200" b="0" i="1" kern="1200" dirty="0">
                          <a:solidFill>
                            <a:srgbClr val="00B0F0"/>
                          </a:solidFill>
                          <a:latin typeface="+mn-lt"/>
                          <a:ea typeface="+mn-ea"/>
                          <a:cs typeface="+mn-cs"/>
                          <a:hlinkClick r:id="rId8">
                            <a:extLst>
                              <a:ext uri="{A12FA001-AC4F-418D-AE19-62706E023703}">
                                <ahyp:hlinkClr xmlns:ahyp="http://schemas.microsoft.com/office/drawing/2018/hyperlinkcolor" val="tx"/>
                              </a:ext>
                            </a:extLst>
                          </a:hlinkClick>
                        </a:rPr>
                        <a:t>r3</a:t>
                      </a:r>
                      <a:endParaRPr lang="en-US" sz="1200" b="0" i="1" kern="1200" dirty="0">
                        <a:solidFill>
                          <a:srgbClr val="00B0F0"/>
                        </a:solidFill>
                        <a:latin typeface="+mn-lt"/>
                        <a:ea typeface="+mn-ea"/>
                        <a:cs typeface="+mn-cs"/>
                      </a:endParaRPr>
                    </a:p>
                  </a:txBody>
                  <a:tcPr marL="0" marR="9525" marT="9525" marB="0" anchor="b"/>
                </a:tc>
                <a:tc>
                  <a:txBody>
                    <a:bodyPr/>
                    <a:lstStyle/>
                    <a:p>
                      <a:pPr algn="l" fontAlgn="b"/>
                      <a:r>
                        <a:rPr lang="en-US" sz="1200" b="0" i="1" kern="1200" dirty="0">
                          <a:solidFill>
                            <a:srgbClr val="00B0F0"/>
                          </a:solidFill>
                          <a:effectLst/>
                          <a:latin typeface="+mn-lt"/>
                          <a:ea typeface="+mn-ea"/>
                          <a:cs typeface="+mn-cs"/>
                        </a:rPr>
                        <a:t>LB266 CR for subclause 35.3.12.6</a:t>
                      </a:r>
                      <a:endParaRPr lang="en-US" sz="1200" b="0" i="1" kern="1200" dirty="0">
                        <a:solidFill>
                          <a:srgbClr val="00B0F0"/>
                        </a:solidFill>
                        <a:latin typeface="+mn-lt"/>
                        <a:ea typeface="+mn-ea"/>
                        <a:cs typeface="+mn-cs"/>
                      </a:endParaRPr>
                    </a:p>
                  </a:txBody>
                  <a:tcPr marL="9525" marR="9525" marT="9525" marB="0" anchor="b"/>
                </a:tc>
                <a:tc>
                  <a:txBody>
                    <a:bodyPr/>
                    <a:lstStyle/>
                    <a:p>
                      <a:pPr algn="ctr" fontAlgn="b"/>
                      <a:r>
                        <a:rPr lang="en-US" sz="1200" b="0" i="1" kern="1200" dirty="0">
                          <a:solidFill>
                            <a:srgbClr val="00B0F0"/>
                          </a:solidFill>
                          <a:effectLst/>
                          <a:latin typeface="+mn-lt"/>
                          <a:ea typeface="+mn-ea"/>
                          <a:cs typeface="+mn-cs"/>
                        </a:rPr>
                        <a:t>Ming Gan</a:t>
                      </a:r>
                      <a:endParaRPr lang="en-US" sz="1200" b="0" i="1" kern="1200" dirty="0">
                        <a:solidFill>
                          <a:srgbClr val="00B0F0"/>
                        </a:solidFill>
                        <a:latin typeface="+mn-lt"/>
                        <a:ea typeface="+mn-ea"/>
                        <a:cs typeface="+mn-cs"/>
                      </a:endParaRPr>
                    </a:p>
                  </a:txBody>
                  <a:tcPr marL="9525" marR="9525" marT="9525" marB="0" anchor="b"/>
                </a:tc>
                <a:tc>
                  <a:txBody>
                    <a:bodyPr/>
                    <a:lstStyle/>
                    <a:p>
                      <a:pPr algn="ctr" fontAlgn="b"/>
                      <a:r>
                        <a:rPr lang="en-US" sz="1200" b="0" i="1" kern="1200" dirty="0">
                          <a:solidFill>
                            <a:srgbClr val="00B0F0"/>
                          </a:solidFill>
                          <a:latin typeface="+mn-lt"/>
                          <a:ea typeface="+mn-ea"/>
                          <a:cs typeface="+mn-cs"/>
                        </a:rPr>
                        <a:t>Approved </a:t>
                      </a:r>
                    </a:p>
                  </a:txBody>
                  <a:tcPr marL="9525" marR="9525" marT="9525" marB="0" anchor="b"/>
                </a:tc>
                <a:tc>
                  <a:txBody>
                    <a:bodyPr/>
                    <a:lstStyle/>
                    <a:p>
                      <a:pPr algn="ctr" fontAlgn="b"/>
                      <a:r>
                        <a:rPr lang="en-US" sz="1200" b="0" i="1" kern="1200" dirty="0">
                          <a:solidFill>
                            <a:srgbClr val="00B0F0"/>
                          </a:solidFill>
                          <a:latin typeface="+mn-lt"/>
                          <a:ea typeface="+mn-ea"/>
                          <a:cs typeface="+mn-cs"/>
                        </a:rPr>
                        <a:t>10</a:t>
                      </a:r>
                    </a:p>
                  </a:txBody>
                  <a:tcPr marL="9525" marR="9525" marT="9525" marB="0" anchor="b"/>
                </a:tc>
                <a:tc>
                  <a:txBody>
                    <a:bodyPr/>
                    <a:lstStyle/>
                    <a:p>
                      <a:pPr algn="ctr" fontAlgn="b"/>
                      <a:r>
                        <a:rPr lang="en-US" sz="1200" b="0" i="1" kern="1200" dirty="0">
                          <a:solidFill>
                            <a:srgbClr val="00B0F0"/>
                          </a:solidFill>
                          <a:latin typeface="+mn-lt"/>
                          <a:ea typeface="+mn-ea"/>
                          <a:cs typeface="+mn-cs"/>
                        </a:rPr>
                        <a:t>Joint</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kern="1200" dirty="0">
                          <a:solidFill>
                            <a:srgbClr val="7030A0"/>
                          </a:solidFill>
                          <a:effectLst/>
                          <a:latin typeface="+mn-lt"/>
                          <a:ea typeface="+mn-ea"/>
                          <a:cs typeface="+mn-cs"/>
                          <a:hlinkClick r:id="rId9">
                            <a:extLst>
                              <a:ext uri="{A12FA001-AC4F-418D-AE19-62706E023703}">
                                <ahyp:hlinkClr xmlns:ahyp="http://schemas.microsoft.com/office/drawing/2018/hyperlinkcolor" val="tx"/>
                              </a:ext>
                            </a:extLst>
                          </a:hlinkClick>
                        </a:rPr>
                        <a:t>1046</a:t>
                      </a:r>
                      <a:r>
                        <a:rPr lang="en-US" sz="1200" b="0" kern="1200" dirty="0">
                          <a:solidFill>
                            <a:srgbClr val="7030A0"/>
                          </a:solidFill>
                          <a:latin typeface="+mn-lt"/>
                          <a:ea typeface="+mn-ea"/>
                          <a:cs typeface="+mn-cs"/>
                          <a:hlinkClick r:id="rId9">
                            <a:extLst>
                              <a:ext uri="{A12FA001-AC4F-418D-AE19-62706E023703}">
                                <ahyp:hlinkClr xmlns:ahyp="http://schemas.microsoft.com/office/drawing/2018/hyperlinkcolor" val="tx"/>
                              </a:ext>
                            </a:extLst>
                          </a:hlinkClick>
                        </a:rPr>
                        <a:t>r0</a:t>
                      </a:r>
                      <a:endParaRPr lang="en-US" sz="1200" b="0" kern="1200" dirty="0">
                        <a:solidFill>
                          <a:srgbClr val="7030A0"/>
                        </a:solidFill>
                        <a:latin typeface="+mn-lt"/>
                        <a:ea typeface="+mn-ea"/>
                        <a:cs typeface="+mn-cs"/>
                      </a:endParaRPr>
                    </a:p>
                  </a:txBody>
                  <a:tcPr marL="0" marR="9525" marT="9525" marB="0" anchor="b"/>
                </a:tc>
                <a:tc>
                  <a:txBody>
                    <a:bodyPr/>
                    <a:lstStyle/>
                    <a:p>
                      <a:pPr algn="l" fontAlgn="b"/>
                      <a:r>
                        <a:rPr lang="en-US" sz="1200" b="0" i="0" kern="1200" dirty="0">
                          <a:solidFill>
                            <a:srgbClr val="7030A0"/>
                          </a:solidFill>
                          <a:effectLst/>
                          <a:latin typeface="+mn-lt"/>
                          <a:ea typeface="+mn-ea"/>
                          <a:cs typeface="+mn-cs"/>
                        </a:rPr>
                        <a:t>LB266 CR for subclause 9.4.2.199</a:t>
                      </a:r>
                      <a:endParaRPr lang="en-US" sz="12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rgbClr val="7030A0"/>
                          </a:solidFill>
                          <a:effectLst/>
                          <a:latin typeface="+mn-lt"/>
                          <a:ea typeface="+mn-ea"/>
                          <a:cs typeface="+mn-cs"/>
                        </a:rPr>
                        <a:t>Ming Gan</a:t>
                      </a:r>
                      <a:endParaRPr lang="en-US" sz="1200" b="0" kern="1200" dirty="0">
                        <a:solidFill>
                          <a:srgbClr val="7030A0"/>
                        </a:solidFill>
                        <a:latin typeface="+mn-lt"/>
                        <a:ea typeface="+mn-ea"/>
                        <a:cs typeface="+mn-cs"/>
                      </a:endParaRPr>
                    </a:p>
                  </a:txBody>
                  <a:tcPr marL="9525" marR="9525" marT="9525" marB="0" anchor="b"/>
                </a:tc>
                <a:tc>
                  <a:txBody>
                    <a:bodyPr/>
                    <a:lstStyle/>
                    <a:p>
                      <a:pPr algn="ctr" fontAlgn="b"/>
                      <a:r>
                        <a:rPr lang="en-US" sz="1200" b="0" kern="1200" dirty="0">
                          <a:solidFill>
                            <a:srgbClr val="7030A0"/>
                          </a:solidFill>
                          <a:latin typeface="+mn-lt"/>
                          <a:ea typeface="+mn-ea"/>
                          <a:cs typeface="+mn-cs"/>
                        </a:rPr>
                        <a:t>R4M</a:t>
                      </a:r>
                    </a:p>
                  </a:txBody>
                  <a:tcPr marL="9525" marR="9525" marT="9525" marB="0" anchor="b"/>
                </a:tc>
                <a:tc>
                  <a:txBody>
                    <a:bodyPr/>
                    <a:lstStyle/>
                    <a:p>
                      <a:pPr algn="ctr" fontAlgn="b"/>
                      <a:r>
                        <a:rPr lang="en-US" sz="1200" b="0" kern="1200" dirty="0">
                          <a:solidFill>
                            <a:srgbClr val="7030A0"/>
                          </a:solidFill>
                          <a:latin typeface="+mn-lt"/>
                          <a:ea typeface="+mn-ea"/>
                          <a:cs typeface="+mn-cs"/>
                        </a:rPr>
                        <a:t>2</a:t>
                      </a:r>
                    </a:p>
                  </a:txBody>
                  <a:tcPr marL="9525" marR="9525" marT="9525" marB="0" anchor="b"/>
                </a:tc>
                <a:tc>
                  <a:txBody>
                    <a:bodyPr/>
                    <a:lstStyle/>
                    <a:p>
                      <a:pPr algn="ctr" fontAlgn="b"/>
                      <a:r>
                        <a:rPr lang="en-US" sz="1200" b="0"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1572575118"/>
                  </a:ext>
                </a:extLst>
              </a:tr>
              <a:tr h="297047">
                <a:tc>
                  <a:txBody>
                    <a:bodyPr/>
                    <a:lstStyle/>
                    <a:p>
                      <a:pPr algn="ctr" fontAlgn="b"/>
                      <a:r>
                        <a:rPr lang="en-US" sz="1200" b="0" i="1" kern="1200" dirty="0">
                          <a:solidFill>
                            <a:srgbClr val="00B0F0"/>
                          </a:solidFill>
                          <a:effectLst/>
                          <a:latin typeface="+mn-lt"/>
                          <a:ea typeface="+mn-ea"/>
                          <a:cs typeface="+mn-cs"/>
                          <a:hlinkClick r:id="rId10">
                            <a:extLst>
                              <a:ext uri="{A12FA001-AC4F-418D-AE19-62706E023703}">
                                <ahyp:hlinkClr xmlns:ahyp="http://schemas.microsoft.com/office/drawing/2018/hyperlinkcolor" val="tx"/>
                              </a:ext>
                            </a:extLst>
                          </a:hlinkClick>
                        </a:rPr>
                        <a:t>1047</a:t>
                      </a:r>
                      <a:r>
                        <a:rPr lang="en-US" sz="1200" b="0" i="1" kern="1200" dirty="0">
                          <a:solidFill>
                            <a:srgbClr val="00B0F0"/>
                          </a:solidFill>
                          <a:latin typeface="+mn-lt"/>
                          <a:ea typeface="+mn-ea"/>
                          <a:cs typeface="+mn-cs"/>
                          <a:hlinkClick r:id="rId10">
                            <a:extLst>
                              <a:ext uri="{A12FA001-AC4F-418D-AE19-62706E023703}">
                                <ahyp:hlinkClr xmlns:ahyp="http://schemas.microsoft.com/office/drawing/2018/hyperlinkcolor" val="tx"/>
                              </a:ext>
                            </a:extLst>
                          </a:hlinkClick>
                        </a:rPr>
                        <a:t>r1</a:t>
                      </a:r>
                      <a:endParaRPr lang="en-US" sz="1200" b="0" i="1" kern="1200" dirty="0">
                        <a:solidFill>
                          <a:srgbClr val="00B0F0"/>
                        </a:solidFill>
                        <a:latin typeface="+mn-lt"/>
                        <a:ea typeface="+mn-ea"/>
                        <a:cs typeface="+mn-cs"/>
                      </a:endParaRPr>
                    </a:p>
                  </a:txBody>
                  <a:tcPr marL="0" marR="9525" marT="9525" marB="0" anchor="b"/>
                </a:tc>
                <a:tc>
                  <a:txBody>
                    <a:bodyPr/>
                    <a:lstStyle/>
                    <a:p>
                      <a:pPr algn="l" fontAlgn="b"/>
                      <a:r>
                        <a:rPr lang="en-US" sz="1200" b="0" i="1" kern="1200" dirty="0">
                          <a:solidFill>
                            <a:srgbClr val="00B0F0"/>
                          </a:solidFill>
                          <a:effectLst/>
                          <a:latin typeface="+mn-lt"/>
                          <a:ea typeface="+mn-ea"/>
                          <a:cs typeface="+mn-cs"/>
                        </a:rPr>
                        <a:t>LB266 CR for subclause 9.3.3.8</a:t>
                      </a:r>
                      <a:endParaRPr lang="en-US" sz="1200" b="0" i="1" kern="1200" dirty="0">
                        <a:solidFill>
                          <a:srgbClr val="00B0F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00B0F0"/>
                          </a:solidFill>
                          <a:effectLst/>
                          <a:latin typeface="+mn-lt"/>
                          <a:ea typeface="+mn-ea"/>
                          <a:cs typeface="+mn-cs"/>
                        </a:rPr>
                        <a:t>Ming Gan</a:t>
                      </a:r>
                      <a:endParaRPr lang="en-US" sz="1200" b="0" i="1" kern="1200" dirty="0">
                        <a:solidFill>
                          <a:srgbClr val="00B0F0"/>
                        </a:solidFill>
                        <a:latin typeface="+mn-lt"/>
                        <a:ea typeface="+mn-ea"/>
                        <a:cs typeface="+mn-cs"/>
                      </a:endParaRPr>
                    </a:p>
                  </a:txBody>
                  <a:tcPr marL="9525" marR="9525" marT="9525" marB="0" anchor="b"/>
                </a:tc>
                <a:tc>
                  <a:txBody>
                    <a:bodyPr/>
                    <a:lstStyle/>
                    <a:p>
                      <a:pPr algn="ctr" fontAlgn="b"/>
                      <a:r>
                        <a:rPr lang="en-US" sz="1200" b="0" i="1" kern="1200" dirty="0">
                          <a:solidFill>
                            <a:srgbClr val="00B0F0"/>
                          </a:solidFill>
                          <a:latin typeface="+mn-lt"/>
                          <a:ea typeface="+mn-ea"/>
                          <a:cs typeface="+mn-cs"/>
                        </a:rPr>
                        <a:t>Approved</a:t>
                      </a:r>
                    </a:p>
                  </a:txBody>
                  <a:tcPr marL="9525" marR="9525" marT="9525" marB="0" anchor="b"/>
                </a:tc>
                <a:tc>
                  <a:txBody>
                    <a:bodyPr/>
                    <a:lstStyle/>
                    <a:p>
                      <a:pPr algn="ctr" fontAlgn="b"/>
                      <a:r>
                        <a:rPr lang="en-US" sz="1200" b="0" i="1" kern="1200" dirty="0">
                          <a:solidFill>
                            <a:srgbClr val="00B0F0"/>
                          </a:solidFill>
                          <a:latin typeface="+mn-lt"/>
                          <a:ea typeface="+mn-ea"/>
                          <a:cs typeface="+mn-cs"/>
                        </a:rPr>
                        <a:t>6</a:t>
                      </a:r>
                    </a:p>
                  </a:txBody>
                  <a:tcPr marL="9525" marR="9525" marT="9525" marB="0" anchor="b"/>
                </a:tc>
                <a:tc>
                  <a:txBody>
                    <a:bodyPr/>
                    <a:lstStyle/>
                    <a:p>
                      <a:pPr algn="ctr" fontAlgn="b"/>
                      <a:r>
                        <a:rPr lang="en-US" sz="1200" b="0" i="1" kern="1200" dirty="0">
                          <a:solidFill>
                            <a:srgbClr val="00B0F0"/>
                          </a:solidFill>
                          <a:latin typeface="+mn-lt"/>
                          <a:ea typeface="+mn-ea"/>
                          <a:cs typeface="+mn-cs"/>
                        </a:rPr>
                        <a:t>MAC</a:t>
                      </a:r>
                    </a:p>
                  </a:txBody>
                  <a:tcPr marL="9525" marR="9525" marT="9525" marB="0" anchor="b"/>
                </a:tc>
                <a:extLst>
                  <a:ext uri="{0D108BD9-81ED-4DB2-BD59-A6C34878D82A}">
                    <a16:rowId xmlns:a16="http://schemas.microsoft.com/office/drawing/2014/main" val="989680276"/>
                  </a:ext>
                </a:extLst>
              </a:tr>
              <a:tr h="297047">
                <a:tc>
                  <a:txBody>
                    <a:bodyPr/>
                    <a:lstStyle/>
                    <a:p>
                      <a:pPr algn="ctr" fontAlgn="b"/>
                      <a:r>
                        <a:rPr lang="en-US" sz="1200" b="0" i="1" kern="1200" dirty="0">
                          <a:solidFill>
                            <a:srgbClr val="00B0F0"/>
                          </a:solidFill>
                          <a:effectLst/>
                          <a:latin typeface="+mn-lt"/>
                          <a:ea typeface="+mn-ea"/>
                          <a:cs typeface="+mn-cs"/>
                          <a:hlinkClick r:id="rId11">
                            <a:extLst>
                              <a:ext uri="{A12FA001-AC4F-418D-AE19-62706E023703}">
                                <ahyp:hlinkClr xmlns:ahyp="http://schemas.microsoft.com/office/drawing/2018/hyperlinkcolor" val="tx"/>
                              </a:ext>
                            </a:extLst>
                          </a:hlinkClick>
                        </a:rPr>
                        <a:t>1048</a:t>
                      </a:r>
                      <a:r>
                        <a:rPr lang="en-US" sz="1200" b="0" i="1" kern="1200" dirty="0">
                          <a:solidFill>
                            <a:srgbClr val="00B0F0"/>
                          </a:solidFill>
                          <a:latin typeface="+mn-lt"/>
                          <a:ea typeface="+mn-ea"/>
                          <a:cs typeface="+mn-cs"/>
                          <a:hlinkClick r:id="rId11">
                            <a:extLst>
                              <a:ext uri="{A12FA001-AC4F-418D-AE19-62706E023703}">
                                <ahyp:hlinkClr xmlns:ahyp="http://schemas.microsoft.com/office/drawing/2018/hyperlinkcolor" val="tx"/>
                              </a:ext>
                            </a:extLst>
                          </a:hlinkClick>
                        </a:rPr>
                        <a:t>r0</a:t>
                      </a:r>
                      <a:endParaRPr lang="en-US" sz="1200" b="0" i="1" kern="1200" dirty="0">
                        <a:solidFill>
                          <a:srgbClr val="00B0F0"/>
                        </a:solidFill>
                        <a:latin typeface="+mn-lt"/>
                        <a:ea typeface="+mn-ea"/>
                        <a:cs typeface="+mn-cs"/>
                      </a:endParaRPr>
                    </a:p>
                  </a:txBody>
                  <a:tcPr marL="0" marR="9525" marT="9525" marB="0" anchor="b"/>
                </a:tc>
                <a:tc>
                  <a:txBody>
                    <a:bodyPr/>
                    <a:lstStyle/>
                    <a:p>
                      <a:pPr algn="l" fontAlgn="b"/>
                      <a:r>
                        <a:rPr lang="en-US" sz="1200" b="0" i="1" kern="1200" dirty="0">
                          <a:solidFill>
                            <a:srgbClr val="00B0F0"/>
                          </a:solidFill>
                          <a:effectLst/>
                          <a:latin typeface="+mn-lt"/>
                          <a:ea typeface="+mn-ea"/>
                          <a:cs typeface="+mn-cs"/>
                        </a:rPr>
                        <a:t>LB266 CR 320MHz indication in non-HT duplicated frame</a:t>
                      </a:r>
                      <a:endParaRPr lang="en-US" sz="1200" b="0" i="1" kern="1200" dirty="0">
                        <a:solidFill>
                          <a:srgbClr val="00B0F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00B0F0"/>
                          </a:solidFill>
                          <a:latin typeface="+mn-lt"/>
                          <a:ea typeface="+mn-ea"/>
                          <a:cs typeface="+mn-cs"/>
                        </a:rPr>
                        <a:t>Yunbo Li </a:t>
                      </a:r>
                    </a:p>
                  </a:txBody>
                  <a:tcPr marL="9525" marR="9525" marT="9525" marB="0" anchor="b"/>
                </a:tc>
                <a:tc>
                  <a:txBody>
                    <a:bodyPr/>
                    <a:lstStyle/>
                    <a:p>
                      <a:pPr algn="ctr" fontAlgn="b"/>
                      <a:r>
                        <a:rPr lang="en-US" sz="1200" b="0" i="1" kern="1200" dirty="0">
                          <a:solidFill>
                            <a:srgbClr val="00B0F0"/>
                          </a:solidFill>
                          <a:latin typeface="+mn-lt"/>
                          <a:ea typeface="+mn-ea"/>
                          <a:cs typeface="+mn-cs"/>
                        </a:rPr>
                        <a:t>Approved</a:t>
                      </a:r>
                    </a:p>
                  </a:txBody>
                  <a:tcPr marL="9525" marR="9525" marT="9525" marB="0" anchor="b"/>
                </a:tc>
                <a:tc>
                  <a:txBody>
                    <a:bodyPr/>
                    <a:lstStyle/>
                    <a:p>
                      <a:pPr algn="ctr" fontAlgn="b"/>
                      <a:r>
                        <a:rPr lang="en-US" sz="1200" b="0" i="1" kern="1200" dirty="0">
                          <a:solidFill>
                            <a:srgbClr val="00B0F0"/>
                          </a:solidFill>
                          <a:latin typeface="+mn-lt"/>
                          <a:ea typeface="+mn-ea"/>
                          <a:cs typeface="+mn-cs"/>
                        </a:rPr>
                        <a:t>2</a:t>
                      </a:r>
                    </a:p>
                  </a:txBody>
                  <a:tcPr marL="9525" marR="9525" marT="9525" marB="0" anchor="b"/>
                </a:tc>
                <a:tc>
                  <a:txBody>
                    <a:bodyPr/>
                    <a:lstStyle/>
                    <a:p>
                      <a:pPr algn="ctr" fontAlgn="b"/>
                      <a:r>
                        <a:rPr lang="en-US" sz="1200" b="0" i="1" kern="1200" dirty="0">
                          <a:solidFill>
                            <a:srgbClr val="00B0F0"/>
                          </a:solidFill>
                          <a:latin typeface="+mn-lt"/>
                          <a:ea typeface="+mn-ea"/>
                          <a:cs typeface="+mn-cs"/>
                        </a:rPr>
                        <a:t>Joint</a:t>
                      </a:r>
                    </a:p>
                  </a:txBody>
                  <a:tcPr marL="9525" marR="9525" marT="9525" marB="0" anchor="b"/>
                </a:tc>
                <a:extLst>
                  <a:ext uri="{0D108BD9-81ED-4DB2-BD59-A6C34878D82A}">
                    <a16:rowId xmlns:a16="http://schemas.microsoft.com/office/drawing/2014/main" val="3656549911"/>
                  </a:ext>
                </a:extLst>
              </a:tr>
              <a:tr h="297047">
                <a:tc>
                  <a:txBody>
                    <a:bodyPr/>
                    <a:lstStyle/>
                    <a:p>
                      <a:pPr algn="ctr"/>
                      <a:r>
                        <a:rPr lang="en-US" sz="1200" b="0" dirty="0">
                          <a:effectLst/>
                          <a:hlinkClick r:id="rId12"/>
                        </a:rPr>
                        <a:t>1049</a:t>
                      </a:r>
                      <a:r>
                        <a:rPr lang="en-US" sz="1200" b="0" kern="1200" dirty="0">
                          <a:solidFill>
                            <a:schemeClr val="tx1"/>
                          </a:solidFill>
                          <a:latin typeface="+mn-lt"/>
                          <a:ea typeface="+mn-ea"/>
                          <a:cs typeface="+mn-cs"/>
                          <a:hlinkClick r:id="rId12"/>
                        </a:rPr>
                        <a:t>r0</a:t>
                      </a:r>
                      <a:endParaRPr lang="en-US" sz="1200" b="0" dirty="0">
                        <a:effectLst/>
                      </a:endParaRPr>
                    </a:p>
                  </a:txBody>
                  <a:tcPr anchor="ctr"/>
                </a:tc>
                <a:tc>
                  <a:txBody>
                    <a:bodyPr/>
                    <a:lstStyle/>
                    <a:p>
                      <a:pPr algn="l" fontAlgn="b"/>
                      <a:r>
                        <a:rPr lang="en-US" sz="1200" b="0" i="0" kern="1200" dirty="0">
                          <a:solidFill>
                            <a:schemeClr val="tx1"/>
                          </a:solidFill>
                          <a:effectLst/>
                          <a:latin typeface="+mn-lt"/>
                          <a:ea typeface="+mn-ea"/>
                          <a:cs typeface="+mn-cs"/>
                        </a:rPr>
                        <a:t>LB266 CR PIFS error recovery</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Yunbo Li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4</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170315652"/>
                  </a:ext>
                </a:extLst>
              </a:tr>
              <a:tr h="297047">
                <a:tc>
                  <a:txBody>
                    <a:bodyPr/>
                    <a:lstStyle/>
                    <a:p>
                      <a:pPr algn="ctr"/>
                      <a:r>
                        <a:rPr lang="en-US" sz="1200" b="0" dirty="0">
                          <a:effectLst/>
                          <a:hlinkClick r:id="rId13"/>
                        </a:rPr>
                        <a:t>1050</a:t>
                      </a:r>
                      <a:r>
                        <a:rPr lang="en-US" sz="1200" b="0" kern="1200" dirty="0">
                          <a:solidFill>
                            <a:schemeClr val="tx1"/>
                          </a:solidFill>
                          <a:latin typeface="+mn-lt"/>
                          <a:ea typeface="+mn-ea"/>
                          <a:cs typeface="+mn-cs"/>
                          <a:hlinkClick r:id="rId13"/>
                        </a:rPr>
                        <a:t>r0</a:t>
                      </a:r>
                      <a:endParaRPr lang="en-US" sz="1200" b="0" dirty="0">
                        <a:effectLst/>
                      </a:endParaRPr>
                    </a:p>
                  </a:txBody>
                  <a:tcPr anchor="ctr"/>
                </a:tc>
                <a:tc>
                  <a:txBody>
                    <a:bodyPr/>
                    <a:lstStyle/>
                    <a:p>
                      <a:pPr algn="l" fontAlgn="b"/>
                      <a:r>
                        <a:rPr lang="en-US" sz="1200" b="0" i="0" kern="1200" dirty="0">
                          <a:solidFill>
                            <a:schemeClr val="tx1"/>
                          </a:solidFill>
                          <a:effectLst/>
                          <a:latin typeface="+mn-lt"/>
                          <a:ea typeface="+mn-ea"/>
                          <a:cs typeface="+mn-cs"/>
                        </a:rPr>
                        <a:t>LB266 CR 320MHz BQR</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Yunbo Li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2</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548110535"/>
                  </a:ext>
                </a:extLst>
              </a:tr>
              <a:tr h="297047">
                <a:tc>
                  <a:txBody>
                    <a:bodyPr/>
                    <a:lstStyle/>
                    <a:p>
                      <a:pPr algn="ctr"/>
                      <a:r>
                        <a:rPr lang="en-US" sz="1200" b="0" i="0" kern="1200" dirty="0">
                          <a:solidFill>
                            <a:schemeClr val="tx1"/>
                          </a:solidFill>
                          <a:effectLst/>
                          <a:latin typeface="+mn-lt"/>
                          <a:ea typeface="+mn-ea"/>
                          <a:cs typeface="+mn-cs"/>
                          <a:hlinkClick r:id="rId14"/>
                        </a:rPr>
                        <a:t>1051</a:t>
                      </a:r>
                      <a:r>
                        <a:rPr lang="en-US" sz="1200" b="0" kern="1200" dirty="0">
                          <a:solidFill>
                            <a:schemeClr val="tx1"/>
                          </a:solidFill>
                          <a:latin typeface="+mn-lt"/>
                          <a:ea typeface="+mn-ea"/>
                          <a:cs typeface="+mn-cs"/>
                          <a:hlinkClick r:id="rId14"/>
                        </a:rPr>
                        <a:t>r0</a:t>
                      </a:r>
                      <a:endParaRPr lang="en-US" sz="1200" b="0" i="0" kern="1200" dirty="0">
                        <a:solidFill>
                          <a:schemeClr val="tx1"/>
                        </a:solidFill>
                        <a:effectLst/>
                        <a:latin typeface="+mn-lt"/>
                        <a:ea typeface="+mn-ea"/>
                        <a:cs typeface="+mn-cs"/>
                      </a:endParaRPr>
                    </a:p>
                  </a:txBody>
                  <a:tcPr anchor="ctr"/>
                </a:tc>
                <a:tc>
                  <a:txBody>
                    <a:bodyPr/>
                    <a:lstStyle/>
                    <a:p>
                      <a:pPr algn="l" fontAlgn="b"/>
                      <a:r>
                        <a:rPr lang="en-US" sz="1200" b="0" i="0" kern="1200" dirty="0">
                          <a:solidFill>
                            <a:schemeClr val="tx1"/>
                          </a:solidFill>
                          <a:effectLst/>
                          <a:latin typeface="+mn-lt"/>
                          <a:ea typeface="+mn-ea"/>
                          <a:cs typeface="+mn-cs"/>
                        </a:rPr>
                        <a:t>LB266: CR for TWT</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Rubayet Shafin</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6</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514493755"/>
                  </a:ext>
                </a:extLst>
              </a:tr>
              <a:tr h="297047">
                <a:tc>
                  <a:txBody>
                    <a:bodyPr/>
                    <a:lstStyle/>
                    <a:p>
                      <a:pPr algn="ctr" fontAlgn="b"/>
                      <a:r>
                        <a:rPr lang="en-US" sz="1200" b="0" i="0" kern="1200" dirty="0">
                          <a:solidFill>
                            <a:schemeClr val="tx1"/>
                          </a:solidFill>
                          <a:effectLst/>
                          <a:latin typeface="+mn-lt"/>
                          <a:ea typeface="+mn-ea"/>
                          <a:cs typeface="+mn-cs"/>
                          <a:hlinkClick r:id="rId15"/>
                        </a:rPr>
                        <a:t>1052</a:t>
                      </a:r>
                      <a:r>
                        <a:rPr lang="en-US" sz="1200" b="0" kern="1200" dirty="0">
                          <a:solidFill>
                            <a:schemeClr val="tx1"/>
                          </a:solidFill>
                          <a:latin typeface="+mn-lt"/>
                          <a:ea typeface="+mn-ea"/>
                          <a:cs typeface="+mn-cs"/>
                          <a:hlinkClick r:id="rId15"/>
                        </a:rPr>
                        <a:t>r0</a:t>
                      </a:r>
                      <a:endParaRPr lang="en-US" sz="1200" b="0" i="0" kern="1200" dirty="0">
                        <a:solidFill>
                          <a:schemeClr val="tx1"/>
                        </a:solidFill>
                        <a:effectLst/>
                        <a:latin typeface="+mn-lt"/>
                        <a:ea typeface="+mn-ea"/>
                        <a:cs typeface="+mn-cs"/>
                      </a:endParaRPr>
                    </a:p>
                  </a:txBody>
                  <a:tcPr marL="0" marR="9525" marT="9525" marB="0" anchor="b"/>
                </a:tc>
                <a:tc>
                  <a:txBody>
                    <a:bodyPr/>
                    <a:lstStyle/>
                    <a:p>
                      <a:pPr algn="l" fontAlgn="b"/>
                      <a:r>
                        <a:rPr lang="en-US" sz="1200" b="0" i="0" kern="1200" dirty="0">
                          <a:solidFill>
                            <a:schemeClr val="tx1"/>
                          </a:solidFill>
                          <a:effectLst/>
                          <a:latin typeface="+mn-lt"/>
                          <a:ea typeface="+mn-ea"/>
                          <a:cs typeface="+mn-cs"/>
                        </a:rPr>
                        <a:t>End time alignment of Sync PPDUs medium access - CID 12415, 12426, 12431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Ronny Y. Kim</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3</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082113667"/>
                  </a:ext>
                </a:extLst>
              </a:tr>
            </a:tbl>
          </a:graphicData>
        </a:graphic>
      </p:graphicFrame>
    </p:spTree>
    <p:extLst>
      <p:ext uri="{BB962C8B-B14F-4D97-AF65-F5344CB8AC3E}">
        <p14:creationId xmlns:p14="http://schemas.microsoft.com/office/powerpoint/2010/main" val="1679130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264228895"/>
              </p:ext>
            </p:extLst>
          </p:nvPr>
        </p:nvGraphicFramePr>
        <p:xfrm>
          <a:off x="851217" y="1582301"/>
          <a:ext cx="7683183" cy="4678995"/>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09600">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a:r>
                        <a:rPr lang="en-US" sz="1200" b="0" i="1" dirty="0">
                          <a:solidFill>
                            <a:srgbClr val="00B0F0"/>
                          </a:solidFill>
                          <a:effectLst/>
                          <a:hlinkClick r:id="rId2">
                            <a:extLst>
                              <a:ext uri="{A12FA001-AC4F-418D-AE19-62706E023703}">
                                <ahyp:hlinkClr xmlns:ahyp="http://schemas.microsoft.com/office/drawing/2018/hyperlinkcolor" val="tx"/>
                              </a:ext>
                            </a:extLst>
                          </a:hlinkClick>
                        </a:rPr>
                        <a:t>1053r0</a:t>
                      </a:r>
                      <a:endParaRPr lang="en-US" sz="1200" b="0" i="1" dirty="0">
                        <a:solidFill>
                          <a:srgbClr val="00B0F0"/>
                        </a:solidFill>
                        <a:effectLst/>
                      </a:endParaRPr>
                    </a:p>
                  </a:txBody>
                  <a:tcPr anchor="ctr"/>
                </a:tc>
                <a:tc>
                  <a:txBody>
                    <a:bodyPr/>
                    <a:lstStyle/>
                    <a:p>
                      <a:pPr algn="l" fontAlgn="b"/>
                      <a:r>
                        <a:rPr lang="en-US" sz="1200" b="0" i="1" kern="1200" dirty="0">
                          <a:solidFill>
                            <a:srgbClr val="00B0F0"/>
                          </a:solidFill>
                          <a:effectLst/>
                          <a:latin typeface="+mn-lt"/>
                          <a:ea typeface="+mn-ea"/>
                          <a:cs typeface="+mn-cs"/>
                        </a:rPr>
                        <a:t>CR for 9.4.2.1</a:t>
                      </a:r>
                      <a:endParaRPr lang="en-US" sz="1200" b="0" i="1" kern="1200" dirty="0">
                        <a:solidFill>
                          <a:srgbClr val="00B0F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00B0F0"/>
                          </a:solidFill>
                          <a:effectLst/>
                          <a:latin typeface="+mn-lt"/>
                          <a:ea typeface="+mn-ea"/>
                          <a:cs typeface="+mn-cs"/>
                        </a:rPr>
                        <a:t>Po-Kai Huang</a:t>
                      </a:r>
                      <a:endParaRPr lang="en-US" sz="1200" b="0" i="1" kern="1200" dirty="0">
                        <a:solidFill>
                          <a:srgbClr val="00B0F0"/>
                        </a:solidFill>
                        <a:latin typeface="+mn-lt"/>
                        <a:ea typeface="+mn-ea"/>
                        <a:cs typeface="+mn-cs"/>
                      </a:endParaRPr>
                    </a:p>
                  </a:txBody>
                  <a:tcPr marL="9525" marR="9525" marT="9525" marB="0" anchor="b"/>
                </a:tc>
                <a:tc>
                  <a:txBody>
                    <a:bodyPr/>
                    <a:lstStyle/>
                    <a:p>
                      <a:pPr algn="ctr" fontAlgn="b"/>
                      <a:r>
                        <a:rPr lang="en-US" sz="1200" b="0" i="1" kern="1200" dirty="0">
                          <a:solidFill>
                            <a:srgbClr val="00B0F0"/>
                          </a:solidFill>
                          <a:latin typeface="+mn-lt"/>
                          <a:ea typeface="+mn-ea"/>
                          <a:cs typeface="+mn-cs"/>
                        </a:rPr>
                        <a:t>Approved</a:t>
                      </a:r>
                    </a:p>
                  </a:txBody>
                  <a:tcPr marL="9525" marR="9525" marT="9525" marB="0" anchor="b"/>
                </a:tc>
                <a:tc>
                  <a:txBody>
                    <a:bodyPr/>
                    <a:lstStyle/>
                    <a:p>
                      <a:pPr algn="ctr" fontAlgn="b"/>
                      <a:r>
                        <a:rPr lang="en-US" sz="1200" b="0" i="1" kern="1200" dirty="0">
                          <a:solidFill>
                            <a:srgbClr val="00B0F0"/>
                          </a:solidFill>
                          <a:latin typeface="+mn-lt"/>
                          <a:ea typeface="+mn-ea"/>
                          <a:cs typeface="+mn-cs"/>
                        </a:rPr>
                        <a:t>3</a:t>
                      </a:r>
                    </a:p>
                  </a:txBody>
                  <a:tcPr marL="9525" marR="9525" marT="9525" marB="0" anchor="b"/>
                </a:tc>
                <a:tc>
                  <a:txBody>
                    <a:bodyPr/>
                    <a:lstStyle/>
                    <a:p>
                      <a:pPr algn="ctr" fontAlgn="b"/>
                      <a:r>
                        <a:rPr lang="en-US" sz="1200" b="0" i="1" kern="1200" dirty="0">
                          <a:solidFill>
                            <a:srgbClr val="00B0F0"/>
                          </a:solidFill>
                          <a:latin typeface="+mn-lt"/>
                          <a:ea typeface="+mn-ea"/>
                          <a:cs typeface="+mn-cs"/>
                        </a:rPr>
                        <a:t>Joint</a:t>
                      </a:r>
                    </a:p>
                  </a:txBody>
                  <a:tcPr marL="9525" marR="9525" marT="9525" marB="0" anchor="b"/>
                </a:tc>
                <a:extLst>
                  <a:ext uri="{0D108BD9-81ED-4DB2-BD59-A6C34878D82A}">
                    <a16:rowId xmlns:a16="http://schemas.microsoft.com/office/drawing/2014/main" val="1387265439"/>
                  </a:ext>
                </a:extLst>
              </a:tr>
              <a:tr h="259126">
                <a:tc>
                  <a:txBody>
                    <a:bodyPr/>
                    <a:lstStyle/>
                    <a:p>
                      <a:pPr algn="ctr"/>
                      <a:r>
                        <a:rPr lang="en-US" sz="1200" b="0" i="0" kern="1200" dirty="0">
                          <a:solidFill>
                            <a:schemeClr val="tx1"/>
                          </a:solidFill>
                          <a:effectLst/>
                          <a:latin typeface="+mn-lt"/>
                          <a:ea typeface="+mn-ea"/>
                          <a:cs typeface="+mn-cs"/>
                        </a:rPr>
                        <a:t>1054</a:t>
                      </a:r>
                      <a:r>
                        <a:rPr lang="en-US" sz="1200" b="0" dirty="0">
                          <a:effectLst/>
                        </a:rPr>
                        <a:t>r0</a:t>
                      </a:r>
                    </a:p>
                  </a:txBody>
                  <a:tcPr anchor="ctr"/>
                </a:tc>
                <a:tc>
                  <a:txBody>
                    <a:bodyPr/>
                    <a:lstStyle/>
                    <a:p>
                      <a:pPr algn="l" fontAlgn="b"/>
                      <a:r>
                        <a:rPr lang="en-US" sz="1200" b="0" i="0" kern="1200" dirty="0">
                          <a:solidFill>
                            <a:schemeClr val="tx1"/>
                          </a:solidFill>
                          <a:effectLst/>
                          <a:latin typeface="+mn-lt"/>
                          <a:ea typeface="+mn-ea"/>
                          <a:cs typeface="+mn-cs"/>
                        </a:rPr>
                        <a:t>CR for 35.3.5.1 Part I</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Po-Kai Huang</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0004"/>
                  </a:ext>
                </a:extLst>
              </a:tr>
              <a:tr h="259126">
                <a:tc>
                  <a:txBody>
                    <a:bodyPr/>
                    <a:lstStyle/>
                    <a:p>
                      <a:pPr algn="ctr"/>
                      <a:r>
                        <a:rPr lang="en-US" sz="1200" b="0" i="1" kern="1200" dirty="0">
                          <a:solidFill>
                            <a:srgbClr val="00B0F0"/>
                          </a:solidFill>
                          <a:effectLst/>
                          <a:latin typeface="+mn-lt"/>
                          <a:ea typeface="+mn-ea"/>
                          <a:cs typeface="+mn-cs"/>
                          <a:hlinkClick r:id="rId3">
                            <a:extLst>
                              <a:ext uri="{A12FA001-AC4F-418D-AE19-62706E023703}">
                                <ahyp:hlinkClr xmlns:ahyp="http://schemas.microsoft.com/office/drawing/2018/hyperlinkcolor" val="tx"/>
                              </a:ext>
                            </a:extLst>
                          </a:hlinkClick>
                        </a:rPr>
                        <a:t>1027</a:t>
                      </a:r>
                      <a:r>
                        <a:rPr lang="en-US" sz="1200" b="0" i="1" dirty="0">
                          <a:solidFill>
                            <a:srgbClr val="00B0F0"/>
                          </a:solidFill>
                          <a:effectLst/>
                          <a:hlinkClick r:id="rId3">
                            <a:extLst>
                              <a:ext uri="{A12FA001-AC4F-418D-AE19-62706E023703}">
                                <ahyp:hlinkClr xmlns:ahyp="http://schemas.microsoft.com/office/drawing/2018/hyperlinkcolor" val="tx"/>
                              </a:ext>
                            </a:extLst>
                          </a:hlinkClick>
                        </a:rPr>
                        <a:t>r2</a:t>
                      </a:r>
                      <a:endParaRPr lang="en-US" sz="1200" b="0" i="1" dirty="0">
                        <a:solidFill>
                          <a:srgbClr val="00B0F0"/>
                        </a:solidFill>
                        <a:effectLst/>
                      </a:endParaRPr>
                    </a:p>
                  </a:txBody>
                  <a:tcPr anchor="ctr"/>
                </a:tc>
                <a:tc>
                  <a:txBody>
                    <a:bodyPr/>
                    <a:lstStyle/>
                    <a:p>
                      <a:pPr algn="l" fontAlgn="b"/>
                      <a:r>
                        <a:rPr lang="en-US" sz="1200" b="0" i="1" kern="1200" dirty="0">
                          <a:solidFill>
                            <a:srgbClr val="00B0F0"/>
                          </a:solidFill>
                          <a:effectLst/>
                          <a:latin typeface="+mn-lt"/>
                          <a:ea typeface="+mn-ea"/>
                          <a:cs typeface="+mn-cs"/>
                        </a:rPr>
                        <a:t>D2.0 Comment Resolution on U-SIG Part 1</a:t>
                      </a:r>
                      <a:endParaRPr lang="en-US" sz="1200" b="0" i="1" kern="1200" dirty="0">
                        <a:solidFill>
                          <a:srgbClr val="00B0F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00B0F0"/>
                          </a:solidFill>
                          <a:effectLst/>
                          <a:latin typeface="+mn-lt"/>
                          <a:ea typeface="+mn-ea"/>
                          <a:cs typeface="+mn-cs"/>
                        </a:rPr>
                        <a:t>Alice Chen</a:t>
                      </a:r>
                      <a:endParaRPr lang="en-US" sz="1200" b="0" i="1" kern="1200" dirty="0">
                        <a:solidFill>
                          <a:srgbClr val="00B0F0"/>
                        </a:solidFill>
                        <a:latin typeface="+mn-lt"/>
                        <a:ea typeface="+mn-ea"/>
                        <a:cs typeface="+mn-cs"/>
                      </a:endParaRPr>
                    </a:p>
                  </a:txBody>
                  <a:tcPr marL="9525" marR="9525" marT="9525" marB="0" anchor="b"/>
                </a:tc>
                <a:tc>
                  <a:txBody>
                    <a:bodyPr/>
                    <a:lstStyle/>
                    <a:p>
                      <a:pPr algn="ctr" fontAlgn="b"/>
                      <a:r>
                        <a:rPr lang="en-US" sz="1200" b="0" i="1" kern="1200" dirty="0">
                          <a:solidFill>
                            <a:srgbClr val="00B0F0"/>
                          </a:solidFill>
                          <a:latin typeface="+mn-lt"/>
                          <a:ea typeface="+mn-ea"/>
                          <a:cs typeface="+mn-cs"/>
                        </a:rPr>
                        <a:t>R4M</a:t>
                      </a:r>
                    </a:p>
                  </a:txBody>
                  <a:tcPr marL="9525" marR="9525" marT="9525" marB="0" anchor="b"/>
                </a:tc>
                <a:tc>
                  <a:txBody>
                    <a:bodyPr/>
                    <a:lstStyle/>
                    <a:p>
                      <a:pPr algn="ctr" fontAlgn="b"/>
                      <a:r>
                        <a:rPr lang="en-US" sz="1200" b="0" i="1" kern="1200" dirty="0">
                          <a:solidFill>
                            <a:srgbClr val="00B0F0"/>
                          </a:solidFill>
                          <a:latin typeface="+mn-lt"/>
                          <a:ea typeface="+mn-ea"/>
                          <a:cs typeface="+mn-cs"/>
                        </a:rPr>
                        <a:t>11</a:t>
                      </a:r>
                    </a:p>
                  </a:txBody>
                  <a:tcPr marL="9525" marR="9525" marT="9525" marB="0" anchor="b"/>
                </a:tc>
                <a:tc>
                  <a:txBody>
                    <a:bodyPr/>
                    <a:lstStyle/>
                    <a:p>
                      <a:pPr algn="ctr" fontAlgn="b"/>
                      <a:r>
                        <a:rPr lang="en-US" sz="1200" b="0" i="1" kern="1200" dirty="0">
                          <a:solidFill>
                            <a:srgbClr val="00B0F0"/>
                          </a:solidFill>
                          <a:latin typeface="+mn-lt"/>
                          <a:ea typeface="+mn-ea"/>
                          <a:cs typeface="+mn-cs"/>
                        </a:rPr>
                        <a:t>PHY</a:t>
                      </a:r>
                    </a:p>
                  </a:txBody>
                  <a:tcPr marL="9525" marR="9525" marT="9525" marB="0" anchor="b"/>
                </a:tc>
                <a:extLst>
                  <a:ext uri="{0D108BD9-81ED-4DB2-BD59-A6C34878D82A}">
                    <a16:rowId xmlns:a16="http://schemas.microsoft.com/office/drawing/2014/main" val="3067772204"/>
                  </a:ext>
                </a:extLst>
              </a:tr>
              <a:tr h="297047">
                <a:tc>
                  <a:txBody>
                    <a:bodyPr/>
                    <a:lstStyle/>
                    <a:p>
                      <a:pPr algn="ctr"/>
                      <a:r>
                        <a:rPr lang="en-US" sz="1200" b="0" i="1" dirty="0">
                          <a:solidFill>
                            <a:srgbClr val="00B0F0"/>
                          </a:solidFill>
                          <a:effectLst/>
                          <a:hlinkClick r:id="rId4">
                            <a:extLst>
                              <a:ext uri="{A12FA001-AC4F-418D-AE19-62706E023703}">
                                <ahyp:hlinkClr xmlns:ahyp="http://schemas.microsoft.com/office/drawing/2018/hyperlinkcolor" val="tx"/>
                              </a:ext>
                            </a:extLst>
                          </a:hlinkClick>
                        </a:rPr>
                        <a:t>1055r1</a:t>
                      </a:r>
                      <a:endParaRPr lang="en-US" sz="1200" b="0" i="1" dirty="0">
                        <a:solidFill>
                          <a:srgbClr val="00B0F0"/>
                        </a:solidFill>
                        <a:effectLst/>
                      </a:endParaRPr>
                    </a:p>
                  </a:txBody>
                  <a:tcPr anchor="ctr"/>
                </a:tc>
                <a:tc>
                  <a:txBody>
                    <a:bodyPr/>
                    <a:lstStyle/>
                    <a:p>
                      <a:pPr algn="l" fontAlgn="b"/>
                      <a:r>
                        <a:rPr lang="en-US" sz="1200" b="0" i="1" kern="1200" dirty="0">
                          <a:solidFill>
                            <a:srgbClr val="00B0F0"/>
                          </a:solidFill>
                          <a:effectLst/>
                          <a:latin typeface="+mn-lt"/>
                          <a:ea typeface="+mn-ea"/>
                          <a:cs typeface="+mn-cs"/>
                        </a:rPr>
                        <a:t>LB266 CR for 35.3.16.5.1 Part 1</a:t>
                      </a:r>
                      <a:endParaRPr lang="en-US" sz="1200" b="0" i="1" kern="1200" dirty="0">
                        <a:solidFill>
                          <a:srgbClr val="00B0F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00B0F0"/>
                          </a:solidFill>
                          <a:effectLst/>
                          <a:latin typeface="+mn-lt"/>
                          <a:ea typeface="+mn-ea"/>
                          <a:cs typeface="+mn-cs"/>
                        </a:rPr>
                        <a:t>Yongho Seok</a:t>
                      </a:r>
                      <a:endParaRPr lang="en-US" sz="1200" b="0" i="1" kern="1200" dirty="0">
                        <a:solidFill>
                          <a:srgbClr val="00B0F0"/>
                        </a:solidFill>
                        <a:latin typeface="+mn-lt"/>
                        <a:ea typeface="+mn-ea"/>
                        <a:cs typeface="+mn-cs"/>
                      </a:endParaRPr>
                    </a:p>
                  </a:txBody>
                  <a:tcPr marL="9525" marR="9525" marT="9525" marB="0" anchor="b"/>
                </a:tc>
                <a:tc>
                  <a:txBody>
                    <a:bodyPr/>
                    <a:lstStyle/>
                    <a:p>
                      <a:pPr algn="ctr" fontAlgn="b"/>
                      <a:r>
                        <a:rPr lang="en-US" sz="1200" b="0" i="1" kern="1200" dirty="0">
                          <a:solidFill>
                            <a:srgbClr val="00B0F0"/>
                          </a:solidFill>
                          <a:latin typeface="+mn-lt"/>
                          <a:ea typeface="+mn-ea"/>
                          <a:cs typeface="+mn-cs"/>
                        </a:rPr>
                        <a:t>Approved</a:t>
                      </a:r>
                    </a:p>
                  </a:txBody>
                  <a:tcPr marL="9525" marR="9525" marT="9525" marB="0" anchor="b"/>
                </a:tc>
                <a:tc>
                  <a:txBody>
                    <a:bodyPr/>
                    <a:lstStyle/>
                    <a:p>
                      <a:pPr algn="ctr" fontAlgn="b"/>
                      <a:r>
                        <a:rPr lang="en-US" sz="1200" b="0" i="1" kern="1200" dirty="0">
                          <a:solidFill>
                            <a:srgbClr val="00B0F0"/>
                          </a:solidFill>
                          <a:latin typeface="+mn-lt"/>
                          <a:ea typeface="+mn-ea"/>
                          <a:cs typeface="+mn-cs"/>
                        </a:rPr>
                        <a:t>7</a:t>
                      </a:r>
                    </a:p>
                  </a:txBody>
                  <a:tcPr marL="9525" marR="9525" marT="9525" marB="0" anchor="b"/>
                </a:tc>
                <a:tc>
                  <a:txBody>
                    <a:bodyPr/>
                    <a:lstStyle/>
                    <a:p>
                      <a:pPr algn="ctr" fontAlgn="b"/>
                      <a:r>
                        <a:rPr lang="en-US" sz="1200" b="0" i="1" kern="1200" dirty="0">
                          <a:solidFill>
                            <a:srgbClr val="00B0F0"/>
                          </a:solidFill>
                          <a:latin typeface="+mn-lt"/>
                          <a:ea typeface="+mn-ea"/>
                          <a:cs typeface="+mn-cs"/>
                        </a:rPr>
                        <a:t>MAC</a:t>
                      </a:r>
                    </a:p>
                  </a:txBody>
                  <a:tcPr marL="9525" marR="9525" marT="9525" marB="0" anchor="b"/>
                </a:tc>
                <a:extLst>
                  <a:ext uri="{0D108BD9-81ED-4DB2-BD59-A6C34878D82A}">
                    <a16:rowId xmlns:a16="http://schemas.microsoft.com/office/drawing/2014/main" val="3765737835"/>
                  </a:ext>
                </a:extLst>
              </a:tr>
              <a:tr h="297047">
                <a:tc>
                  <a:txBody>
                    <a:bodyPr/>
                    <a:lstStyle/>
                    <a:p>
                      <a:pPr algn="ctr"/>
                      <a:r>
                        <a:rPr lang="en-US" sz="1200" b="0" i="1" dirty="0">
                          <a:solidFill>
                            <a:srgbClr val="00B0F0"/>
                          </a:solidFill>
                          <a:effectLst/>
                          <a:hlinkClick r:id="rId5">
                            <a:extLst>
                              <a:ext uri="{A12FA001-AC4F-418D-AE19-62706E023703}">
                                <ahyp:hlinkClr xmlns:ahyp="http://schemas.microsoft.com/office/drawing/2018/hyperlinkcolor" val="tx"/>
                              </a:ext>
                            </a:extLst>
                          </a:hlinkClick>
                        </a:rPr>
                        <a:t>1056r0</a:t>
                      </a:r>
                      <a:endParaRPr lang="en-US" sz="1200" b="0" i="1" dirty="0">
                        <a:solidFill>
                          <a:srgbClr val="00B0F0"/>
                        </a:solidFill>
                        <a:effectLst/>
                      </a:endParaRPr>
                    </a:p>
                  </a:txBody>
                  <a:tcPr anchor="ctr"/>
                </a:tc>
                <a:tc>
                  <a:txBody>
                    <a:bodyPr/>
                    <a:lstStyle/>
                    <a:p>
                      <a:pPr algn="l"/>
                      <a:r>
                        <a:rPr lang="en-US" sz="1200" b="0" i="1" kern="1200" dirty="0">
                          <a:solidFill>
                            <a:srgbClr val="00B0F0"/>
                          </a:solidFill>
                          <a:effectLst/>
                          <a:latin typeface="+mn-lt"/>
                          <a:ea typeface="+mn-ea"/>
                          <a:cs typeface="+mn-cs"/>
                        </a:rPr>
                        <a:t>LB266 CR on CID 12155</a:t>
                      </a:r>
                      <a:endParaRPr lang="en-US" sz="1200" b="0" i="1" dirty="0">
                        <a:solidFill>
                          <a:srgbClr val="00B0F0"/>
                        </a:solidFill>
                        <a:effectLs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err="1">
                          <a:solidFill>
                            <a:srgbClr val="00B0F0"/>
                          </a:solidFill>
                          <a:effectLst/>
                          <a:latin typeface="+mn-lt"/>
                          <a:ea typeface="+mn-ea"/>
                          <a:cs typeface="+mn-cs"/>
                        </a:rPr>
                        <a:t>Yapu</a:t>
                      </a:r>
                      <a:r>
                        <a:rPr lang="en-US" sz="1200" b="0" i="1" kern="1200" dirty="0">
                          <a:solidFill>
                            <a:srgbClr val="00B0F0"/>
                          </a:solidFill>
                          <a:effectLst/>
                          <a:latin typeface="+mn-lt"/>
                          <a:ea typeface="+mn-ea"/>
                          <a:cs typeface="+mn-cs"/>
                        </a:rPr>
                        <a:t> Li </a:t>
                      </a:r>
                      <a:endParaRPr lang="en-US" sz="1200" b="0" i="1" kern="1200" dirty="0">
                        <a:solidFill>
                          <a:srgbClr val="00B0F0"/>
                        </a:solidFill>
                        <a:latin typeface="+mn-lt"/>
                        <a:ea typeface="+mn-ea"/>
                        <a:cs typeface="+mn-cs"/>
                      </a:endParaRPr>
                    </a:p>
                  </a:txBody>
                  <a:tcPr marL="9525" marR="9525" marT="9525" marB="0" anchor="b"/>
                </a:tc>
                <a:tc>
                  <a:txBody>
                    <a:bodyPr/>
                    <a:lstStyle/>
                    <a:p>
                      <a:pPr algn="ctr" fontAlgn="b"/>
                      <a:r>
                        <a:rPr lang="en-US" sz="1200" b="0" i="1" kern="1200" dirty="0">
                          <a:solidFill>
                            <a:srgbClr val="00B0F0"/>
                          </a:solidFill>
                          <a:latin typeface="+mn-lt"/>
                          <a:ea typeface="+mn-ea"/>
                          <a:cs typeface="+mn-cs"/>
                        </a:rPr>
                        <a:t>Approved</a:t>
                      </a:r>
                    </a:p>
                  </a:txBody>
                  <a:tcPr marL="9525" marR="9525" marT="9525" marB="0" anchor="b"/>
                </a:tc>
                <a:tc>
                  <a:txBody>
                    <a:bodyPr/>
                    <a:lstStyle/>
                    <a:p>
                      <a:pPr algn="ctr" fontAlgn="b"/>
                      <a:r>
                        <a:rPr lang="en-US" sz="1200" b="0" i="1" kern="1200" dirty="0">
                          <a:solidFill>
                            <a:srgbClr val="00B0F0"/>
                          </a:solidFill>
                          <a:latin typeface="+mn-lt"/>
                          <a:ea typeface="+mn-ea"/>
                          <a:cs typeface="+mn-cs"/>
                        </a:rPr>
                        <a:t>1</a:t>
                      </a:r>
                    </a:p>
                  </a:txBody>
                  <a:tcPr marL="9525" marR="9525" marT="9525" marB="0" anchor="b"/>
                </a:tc>
                <a:tc>
                  <a:txBody>
                    <a:bodyPr/>
                    <a:lstStyle/>
                    <a:p>
                      <a:pPr algn="ctr" fontAlgn="b"/>
                      <a:r>
                        <a:rPr lang="en-US" sz="1200" b="0" i="1" kern="1200" dirty="0">
                          <a:solidFill>
                            <a:srgbClr val="00B0F0"/>
                          </a:solidFill>
                          <a:latin typeface="+mn-lt"/>
                          <a:ea typeface="+mn-ea"/>
                          <a:cs typeface="+mn-cs"/>
                        </a:rPr>
                        <a:t>PHY</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1" kern="1200" dirty="0">
                          <a:solidFill>
                            <a:srgbClr val="00B0F0"/>
                          </a:solidFill>
                          <a:effectLst/>
                          <a:latin typeface="+mn-lt"/>
                          <a:ea typeface="+mn-ea"/>
                          <a:cs typeface="+mn-cs"/>
                          <a:hlinkClick r:id="rId6">
                            <a:extLst>
                              <a:ext uri="{A12FA001-AC4F-418D-AE19-62706E023703}">
                                <ahyp:hlinkClr xmlns:ahyp="http://schemas.microsoft.com/office/drawing/2018/hyperlinkcolor" val="tx"/>
                              </a:ext>
                            </a:extLst>
                          </a:hlinkClick>
                        </a:rPr>
                        <a:t>1057</a:t>
                      </a:r>
                      <a:r>
                        <a:rPr lang="en-US" sz="1200" b="0" i="1" dirty="0">
                          <a:solidFill>
                            <a:srgbClr val="00B0F0"/>
                          </a:solidFill>
                          <a:effectLst/>
                          <a:hlinkClick r:id="rId6">
                            <a:extLst>
                              <a:ext uri="{A12FA001-AC4F-418D-AE19-62706E023703}">
                                <ahyp:hlinkClr xmlns:ahyp="http://schemas.microsoft.com/office/drawing/2018/hyperlinkcolor" val="tx"/>
                              </a:ext>
                            </a:extLst>
                          </a:hlinkClick>
                        </a:rPr>
                        <a:t>r1</a:t>
                      </a:r>
                      <a:endParaRPr lang="en-US" sz="1200" b="0" i="1" kern="1200" dirty="0">
                        <a:solidFill>
                          <a:srgbClr val="00B0F0"/>
                        </a:solidFill>
                        <a:latin typeface="+mn-lt"/>
                        <a:ea typeface="+mn-ea"/>
                        <a:cs typeface="+mn-cs"/>
                      </a:endParaRPr>
                    </a:p>
                  </a:txBody>
                  <a:tcPr marL="0" marR="9525" marT="9525" marB="0" anchor="b"/>
                </a:tc>
                <a:tc>
                  <a:txBody>
                    <a:bodyPr/>
                    <a:lstStyle/>
                    <a:p>
                      <a:pPr algn="l" fontAlgn="b"/>
                      <a:r>
                        <a:rPr lang="en-US" sz="1200" b="0" i="1" kern="1200" dirty="0">
                          <a:solidFill>
                            <a:srgbClr val="00B0F0"/>
                          </a:solidFill>
                          <a:effectLst/>
                          <a:latin typeface="+mn-lt"/>
                          <a:ea typeface="+mn-ea"/>
                          <a:cs typeface="+mn-cs"/>
                        </a:rPr>
                        <a:t>LB266 CR for CID 11284</a:t>
                      </a:r>
                      <a:endParaRPr lang="en-US" sz="1200" b="0" i="1" kern="1200" dirty="0">
                        <a:solidFill>
                          <a:srgbClr val="00B0F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00B0F0"/>
                          </a:solidFill>
                          <a:effectLst/>
                          <a:latin typeface="+mn-lt"/>
                          <a:ea typeface="+mn-ea"/>
                          <a:cs typeface="+mn-cs"/>
                        </a:rPr>
                        <a:t>Dongguk Lim</a:t>
                      </a:r>
                      <a:endParaRPr lang="en-US" sz="1200" b="0" i="1" kern="1200" dirty="0">
                        <a:solidFill>
                          <a:srgbClr val="00B0F0"/>
                        </a:solidFill>
                        <a:latin typeface="+mn-lt"/>
                        <a:ea typeface="+mn-ea"/>
                        <a:cs typeface="+mn-cs"/>
                      </a:endParaRPr>
                    </a:p>
                  </a:txBody>
                  <a:tcPr marL="9525" marR="9525" marT="9525" marB="0" anchor="b"/>
                </a:tc>
                <a:tc>
                  <a:txBody>
                    <a:bodyPr/>
                    <a:lstStyle/>
                    <a:p>
                      <a:pPr algn="ctr" fontAlgn="b"/>
                      <a:r>
                        <a:rPr lang="en-US" sz="1200" b="0" i="1" kern="1200" dirty="0">
                          <a:solidFill>
                            <a:srgbClr val="00B0F0"/>
                          </a:solidFill>
                          <a:latin typeface="+mn-lt"/>
                          <a:ea typeface="+mn-ea"/>
                          <a:cs typeface="+mn-cs"/>
                        </a:rPr>
                        <a:t>Approved</a:t>
                      </a:r>
                    </a:p>
                  </a:txBody>
                  <a:tcPr marL="9525" marR="9525" marT="9525" marB="0" anchor="b"/>
                </a:tc>
                <a:tc>
                  <a:txBody>
                    <a:bodyPr/>
                    <a:lstStyle/>
                    <a:p>
                      <a:pPr algn="ctr" fontAlgn="b"/>
                      <a:r>
                        <a:rPr lang="en-US" sz="1200" b="0" i="1" kern="1200" dirty="0">
                          <a:solidFill>
                            <a:srgbClr val="00B0F0"/>
                          </a:solidFill>
                          <a:latin typeface="+mn-lt"/>
                          <a:ea typeface="+mn-ea"/>
                          <a:cs typeface="+mn-cs"/>
                        </a:rPr>
                        <a:t>1</a:t>
                      </a:r>
                    </a:p>
                  </a:txBody>
                  <a:tcPr marL="9525" marR="9525" marT="9525" marB="0" anchor="b"/>
                </a:tc>
                <a:tc>
                  <a:txBody>
                    <a:bodyPr/>
                    <a:lstStyle/>
                    <a:p>
                      <a:pPr algn="ctr" fontAlgn="b"/>
                      <a:r>
                        <a:rPr lang="en-US" sz="1200" b="0" i="1" kern="1200" dirty="0">
                          <a:solidFill>
                            <a:srgbClr val="00B0F0"/>
                          </a:solidFill>
                          <a:latin typeface="+mn-lt"/>
                          <a:ea typeface="+mn-ea"/>
                          <a:cs typeface="+mn-cs"/>
                        </a:rPr>
                        <a:t>PHY</a:t>
                      </a:r>
                    </a:p>
                  </a:txBody>
                  <a:tcPr marL="9525" marR="9525" marT="9525" marB="0" anchor="b"/>
                </a:tc>
                <a:extLst>
                  <a:ext uri="{0D108BD9-81ED-4DB2-BD59-A6C34878D82A}">
                    <a16:rowId xmlns:a16="http://schemas.microsoft.com/office/drawing/2014/main" val="3571507352"/>
                  </a:ext>
                </a:extLst>
              </a:tr>
              <a:tr h="297047">
                <a:tc>
                  <a:txBody>
                    <a:bodyPr/>
                    <a:lstStyle/>
                    <a:p>
                      <a:pPr algn="ctr"/>
                      <a:r>
                        <a:rPr lang="en-US" sz="1200" b="0" i="1" dirty="0">
                          <a:solidFill>
                            <a:srgbClr val="00B0F0"/>
                          </a:solidFill>
                          <a:effectLst/>
                          <a:hlinkClick r:id="rId7">
                            <a:extLst>
                              <a:ext uri="{A12FA001-AC4F-418D-AE19-62706E023703}">
                                <ahyp:hlinkClr xmlns:ahyp="http://schemas.microsoft.com/office/drawing/2018/hyperlinkcolor" val="tx"/>
                              </a:ext>
                            </a:extLst>
                          </a:hlinkClick>
                        </a:rPr>
                        <a:t>1058r1</a:t>
                      </a:r>
                      <a:endParaRPr lang="en-US" sz="1200" b="0" i="1" dirty="0">
                        <a:solidFill>
                          <a:srgbClr val="00B0F0"/>
                        </a:solidFill>
                        <a:effectLst/>
                      </a:endParaRPr>
                    </a:p>
                  </a:txBody>
                  <a:tcPr anchor="ctr"/>
                </a:tc>
                <a:tc>
                  <a:txBody>
                    <a:bodyPr/>
                    <a:lstStyle/>
                    <a:p>
                      <a:pPr algn="l" fontAlgn="b"/>
                      <a:r>
                        <a:rPr lang="en-US" sz="1200" b="0" i="1" kern="1200" dirty="0">
                          <a:solidFill>
                            <a:srgbClr val="00B0F0"/>
                          </a:solidFill>
                          <a:effectLst/>
                          <a:latin typeface="+mn-lt"/>
                          <a:ea typeface="+mn-ea"/>
                          <a:cs typeface="+mn-cs"/>
                        </a:rPr>
                        <a:t>LB266 CR for clause 36.2.12.5</a:t>
                      </a:r>
                      <a:endParaRPr lang="en-US" sz="1200" b="0" i="1" kern="1200" dirty="0">
                        <a:solidFill>
                          <a:srgbClr val="00B0F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00B0F0"/>
                          </a:solidFill>
                          <a:effectLst/>
                          <a:latin typeface="+mn-lt"/>
                          <a:ea typeface="+mn-ea"/>
                          <a:cs typeface="+mn-cs"/>
                        </a:rPr>
                        <a:t>Dongguk Lim</a:t>
                      </a:r>
                      <a:endParaRPr lang="en-US" sz="1200" b="0" i="1" kern="1200" dirty="0">
                        <a:solidFill>
                          <a:srgbClr val="00B0F0"/>
                        </a:solidFill>
                        <a:latin typeface="+mn-lt"/>
                        <a:ea typeface="+mn-ea"/>
                        <a:cs typeface="+mn-cs"/>
                      </a:endParaRPr>
                    </a:p>
                  </a:txBody>
                  <a:tcPr marL="9525" marR="9525" marT="9525" marB="0" anchor="b"/>
                </a:tc>
                <a:tc>
                  <a:txBody>
                    <a:bodyPr/>
                    <a:lstStyle/>
                    <a:p>
                      <a:pPr algn="ctr" fontAlgn="b"/>
                      <a:r>
                        <a:rPr lang="en-US" sz="1200" b="0" i="1" kern="1200" dirty="0">
                          <a:solidFill>
                            <a:srgbClr val="00B0F0"/>
                          </a:solidFill>
                          <a:latin typeface="+mn-lt"/>
                          <a:ea typeface="+mn-ea"/>
                          <a:cs typeface="+mn-cs"/>
                        </a:rPr>
                        <a:t>Approved</a:t>
                      </a:r>
                    </a:p>
                  </a:txBody>
                  <a:tcPr marL="9525" marR="9525" marT="9525" marB="0" anchor="b"/>
                </a:tc>
                <a:tc>
                  <a:txBody>
                    <a:bodyPr/>
                    <a:lstStyle/>
                    <a:p>
                      <a:pPr algn="ctr" fontAlgn="b"/>
                      <a:r>
                        <a:rPr lang="en-US" sz="1200" b="0" i="1" kern="1200" dirty="0">
                          <a:solidFill>
                            <a:srgbClr val="00B0F0"/>
                          </a:solidFill>
                          <a:latin typeface="+mn-lt"/>
                          <a:ea typeface="+mn-ea"/>
                          <a:cs typeface="+mn-cs"/>
                        </a:rPr>
                        <a:t>1</a:t>
                      </a:r>
                    </a:p>
                  </a:txBody>
                  <a:tcPr marL="9525" marR="9525" marT="9525" marB="0" anchor="b"/>
                </a:tc>
                <a:tc>
                  <a:txBody>
                    <a:bodyPr/>
                    <a:lstStyle/>
                    <a:p>
                      <a:pPr algn="ctr" fontAlgn="b"/>
                      <a:r>
                        <a:rPr lang="en-US" sz="1200" b="0" i="1" kern="1200" dirty="0">
                          <a:solidFill>
                            <a:srgbClr val="00B0F0"/>
                          </a:solidFill>
                          <a:latin typeface="+mn-lt"/>
                          <a:ea typeface="+mn-ea"/>
                          <a:cs typeface="+mn-cs"/>
                        </a:rPr>
                        <a:t>PHY</a:t>
                      </a:r>
                    </a:p>
                  </a:txBody>
                  <a:tcPr marL="9525" marR="9525" marT="9525" marB="0" anchor="b"/>
                </a:tc>
                <a:extLst>
                  <a:ext uri="{0D108BD9-81ED-4DB2-BD59-A6C34878D82A}">
                    <a16:rowId xmlns:a16="http://schemas.microsoft.com/office/drawing/2014/main" val="1211899792"/>
                  </a:ext>
                </a:extLst>
              </a:tr>
              <a:tr h="297047">
                <a:tc>
                  <a:txBody>
                    <a:bodyPr/>
                    <a:lstStyle/>
                    <a:p>
                      <a:pPr algn="ctr"/>
                      <a:r>
                        <a:rPr lang="en-US" sz="1200" b="0" i="1" dirty="0">
                          <a:solidFill>
                            <a:srgbClr val="00B0F0"/>
                          </a:solidFill>
                          <a:effectLst/>
                          <a:hlinkClick r:id="rId8">
                            <a:extLst>
                              <a:ext uri="{A12FA001-AC4F-418D-AE19-62706E023703}">
                                <ahyp:hlinkClr xmlns:ahyp="http://schemas.microsoft.com/office/drawing/2018/hyperlinkcolor" val="tx"/>
                              </a:ext>
                            </a:extLst>
                          </a:hlinkClick>
                        </a:rPr>
                        <a:t>1059r2</a:t>
                      </a:r>
                      <a:endParaRPr lang="en-US" sz="1200" b="0" i="1" dirty="0">
                        <a:solidFill>
                          <a:srgbClr val="00B0F0"/>
                        </a:solidFill>
                        <a:effectLst/>
                      </a:endParaRPr>
                    </a:p>
                  </a:txBody>
                  <a:tcPr anchor="ctr"/>
                </a:tc>
                <a:tc>
                  <a:txBody>
                    <a:bodyPr/>
                    <a:lstStyle/>
                    <a:p>
                      <a:pPr algn="l" fontAlgn="b"/>
                      <a:r>
                        <a:rPr lang="en-US" sz="1200" b="0" i="1" kern="1200" dirty="0">
                          <a:solidFill>
                            <a:srgbClr val="00B0F0"/>
                          </a:solidFill>
                          <a:effectLst/>
                          <a:latin typeface="+mn-lt"/>
                          <a:ea typeface="+mn-ea"/>
                          <a:cs typeface="+mn-cs"/>
                        </a:rPr>
                        <a:t>LB266-CR-for-10.8</a:t>
                      </a:r>
                      <a:endParaRPr lang="en-US" sz="1200" b="0" i="1" kern="1200" dirty="0">
                        <a:solidFill>
                          <a:srgbClr val="00B0F0"/>
                        </a:solidFill>
                        <a:latin typeface="+mn-lt"/>
                        <a:ea typeface="+mn-ea"/>
                        <a:cs typeface="+mn-cs"/>
                      </a:endParaRPr>
                    </a:p>
                  </a:txBody>
                  <a:tcPr marL="9525" marR="9525" marT="9525" marB="0" anchor="b"/>
                </a:tc>
                <a:tc>
                  <a:txBody>
                    <a:bodyPr/>
                    <a:lstStyle/>
                    <a:p>
                      <a:pPr algn="ctr" fontAlgn="b"/>
                      <a:r>
                        <a:rPr lang="en-US" sz="1200" b="0" i="1" kern="1200" dirty="0">
                          <a:solidFill>
                            <a:srgbClr val="00B0F0"/>
                          </a:solidFill>
                          <a:effectLst/>
                          <a:latin typeface="+mn-lt"/>
                          <a:ea typeface="+mn-ea"/>
                          <a:cs typeface="+mn-cs"/>
                        </a:rPr>
                        <a:t>Jason Yuchen Guo</a:t>
                      </a:r>
                      <a:endParaRPr lang="en-US" sz="1200" b="0" i="1" kern="1200" dirty="0">
                        <a:solidFill>
                          <a:srgbClr val="00B0F0"/>
                        </a:solidFill>
                        <a:latin typeface="+mn-lt"/>
                        <a:ea typeface="+mn-ea"/>
                        <a:cs typeface="+mn-cs"/>
                      </a:endParaRPr>
                    </a:p>
                  </a:txBody>
                  <a:tcPr marL="9525" marR="9525" marT="9525" marB="0" anchor="b"/>
                </a:tc>
                <a:tc>
                  <a:txBody>
                    <a:bodyPr/>
                    <a:lstStyle/>
                    <a:p>
                      <a:pPr algn="ctr" fontAlgn="b"/>
                      <a:r>
                        <a:rPr lang="en-US" sz="1200" b="0" i="1" kern="1200" dirty="0">
                          <a:solidFill>
                            <a:srgbClr val="00B0F0"/>
                          </a:solidFill>
                          <a:latin typeface="+mn-lt"/>
                          <a:ea typeface="+mn-ea"/>
                          <a:cs typeface="+mn-cs"/>
                        </a:rPr>
                        <a:t>Approved</a:t>
                      </a:r>
                    </a:p>
                  </a:txBody>
                  <a:tcPr marL="9525" marR="9525" marT="9525" marB="0" anchor="b"/>
                </a:tc>
                <a:tc>
                  <a:txBody>
                    <a:bodyPr/>
                    <a:lstStyle/>
                    <a:p>
                      <a:pPr algn="ctr" fontAlgn="b"/>
                      <a:r>
                        <a:rPr lang="en-US" sz="1200" b="0" i="1" kern="1200" dirty="0">
                          <a:solidFill>
                            <a:srgbClr val="00B0F0"/>
                          </a:solidFill>
                          <a:latin typeface="+mn-lt"/>
                          <a:ea typeface="+mn-ea"/>
                          <a:cs typeface="+mn-cs"/>
                        </a:rPr>
                        <a:t>9</a:t>
                      </a:r>
                    </a:p>
                  </a:txBody>
                  <a:tcPr marL="9525" marR="9525" marT="9525" marB="0" anchor="b"/>
                </a:tc>
                <a:tc>
                  <a:txBody>
                    <a:bodyPr/>
                    <a:lstStyle/>
                    <a:p>
                      <a:pPr algn="ctr" fontAlgn="b"/>
                      <a:r>
                        <a:rPr lang="en-US" sz="1200" b="0" i="1" kern="1200" dirty="0">
                          <a:solidFill>
                            <a:srgbClr val="00B0F0"/>
                          </a:solidFill>
                          <a:latin typeface="+mn-lt"/>
                          <a:ea typeface="+mn-ea"/>
                          <a:cs typeface="+mn-cs"/>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1" kern="1200" dirty="0">
                          <a:solidFill>
                            <a:srgbClr val="00B0F0"/>
                          </a:solidFill>
                          <a:latin typeface="+mn-lt"/>
                          <a:ea typeface="+mn-ea"/>
                          <a:cs typeface="+mn-cs"/>
                          <a:hlinkClick r:id="rId9">
                            <a:extLst>
                              <a:ext uri="{A12FA001-AC4F-418D-AE19-62706E023703}">
                                <ahyp:hlinkClr xmlns:ahyp="http://schemas.microsoft.com/office/drawing/2018/hyperlinkcolor" val="tx"/>
                              </a:ext>
                            </a:extLst>
                          </a:hlinkClick>
                        </a:rPr>
                        <a:t>1062r1</a:t>
                      </a:r>
                      <a:endParaRPr lang="en-US" sz="1200" b="0" i="1" kern="1200" dirty="0">
                        <a:solidFill>
                          <a:srgbClr val="00B0F0"/>
                        </a:solidFill>
                        <a:latin typeface="+mn-lt"/>
                        <a:ea typeface="+mn-ea"/>
                        <a:cs typeface="+mn-cs"/>
                      </a:endParaRPr>
                    </a:p>
                  </a:txBody>
                  <a:tcPr marL="0" marR="9525" marT="9525" marB="0" anchor="b"/>
                </a:tc>
                <a:tc>
                  <a:txBody>
                    <a:bodyPr/>
                    <a:lstStyle/>
                    <a:p>
                      <a:pPr algn="l" fontAlgn="b"/>
                      <a:r>
                        <a:rPr lang="en-US" sz="1200" b="0" i="1" kern="1200" dirty="0">
                          <a:solidFill>
                            <a:srgbClr val="00B0F0"/>
                          </a:solidFill>
                          <a:latin typeface="+mn-lt"/>
                          <a:ea typeface="+mn-ea"/>
                          <a:cs typeface="+mn-cs"/>
                        </a:rPr>
                        <a:t>LB266 CR for Section 9.3.1.19 - part1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00B0F0"/>
                          </a:solidFill>
                          <a:latin typeface="+mn-lt"/>
                          <a:ea typeface="+mn-ea"/>
                          <a:cs typeface="+mn-cs"/>
                        </a:rPr>
                        <a:t>Genadiy Tsodik </a:t>
                      </a:r>
                    </a:p>
                  </a:txBody>
                  <a:tcPr marL="9525" marR="9525" marT="9525" marB="0" anchor="b"/>
                </a:tc>
                <a:tc>
                  <a:txBody>
                    <a:bodyPr/>
                    <a:lstStyle/>
                    <a:p>
                      <a:pPr algn="ctr" fontAlgn="b"/>
                      <a:r>
                        <a:rPr lang="en-US" sz="1200" b="0" i="1" kern="1200" dirty="0">
                          <a:solidFill>
                            <a:srgbClr val="00B0F0"/>
                          </a:solidFill>
                          <a:latin typeface="+mn-lt"/>
                          <a:ea typeface="+mn-ea"/>
                          <a:cs typeface="+mn-cs"/>
                        </a:rPr>
                        <a:t>Approved</a:t>
                      </a:r>
                    </a:p>
                  </a:txBody>
                  <a:tcPr marL="9525" marR="9525" marT="9525" marB="0" anchor="b"/>
                </a:tc>
                <a:tc>
                  <a:txBody>
                    <a:bodyPr/>
                    <a:lstStyle/>
                    <a:p>
                      <a:pPr algn="ctr" fontAlgn="b"/>
                      <a:r>
                        <a:rPr lang="en-US" sz="1200" b="0" i="1" kern="1200" dirty="0">
                          <a:solidFill>
                            <a:srgbClr val="00B0F0"/>
                          </a:solidFill>
                          <a:latin typeface="+mn-lt"/>
                          <a:ea typeface="+mn-ea"/>
                          <a:cs typeface="+mn-cs"/>
                        </a:rPr>
                        <a:t>5</a:t>
                      </a:r>
                    </a:p>
                  </a:txBody>
                  <a:tcPr marL="9525" marR="9525" marT="9525" marB="0" anchor="b"/>
                </a:tc>
                <a:tc>
                  <a:txBody>
                    <a:bodyPr/>
                    <a:lstStyle/>
                    <a:p>
                      <a:pPr algn="ctr" fontAlgn="b"/>
                      <a:r>
                        <a:rPr lang="en-US" sz="1200" b="0" i="1" kern="1200" dirty="0">
                          <a:solidFill>
                            <a:srgbClr val="00B0F0"/>
                          </a:solidFill>
                          <a:latin typeface="+mn-lt"/>
                          <a:ea typeface="+mn-ea"/>
                          <a:cs typeface="+mn-cs"/>
                        </a:rPr>
                        <a:t>Joint</a:t>
                      </a:r>
                    </a:p>
                  </a:txBody>
                  <a:tcPr marL="9525" marR="9525" marT="9525" marB="0" anchor="b"/>
                </a:tc>
                <a:extLst>
                  <a:ext uri="{0D108BD9-81ED-4DB2-BD59-A6C34878D82A}">
                    <a16:rowId xmlns:a16="http://schemas.microsoft.com/office/drawing/2014/main" val="1572575118"/>
                  </a:ext>
                </a:extLst>
              </a:tr>
              <a:tr h="297047">
                <a:tc>
                  <a:txBody>
                    <a:bodyPr/>
                    <a:lstStyle/>
                    <a:p>
                      <a:pPr algn="ctr" fontAlgn="b"/>
                      <a:r>
                        <a:rPr lang="en-US" sz="1200" b="0" i="1" kern="1200" dirty="0">
                          <a:solidFill>
                            <a:srgbClr val="00B0F0"/>
                          </a:solidFill>
                          <a:latin typeface="+mn-lt"/>
                          <a:ea typeface="+mn-ea"/>
                          <a:cs typeface="+mn-cs"/>
                          <a:hlinkClick r:id="rId10">
                            <a:extLst>
                              <a:ext uri="{A12FA001-AC4F-418D-AE19-62706E023703}">
                                <ahyp:hlinkClr xmlns:ahyp="http://schemas.microsoft.com/office/drawing/2018/hyperlinkcolor" val="tx"/>
                              </a:ext>
                            </a:extLst>
                          </a:hlinkClick>
                        </a:rPr>
                        <a:t>1063r1</a:t>
                      </a:r>
                      <a:endParaRPr lang="en-US" sz="1200" b="0" i="1" kern="1200" dirty="0">
                        <a:solidFill>
                          <a:srgbClr val="00B0F0"/>
                        </a:solidFill>
                        <a:latin typeface="+mn-lt"/>
                        <a:ea typeface="+mn-ea"/>
                        <a:cs typeface="+mn-cs"/>
                      </a:endParaRPr>
                    </a:p>
                  </a:txBody>
                  <a:tcPr marL="0" marR="9525" marT="9525" marB="0" anchor="b"/>
                </a:tc>
                <a:tc>
                  <a:txBody>
                    <a:bodyPr/>
                    <a:lstStyle/>
                    <a:p>
                      <a:pPr algn="l" fontAlgn="b"/>
                      <a:r>
                        <a:rPr lang="en-US" sz="1200" b="0" i="1" kern="1200" dirty="0">
                          <a:solidFill>
                            <a:srgbClr val="00B0F0"/>
                          </a:solidFill>
                          <a:latin typeface="+mn-lt"/>
                          <a:ea typeface="+mn-ea"/>
                          <a:cs typeface="+mn-cs"/>
                        </a:rPr>
                        <a:t>B266 CR for 36.3.16 Transmit Requirements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err="1">
                          <a:solidFill>
                            <a:srgbClr val="00B0F0"/>
                          </a:solidFill>
                          <a:latin typeface="+mn-lt"/>
                          <a:ea typeface="+mn-ea"/>
                          <a:cs typeface="+mn-cs"/>
                        </a:rPr>
                        <a:t>Mengshi</a:t>
                      </a:r>
                      <a:r>
                        <a:rPr lang="en-US" sz="1200" b="0" i="1" kern="1200" dirty="0">
                          <a:solidFill>
                            <a:srgbClr val="00B0F0"/>
                          </a:solidFill>
                          <a:latin typeface="+mn-lt"/>
                          <a:ea typeface="+mn-ea"/>
                          <a:cs typeface="+mn-cs"/>
                        </a:rPr>
                        <a:t> Hu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00B0F0"/>
                          </a:solidFill>
                          <a:latin typeface="+mn-lt"/>
                          <a:ea typeface="+mn-ea"/>
                          <a:cs typeface="+mn-cs"/>
                        </a:rPr>
                        <a:t>Approved</a:t>
                      </a:r>
                    </a:p>
                  </a:txBody>
                  <a:tcPr marL="9525" marR="9525" marT="9525" marB="0" anchor="b"/>
                </a:tc>
                <a:tc>
                  <a:txBody>
                    <a:bodyPr/>
                    <a:lstStyle/>
                    <a:p>
                      <a:pPr algn="ctr" fontAlgn="b"/>
                      <a:r>
                        <a:rPr lang="en-US" sz="1200" b="0" i="1" kern="1200" dirty="0">
                          <a:solidFill>
                            <a:srgbClr val="00B0F0"/>
                          </a:solidFill>
                          <a:latin typeface="+mn-lt"/>
                          <a:ea typeface="+mn-ea"/>
                          <a:cs typeface="+mn-cs"/>
                        </a:rPr>
                        <a:t>4</a:t>
                      </a:r>
                    </a:p>
                  </a:txBody>
                  <a:tcPr marL="9525" marR="9525" marT="9525" marB="0" anchor="b"/>
                </a:tc>
                <a:tc>
                  <a:txBody>
                    <a:bodyPr/>
                    <a:lstStyle/>
                    <a:p>
                      <a:pPr algn="ctr" fontAlgn="b"/>
                      <a:r>
                        <a:rPr lang="en-US" sz="1200" b="0" i="1" kern="1200" dirty="0">
                          <a:solidFill>
                            <a:srgbClr val="00B0F0"/>
                          </a:solidFill>
                          <a:latin typeface="+mn-lt"/>
                          <a:ea typeface="+mn-ea"/>
                          <a:cs typeface="+mn-cs"/>
                        </a:rPr>
                        <a:t>PHY</a:t>
                      </a:r>
                    </a:p>
                  </a:txBody>
                  <a:tcPr marL="9525" marR="9525" marT="9525" marB="0" anchor="b"/>
                </a:tc>
                <a:extLst>
                  <a:ext uri="{0D108BD9-81ED-4DB2-BD59-A6C34878D82A}">
                    <a16:rowId xmlns:a16="http://schemas.microsoft.com/office/drawing/2014/main" val="989680276"/>
                  </a:ext>
                </a:extLst>
              </a:tr>
              <a:tr h="297047">
                <a:tc>
                  <a:txBody>
                    <a:bodyPr/>
                    <a:lstStyle/>
                    <a:p>
                      <a:pPr algn="ctr" fontAlgn="b"/>
                      <a:r>
                        <a:rPr lang="en-US" sz="1200" b="0" i="1" kern="1200" dirty="0">
                          <a:solidFill>
                            <a:srgbClr val="00B0F0"/>
                          </a:solidFill>
                          <a:latin typeface="+mn-lt"/>
                          <a:ea typeface="+mn-ea"/>
                          <a:cs typeface="+mn-cs"/>
                          <a:hlinkClick r:id="rId11">
                            <a:extLst>
                              <a:ext uri="{A12FA001-AC4F-418D-AE19-62706E023703}">
                                <ahyp:hlinkClr xmlns:ahyp="http://schemas.microsoft.com/office/drawing/2018/hyperlinkcolor" val="tx"/>
                              </a:ext>
                            </a:extLst>
                          </a:hlinkClick>
                        </a:rPr>
                        <a:t>1064r0</a:t>
                      </a:r>
                      <a:endParaRPr lang="en-US" sz="1200" b="0" i="1" kern="1200" dirty="0">
                        <a:solidFill>
                          <a:srgbClr val="00B0F0"/>
                        </a:solidFill>
                        <a:latin typeface="+mn-lt"/>
                        <a:ea typeface="+mn-ea"/>
                        <a:cs typeface="+mn-cs"/>
                      </a:endParaRPr>
                    </a:p>
                  </a:txBody>
                  <a:tcPr marL="0" marR="9525" marT="9525" marB="0" anchor="b"/>
                </a:tc>
                <a:tc>
                  <a:txBody>
                    <a:bodyPr/>
                    <a:lstStyle/>
                    <a:p>
                      <a:pPr algn="l" fontAlgn="b"/>
                      <a:r>
                        <a:rPr lang="en-US" sz="1200" b="0" i="1" kern="1200" dirty="0">
                          <a:solidFill>
                            <a:srgbClr val="00B0F0"/>
                          </a:solidFill>
                          <a:latin typeface="+mn-lt"/>
                          <a:ea typeface="+mn-ea"/>
                          <a:cs typeface="+mn-cs"/>
                        </a:rPr>
                        <a:t>B266 CR for 9.4.2.313.5 EHT PPE Thresholds Field</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err="1">
                          <a:solidFill>
                            <a:srgbClr val="00B0F0"/>
                          </a:solidFill>
                          <a:latin typeface="+mn-lt"/>
                          <a:ea typeface="+mn-ea"/>
                          <a:cs typeface="+mn-cs"/>
                        </a:rPr>
                        <a:t>Mengshi</a:t>
                      </a:r>
                      <a:r>
                        <a:rPr lang="en-US" sz="1200" b="0" i="1" kern="1200" dirty="0">
                          <a:solidFill>
                            <a:srgbClr val="00B0F0"/>
                          </a:solidFill>
                          <a:latin typeface="+mn-lt"/>
                          <a:ea typeface="+mn-ea"/>
                          <a:cs typeface="+mn-cs"/>
                        </a:rPr>
                        <a:t> Hu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00B0F0"/>
                          </a:solidFill>
                          <a:latin typeface="+mn-lt"/>
                          <a:ea typeface="+mn-ea"/>
                          <a:cs typeface="+mn-cs"/>
                        </a:rPr>
                        <a:t>R4M</a:t>
                      </a:r>
                    </a:p>
                  </a:txBody>
                  <a:tcPr marL="9525" marR="9525" marT="9525" marB="0" anchor="b"/>
                </a:tc>
                <a:tc>
                  <a:txBody>
                    <a:bodyPr/>
                    <a:lstStyle/>
                    <a:p>
                      <a:pPr algn="ctr" fontAlgn="b"/>
                      <a:r>
                        <a:rPr lang="en-US" sz="1200" b="0" i="1" kern="1200" dirty="0">
                          <a:solidFill>
                            <a:srgbClr val="00B0F0"/>
                          </a:solidFill>
                          <a:latin typeface="+mn-lt"/>
                          <a:ea typeface="+mn-ea"/>
                          <a:cs typeface="+mn-cs"/>
                        </a:rPr>
                        <a:t>5</a:t>
                      </a:r>
                    </a:p>
                  </a:txBody>
                  <a:tcPr marL="9525" marR="9525" marT="9525" marB="0" anchor="b"/>
                </a:tc>
                <a:tc>
                  <a:txBody>
                    <a:bodyPr/>
                    <a:lstStyle/>
                    <a:p>
                      <a:pPr algn="ctr" fontAlgn="b"/>
                      <a:r>
                        <a:rPr lang="en-US" sz="1200" b="0" i="1" kern="1200" dirty="0">
                          <a:solidFill>
                            <a:srgbClr val="00B0F0"/>
                          </a:solidFill>
                          <a:latin typeface="+mn-lt"/>
                          <a:ea typeface="+mn-ea"/>
                          <a:cs typeface="+mn-cs"/>
                        </a:rPr>
                        <a:t>PHY</a:t>
                      </a:r>
                    </a:p>
                  </a:txBody>
                  <a:tcPr marL="9525" marR="9525" marT="9525" marB="0" anchor="b"/>
                </a:tc>
                <a:extLst>
                  <a:ext uri="{0D108BD9-81ED-4DB2-BD59-A6C34878D82A}">
                    <a16:rowId xmlns:a16="http://schemas.microsoft.com/office/drawing/2014/main" val="3656549911"/>
                  </a:ext>
                </a:extLst>
              </a:tr>
              <a:tr h="297047">
                <a:tc>
                  <a:txBody>
                    <a:bodyPr/>
                    <a:lstStyle/>
                    <a:p>
                      <a:pPr algn="ctr"/>
                      <a:r>
                        <a:rPr lang="en-US" sz="1200" b="0" dirty="0">
                          <a:effectLst/>
                          <a:hlinkClick r:id="rId12"/>
                        </a:rPr>
                        <a:t>1073r1</a:t>
                      </a:r>
                      <a:endParaRPr lang="en-US" sz="1200" b="0" dirty="0">
                        <a:effectLst/>
                      </a:endParaRPr>
                    </a:p>
                  </a:txBody>
                  <a:tcPr anchor="ctr"/>
                </a:tc>
                <a:tc>
                  <a:txBody>
                    <a:bodyPr/>
                    <a:lstStyle/>
                    <a:p>
                      <a:pPr algn="l" fontAlgn="b"/>
                      <a:r>
                        <a:rPr lang="en-US" sz="1200" b="0" kern="1200" dirty="0">
                          <a:solidFill>
                            <a:schemeClr val="tx1"/>
                          </a:solidFill>
                          <a:latin typeface="+mn-lt"/>
                          <a:ea typeface="+mn-ea"/>
                          <a:cs typeface="+mn-cs"/>
                        </a:rPr>
                        <a:t>LB266-CR-for-35.13-Intra-PPDU-Power-Save</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Jason Y. Guo</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170315652"/>
                  </a:ext>
                </a:extLst>
              </a:tr>
              <a:tr h="297047">
                <a:tc>
                  <a:txBody>
                    <a:bodyPr/>
                    <a:lstStyle/>
                    <a:p>
                      <a:pPr algn="ctr"/>
                      <a:r>
                        <a:rPr lang="en-US" sz="1200" b="0" i="1" dirty="0">
                          <a:solidFill>
                            <a:srgbClr val="00B0F0"/>
                          </a:solidFill>
                          <a:effectLst/>
                          <a:hlinkClick r:id="rId13">
                            <a:extLst>
                              <a:ext uri="{A12FA001-AC4F-418D-AE19-62706E023703}">
                                <ahyp:hlinkClr xmlns:ahyp="http://schemas.microsoft.com/office/drawing/2018/hyperlinkcolor" val="tx"/>
                              </a:ext>
                            </a:extLst>
                          </a:hlinkClick>
                        </a:rPr>
                        <a:t>1076r1</a:t>
                      </a:r>
                      <a:endParaRPr lang="en-US" sz="1200" b="0" i="1" dirty="0">
                        <a:solidFill>
                          <a:srgbClr val="00B0F0"/>
                        </a:solidFill>
                        <a:effectLst/>
                      </a:endParaRPr>
                    </a:p>
                  </a:txBody>
                  <a:tcPr anchor="ctr"/>
                </a:tc>
                <a:tc>
                  <a:txBody>
                    <a:bodyPr/>
                    <a:lstStyle/>
                    <a:p>
                      <a:pPr algn="l" fontAlgn="b"/>
                      <a:r>
                        <a:rPr lang="en-US" sz="1200" b="0" i="1" kern="1200" dirty="0">
                          <a:solidFill>
                            <a:srgbClr val="00B0F0"/>
                          </a:solidFill>
                          <a:latin typeface="+mn-lt"/>
                          <a:ea typeface="+mn-ea"/>
                          <a:cs typeface="+mn-cs"/>
                        </a:rPr>
                        <a:t>LB266 CR for 36.2.2 RU_ALLOCATION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err="1">
                          <a:solidFill>
                            <a:srgbClr val="00B0F0"/>
                          </a:solidFill>
                          <a:latin typeface="+mn-lt"/>
                          <a:ea typeface="+mn-ea"/>
                          <a:cs typeface="+mn-cs"/>
                        </a:rPr>
                        <a:t>Mengshi</a:t>
                      </a:r>
                      <a:r>
                        <a:rPr lang="en-US" sz="1200" b="0" i="1" kern="1200" dirty="0">
                          <a:solidFill>
                            <a:srgbClr val="00B0F0"/>
                          </a:solidFill>
                          <a:latin typeface="+mn-lt"/>
                          <a:ea typeface="+mn-ea"/>
                          <a:cs typeface="+mn-cs"/>
                        </a:rPr>
                        <a:t> Hu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00B0F0"/>
                          </a:solidFill>
                          <a:latin typeface="+mn-lt"/>
                          <a:ea typeface="+mn-ea"/>
                          <a:cs typeface="+mn-cs"/>
                        </a:rPr>
                        <a:t>Approved</a:t>
                      </a:r>
                    </a:p>
                  </a:txBody>
                  <a:tcPr marL="9525" marR="9525" marT="9525" marB="0" anchor="b"/>
                </a:tc>
                <a:tc>
                  <a:txBody>
                    <a:bodyPr/>
                    <a:lstStyle/>
                    <a:p>
                      <a:pPr algn="ctr" fontAlgn="b"/>
                      <a:r>
                        <a:rPr lang="en-US" sz="1200" b="0" i="1" kern="1200" dirty="0">
                          <a:solidFill>
                            <a:srgbClr val="00B0F0"/>
                          </a:solidFill>
                          <a:latin typeface="+mn-lt"/>
                          <a:ea typeface="+mn-ea"/>
                          <a:cs typeface="+mn-cs"/>
                        </a:rPr>
                        <a:t>2</a:t>
                      </a:r>
                    </a:p>
                  </a:txBody>
                  <a:tcPr marL="9525" marR="9525" marT="9525" marB="0" anchor="b"/>
                </a:tc>
                <a:tc>
                  <a:txBody>
                    <a:bodyPr/>
                    <a:lstStyle/>
                    <a:p>
                      <a:pPr algn="ctr" fontAlgn="b"/>
                      <a:r>
                        <a:rPr lang="en-US" sz="1200" b="0" i="1" kern="1200" dirty="0">
                          <a:solidFill>
                            <a:srgbClr val="00B0F0"/>
                          </a:solidFill>
                          <a:latin typeface="+mn-lt"/>
                          <a:ea typeface="+mn-ea"/>
                          <a:cs typeface="+mn-cs"/>
                        </a:rPr>
                        <a:t>PHY</a:t>
                      </a:r>
                    </a:p>
                  </a:txBody>
                  <a:tcPr marL="9525" marR="9525" marT="9525" marB="0" anchor="b"/>
                </a:tc>
                <a:extLst>
                  <a:ext uri="{0D108BD9-81ED-4DB2-BD59-A6C34878D82A}">
                    <a16:rowId xmlns:a16="http://schemas.microsoft.com/office/drawing/2014/main" val="548110535"/>
                  </a:ext>
                </a:extLst>
              </a:tr>
              <a:tr h="297047">
                <a:tc>
                  <a:txBody>
                    <a:bodyPr/>
                    <a:lstStyle/>
                    <a:p>
                      <a:pPr algn="ctr"/>
                      <a:r>
                        <a:rPr lang="en-US" sz="1200" b="0" i="1" kern="1200" dirty="0">
                          <a:solidFill>
                            <a:srgbClr val="00B0F0"/>
                          </a:solidFill>
                          <a:effectLst/>
                          <a:latin typeface="+mn-lt"/>
                          <a:ea typeface="+mn-ea"/>
                          <a:cs typeface="+mn-cs"/>
                          <a:hlinkClick r:id="rId14">
                            <a:extLst>
                              <a:ext uri="{A12FA001-AC4F-418D-AE19-62706E023703}">
                                <ahyp:hlinkClr xmlns:ahyp="http://schemas.microsoft.com/office/drawing/2018/hyperlinkcolor" val="tx"/>
                              </a:ext>
                            </a:extLst>
                          </a:hlinkClick>
                        </a:rPr>
                        <a:t>1080r1</a:t>
                      </a:r>
                      <a:endParaRPr lang="en-US" sz="1200" b="0" i="1" kern="1200" dirty="0">
                        <a:solidFill>
                          <a:srgbClr val="00B0F0"/>
                        </a:solidFill>
                        <a:effectLst/>
                        <a:latin typeface="+mn-lt"/>
                        <a:ea typeface="+mn-ea"/>
                        <a:cs typeface="+mn-cs"/>
                      </a:endParaRPr>
                    </a:p>
                  </a:txBody>
                  <a:tcPr anchor="ctr"/>
                </a:tc>
                <a:tc>
                  <a:txBody>
                    <a:bodyPr/>
                    <a:lstStyle/>
                    <a:p>
                      <a:pPr algn="l" fontAlgn="b"/>
                      <a:r>
                        <a:rPr lang="en-US" sz="1200" b="0" i="1" kern="1200" dirty="0">
                          <a:solidFill>
                            <a:srgbClr val="00B0F0"/>
                          </a:solidFill>
                          <a:effectLst/>
                          <a:latin typeface="+mn-lt"/>
                          <a:ea typeface="+mn-ea"/>
                          <a:cs typeface="+mn-cs"/>
                        </a:rPr>
                        <a:t>LB266 CR on EHT PHY Introduction-1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00B0F0"/>
                          </a:solidFill>
                          <a:latin typeface="+mn-lt"/>
                          <a:ea typeface="+mn-ea"/>
                          <a:cs typeface="+mn-cs"/>
                        </a:rPr>
                        <a:t>Kanke Wu </a:t>
                      </a:r>
                    </a:p>
                  </a:txBody>
                  <a:tcPr marL="9525" marR="9525" marT="9525" marB="0" anchor="b"/>
                </a:tc>
                <a:tc>
                  <a:txBody>
                    <a:bodyPr/>
                    <a:lstStyle/>
                    <a:p>
                      <a:pPr algn="ctr" fontAlgn="b"/>
                      <a:r>
                        <a:rPr lang="en-US" sz="1200" b="0" i="1" kern="1200" dirty="0">
                          <a:solidFill>
                            <a:srgbClr val="00B0F0"/>
                          </a:solidFill>
                          <a:latin typeface="+mn-lt"/>
                          <a:ea typeface="+mn-ea"/>
                          <a:cs typeface="+mn-cs"/>
                        </a:rPr>
                        <a:t>Approved</a:t>
                      </a:r>
                    </a:p>
                  </a:txBody>
                  <a:tcPr marL="9525" marR="9525" marT="9525" marB="0" anchor="b"/>
                </a:tc>
                <a:tc>
                  <a:txBody>
                    <a:bodyPr/>
                    <a:lstStyle/>
                    <a:p>
                      <a:pPr algn="ctr" fontAlgn="b"/>
                      <a:r>
                        <a:rPr lang="en-US" sz="1200" b="0" i="1" kern="1200" dirty="0">
                          <a:solidFill>
                            <a:srgbClr val="00B0F0"/>
                          </a:solidFill>
                          <a:latin typeface="+mn-lt"/>
                          <a:ea typeface="+mn-ea"/>
                          <a:cs typeface="+mn-cs"/>
                        </a:rPr>
                        <a:t>9</a:t>
                      </a:r>
                    </a:p>
                  </a:txBody>
                  <a:tcPr marL="9525" marR="9525" marT="9525" marB="0" anchor="b"/>
                </a:tc>
                <a:tc>
                  <a:txBody>
                    <a:bodyPr/>
                    <a:lstStyle/>
                    <a:p>
                      <a:pPr algn="ctr" fontAlgn="b"/>
                      <a:r>
                        <a:rPr lang="en-US" sz="1200" b="0" i="1" kern="1200" dirty="0">
                          <a:solidFill>
                            <a:srgbClr val="00B0F0"/>
                          </a:solidFill>
                          <a:latin typeface="+mn-lt"/>
                          <a:ea typeface="+mn-ea"/>
                          <a:cs typeface="+mn-cs"/>
                        </a:rPr>
                        <a:t>PHY</a:t>
                      </a:r>
                    </a:p>
                  </a:txBody>
                  <a:tcPr marL="9525" marR="9525" marT="9525" marB="0" anchor="b"/>
                </a:tc>
                <a:extLst>
                  <a:ext uri="{0D108BD9-81ED-4DB2-BD59-A6C34878D82A}">
                    <a16:rowId xmlns:a16="http://schemas.microsoft.com/office/drawing/2014/main" val="3514493755"/>
                  </a:ext>
                </a:extLst>
              </a:tr>
              <a:tr h="297047">
                <a:tc>
                  <a:txBody>
                    <a:bodyPr/>
                    <a:lstStyle/>
                    <a:p>
                      <a:pPr algn="ctr" fontAlgn="b"/>
                      <a:r>
                        <a:rPr lang="en-US" sz="1200" b="0" i="1" kern="1200" dirty="0">
                          <a:solidFill>
                            <a:srgbClr val="00B0F0"/>
                          </a:solidFill>
                          <a:effectLst/>
                          <a:latin typeface="+mn-lt"/>
                          <a:ea typeface="+mn-ea"/>
                          <a:cs typeface="+mn-cs"/>
                          <a:hlinkClick r:id="rId15">
                            <a:extLst>
                              <a:ext uri="{A12FA001-AC4F-418D-AE19-62706E023703}">
                                <ahyp:hlinkClr xmlns:ahyp="http://schemas.microsoft.com/office/drawing/2018/hyperlinkcolor" val="tx"/>
                              </a:ext>
                            </a:extLst>
                          </a:hlinkClick>
                        </a:rPr>
                        <a:t>1092r0</a:t>
                      </a:r>
                      <a:endParaRPr lang="en-US" sz="1200" b="0" i="1" kern="1200" dirty="0">
                        <a:solidFill>
                          <a:srgbClr val="00B0F0"/>
                        </a:solidFill>
                        <a:effectLst/>
                        <a:latin typeface="+mn-lt"/>
                        <a:ea typeface="+mn-ea"/>
                        <a:cs typeface="+mn-cs"/>
                      </a:endParaRPr>
                    </a:p>
                  </a:txBody>
                  <a:tcPr marL="0" marR="9525" marT="9525" marB="0" anchor="b"/>
                </a:tc>
                <a:tc>
                  <a:txBody>
                    <a:bodyPr/>
                    <a:lstStyle/>
                    <a:p>
                      <a:pPr algn="l" fontAlgn="b"/>
                      <a:r>
                        <a:rPr lang="en-US" sz="1200" b="0" i="1" kern="1200" dirty="0">
                          <a:solidFill>
                            <a:srgbClr val="00B0F0"/>
                          </a:solidFill>
                          <a:effectLst/>
                          <a:latin typeface="+mn-lt"/>
                          <a:ea typeface="+mn-ea"/>
                          <a:cs typeface="+mn-cs"/>
                        </a:rPr>
                        <a:t>CR on CID 11819</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00B0F0"/>
                          </a:solidFill>
                          <a:latin typeface="+mn-lt"/>
                          <a:ea typeface="+mn-ea"/>
                          <a:cs typeface="+mn-cs"/>
                        </a:rPr>
                        <a:t>Ross Jian Yu</a:t>
                      </a:r>
                    </a:p>
                  </a:txBody>
                  <a:tcPr marL="9525" marR="9525" marT="9525" marB="0" anchor="b"/>
                </a:tc>
                <a:tc>
                  <a:txBody>
                    <a:bodyPr/>
                    <a:lstStyle/>
                    <a:p>
                      <a:pPr algn="ctr" fontAlgn="b"/>
                      <a:r>
                        <a:rPr lang="en-US" sz="1200" b="0" i="1" kern="1200" dirty="0">
                          <a:solidFill>
                            <a:srgbClr val="00B0F0"/>
                          </a:solidFill>
                          <a:latin typeface="+mn-lt"/>
                          <a:ea typeface="+mn-ea"/>
                          <a:cs typeface="+mn-cs"/>
                        </a:rPr>
                        <a:t>Approved</a:t>
                      </a:r>
                    </a:p>
                  </a:txBody>
                  <a:tcPr marL="9525" marR="9525" marT="9525" marB="0" anchor="b"/>
                </a:tc>
                <a:tc>
                  <a:txBody>
                    <a:bodyPr/>
                    <a:lstStyle/>
                    <a:p>
                      <a:pPr algn="ctr" fontAlgn="b"/>
                      <a:r>
                        <a:rPr lang="en-US" sz="1200" b="0" i="1" kern="1200" dirty="0">
                          <a:solidFill>
                            <a:srgbClr val="00B0F0"/>
                          </a:solidFill>
                          <a:latin typeface="+mn-lt"/>
                          <a:ea typeface="+mn-ea"/>
                          <a:cs typeface="+mn-cs"/>
                        </a:rPr>
                        <a:t>1</a:t>
                      </a:r>
                    </a:p>
                  </a:txBody>
                  <a:tcPr marL="9525" marR="9525" marT="9525" marB="0" anchor="b"/>
                </a:tc>
                <a:tc>
                  <a:txBody>
                    <a:bodyPr/>
                    <a:lstStyle/>
                    <a:p>
                      <a:pPr algn="ctr" fontAlgn="b"/>
                      <a:r>
                        <a:rPr lang="en-US" sz="1200" b="0" i="1" kern="1200" dirty="0">
                          <a:solidFill>
                            <a:srgbClr val="00B0F0"/>
                          </a:solidFill>
                          <a:latin typeface="+mn-lt"/>
                          <a:ea typeface="+mn-ea"/>
                          <a:cs typeface="+mn-cs"/>
                        </a:rPr>
                        <a:t>PHY</a:t>
                      </a:r>
                    </a:p>
                  </a:txBody>
                  <a:tcPr marL="9525" marR="9525" marT="9525" marB="0" anchor="b"/>
                </a:tc>
                <a:extLst>
                  <a:ext uri="{0D108BD9-81ED-4DB2-BD59-A6C34878D82A}">
                    <a16:rowId xmlns:a16="http://schemas.microsoft.com/office/drawing/2014/main" val="1082113667"/>
                  </a:ext>
                </a:extLst>
              </a:tr>
            </a:tbl>
          </a:graphicData>
        </a:graphic>
      </p:graphicFrame>
    </p:spTree>
    <p:extLst>
      <p:ext uri="{BB962C8B-B14F-4D97-AF65-F5344CB8AC3E}">
        <p14:creationId xmlns:p14="http://schemas.microsoft.com/office/powerpoint/2010/main" val="3544943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608429"/>
              </p:ext>
            </p:extLst>
          </p:nvPr>
        </p:nvGraphicFramePr>
        <p:xfrm>
          <a:off x="851217" y="1582301"/>
          <a:ext cx="7683183" cy="4678995"/>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09600">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a:r>
                        <a:rPr lang="en-US" sz="1200" b="0" i="1" dirty="0">
                          <a:solidFill>
                            <a:srgbClr val="00B0F0"/>
                          </a:solidFill>
                          <a:effectLst/>
                          <a:hlinkClick r:id="rId2">
                            <a:extLst>
                              <a:ext uri="{A12FA001-AC4F-418D-AE19-62706E023703}">
                                <ahyp:hlinkClr xmlns:ahyp="http://schemas.microsoft.com/office/drawing/2018/hyperlinkcolor" val="tx"/>
                              </a:ext>
                            </a:extLst>
                          </a:hlinkClick>
                        </a:rPr>
                        <a:t>1066r1</a:t>
                      </a:r>
                      <a:endParaRPr lang="en-US" sz="1200" b="0" i="1" dirty="0">
                        <a:solidFill>
                          <a:srgbClr val="00B0F0"/>
                        </a:solidFill>
                        <a:effectLst/>
                      </a:endParaRPr>
                    </a:p>
                  </a:txBody>
                  <a:tcPr anchor="ctr"/>
                </a:tc>
                <a:tc>
                  <a:txBody>
                    <a:bodyPr/>
                    <a:lstStyle/>
                    <a:p>
                      <a:pPr algn="l"/>
                      <a:r>
                        <a:rPr lang="en-US" sz="1200" b="0" i="1" dirty="0">
                          <a:solidFill>
                            <a:srgbClr val="00B0F0"/>
                          </a:solidFill>
                          <a:effectLst/>
                        </a:rPr>
                        <a:t>D2.0 Comment Resolution on U-SIG Part 2</a:t>
                      </a: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00B0F0"/>
                          </a:solidFill>
                          <a:latin typeface="+mn-lt"/>
                          <a:ea typeface="+mn-ea"/>
                          <a:cs typeface="+mn-cs"/>
                        </a:rPr>
                        <a:t>Alice Chen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00B0F0"/>
                          </a:solidFill>
                          <a:latin typeface="+mn-lt"/>
                          <a:ea typeface="+mn-ea"/>
                          <a:cs typeface="+mn-cs"/>
                        </a:rPr>
                        <a:t>Approved</a:t>
                      </a:r>
                    </a:p>
                  </a:txBody>
                  <a:tcPr marL="9525" marR="9525" marT="9525" marB="0" anchor="b"/>
                </a:tc>
                <a:tc>
                  <a:txBody>
                    <a:bodyPr/>
                    <a:lstStyle/>
                    <a:p>
                      <a:pPr algn="ctr" fontAlgn="b"/>
                      <a:r>
                        <a:rPr lang="en-US" sz="1200" b="0" i="1" kern="1200" dirty="0">
                          <a:solidFill>
                            <a:srgbClr val="00B0F0"/>
                          </a:solidFill>
                          <a:latin typeface="+mn-lt"/>
                          <a:ea typeface="+mn-ea"/>
                          <a:cs typeface="+mn-cs"/>
                        </a:rPr>
                        <a:t>6</a:t>
                      </a:r>
                    </a:p>
                  </a:txBody>
                  <a:tcPr marL="9525" marR="9525" marT="9525" marB="0" anchor="b"/>
                </a:tc>
                <a:tc>
                  <a:txBody>
                    <a:bodyPr/>
                    <a:lstStyle/>
                    <a:p>
                      <a:pPr algn="ctr" fontAlgn="b"/>
                      <a:r>
                        <a:rPr lang="en-US" sz="1200" b="0" i="1" kern="1200" dirty="0">
                          <a:solidFill>
                            <a:srgbClr val="00B0F0"/>
                          </a:solidFill>
                          <a:latin typeface="+mn-lt"/>
                          <a:ea typeface="+mn-ea"/>
                          <a:cs typeface="+mn-cs"/>
                        </a:rPr>
                        <a:t>PHY</a:t>
                      </a:r>
                    </a:p>
                  </a:txBody>
                  <a:tcPr marL="9525" marR="9525" marT="9525" marB="0" anchor="b"/>
                </a:tc>
                <a:extLst>
                  <a:ext uri="{0D108BD9-81ED-4DB2-BD59-A6C34878D82A}">
                    <a16:rowId xmlns:a16="http://schemas.microsoft.com/office/drawing/2014/main" val="1387265439"/>
                  </a:ext>
                </a:extLst>
              </a:tr>
              <a:tr h="259126">
                <a:tc>
                  <a:txBody>
                    <a:bodyPr/>
                    <a:lstStyle/>
                    <a:p>
                      <a:pPr algn="ctr"/>
                      <a:r>
                        <a:rPr lang="en-US" sz="1200" b="0" i="1" kern="1200" dirty="0">
                          <a:solidFill>
                            <a:srgbClr val="00B0F0"/>
                          </a:solidFill>
                          <a:effectLst/>
                          <a:latin typeface="+mn-lt"/>
                          <a:ea typeface="+mn-ea"/>
                          <a:cs typeface="+mn-cs"/>
                          <a:hlinkClick r:id="rId3">
                            <a:extLst>
                              <a:ext uri="{A12FA001-AC4F-418D-AE19-62706E023703}">
                                <ahyp:hlinkClr xmlns:ahyp="http://schemas.microsoft.com/office/drawing/2018/hyperlinkcolor" val="tx"/>
                              </a:ext>
                            </a:extLst>
                          </a:hlinkClick>
                        </a:rPr>
                        <a:t>1097r2</a:t>
                      </a:r>
                      <a:endParaRPr lang="en-US" sz="1200" b="0" i="1" dirty="0">
                        <a:solidFill>
                          <a:srgbClr val="00B0F0"/>
                        </a:solidFill>
                        <a:effectLst/>
                      </a:endParaRPr>
                    </a:p>
                  </a:txBody>
                  <a:tcPr anchor="ctr"/>
                </a:tc>
                <a:tc>
                  <a:txBody>
                    <a:bodyPr/>
                    <a:lstStyle/>
                    <a:p>
                      <a:pPr algn="l"/>
                      <a:r>
                        <a:rPr lang="en-US" sz="1200" b="0" i="1" dirty="0">
                          <a:solidFill>
                            <a:srgbClr val="00B0F0"/>
                          </a:solidFill>
                          <a:effectLst/>
                        </a:rPr>
                        <a:t>LB266 CR for CIDs related to 9.4.2.170</a:t>
                      </a: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00B0F0"/>
                          </a:solidFill>
                          <a:latin typeface="+mn-lt"/>
                          <a:ea typeface="+mn-ea"/>
                          <a:cs typeface="+mn-cs"/>
                        </a:rPr>
                        <a:t>Laurent Cariou</a:t>
                      </a:r>
                    </a:p>
                  </a:txBody>
                  <a:tcPr marL="9525" marR="9525" marT="9525" marB="0" anchor="b"/>
                </a:tc>
                <a:tc>
                  <a:txBody>
                    <a:bodyPr/>
                    <a:lstStyle/>
                    <a:p>
                      <a:pPr algn="ctr" fontAlgn="b"/>
                      <a:r>
                        <a:rPr lang="en-US" sz="1200" b="0" i="1" kern="1200" dirty="0">
                          <a:solidFill>
                            <a:srgbClr val="00B0F0"/>
                          </a:solidFill>
                          <a:latin typeface="+mn-lt"/>
                          <a:ea typeface="+mn-ea"/>
                          <a:cs typeface="+mn-cs"/>
                        </a:rPr>
                        <a:t>Approved</a:t>
                      </a:r>
                    </a:p>
                  </a:txBody>
                  <a:tcPr marL="9525" marR="9525" marT="9525" marB="0" anchor="b"/>
                </a:tc>
                <a:tc>
                  <a:txBody>
                    <a:bodyPr/>
                    <a:lstStyle/>
                    <a:p>
                      <a:pPr algn="ctr" fontAlgn="b"/>
                      <a:r>
                        <a:rPr lang="en-US" sz="1200" b="0" i="1" kern="1200" dirty="0">
                          <a:solidFill>
                            <a:srgbClr val="00B0F0"/>
                          </a:solidFill>
                          <a:latin typeface="+mn-lt"/>
                          <a:ea typeface="+mn-ea"/>
                          <a:cs typeface="+mn-cs"/>
                        </a:rPr>
                        <a:t>14</a:t>
                      </a:r>
                    </a:p>
                  </a:txBody>
                  <a:tcPr marL="9525" marR="9525" marT="9525" marB="0" anchor="b"/>
                </a:tc>
                <a:tc>
                  <a:txBody>
                    <a:bodyPr/>
                    <a:lstStyle/>
                    <a:p>
                      <a:pPr algn="ctr" fontAlgn="b"/>
                      <a:r>
                        <a:rPr lang="en-US" sz="1200" b="0" i="1" kern="1200" dirty="0">
                          <a:solidFill>
                            <a:srgbClr val="00B0F0"/>
                          </a:solidFill>
                          <a:latin typeface="+mn-lt"/>
                          <a:ea typeface="+mn-ea"/>
                          <a:cs typeface="+mn-cs"/>
                        </a:rPr>
                        <a:t>MAC</a:t>
                      </a:r>
                    </a:p>
                  </a:txBody>
                  <a:tcPr marL="9525" marR="9525" marT="9525" marB="0" anchor="b"/>
                </a:tc>
                <a:extLst>
                  <a:ext uri="{0D108BD9-81ED-4DB2-BD59-A6C34878D82A}">
                    <a16:rowId xmlns:a16="http://schemas.microsoft.com/office/drawing/2014/main" val="10004"/>
                  </a:ext>
                </a:extLst>
              </a:tr>
              <a:tr h="259126">
                <a:tc>
                  <a:txBody>
                    <a:bodyPr/>
                    <a:lstStyle/>
                    <a:p>
                      <a:pPr algn="ctr"/>
                      <a:r>
                        <a:rPr lang="en-US" sz="1200" b="0" i="1" dirty="0">
                          <a:solidFill>
                            <a:srgbClr val="00B0F0"/>
                          </a:solidFill>
                          <a:effectLst/>
                          <a:hlinkClick r:id="rId4">
                            <a:extLst>
                              <a:ext uri="{A12FA001-AC4F-418D-AE19-62706E023703}">
                                <ahyp:hlinkClr xmlns:ahyp="http://schemas.microsoft.com/office/drawing/2018/hyperlinkcolor" val="tx"/>
                              </a:ext>
                            </a:extLst>
                          </a:hlinkClick>
                        </a:rPr>
                        <a:t>1113r1</a:t>
                      </a:r>
                      <a:endParaRPr lang="en-US" sz="1200" b="0" i="1" dirty="0">
                        <a:solidFill>
                          <a:srgbClr val="00B0F0"/>
                        </a:solidFill>
                        <a:effectLst/>
                      </a:endParaRPr>
                    </a:p>
                  </a:txBody>
                  <a:tcPr anchor="ctr"/>
                </a:tc>
                <a:tc>
                  <a:txBody>
                    <a:bodyPr/>
                    <a:lstStyle/>
                    <a:p>
                      <a:pPr algn="l" fontAlgn="b"/>
                      <a:r>
                        <a:rPr lang="en-US" sz="1200" b="0" i="1" kern="1200" dirty="0">
                          <a:solidFill>
                            <a:srgbClr val="00B0F0"/>
                          </a:solidFill>
                          <a:effectLst/>
                          <a:latin typeface="+mn-lt"/>
                          <a:ea typeface="+mn-ea"/>
                          <a:cs typeface="+mn-cs"/>
                        </a:rPr>
                        <a:t>LB266 CR for CIDs related to 35.11</a:t>
                      </a:r>
                      <a:endParaRPr lang="en-US" sz="1200" b="0" i="1" kern="1200" dirty="0">
                        <a:solidFill>
                          <a:srgbClr val="00B0F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00B0F0"/>
                          </a:solidFill>
                          <a:latin typeface="+mn-lt"/>
                          <a:ea typeface="+mn-ea"/>
                          <a:cs typeface="+mn-cs"/>
                        </a:rPr>
                        <a:t>Laurent Cariou</a:t>
                      </a:r>
                    </a:p>
                  </a:txBody>
                  <a:tcPr marL="9525" marR="9525" marT="9525" marB="0" anchor="b"/>
                </a:tc>
                <a:tc>
                  <a:txBody>
                    <a:bodyPr/>
                    <a:lstStyle/>
                    <a:p>
                      <a:pPr algn="ctr" fontAlgn="b"/>
                      <a:r>
                        <a:rPr lang="en-US" sz="1200" b="0" i="1" kern="1200" dirty="0">
                          <a:solidFill>
                            <a:srgbClr val="00B0F0"/>
                          </a:solidFill>
                          <a:latin typeface="+mn-lt"/>
                          <a:ea typeface="+mn-ea"/>
                          <a:cs typeface="+mn-cs"/>
                        </a:rPr>
                        <a:t>Approved</a:t>
                      </a:r>
                    </a:p>
                  </a:txBody>
                  <a:tcPr marL="9525" marR="9525" marT="9525" marB="0" anchor="b"/>
                </a:tc>
                <a:tc>
                  <a:txBody>
                    <a:bodyPr/>
                    <a:lstStyle/>
                    <a:p>
                      <a:pPr algn="ctr" fontAlgn="b"/>
                      <a:r>
                        <a:rPr lang="en-US" sz="1200" b="0" i="1" kern="1200" dirty="0">
                          <a:solidFill>
                            <a:srgbClr val="00B0F0"/>
                          </a:solidFill>
                          <a:latin typeface="+mn-lt"/>
                          <a:ea typeface="+mn-ea"/>
                          <a:cs typeface="+mn-cs"/>
                        </a:rPr>
                        <a:t>3</a:t>
                      </a:r>
                    </a:p>
                  </a:txBody>
                  <a:tcPr marL="9525" marR="9525" marT="9525" marB="0" anchor="b"/>
                </a:tc>
                <a:tc>
                  <a:txBody>
                    <a:bodyPr/>
                    <a:lstStyle/>
                    <a:p>
                      <a:pPr algn="ctr" fontAlgn="b"/>
                      <a:r>
                        <a:rPr lang="en-US" sz="1200" b="0" i="1" kern="1200" dirty="0">
                          <a:solidFill>
                            <a:srgbClr val="00B0F0"/>
                          </a:solidFill>
                          <a:latin typeface="+mn-lt"/>
                          <a:ea typeface="+mn-ea"/>
                          <a:cs typeface="+mn-cs"/>
                        </a:rPr>
                        <a:t>Joint</a:t>
                      </a:r>
                    </a:p>
                  </a:txBody>
                  <a:tcPr marL="9525" marR="9525" marT="9525" marB="0" anchor="b"/>
                </a:tc>
                <a:extLst>
                  <a:ext uri="{0D108BD9-81ED-4DB2-BD59-A6C34878D82A}">
                    <a16:rowId xmlns:a16="http://schemas.microsoft.com/office/drawing/2014/main" val="3067772204"/>
                  </a:ext>
                </a:extLst>
              </a:tr>
              <a:tr h="297047">
                <a:tc>
                  <a:txBody>
                    <a:bodyPr/>
                    <a:lstStyle/>
                    <a:p>
                      <a:pPr algn="ctr"/>
                      <a:r>
                        <a:rPr lang="en-US" sz="1200" b="0" i="1" dirty="0">
                          <a:solidFill>
                            <a:srgbClr val="00B0F0"/>
                          </a:solidFill>
                          <a:effectLst/>
                          <a:hlinkClick r:id="rId5">
                            <a:extLst>
                              <a:ext uri="{A12FA001-AC4F-418D-AE19-62706E023703}">
                                <ahyp:hlinkClr xmlns:ahyp="http://schemas.microsoft.com/office/drawing/2018/hyperlinkcolor" val="tx"/>
                              </a:ext>
                            </a:extLst>
                          </a:hlinkClick>
                        </a:rPr>
                        <a:t>1098r4</a:t>
                      </a:r>
                      <a:endParaRPr lang="en-US" sz="1200" b="0" i="1" dirty="0">
                        <a:solidFill>
                          <a:srgbClr val="00B0F0"/>
                        </a:solidFill>
                        <a:effectLst/>
                      </a:endParaRPr>
                    </a:p>
                  </a:txBody>
                  <a:tcPr anchor="ctr"/>
                </a:tc>
                <a:tc>
                  <a:txBody>
                    <a:bodyPr/>
                    <a:lstStyle/>
                    <a:p>
                      <a:pPr algn="l" fontAlgn="b"/>
                      <a:r>
                        <a:rPr lang="en-US" sz="1200" b="0" i="1" kern="1200" dirty="0">
                          <a:solidFill>
                            <a:srgbClr val="00B0F0"/>
                          </a:solidFill>
                          <a:latin typeface="+mn-lt"/>
                          <a:ea typeface="+mn-ea"/>
                          <a:cs typeface="+mn-cs"/>
                        </a:rPr>
                        <a:t>LB266 CR for </a:t>
                      </a:r>
                      <a:r>
                        <a:rPr lang="en-US" sz="1200" b="0" i="1" kern="1200" dirty="0" err="1">
                          <a:solidFill>
                            <a:srgbClr val="00B0F0"/>
                          </a:solidFill>
                          <a:latin typeface="+mn-lt"/>
                          <a:ea typeface="+mn-ea"/>
                          <a:cs typeface="+mn-cs"/>
                        </a:rPr>
                        <a:t>misc</a:t>
                      </a:r>
                      <a:r>
                        <a:rPr lang="en-US" sz="1200" b="0" i="1" kern="1200" dirty="0">
                          <a:solidFill>
                            <a:srgbClr val="00B0F0"/>
                          </a:solidFill>
                          <a:latin typeface="+mn-lt"/>
                          <a:ea typeface="+mn-ea"/>
                          <a:cs typeface="+mn-cs"/>
                        </a:rPr>
                        <a:t> CIDs related to r-TWT</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00B0F0"/>
                          </a:solidFill>
                          <a:latin typeface="+mn-lt"/>
                          <a:ea typeface="+mn-ea"/>
                          <a:cs typeface="+mn-cs"/>
                        </a:rPr>
                        <a:t>Chunyu Hu</a:t>
                      </a:r>
                    </a:p>
                  </a:txBody>
                  <a:tcPr marL="9525" marR="9525" marT="9525" marB="0" anchor="b"/>
                </a:tc>
                <a:tc>
                  <a:txBody>
                    <a:bodyPr/>
                    <a:lstStyle/>
                    <a:p>
                      <a:pPr algn="ctr" fontAlgn="b"/>
                      <a:r>
                        <a:rPr lang="en-US" sz="1200" b="0" i="1" kern="1200" dirty="0">
                          <a:solidFill>
                            <a:srgbClr val="00B0F0"/>
                          </a:solidFill>
                          <a:latin typeface="+mn-lt"/>
                          <a:ea typeface="+mn-ea"/>
                          <a:cs typeface="+mn-cs"/>
                        </a:rPr>
                        <a:t>Approved</a:t>
                      </a:r>
                    </a:p>
                  </a:txBody>
                  <a:tcPr marL="9525" marR="9525" marT="9525" marB="0" anchor="b"/>
                </a:tc>
                <a:tc>
                  <a:txBody>
                    <a:bodyPr/>
                    <a:lstStyle/>
                    <a:p>
                      <a:pPr algn="ctr" fontAlgn="b"/>
                      <a:r>
                        <a:rPr lang="en-US" sz="1200" b="0" i="1" kern="1200" dirty="0">
                          <a:solidFill>
                            <a:srgbClr val="00B0F0"/>
                          </a:solidFill>
                          <a:latin typeface="+mn-lt"/>
                          <a:ea typeface="+mn-ea"/>
                          <a:cs typeface="+mn-cs"/>
                        </a:rPr>
                        <a:t>31</a:t>
                      </a:r>
                    </a:p>
                  </a:txBody>
                  <a:tcPr marL="9525" marR="9525" marT="9525" marB="0" anchor="b"/>
                </a:tc>
                <a:tc>
                  <a:txBody>
                    <a:bodyPr/>
                    <a:lstStyle/>
                    <a:p>
                      <a:pPr algn="ctr" fontAlgn="b"/>
                      <a:r>
                        <a:rPr lang="en-US" sz="1200" b="0" i="1" kern="1200" dirty="0">
                          <a:solidFill>
                            <a:srgbClr val="00B0F0"/>
                          </a:solidFill>
                          <a:latin typeface="+mn-lt"/>
                          <a:ea typeface="+mn-ea"/>
                          <a:cs typeface="+mn-cs"/>
                        </a:rPr>
                        <a:t>MAC</a:t>
                      </a:r>
                    </a:p>
                  </a:txBody>
                  <a:tcPr marL="9525" marR="9525" marT="9525" marB="0" anchor="b"/>
                </a:tc>
                <a:extLst>
                  <a:ext uri="{0D108BD9-81ED-4DB2-BD59-A6C34878D82A}">
                    <a16:rowId xmlns:a16="http://schemas.microsoft.com/office/drawing/2014/main" val="3765737835"/>
                  </a:ext>
                </a:extLst>
              </a:tr>
              <a:tr h="297047">
                <a:tc>
                  <a:txBody>
                    <a:bodyPr/>
                    <a:lstStyle/>
                    <a:p>
                      <a:pPr algn="ctr"/>
                      <a:r>
                        <a:rPr lang="en-US" sz="1200" b="0" i="1" dirty="0">
                          <a:solidFill>
                            <a:srgbClr val="00B0F0"/>
                          </a:solidFill>
                          <a:effectLst/>
                          <a:hlinkClick r:id="rId6">
                            <a:extLst>
                              <a:ext uri="{A12FA001-AC4F-418D-AE19-62706E023703}">
                                <ahyp:hlinkClr xmlns:ahyp="http://schemas.microsoft.com/office/drawing/2018/hyperlinkcolor" val="tx"/>
                              </a:ext>
                            </a:extLst>
                          </a:hlinkClick>
                        </a:rPr>
                        <a:t>1110r0</a:t>
                      </a:r>
                      <a:endParaRPr lang="en-US" sz="1200" b="0" i="1" dirty="0">
                        <a:solidFill>
                          <a:srgbClr val="00B0F0"/>
                        </a:solidFill>
                        <a:effectLst/>
                      </a:endParaRPr>
                    </a:p>
                  </a:txBody>
                  <a:tcPr anchor="ctr"/>
                </a:tc>
                <a:tc>
                  <a:txBody>
                    <a:bodyPr/>
                    <a:lstStyle/>
                    <a:p>
                      <a:pPr algn="l"/>
                      <a:r>
                        <a:rPr lang="en-US" sz="1200" b="0" i="1" dirty="0">
                          <a:solidFill>
                            <a:srgbClr val="00B0F0"/>
                          </a:solidFill>
                          <a:effectLst/>
                        </a:rPr>
                        <a:t>LB266 CR for 35.7.3</a:t>
                      </a: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err="1">
                          <a:solidFill>
                            <a:srgbClr val="00B0F0"/>
                          </a:solidFill>
                          <a:latin typeface="+mn-lt"/>
                          <a:ea typeface="+mn-ea"/>
                          <a:cs typeface="+mn-cs"/>
                        </a:rPr>
                        <a:t>Jinyoung</a:t>
                      </a:r>
                      <a:r>
                        <a:rPr lang="en-US" sz="1200" b="0" i="1" kern="1200" dirty="0">
                          <a:solidFill>
                            <a:srgbClr val="00B0F0"/>
                          </a:solidFill>
                          <a:latin typeface="+mn-lt"/>
                          <a:ea typeface="+mn-ea"/>
                          <a:cs typeface="+mn-cs"/>
                        </a:rPr>
                        <a:t> Chun</a:t>
                      </a:r>
                    </a:p>
                  </a:txBody>
                  <a:tcPr marL="9525" marR="9525" marT="9525" marB="0" anchor="b"/>
                </a:tc>
                <a:tc>
                  <a:txBody>
                    <a:bodyPr/>
                    <a:lstStyle/>
                    <a:p>
                      <a:pPr algn="ctr" fontAlgn="b"/>
                      <a:r>
                        <a:rPr lang="en-US" sz="1200" b="0" i="1" kern="1200" dirty="0">
                          <a:solidFill>
                            <a:srgbClr val="00B0F0"/>
                          </a:solidFill>
                          <a:latin typeface="+mn-lt"/>
                          <a:ea typeface="+mn-ea"/>
                          <a:cs typeface="+mn-cs"/>
                        </a:rPr>
                        <a:t>Approved</a:t>
                      </a:r>
                    </a:p>
                  </a:txBody>
                  <a:tcPr marL="9525" marR="9525" marT="9525" marB="0" anchor="b"/>
                </a:tc>
                <a:tc>
                  <a:txBody>
                    <a:bodyPr/>
                    <a:lstStyle/>
                    <a:p>
                      <a:pPr algn="ctr" fontAlgn="b"/>
                      <a:r>
                        <a:rPr lang="en-US" sz="1200" b="0" i="1" kern="1200" dirty="0">
                          <a:solidFill>
                            <a:srgbClr val="00B0F0"/>
                          </a:solidFill>
                          <a:latin typeface="+mn-lt"/>
                          <a:ea typeface="+mn-ea"/>
                          <a:cs typeface="+mn-cs"/>
                        </a:rPr>
                        <a:t>4</a:t>
                      </a:r>
                    </a:p>
                  </a:txBody>
                  <a:tcPr marL="9525" marR="9525" marT="9525" marB="0" anchor="b"/>
                </a:tc>
                <a:tc>
                  <a:txBody>
                    <a:bodyPr/>
                    <a:lstStyle/>
                    <a:p>
                      <a:pPr algn="ctr" fontAlgn="b"/>
                      <a:r>
                        <a:rPr lang="en-US" sz="1200" b="0" i="1" kern="1200" dirty="0">
                          <a:solidFill>
                            <a:srgbClr val="00B0F0"/>
                          </a:solidFill>
                          <a:latin typeface="+mn-lt"/>
                          <a:ea typeface="+mn-ea"/>
                          <a:cs typeface="+mn-cs"/>
                        </a:rPr>
                        <a:t>Joint</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1" dirty="0">
                          <a:solidFill>
                            <a:srgbClr val="00B0F0"/>
                          </a:solidFill>
                          <a:effectLst/>
                          <a:hlinkClick r:id="rId7">
                            <a:extLst>
                              <a:ext uri="{A12FA001-AC4F-418D-AE19-62706E023703}">
                                <ahyp:hlinkClr xmlns:ahyp="http://schemas.microsoft.com/office/drawing/2018/hyperlinkcolor" val="tx"/>
                              </a:ext>
                            </a:extLst>
                          </a:hlinkClick>
                        </a:rPr>
                        <a:t>1111r1</a:t>
                      </a:r>
                      <a:endParaRPr lang="en-US" sz="1200" b="0" i="1" kern="1200" dirty="0">
                        <a:solidFill>
                          <a:srgbClr val="00B0F0"/>
                        </a:solidFill>
                        <a:latin typeface="+mn-lt"/>
                        <a:ea typeface="+mn-ea"/>
                        <a:cs typeface="+mn-cs"/>
                      </a:endParaRPr>
                    </a:p>
                  </a:txBody>
                  <a:tcPr marL="0" marR="9525" marT="9525" marB="0" anchor="b"/>
                </a:tc>
                <a:tc>
                  <a:txBody>
                    <a:bodyPr/>
                    <a:lstStyle/>
                    <a:p>
                      <a:pPr algn="l" fontAlgn="b"/>
                      <a:r>
                        <a:rPr lang="en-US" sz="1200" b="0" i="1" kern="1200" dirty="0">
                          <a:solidFill>
                            <a:srgbClr val="00B0F0"/>
                          </a:solidFill>
                          <a:latin typeface="+mn-lt"/>
                          <a:ea typeface="+mn-ea"/>
                          <a:cs typeface="+mn-cs"/>
                        </a:rPr>
                        <a:t>LB266 CR for 9.4.1.72 and 9.4.1.73</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err="1">
                          <a:solidFill>
                            <a:srgbClr val="00B0F0"/>
                          </a:solidFill>
                          <a:latin typeface="+mn-lt"/>
                          <a:ea typeface="+mn-ea"/>
                          <a:cs typeface="+mn-cs"/>
                        </a:rPr>
                        <a:t>Jinyoung</a:t>
                      </a:r>
                      <a:r>
                        <a:rPr lang="en-US" sz="1200" b="0" i="1" kern="1200" dirty="0">
                          <a:solidFill>
                            <a:srgbClr val="00B0F0"/>
                          </a:solidFill>
                          <a:latin typeface="+mn-lt"/>
                          <a:ea typeface="+mn-ea"/>
                          <a:cs typeface="+mn-cs"/>
                        </a:rPr>
                        <a:t> Chun</a:t>
                      </a:r>
                    </a:p>
                  </a:txBody>
                  <a:tcPr marL="9525" marR="9525" marT="9525" marB="0" anchor="b"/>
                </a:tc>
                <a:tc>
                  <a:txBody>
                    <a:bodyPr/>
                    <a:lstStyle/>
                    <a:p>
                      <a:pPr algn="ctr" fontAlgn="b"/>
                      <a:r>
                        <a:rPr lang="en-US" sz="1200" b="0" i="1" kern="1200" dirty="0">
                          <a:solidFill>
                            <a:srgbClr val="00B0F0"/>
                          </a:solidFill>
                          <a:latin typeface="+mn-lt"/>
                          <a:ea typeface="+mn-ea"/>
                          <a:cs typeface="+mn-cs"/>
                        </a:rPr>
                        <a:t>Approved</a:t>
                      </a:r>
                    </a:p>
                  </a:txBody>
                  <a:tcPr marL="9525" marR="9525" marT="9525" marB="0" anchor="b"/>
                </a:tc>
                <a:tc>
                  <a:txBody>
                    <a:bodyPr/>
                    <a:lstStyle/>
                    <a:p>
                      <a:pPr algn="ctr" fontAlgn="b"/>
                      <a:r>
                        <a:rPr lang="en-US" sz="1200" b="0" i="1" kern="1200" dirty="0">
                          <a:solidFill>
                            <a:srgbClr val="00B0F0"/>
                          </a:solidFill>
                          <a:latin typeface="+mn-lt"/>
                          <a:ea typeface="+mn-ea"/>
                          <a:cs typeface="+mn-cs"/>
                        </a:rPr>
                        <a:t>5</a:t>
                      </a:r>
                    </a:p>
                  </a:txBody>
                  <a:tcPr marL="9525" marR="9525" marT="9525" marB="0" anchor="b"/>
                </a:tc>
                <a:tc>
                  <a:txBody>
                    <a:bodyPr/>
                    <a:lstStyle/>
                    <a:p>
                      <a:pPr algn="ctr" fontAlgn="b"/>
                      <a:r>
                        <a:rPr lang="en-US" sz="1200" b="0" i="1" kern="1200" dirty="0">
                          <a:solidFill>
                            <a:srgbClr val="00B0F0"/>
                          </a:solidFill>
                          <a:latin typeface="+mn-lt"/>
                          <a:ea typeface="+mn-ea"/>
                          <a:cs typeface="+mn-cs"/>
                        </a:rPr>
                        <a:t>Joint</a:t>
                      </a:r>
                    </a:p>
                  </a:txBody>
                  <a:tcPr marL="9525" marR="9525" marT="9525" marB="0" anchor="b"/>
                </a:tc>
                <a:extLst>
                  <a:ext uri="{0D108BD9-81ED-4DB2-BD59-A6C34878D82A}">
                    <a16:rowId xmlns:a16="http://schemas.microsoft.com/office/drawing/2014/main" val="3571507352"/>
                  </a:ext>
                </a:extLst>
              </a:tr>
              <a:tr h="297047">
                <a:tc>
                  <a:txBody>
                    <a:bodyPr/>
                    <a:lstStyle/>
                    <a:p>
                      <a:pPr algn="ctr"/>
                      <a:r>
                        <a:rPr lang="en-US" sz="1200" b="0" i="1" dirty="0">
                          <a:solidFill>
                            <a:srgbClr val="00B0F0"/>
                          </a:solidFill>
                          <a:effectLst/>
                          <a:hlinkClick r:id="rId8">
                            <a:extLst>
                              <a:ext uri="{A12FA001-AC4F-418D-AE19-62706E023703}">
                                <ahyp:hlinkClr xmlns:ahyp="http://schemas.microsoft.com/office/drawing/2018/hyperlinkcolor" val="tx"/>
                              </a:ext>
                            </a:extLst>
                          </a:hlinkClick>
                        </a:rPr>
                        <a:t>1118r0</a:t>
                      </a:r>
                      <a:endParaRPr lang="en-US" sz="1200" b="0" i="1" dirty="0">
                        <a:solidFill>
                          <a:srgbClr val="00B0F0"/>
                        </a:solidFill>
                        <a:effectLst/>
                      </a:endParaRPr>
                    </a:p>
                  </a:txBody>
                  <a:tcPr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00B0F0"/>
                          </a:solidFill>
                          <a:latin typeface="+mn-lt"/>
                          <a:ea typeface="+mn-ea"/>
                          <a:cs typeface="+mn-cs"/>
                        </a:rPr>
                        <a:t>lb266-cr-for-35-2-1-1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dirty="0">
                          <a:solidFill>
                            <a:srgbClr val="00B0F0"/>
                          </a:solidFill>
                          <a:effectLst/>
                        </a:rPr>
                        <a:t>Kaiying Lu</a:t>
                      </a:r>
                    </a:p>
                  </a:txBody>
                  <a:tcPr marL="9525" marR="9525" marT="9525" marB="0" anchor="b"/>
                </a:tc>
                <a:tc>
                  <a:txBody>
                    <a:bodyPr/>
                    <a:lstStyle/>
                    <a:p>
                      <a:pPr algn="ctr" fontAlgn="b"/>
                      <a:r>
                        <a:rPr lang="en-US" sz="1200" b="0" i="1" kern="1200" dirty="0">
                          <a:solidFill>
                            <a:srgbClr val="00B0F0"/>
                          </a:solidFill>
                          <a:latin typeface="+mn-lt"/>
                          <a:ea typeface="+mn-ea"/>
                          <a:cs typeface="+mn-cs"/>
                        </a:rPr>
                        <a:t>Approved</a:t>
                      </a:r>
                    </a:p>
                  </a:txBody>
                  <a:tcPr marL="9525" marR="9525" marT="9525" marB="0" anchor="b"/>
                </a:tc>
                <a:tc>
                  <a:txBody>
                    <a:bodyPr/>
                    <a:lstStyle/>
                    <a:p>
                      <a:pPr algn="ctr" fontAlgn="b"/>
                      <a:r>
                        <a:rPr lang="en-US" sz="1200" b="0" i="1" kern="1200" dirty="0">
                          <a:solidFill>
                            <a:srgbClr val="00B0F0"/>
                          </a:solidFill>
                          <a:latin typeface="+mn-lt"/>
                          <a:ea typeface="+mn-ea"/>
                          <a:cs typeface="+mn-cs"/>
                        </a:rPr>
                        <a:t>6</a:t>
                      </a:r>
                    </a:p>
                  </a:txBody>
                  <a:tcPr marL="9525" marR="9525" marT="9525" marB="0" anchor="b"/>
                </a:tc>
                <a:tc>
                  <a:txBody>
                    <a:bodyPr/>
                    <a:lstStyle/>
                    <a:p>
                      <a:pPr algn="ctr" fontAlgn="b"/>
                      <a:r>
                        <a:rPr lang="en-US" sz="1200" b="0" i="1" kern="1200" dirty="0">
                          <a:solidFill>
                            <a:srgbClr val="00B0F0"/>
                          </a:solidFill>
                          <a:latin typeface="+mn-lt"/>
                          <a:ea typeface="+mn-ea"/>
                          <a:cs typeface="+mn-cs"/>
                        </a:rPr>
                        <a:t>Joint</a:t>
                      </a:r>
                    </a:p>
                  </a:txBody>
                  <a:tcPr marL="9525" marR="9525" marT="9525" marB="0" anchor="b"/>
                </a:tc>
                <a:extLst>
                  <a:ext uri="{0D108BD9-81ED-4DB2-BD59-A6C34878D82A}">
                    <a16:rowId xmlns:a16="http://schemas.microsoft.com/office/drawing/2014/main" val="1211899792"/>
                  </a:ext>
                </a:extLst>
              </a:tr>
              <a:tr h="297047">
                <a:tc>
                  <a:txBody>
                    <a:bodyPr/>
                    <a:lstStyle/>
                    <a:p>
                      <a:pPr algn="ctr"/>
                      <a:r>
                        <a:rPr lang="en-US" sz="1200" b="0" dirty="0">
                          <a:solidFill>
                            <a:srgbClr val="7030A0"/>
                          </a:solidFill>
                          <a:effectLst/>
                          <a:hlinkClick r:id="rId9"/>
                        </a:rPr>
                        <a:t>1125r3</a:t>
                      </a:r>
                      <a:endParaRPr lang="en-US" sz="1200" b="0" dirty="0">
                        <a:solidFill>
                          <a:srgbClr val="7030A0"/>
                        </a:solidFill>
                        <a:effectLst/>
                      </a:endParaRPr>
                    </a:p>
                  </a:txBody>
                  <a:tcPr anchor="ctr"/>
                </a:tc>
                <a:tc>
                  <a:txBody>
                    <a:bodyPr/>
                    <a:lstStyle/>
                    <a:p>
                      <a:pPr algn="l" fontAlgn="b"/>
                      <a:r>
                        <a:rPr lang="en-US" sz="1200" b="0" i="0" kern="1200" dirty="0">
                          <a:solidFill>
                            <a:srgbClr val="7030A0"/>
                          </a:solidFill>
                          <a:effectLst/>
                          <a:latin typeface="+mn-lt"/>
                          <a:ea typeface="+mn-ea"/>
                          <a:cs typeface="+mn-cs"/>
                        </a:rPr>
                        <a:t>LB266: CR for Figure 35-3</a:t>
                      </a:r>
                      <a:endParaRPr lang="en-US" sz="1200" b="0" kern="1200" dirty="0">
                        <a:solidFill>
                          <a:srgbClr val="7030A0"/>
                        </a:solidFill>
                        <a:latin typeface="+mn-lt"/>
                        <a:ea typeface="+mn-ea"/>
                        <a:cs typeface="+mn-cs"/>
                      </a:endParaRPr>
                    </a:p>
                  </a:txBody>
                  <a:tcPr marL="9525" marR="9525" marT="9525" marB="0" anchor="b"/>
                </a:tc>
                <a:tc>
                  <a:txBody>
                    <a:bodyPr/>
                    <a:lstStyle/>
                    <a:p>
                      <a:pPr algn="ctr" fontAlgn="b"/>
                      <a:r>
                        <a:rPr lang="en-US" sz="1200" b="0" i="0" kern="1200" dirty="0">
                          <a:solidFill>
                            <a:srgbClr val="7030A0"/>
                          </a:solidFill>
                          <a:effectLst/>
                          <a:latin typeface="+mn-lt"/>
                          <a:ea typeface="+mn-ea"/>
                          <a:cs typeface="+mn-cs"/>
                        </a:rPr>
                        <a:t>Abhishek Patil</a:t>
                      </a:r>
                      <a:endParaRPr lang="en-US" sz="1200" b="0"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endParaRPr lang="en-US" sz="1200" b="0" kern="1200" dirty="0">
                        <a:solidFill>
                          <a:srgbClr val="7030A0"/>
                        </a:solidFill>
                        <a:latin typeface="+mn-lt"/>
                        <a:ea typeface="+mn-ea"/>
                        <a:cs typeface="+mn-cs"/>
                      </a:endParaRPr>
                    </a:p>
                  </a:txBody>
                  <a:tcPr marL="9525" marR="9525" marT="9525" marB="0" anchor="b"/>
                </a:tc>
                <a:tc>
                  <a:txBody>
                    <a:bodyPr/>
                    <a:lstStyle/>
                    <a:p>
                      <a:pPr algn="ctr" fontAlgn="b"/>
                      <a:r>
                        <a:rPr lang="en-US" sz="1200" b="0" kern="1200" dirty="0">
                          <a:solidFill>
                            <a:srgbClr val="7030A0"/>
                          </a:solidFill>
                          <a:latin typeface="+mn-lt"/>
                          <a:ea typeface="+mn-ea"/>
                          <a:cs typeface="+mn-cs"/>
                        </a:rPr>
                        <a:t>11</a:t>
                      </a:r>
                    </a:p>
                  </a:txBody>
                  <a:tcPr marL="9525" marR="9525" marT="9525" marB="0" anchor="b"/>
                </a:tc>
                <a:tc>
                  <a:txBody>
                    <a:bodyPr/>
                    <a:lstStyle/>
                    <a:p>
                      <a:pPr algn="ctr" fontAlgn="b"/>
                      <a:r>
                        <a:rPr lang="en-US" sz="1200" b="0"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kern="1200" dirty="0">
                          <a:solidFill>
                            <a:schemeClr val="tx1"/>
                          </a:solidFill>
                          <a:latin typeface="+mn-lt"/>
                          <a:ea typeface="+mn-ea"/>
                          <a:cs typeface="+mn-cs"/>
                          <a:hlinkClick r:id="rId10">
                            <a:extLst>
                              <a:ext uri="{A12FA001-AC4F-418D-AE19-62706E023703}">
                                <ahyp:hlinkClr xmlns:ahyp="http://schemas.microsoft.com/office/drawing/2018/hyperlinkcolor" val="tx"/>
                              </a:ext>
                            </a:extLst>
                          </a:hlinkClick>
                        </a:rPr>
                        <a:t>1129r0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i="0" kern="1200" dirty="0">
                          <a:solidFill>
                            <a:schemeClr val="tx1"/>
                          </a:solidFill>
                          <a:effectLst/>
                          <a:latin typeface="+mn-lt"/>
                          <a:ea typeface="+mn-ea"/>
                          <a:cs typeface="+mn-cs"/>
                        </a:rPr>
                        <a:t>LB266 CR CL9 EMLSR</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Minyoung Park</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10</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572575118"/>
                  </a:ext>
                </a:extLst>
              </a:tr>
              <a:tr h="297047">
                <a:tc>
                  <a:txBody>
                    <a:bodyPr/>
                    <a:lstStyle/>
                    <a:p>
                      <a:pPr algn="ctr" fontAlgn="b"/>
                      <a:r>
                        <a:rPr lang="en-US" sz="1200" b="0" kern="1200" dirty="0">
                          <a:solidFill>
                            <a:schemeClr val="tx1"/>
                          </a:solidFill>
                          <a:latin typeface="+mn-lt"/>
                          <a:ea typeface="+mn-ea"/>
                          <a:cs typeface="+mn-cs"/>
                          <a:hlinkClick r:id="rId11">
                            <a:extLst>
                              <a:ext uri="{A12FA001-AC4F-418D-AE19-62706E023703}">
                                <ahyp:hlinkClr xmlns:ahyp="http://schemas.microsoft.com/office/drawing/2018/hyperlinkcolor" val="tx"/>
                              </a:ext>
                            </a:extLst>
                          </a:hlinkClick>
                        </a:rPr>
                        <a:t>1148r0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i="0" kern="1200" dirty="0">
                          <a:solidFill>
                            <a:schemeClr val="tx1"/>
                          </a:solidFill>
                          <a:effectLst/>
                          <a:latin typeface="+mn-lt"/>
                          <a:ea typeface="+mn-ea"/>
                          <a:cs typeface="+mn-cs"/>
                        </a:rPr>
                        <a:t>LB266-CR-on-CID12154</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a:solidFill>
                            <a:schemeClr val="tx1"/>
                          </a:solidFill>
                          <a:latin typeface="+mn-lt"/>
                          <a:ea typeface="+mn-ea"/>
                          <a:cs typeface="+mn-cs"/>
                        </a:rPr>
                        <a:t>Lin Yang</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a:t>
                      </a:r>
                    </a:p>
                  </a:txBody>
                  <a:tcPr marL="9525" marR="9525" marT="9525" marB="0" anchor="b"/>
                </a:tc>
                <a:tc>
                  <a:txBody>
                    <a:bodyPr/>
                    <a:lstStyle/>
                    <a:p>
                      <a:pPr algn="ctr"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989680276"/>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i="1" kern="1200" dirty="0">
                        <a:solidFill>
                          <a:srgbClr val="7030A0"/>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a:endParaRPr lang="en-US" sz="1200" b="0" dirty="0">
                        <a:effectLst/>
                      </a:endParaRPr>
                    </a:p>
                  </a:txBody>
                  <a:tcPr anchor="ctr"/>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a:endParaRPr lang="en-US" sz="1200" b="0" dirty="0">
                        <a:effectLst/>
                      </a:endParaRPr>
                    </a:p>
                  </a:txBody>
                  <a:tcPr anchor="ctr"/>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i="1" kern="1200" dirty="0">
                        <a:solidFill>
                          <a:srgbClr val="7030A0"/>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r h="297047">
                <a:tc>
                  <a:txBody>
                    <a:bodyPr/>
                    <a:lstStyle/>
                    <a:p>
                      <a:pPr algn="ctr"/>
                      <a:endParaRPr lang="en-US" sz="1200" b="0" i="0" kern="1200" dirty="0">
                        <a:solidFill>
                          <a:schemeClr val="tx1"/>
                        </a:solidFill>
                        <a:effectLst/>
                        <a:latin typeface="+mn-lt"/>
                        <a:ea typeface="+mn-ea"/>
                        <a:cs typeface="+mn-cs"/>
                      </a:endParaRPr>
                    </a:p>
                  </a:txBody>
                  <a:tcPr anchor="ctr"/>
                </a:tc>
                <a:tc>
                  <a:txBody>
                    <a:bodyPr/>
                    <a:lstStyle/>
                    <a:p>
                      <a:pPr algn="l" fontAlgn="b"/>
                      <a:endParaRPr lang="en-US" sz="1200" b="0" i="0"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14493755"/>
                  </a:ext>
                </a:extLst>
              </a:tr>
              <a:tr h="297047">
                <a:tc>
                  <a:txBody>
                    <a:bodyPr/>
                    <a:lstStyle/>
                    <a:p>
                      <a:pPr algn="ctr" fontAlgn="b"/>
                      <a:endParaRPr lang="en-US" sz="1200" b="0" i="1" kern="1200" dirty="0">
                        <a:solidFill>
                          <a:srgbClr val="7030A0"/>
                        </a:solidFill>
                        <a:effectLst/>
                        <a:latin typeface="+mn-lt"/>
                        <a:ea typeface="+mn-ea"/>
                        <a:cs typeface="+mn-cs"/>
                      </a:endParaRPr>
                    </a:p>
                  </a:txBody>
                  <a:tcPr marL="0" marR="9525" marT="9525" marB="0" anchor="b"/>
                </a:tc>
                <a:tc>
                  <a:txBody>
                    <a:bodyPr/>
                    <a:lstStyle/>
                    <a:p>
                      <a:pPr algn="l" fontAlgn="b"/>
                      <a:endParaRPr lang="en-US" sz="1200" b="0" i="1" kern="1200" dirty="0">
                        <a:solidFill>
                          <a:srgbClr val="7030A0"/>
                        </a:solidFill>
                        <a:effectLst/>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i="1" kern="1200" dirty="0">
                        <a:solidFill>
                          <a:srgbClr val="7030A0"/>
                        </a:solidFill>
                        <a:latin typeface="+mn-lt"/>
                        <a:ea typeface="+mn-ea"/>
                        <a:cs typeface="+mn-cs"/>
                      </a:endParaRPr>
                    </a:p>
                  </a:txBody>
                  <a:tcPr marL="9525" marR="9525" marT="9525" marB="0" anchor="b"/>
                </a:tc>
                <a:tc>
                  <a:txBody>
                    <a:bodyPr/>
                    <a:lstStyle/>
                    <a:p>
                      <a:pPr algn="ctr" fontAlgn="b"/>
                      <a:endParaRPr lang="en-US" sz="1200" b="0" i="1" kern="1200" dirty="0">
                        <a:solidFill>
                          <a:srgbClr val="7030A0"/>
                        </a:solidFill>
                        <a:latin typeface="+mn-lt"/>
                        <a:ea typeface="+mn-ea"/>
                        <a:cs typeface="+mn-cs"/>
                      </a:endParaRPr>
                    </a:p>
                  </a:txBody>
                  <a:tcPr marL="9525" marR="9525" marT="9525" marB="0" anchor="b"/>
                </a:tc>
                <a:tc>
                  <a:txBody>
                    <a:bodyPr/>
                    <a:lstStyle/>
                    <a:p>
                      <a:pPr algn="ctr" fontAlgn="b"/>
                      <a:endParaRPr lang="en-US" sz="1200" b="0" i="1" kern="1200" dirty="0">
                        <a:solidFill>
                          <a:srgbClr val="7030A0"/>
                        </a:solidFill>
                        <a:latin typeface="+mn-lt"/>
                        <a:ea typeface="+mn-ea"/>
                        <a:cs typeface="+mn-cs"/>
                      </a:endParaRPr>
                    </a:p>
                  </a:txBody>
                  <a:tcPr marL="9525" marR="9525" marT="9525" marB="0" anchor="b"/>
                </a:tc>
                <a:tc>
                  <a:txBody>
                    <a:bodyPr/>
                    <a:lstStyle/>
                    <a:p>
                      <a:pPr algn="ctr" fontAlgn="b"/>
                      <a:endParaRPr lang="en-US" sz="1200" b="0" i="1" kern="1200" dirty="0">
                        <a:solidFill>
                          <a:srgbClr val="7030A0"/>
                        </a:solidFill>
                        <a:latin typeface="+mn-lt"/>
                        <a:ea typeface="+mn-ea"/>
                        <a:cs typeface="+mn-cs"/>
                      </a:endParaRPr>
                    </a:p>
                  </a:txBody>
                  <a:tcPr marL="9525" marR="9525" marT="9525" marB="0" anchor="b"/>
                </a:tc>
                <a:extLst>
                  <a:ext uri="{0D108BD9-81ED-4DB2-BD59-A6C34878D82A}">
                    <a16:rowId xmlns:a16="http://schemas.microsoft.com/office/drawing/2014/main" val="1082113667"/>
                  </a:ext>
                </a:extLst>
              </a:tr>
            </a:tbl>
          </a:graphicData>
        </a:graphic>
      </p:graphicFrame>
    </p:spTree>
    <p:extLst>
      <p:ext uri="{BB962C8B-B14F-4D97-AF65-F5344CB8AC3E}">
        <p14:creationId xmlns:p14="http://schemas.microsoft.com/office/powerpoint/2010/main" val="15329693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Technical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15493740"/>
              </p:ext>
            </p:extLst>
          </p:nvPr>
        </p:nvGraphicFramePr>
        <p:xfrm>
          <a:off x="851217" y="1582301"/>
          <a:ext cx="7736269" cy="454595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1" kern="1200" dirty="0">
                          <a:solidFill>
                            <a:srgbClr val="FFC000"/>
                          </a:solidFill>
                          <a:latin typeface="+mn-lt"/>
                          <a:ea typeface="+mn-ea"/>
                          <a:cs typeface="+mn-cs"/>
                          <a:hlinkClick r:id="rId2">
                            <a:extLst>
                              <a:ext uri="{A12FA001-AC4F-418D-AE19-62706E023703}">
                                <ahyp:hlinkClr xmlns:ahyp="http://schemas.microsoft.com/office/drawing/2018/hyperlinkcolor" val="tx"/>
                              </a:ext>
                            </a:extLst>
                          </a:hlinkClick>
                        </a:rPr>
                        <a:t>1887r0</a:t>
                      </a:r>
                      <a:endParaRPr lang="en-US" sz="1200" b="0" i="1" kern="1200" dirty="0">
                        <a:solidFill>
                          <a:srgbClr val="FFC000"/>
                        </a:solidFill>
                        <a:latin typeface="+mn-lt"/>
                        <a:ea typeface="+mn-ea"/>
                        <a:cs typeface="+mn-cs"/>
                      </a:endParaRPr>
                    </a:p>
                  </a:txBody>
                  <a:tcPr marL="0" marR="9525" marT="9525" marB="0" anchor="b"/>
                </a:tc>
                <a:tc>
                  <a:txBody>
                    <a:bodyPr/>
                    <a:lstStyle/>
                    <a:p>
                      <a:pPr algn="l" fontAlgn="b"/>
                      <a:r>
                        <a:rPr lang="en-US" sz="1200" b="0" i="1" kern="1200" dirty="0">
                          <a:solidFill>
                            <a:srgbClr val="FFC000"/>
                          </a:solidFill>
                          <a:latin typeface="+mn-lt"/>
                          <a:ea typeface="+mn-ea"/>
                          <a:cs typeface="+mn-cs"/>
                        </a:rPr>
                        <a:t>Conditional STR</a:t>
                      </a:r>
                    </a:p>
                  </a:txBody>
                  <a:tcPr marL="9525" marR="9525" marT="9525" marB="0" anchor="b"/>
                </a:tc>
                <a:tc>
                  <a:txBody>
                    <a:bodyPr/>
                    <a:lstStyle/>
                    <a:p>
                      <a:pPr algn="ctr" fontAlgn="b"/>
                      <a:r>
                        <a:rPr lang="en-US" sz="1200" b="0" i="1" kern="1200" dirty="0">
                          <a:solidFill>
                            <a:srgbClr val="FFC000"/>
                          </a:solidFill>
                          <a:latin typeface="+mn-lt"/>
                          <a:ea typeface="+mn-ea"/>
                          <a:cs typeface="+mn-cs"/>
                        </a:rPr>
                        <a:t>Evgeny Khorov</a:t>
                      </a:r>
                    </a:p>
                  </a:txBody>
                  <a:tcPr marL="9525" marR="9525" marT="9525" marB="0" anchor="b"/>
                </a:tc>
                <a:tc>
                  <a:txBody>
                    <a:bodyPr/>
                    <a:lstStyle/>
                    <a:p>
                      <a:pPr algn="ctr" fontAlgn="b"/>
                      <a:r>
                        <a:rPr lang="en-US" sz="1200" b="0" i="1" kern="1200" dirty="0">
                          <a:solidFill>
                            <a:srgbClr val="FFC000"/>
                          </a:solidFill>
                          <a:latin typeface="+mn-lt"/>
                          <a:ea typeface="+mn-ea"/>
                          <a:cs typeface="+mn-cs"/>
                        </a:rPr>
                        <a:t>Presented</a:t>
                      </a:r>
                    </a:p>
                    <a:p>
                      <a:pPr algn="ctr" fontAlgn="b"/>
                      <a:r>
                        <a:rPr lang="en-US" sz="1200" b="0" i="1" kern="1200" dirty="0">
                          <a:solidFill>
                            <a:srgbClr val="FFC000"/>
                          </a:solidFill>
                          <a:latin typeface="+mn-lt"/>
                          <a:ea typeface="+mn-ea"/>
                          <a:cs typeface="+mn-cs"/>
                        </a:rPr>
                        <a:t>SP ran</a:t>
                      </a:r>
                    </a:p>
                  </a:txBody>
                  <a:tcPr marL="9525" marR="9525" marT="9525" marB="0" anchor="b"/>
                </a:tc>
                <a:tc>
                  <a:txBody>
                    <a:bodyPr/>
                    <a:lstStyle/>
                    <a:p>
                      <a:pPr algn="ctr" fontAlgn="b"/>
                      <a:r>
                        <a:rPr lang="en-US" sz="1200" b="0" i="1" kern="1200" dirty="0">
                          <a:solidFill>
                            <a:srgbClr val="FFC000"/>
                          </a:solidFill>
                          <a:latin typeface="+mn-lt"/>
                          <a:ea typeface="+mn-ea"/>
                          <a:cs typeface="+mn-cs"/>
                        </a:rPr>
                        <a:t>1</a:t>
                      </a:r>
                    </a:p>
                  </a:txBody>
                  <a:tcPr marL="9525" marR="9525" marT="9525" marB="0" anchor="b"/>
                </a:tc>
                <a:tc>
                  <a:txBody>
                    <a:bodyPr/>
                    <a:lstStyle/>
                    <a:p>
                      <a:pPr algn="ctr" fontAlgn="b"/>
                      <a:r>
                        <a:rPr lang="en-US" sz="1200" b="0" i="1" kern="1200" dirty="0">
                          <a:solidFill>
                            <a:srgbClr val="FFC000"/>
                          </a:solidFill>
                          <a:latin typeface="+mn-lt"/>
                          <a:ea typeface="+mn-ea"/>
                          <a:cs typeface="+mn-cs"/>
                        </a:rPr>
                        <a:t>Joint</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1" kern="1200" dirty="0">
                          <a:solidFill>
                            <a:srgbClr val="FFC000"/>
                          </a:solidFill>
                          <a:latin typeface="+mn-lt"/>
                          <a:ea typeface="+mn-ea"/>
                          <a:cs typeface="+mn-cs"/>
                          <a:hlinkClick r:id="rId3">
                            <a:extLst>
                              <a:ext uri="{A12FA001-AC4F-418D-AE19-62706E023703}">
                                <ahyp:hlinkClr xmlns:ahyp="http://schemas.microsoft.com/office/drawing/2018/hyperlinkcolor" val="tx"/>
                              </a:ext>
                            </a:extLst>
                          </a:hlinkClick>
                        </a:rPr>
                        <a:t>887r1</a:t>
                      </a:r>
                      <a:endParaRPr lang="en-US" sz="1200" b="0" i="1" kern="1200" dirty="0">
                        <a:solidFill>
                          <a:srgbClr val="FFC000"/>
                        </a:solidFill>
                        <a:latin typeface="+mn-lt"/>
                        <a:ea typeface="+mn-ea"/>
                        <a:cs typeface="+mn-cs"/>
                      </a:endParaRPr>
                    </a:p>
                  </a:txBody>
                  <a:tcPr marL="0" marR="9525" marT="9525" marB="0" anchor="b"/>
                </a:tc>
                <a:tc>
                  <a:txBody>
                    <a:bodyPr/>
                    <a:lstStyle/>
                    <a:p>
                      <a:pPr algn="l" fontAlgn="b"/>
                      <a:r>
                        <a:rPr lang="en-US" sz="1200" b="0" i="1" kern="1200" dirty="0">
                          <a:solidFill>
                            <a:srgbClr val="FFC000"/>
                          </a:solidFill>
                          <a:latin typeface="+mn-lt"/>
                          <a:ea typeface="+mn-ea"/>
                          <a:cs typeface="+mn-cs"/>
                        </a:rPr>
                        <a:t>Enhancements for massive TSN </a:t>
                      </a:r>
                    </a:p>
                  </a:txBody>
                  <a:tcPr marL="9525" marR="9525" marT="9525" marB="0" anchor="b"/>
                </a:tc>
                <a:tc>
                  <a:txBody>
                    <a:bodyPr/>
                    <a:lstStyle/>
                    <a:p>
                      <a:pPr algn="ctr" fontAlgn="b"/>
                      <a:r>
                        <a:rPr lang="en-US" sz="1200" b="0" i="1" kern="1200" dirty="0">
                          <a:solidFill>
                            <a:srgbClr val="FFC000"/>
                          </a:solidFill>
                          <a:latin typeface="+mn-lt"/>
                          <a:ea typeface="+mn-ea"/>
                          <a:cs typeface="+mn-cs"/>
                        </a:rPr>
                        <a:t>Evgeny Khorov</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FFC000"/>
                          </a:solidFill>
                          <a:latin typeface="+mn-lt"/>
                          <a:ea typeface="+mn-ea"/>
                          <a:cs typeface="+mn-cs"/>
                        </a:rPr>
                        <a:t>Presented</a:t>
                      </a:r>
                    </a:p>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FFC000"/>
                          </a:solidFill>
                          <a:latin typeface="+mn-lt"/>
                          <a:ea typeface="+mn-ea"/>
                          <a:cs typeface="+mn-cs"/>
                        </a:rPr>
                        <a:t>SP ran</a:t>
                      </a:r>
                    </a:p>
                  </a:txBody>
                  <a:tcPr marL="9525" marR="9525" marT="9525" marB="0" anchor="b"/>
                </a:tc>
                <a:tc>
                  <a:txBody>
                    <a:bodyPr/>
                    <a:lstStyle/>
                    <a:p>
                      <a:pPr algn="ctr" fontAlgn="b"/>
                      <a:r>
                        <a:rPr lang="en-US" sz="1200" b="0" i="1" kern="1200" dirty="0">
                          <a:solidFill>
                            <a:srgbClr val="FFC000"/>
                          </a:solidFill>
                          <a:latin typeface="+mn-lt"/>
                          <a:ea typeface="+mn-ea"/>
                          <a:cs typeface="+mn-cs"/>
                        </a:rPr>
                        <a:t>1</a:t>
                      </a:r>
                    </a:p>
                  </a:txBody>
                  <a:tcPr marL="9525" marR="9525" marT="9525" marB="0" anchor="b"/>
                </a:tc>
                <a:tc>
                  <a:txBody>
                    <a:bodyPr/>
                    <a:lstStyle/>
                    <a:p>
                      <a:pPr algn="ctr" fontAlgn="b"/>
                      <a:r>
                        <a:rPr lang="en-US" sz="1200" b="0" i="1" kern="1200" dirty="0">
                          <a:solidFill>
                            <a:srgbClr val="FFC000"/>
                          </a:solidFill>
                          <a:latin typeface="+mn-lt"/>
                          <a:ea typeface="+mn-ea"/>
                          <a:cs typeface="+mn-cs"/>
                        </a:rPr>
                        <a:t>Joint</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kern="1200" dirty="0">
                          <a:solidFill>
                            <a:schemeClr val="tx1"/>
                          </a:solidFill>
                          <a:latin typeface="+mn-lt"/>
                          <a:ea typeface="+mn-ea"/>
                          <a:cs typeface="+mn-cs"/>
                        </a:rPr>
                        <a:t>303r0</a:t>
                      </a:r>
                    </a:p>
                  </a:txBody>
                  <a:tcPr marL="0" marR="9525" marT="9525" marB="0" anchor="b"/>
                </a:tc>
                <a:tc>
                  <a:txBody>
                    <a:bodyPr/>
                    <a:lstStyle/>
                    <a:p>
                      <a:pPr algn="l" fontAlgn="b"/>
                      <a:r>
                        <a:rPr lang="en-US" sz="1200" b="0" kern="1200" dirty="0">
                          <a:solidFill>
                            <a:schemeClr val="tx1"/>
                          </a:solidFill>
                          <a:latin typeface="+mn-lt"/>
                          <a:ea typeface="+mn-ea"/>
                          <a:cs typeface="+mn-cs"/>
                        </a:rPr>
                        <a:t>Restricted TWT SP Extension</a:t>
                      </a:r>
                    </a:p>
                  </a:txBody>
                  <a:tcPr marL="9525" marR="9525" marT="9525" marB="0" anchor="b"/>
                </a:tc>
                <a:tc>
                  <a:txBody>
                    <a:bodyPr/>
                    <a:lstStyle/>
                    <a:p>
                      <a:pPr algn="ctr" fontAlgn="b"/>
                      <a:r>
                        <a:rPr lang="en-US" sz="1200" b="0" kern="1200" dirty="0">
                          <a:solidFill>
                            <a:schemeClr val="tx1"/>
                          </a:solidFill>
                          <a:latin typeface="+mn-lt"/>
                          <a:ea typeface="+mn-ea"/>
                          <a:cs typeface="+mn-cs"/>
                        </a:rPr>
                        <a:t>M. Kumail Haider</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387265439"/>
                  </a:ext>
                </a:extLst>
              </a:tr>
              <a:tr h="259126">
                <a:tc>
                  <a:txBody>
                    <a:bodyPr/>
                    <a:lstStyle/>
                    <a:p>
                      <a:pPr algn="ctr"/>
                      <a:r>
                        <a:rPr lang="en-US" sz="1200" b="0" dirty="0">
                          <a:effectLst/>
                        </a:rPr>
                        <a:t>304r0</a:t>
                      </a:r>
                    </a:p>
                  </a:txBody>
                  <a:tcPr anchor="ctr"/>
                </a:tc>
                <a:tc>
                  <a:txBody>
                    <a:bodyPr/>
                    <a:lstStyle/>
                    <a:p>
                      <a:pPr algn="l" fontAlgn="b"/>
                      <a:r>
                        <a:rPr lang="en-US" sz="1200" b="0" kern="1200" dirty="0">
                          <a:solidFill>
                            <a:schemeClr val="tx1"/>
                          </a:solidFill>
                          <a:latin typeface="+mn-lt"/>
                          <a:ea typeface="+mn-ea"/>
                          <a:cs typeface="+mn-cs"/>
                        </a:rPr>
                        <a:t>Restricted TWT SP Early Termination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M. Kumail Haider</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0004"/>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765737835"/>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751318475"/>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1507352"/>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572575118"/>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989680276"/>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1024r0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LB266-CRs-on-CCA-sensitivity 				Lin Yang 		[5C]</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1027r0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D2.0 Comment Resolution on U-SIG Part 1 			Alice Chen</a:t>
            </a:r>
            <a:r>
              <a:rPr lang="en-US" sz="1400" kern="1200" dirty="0">
                <a:solidFill>
                  <a:srgbClr val="00B050"/>
                </a:solidFill>
                <a:latin typeface="Arial" panose="020B0604020202020204" pitchFamily="34" charset="0"/>
                <a:ea typeface="MS Gothic" panose="020B0609070205080204" pitchFamily="49" charset="-128"/>
              </a:rPr>
              <a:t>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12C]</a:t>
            </a:r>
          </a:p>
          <a:p>
            <a:pPr lvl="1">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1030r0</a:t>
            </a:r>
            <a:r>
              <a:rPr lang="en-US" sz="1400" kern="1200" dirty="0">
                <a:solidFill>
                  <a:srgbClr val="00B050"/>
                </a:solidFill>
                <a:latin typeface="Times New Roman" panose="02020603050405020304" pitchFamily="18" charset="0"/>
                <a:ea typeface="MS Gothic" panose="020B0609070205080204" pitchFamily="49" charset="-128"/>
              </a:rPr>
              <a:t> </a:t>
            </a:r>
            <a:r>
              <a:rPr lang="nb-NO" sz="1400" dirty="0">
                <a:solidFill>
                  <a:srgbClr val="00B050"/>
                </a:solidFill>
              </a:rPr>
              <a:t>LB266 CR for 36.3.2.5 20 MHz operating non-AP StAs	Eunsung Park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[12C]</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1031r0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a:t>
            </a:r>
            <a:r>
              <a:rPr lang="en-US" sz="1400" dirty="0">
                <a:solidFill>
                  <a:srgbClr val="00B050"/>
                </a:solidFill>
              </a:rPr>
              <a:t>LB266 CR for 36.3.12.9 EHT-STF				</a:t>
            </a:r>
            <a:r>
              <a:rPr lang="nb-NO" sz="1400" dirty="0">
                <a:solidFill>
                  <a:srgbClr val="00B050"/>
                </a:solidFill>
              </a:rPr>
              <a:t>Eunsung Park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[3C]</a:t>
            </a:r>
          </a:p>
          <a:p>
            <a:pPr lvl="1">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1056r0</a:t>
            </a:r>
            <a:r>
              <a:rPr lang="en-US" sz="1400" kern="1200" dirty="0">
                <a:solidFill>
                  <a:srgbClr val="00B050"/>
                </a:solidFill>
                <a:latin typeface="Times New Roman" panose="02020603050405020304" pitchFamily="18" charset="0"/>
                <a:ea typeface="MS Gothic" panose="020B0609070205080204" pitchFamily="49" charset="-128"/>
              </a:rPr>
              <a:t> </a:t>
            </a:r>
            <a:r>
              <a:rPr lang="en-US" sz="1400" dirty="0">
                <a:solidFill>
                  <a:srgbClr val="00B050"/>
                </a:solidFill>
              </a:rPr>
              <a:t>LB266 CR on CID 12155						</a:t>
            </a:r>
            <a:r>
              <a:rPr lang="en-US" sz="1400" dirty="0" err="1">
                <a:solidFill>
                  <a:srgbClr val="00B050"/>
                </a:solidFill>
              </a:rPr>
              <a:t>Yapu</a:t>
            </a:r>
            <a:r>
              <a:rPr lang="en-US" sz="1400" dirty="0">
                <a:solidFill>
                  <a:srgbClr val="00B050"/>
                </a:solidFill>
              </a:rPr>
              <a:t> Li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[1C]</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1057r0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a:t>
            </a:r>
            <a:r>
              <a:rPr lang="en-US" sz="1400" dirty="0">
                <a:solidFill>
                  <a:srgbClr val="00B050"/>
                </a:solidFill>
              </a:rPr>
              <a:t>LB266 CR for CID 11284					Dongguk Lim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[1C]</a:t>
            </a:r>
          </a:p>
          <a:p>
            <a:pPr lvl="1">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1058r0</a:t>
            </a:r>
            <a:r>
              <a:rPr lang="en-US" sz="1400" kern="1200" dirty="0">
                <a:solidFill>
                  <a:srgbClr val="00B050"/>
                </a:solidFill>
                <a:latin typeface="Times New Roman" panose="02020603050405020304" pitchFamily="18" charset="0"/>
                <a:ea typeface="MS Gothic" panose="020B0609070205080204" pitchFamily="49" charset="-128"/>
              </a:rPr>
              <a:t> </a:t>
            </a:r>
            <a:r>
              <a:rPr lang="en-US" sz="1400" dirty="0">
                <a:solidFill>
                  <a:srgbClr val="00B050"/>
                </a:solidFill>
              </a:rPr>
              <a:t>LB266 CR for clause 36.2.12.5</a:t>
            </a:r>
            <a:r>
              <a:rPr lang="en-US" sz="1400" kern="1200" dirty="0">
                <a:solidFill>
                  <a:srgbClr val="00B050"/>
                </a:solidFill>
                <a:latin typeface="Times New Roman" panose="02020603050405020304" pitchFamily="18" charset="0"/>
                <a:ea typeface="MS Gothic" panose="020B0609070205080204" pitchFamily="49" charset="-128"/>
              </a:rPr>
              <a:t>					Dongguk Lim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[1C]</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marL="400050" lvl="1" fontAlgn="b">
              <a:spcBef>
                <a:spcPts val="0"/>
              </a:spcBef>
              <a:spcAft>
                <a:spcPts val="0"/>
              </a:spcAft>
              <a:buFont typeface="Arial" panose="020B0604020202020204" pitchFamily="34" charset="0"/>
              <a:buChar char="•"/>
            </a:pPr>
            <a:r>
              <a:rPr lang="en-US" sz="1400" b="0" kern="1200" dirty="0">
                <a:solidFill>
                  <a:srgbClr val="00B050"/>
                </a:solidFill>
                <a:latin typeface="+mn-lt"/>
                <a:ea typeface="+mn-ea"/>
                <a:cs typeface="+mn-cs"/>
                <a:hlinkClick r:id="rId2">
                  <a:extLst>
                    <a:ext uri="{A12FA001-AC4F-418D-AE19-62706E023703}">
                      <ahyp:hlinkClr xmlns:ahyp="http://schemas.microsoft.com/office/drawing/2018/hyperlinkcolor" val="tx"/>
                    </a:ext>
                  </a:extLst>
                </a:hlinkClick>
              </a:rPr>
              <a:t>997r0</a:t>
            </a:r>
            <a:r>
              <a:rPr lang="en-US" sz="1400" b="0" kern="1200" dirty="0">
                <a:solidFill>
                  <a:srgbClr val="00B050"/>
                </a:solidFill>
                <a:latin typeface="+mn-lt"/>
                <a:ea typeface="+mn-ea"/>
                <a:cs typeface="+mn-cs"/>
              </a:rPr>
              <a:t>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CR for 10.3.14.2 and 10.3.14.3 						</a:t>
            </a:r>
            <a:r>
              <a:rPr lang="en-US" sz="1400" b="0" kern="1200" dirty="0">
                <a:solidFill>
                  <a:srgbClr val="00B050"/>
                </a:solidFill>
                <a:latin typeface="+mn-lt"/>
                <a:ea typeface="+mn-ea"/>
                <a:cs typeface="+mn-cs"/>
              </a:rPr>
              <a:t>Po-Kai Huang 	[18C]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1004r0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PS operation with MLO 				</a:t>
            </a:r>
            <a:r>
              <a:rPr lang="en-US" sz="1400" b="0" kern="1200" dirty="0">
                <a:solidFill>
                  <a:srgbClr val="00B050"/>
                </a:solidFill>
                <a:latin typeface="+mn-lt"/>
                <a:ea typeface="+mn-ea"/>
                <a:cs typeface="+mn-cs"/>
              </a:rPr>
              <a:t>Abhishek Patil 	[19C]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1005r0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BA operation with MLO 				</a:t>
            </a:r>
            <a:r>
              <a:rPr lang="en-US" sz="1400" b="0" kern="1200" dirty="0">
                <a:solidFill>
                  <a:srgbClr val="00B050"/>
                </a:solidFill>
                <a:latin typeface="+mn-lt"/>
                <a:ea typeface="+mn-ea"/>
                <a:cs typeface="+mn-cs"/>
              </a:rPr>
              <a:t>Abhishek Patil  	[14C]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1008r0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MISC CIDs in clause 9.4.2 				</a:t>
            </a:r>
            <a:r>
              <a:rPr lang="en-US" sz="1400" b="0" kern="1200" dirty="0">
                <a:solidFill>
                  <a:srgbClr val="00B050"/>
                </a:solidFill>
                <a:latin typeface="+mn-lt"/>
                <a:ea typeface="+mn-ea"/>
                <a:cs typeface="+mn-cs"/>
              </a:rPr>
              <a:t>Abhishek Patil 	[10C]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1009r0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CR for 35.3.13 								Po-Kai Huang 	[5C]</a:t>
            </a:r>
          </a:p>
          <a:p>
            <a:pPr marL="400050" lvl="1"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1014r0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Resolution of CIDs in clause 3.1 related to EPCS (CC 266) 	John Wullert 	[9C]</a:t>
            </a:r>
          </a:p>
          <a:p>
            <a:pPr marL="400050" lvl="1"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1015r0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Resolution of EPCS-related CIDs in clause 4.5.13 (CC 266) 	John Wullert 	[14C]</a:t>
            </a:r>
            <a:endParaRPr lang="en-US" sz="1400" b="0" i="0" u="none" strike="noStrike" kern="1200" dirty="0">
              <a:solidFill>
                <a:schemeClr val="bg1">
                  <a:lumMod val="65000"/>
                </a:schemeClr>
              </a:solidFill>
              <a:effectLst/>
              <a:latin typeface="Arial" panose="020B0604020202020204" pitchFamily="34" charset="0"/>
              <a:ea typeface="MS Gothic" panose="020B0609070205080204" pitchFamily="49" charset="-128"/>
            </a:endParaRPr>
          </a:p>
          <a:p>
            <a:pPr marL="400050" lvl="1"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1019r0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LB266: CR for Clause 9.3.3 						Gaurang Naik 	[15C]</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None.</a:t>
            </a:r>
          </a:p>
          <a:p>
            <a:pPr lvl="0">
              <a:buFont typeface="Arial" panose="020B0604020202020204" pitchFamily="34" charset="0"/>
              <a:buChar char="•"/>
            </a:pPr>
            <a:r>
              <a:rPr lang="en-US" sz="1400" dirty="0"/>
              <a:t>Summary from May 2022 meeting and conf calls</a:t>
            </a:r>
          </a:p>
          <a:p>
            <a:pPr lvl="0">
              <a:buFont typeface="Arial" panose="020B0604020202020204" pitchFamily="34" charset="0"/>
              <a:buChar char="•"/>
            </a:pPr>
            <a:r>
              <a:rPr lang="en-US" sz="1400" strike="sngStrike" dirty="0">
                <a:solidFill>
                  <a:srgbClr val="FF0000"/>
                </a:solidFill>
              </a:rPr>
              <a:t>Approve TG minutes (postponed to tomorrow) and </a:t>
            </a:r>
            <a:r>
              <a:rPr lang="en-US" sz="1400" dirty="0"/>
              <a:t>confirm TGbe secretary: </a:t>
            </a:r>
            <a:r>
              <a:rPr lang="en-US" sz="1400" dirty="0">
                <a:hlinkClick r:id="rId2"/>
              </a:rPr>
              <a:t>11-22/1038r0</a:t>
            </a:r>
            <a:endParaRPr lang="en-US" sz="1400" dirty="0"/>
          </a:p>
          <a:p>
            <a:pPr lvl="0">
              <a:buFont typeface="Arial" panose="020B0604020202020204" pitchFamily="34" charset="0"/>
              <a:buChar char="•"/>
            </a:pPr>
            <a:r>
              <a:rPr lang="en-US" sz="1400" dirty="0"/>
              <a:t>TGbe Editor’s Report: </a:t>
            </a:r>
            <a:r>
              <a:rPr lang="en-US" sz="1400" dirty="0">
                <a:hlinkClick r:id="rId3"/>
              </a:rPr>
              <a:t>972r2</a:t>
            </a:r>
            <a:endParaRPr lang="en-US" sz="1400" dirty="0"/>
          </a:p>
          <a:p>
            <a:pPr lvl="0">
              <a:buFont typeface="Arial" panose="020B0604020202020204" pitchFamily="34" charset="0"/>
              <a:buChar char="•"/>
            </a:pPr>
            <a:r>
              <a:rPr lang="en-GB" sz="1400" dirty="0"/>
              <a:t>Submissions:</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992r0</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LB266 CR for 9.3.1.22.1 			Yanjun Sun 			[7C 15’]</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993r0</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LB266 CR for 9.3.1.22.3 			Yanjun Sun 			[2C 10’]</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999r0</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LB266 CR for 9.3.1.22.2 			Yanjun Sun 			[9C 15’]</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1016r0</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CR for Table 35-7 				Po-Kai Huang 		[4C 15’]</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1887r1</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Conditional STR 				Evgeny Khorov</a:t>
            </a:r>
            <a:r>
              <a:rPr lang="en-US" sz="1200" dirty="0">
                <a:solidFill>
                  <a:srgbClr val="00B050"/>
                </a:solidFill>
                <a:latin typeface="Arial" panose="020B0604020202020204" pitchFamily="34" charset="0"/>
              </a:rPr>
              <a:t> </a:t>
            </a:r>
            <a:r>
              <a:rPr lang="en-US" sz="1200" kern="1200" dirty="0">
                <a:solidFill>
                  <a:srgbClr val="00B050"/>
                </a:solidFill>
                <a:latin typeface="Times New Roman" panose="02020603050405020304" pitchFamily="18" charset="0"/>
                <a:ea typeface="MS Gothic" panose="020B0609070205080204" pitchFamily="49" charset="-128"/>
              </a:rPr>
              <a:t>		[1C  20’]</a:t>
            </a:r>
            <a:endParaRPr lang="en-US" sz="1200" b="0" i="0" u="none" strike="noStrike" kern="1200" dirty="0">
              <a:solidFill>
                <a:srgbClr val="00B050"/>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r>
              <a:rPr lang="en-US" sz="12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887r2</a:t>
            </a:r>
            <a:r>
              <a:rPr lang="en-US" sz="12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Enhancements for massive TSN 			Evgeny Khorov 		[1C 20’]</a:t>
            </a:r>
            <a:endParaRPr lang="en-US" sz="1200" b="0" i="0" u="none" strike="noStrike" dirty="0">
              <a:solidFill>
                <a:schemeClr val="bg1">
                  <a:lumMod val="65000"/>
                </a:schemeClr>
              </a:solidFill>
              <a:effectLst/>
              <a:latin typeface="Arial" panose="020B0604020202020204" pitchFamily="34" charset="0"/>
            </a:endParaRP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May meeting and conf calls</a:t>
            </a:r>
          </a:p>
        </p:txBody>
      </p:sp>
      <p:sp>
        <p:nvSpPr>
          <p:cNvPr id="3" name="Content Placeholder 2">
            <a:extLst>
              <a:ext uri="{FF2B5EF4-FFF2-40B4-BE49-F238E27FC236}">
                <a16:creationId xmlns:a16="http://schemas.microsoft.com/office/drawing/2014/main" id="{39530AAB-A6A0-8811-A99F-B42B5EA28321}"/>
              </a:ext>
            </a:extLst>
          </p:cNvPr>
          <p:cNvSpPr>
            <a:spLocks noGrp="1"/>
          </p:cNvSpPr>
          <p:nvPr>
            <p:ph idx="1"/>
          </p:nvPr>
        </p:nvSpPr>
        <p:spPr/>
        <p:txBody>
          <a:bodyPr/>
          <a:lstStyle/>
          <a:p>
            <a:pPr marL="400050">
              <a:buFont typeface="Arial" panose="020B0604020202020204" pitchFamily="34" charset="0"/>
              <a:buChar char="•"/>
            </a:pPr>
            <a:r>
              <a:rPr lang="en-US" sz="2000" dirty="0"/>
              <a:t>Delivered TGbe D2.0, which is available in the members area</a:t>
            </a:r>
          </a:p>
          <a:p>
            <a:pPr marL="400050">
              <a:buFont typeface="Arial" panose="020B0604020202020204" pitchFamily="34" charset="0"/>
              <a:buChar char="•"/>
            </a:pPr>
            <a:r>
              <a:rPr lang="en-US" sz="2000" dirty="0"/>
              <a:t>Completed IEEE802.11 WG letter ballot (LB266) on TGbe D2.0</a:t>
            </a:r>
          </a:p>
          <a:p>
            <a:pPr marL="800100" lvl="1">
              <a:buFont typeface="Arial" panose="020B0604020202020204" pitchFamily="34" charset="0"/>
              <a:buChar char="•"/>
            </a:pPr>
            <a:r>
              <a:rPr lang="en-US" sz="1800" dirty="0"/>
              <a:t>The ballot failed with approval rate of ~64% (~4120 comments received)</a:t>
            </a:r>
          </a:p>
          <a:p>
            <a:pPr marL="400050">
              <a:buFont typeface="Arial" panose="020B0604020202020204" pitchFamily="34" charset="0"/>
              <a:buChar char="•"/>
            </a:pPr>
            <a:r>
              <a:rPr lang="en-US" sz="2000" dirty="0"/>
              <a:t>Completed IEEE802.19 ballot on TGbe CA document</a:t>
            </a:r>
          </a:p>
          <a:p>
            <a:pPr marL="800100" lvl="1">
              <a:buFont typeface="Arial" panose="020B0604020202020204" pitchFamily="34" charset="0"/>
              <a:buChar char="•"/>
            </a:pPr>
            <a:r>
              <a:rPr lang="en-US" sz="1800" dirty="0"/>
              <a:t>The ballot passed with approval rate of ~93% (9 comments received)</a:t>
            </a:r>
          </a:p>
          <a:p>
            <a:pPr marL="400050">
              <a:buFont typeface="Arial" panose="020B0604020202020204" pitchFamily="34" charset="0"/>
              <a:buChar char="•"/>
            </a:pPr>
            <a:r>
              <a:rPr lang="en-US" sz="2000" dirty="0"/>
              <a:t>Completed the assignment of all received comments</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843331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July 802 plenary session</a:t>
            </a:r>
          </a:p>
          <a:p>
            <a:pPr lvl="2">
              <a:buFont typeface="Arial" panose="020B0604020202020204" pitchFamily="34" charset="0"/>
              <a:buChar char="•"/>
            </a:pPr>
            <a:endParaRPr lang="en-US" sz="1400" dirty="0"/>
          </a:p>
          <a:p>
            <a:pPr>
              <a:buFont typeface="Arial" panose="020B0604020202020204" pitchFamily="34" charset="0"/>
              <a:buChar char="•"/>
            </a:pPr>
            <a:r>
              <a:rPr lang="en-US" sz="2000" dirty="0"/>
              <a:t>You must pay the registration fee whether attending in-person or remotely</a:t>
            </a:r>
          </a:p>
          <a:p>
            <a:pPr lvl="2">
              <a:buFont typeface="Arial" panose="020B0604020202020204" pitchFamily="34" charset="0"/>
              <a:buChar char="•"/>
            </a:pPr>
            <a:endParaRPr lang="en-US" sz="14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https://web.cvent.com/event/5ab3e363-ef4b-45fe-b35d-cd88bf622491/summary</a:t>
            </a:r>
            <a:endParaRPr lang="en-US" sz="2000" dirty="0"/>
          </a:p>
          <a:p>
            <a:pPr lvl="2">
              <a:buFont typeface="Arial" panose="020B0604020202020204" pitchFamily="34" charset="0"/>
              <a:buChar char="•"/>
            </a:pPr>
            <a:endParaRPr lang="en-US" sz="14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Monday PHY Agenda–PM2</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solidFill>
                  <a:srgbClr val="FF0000"/>
                </a:solidFill>
              </a:rPr>
              <a:t>Cancelled</a:t>
            </a:r>
            <a:endParaRPr lang="en-US" sz="2000" dirty="0">
              <a:solidFill>
                <a:srgbClr val="FF0000"/>
              </a:solidFill>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0502228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1014r0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Resolution of CIDs in clause 3.1 related to EPCS (CC 266) 	John Wullert 	[9C]</a:t>
            </a: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1015r0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Resolution of EPCS-related CIDs in clause 4.5.13 (CC 266) 	John Wullert        [14C]</a:t>
            </a:r>
            <a:endParaRPr lang="en-US" sz="1400" b="0" i="0" u="none" strike="noStrike" kern="1200" dirty="0">
              <a:solidFill>
                <a:srgbClr val="00B050"/>
              </a:solidFill>
              <a:effectLst/>
              <a:latin typeface="Arial" panose="020B0604020202020204" pitchFamily="34" charset="0"/>
              <a:ea typeface="MS Gothic" panose="020B0609070205080204" pitchFamily="49" charset="-128"/>
            </a:endParaRP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1019r0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Clause 9.3.3 						Gaurang Naik      [15C]</a:t>
            </a: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1025r0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CR-for-OM-part-1 							Po-Kai Huang </a:t>
            </a:r>
            <a:r>
              <a:rPr lang="en-US" sz="1400" b="0" i="0" u="none" strike="noStrike" kern="1200" spc="0" baseline="0" dirty="0">
                <a:ln>
                  <a:noFill/>
                </a:ln>
                <a:solidFill>
                  <a:srgbClr val="00B050"/>
                </a:solidFill>
                <a:effectLst/>
                <a:latin typeface="Times New Roman" panose="02020603050405020304" pitchFamily="18" charset="0"/>
                <a:ea typeface="MS Gothic" panose="020B0609070205080204" pitchFamily="49" charset="-128"/>
              </a:rPr>
              <a:t>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9C]</a:t>
            </a:r>
            <a:endParaRPr lang="en-US" sz="1400" dirty="0">
              <a:solidFill>
                <a:srgbClr val="00B050"/>
              </a:solidFill>
              <a:latin typeface="Arial" panose="020B0604020202020204" pitchFamily="34" charset="0"/>
            </a:endParaRPr>
          </a:p>
          <a:p>
            <a:pPr marL="800100" lvl="2"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1026r0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CR for </a:t>
            </a:r>
            <a:r>
              <a:rPr lang="en-US" sz="1400" b="0" i="0" u="none" strike="noStrike" kern="1200" dirty="0" err="1">
                <a:solidFill>
                  <a:schemeClr val="bg1">
                    <a:lumMod val="65000"/>
                  </a:schemeClr>
                </a:solidFill>
                <a:effectLst/>
                <a:latin typeface="Times New Roman" panose="02020603050405020304" pitchFamily="18" charset="0"/>
                <a:ea typeface="MS Gothic" panose="020B0609070205080204" pitchFamily="49" charset="-128"/>
              </a:rPr>
              <a:t>misc</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CIDs for 35.3.12.4 					Laurent Cariou 	[6C] </a:t>
            </a:r>
            <a:endParaRPr lang="en-US" sz="1400" dirty="0">
              <a:solidFill>
                <a:schemeClr val="bg1">
                  <a:lumMod val="65000"/>
                </a:schemeClr>
              </a:solidFill>
              <a:latin typeface="Arial" panose="020B0604020202020204" pitchFamily="34" charset="0"/>
            </a:endParaRP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1029r0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LB266-CR-for-35.3.4.1 							Laurent Cariou    [19C]</a:t>
            </a:r>
            <a:endParaRPr lang="en-US" sz="1400" dirty="0">
              <a:solidFill>
                <a:srgbClr val="00B050"/>
              </a:solidFill>
              <a:latin typeface="Arial" panose="020B0604020202020204" pitchFamily="34" charset="0"/>
            </a:endParaRPr>
          </a:p>
          <a:p>
            <a:pPr marL="800100" lvl="2"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1032r0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CR for 35.3.3 								Po-Kai Huang      [22C]</a:t>
            </a:r>
            <a:endParaRPr lang="en-US" sz="1400" dirty="0">
              <a:solidFill>
                <a:schemeClr val="bg1">
                  <a:lumMod val="65000"/>
                </a:schemeClr>
              </a:solidFill>
              <a:latin typeface="Arial" panose="020B0604020202020204" pitchFamily="34" charset="0"/>
            </a:endParaRPr>
          </a:p>
          <a:p>
            <a:pPr marL="800100" lvl="2"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1053r0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CR for 9.4.2.1 								Po-Kai Huang 	[3C]</a:t>
            </a:r>
            <a:endParaRPr lang="en-US" sz="1400" b="0" i="0" u="none" strike="noStrike" dirty="0">
              <a:solidFill>
                <a:schemeClr val="bg1">
                  <a:lumMod val="65000"/>
                </a:schemeClr>
              </a:solidFill>
              <a:effectLst/>
              <a:latin typeface="Arial" panose="020B0604020202020204" pitchFamily="34" charset="0"/>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7310127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 None.</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400" dirty="0">
                <a:solidFill>
                  <a:srgbClr val="00B050"/>
                </a:solidFill>
                <a:hlinkClick r:id="rId2">
                  <a:extLst>
                    <a:ext uri="{A12FA001-AC4F-418D-AE19-62706E023703}">
                      <ahyp:hlinkClr xmlns:ahyp="http://schemas.microsoft.com/office/drawing/2018/hyperlinkcolor" val="tx"/>
                    </a:ext>
                  </a:extLst>
                </a:hlinkClick>
              </a:rPr>
              <a:t>1016r0</a:t>
            </a:r>
            <a:r>
              <a:rPr lang="en-GB" sz="1400" dirty="0">
                <a:solidFill>
                  <a:srgbClr val="00B050"/>
                </a:solidFill>
              </a:rPr>
              <a:t> CR for Table 35-7 					Po-Kai Huang 		[4C 15’]</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1000r0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9.3.1.22.4 				Yanjun Sun 			[2C 10’]</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1001r0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9.3.1.22.5 				Yanjun Sun 			[9C 15’]</a:t>
            </a:r>
            <a:endParaRPr lang="en-US" sz="1400" dirty="0">
              <a:solidFill>
                <a:srgbClr val="00B050"/>
              </a:solidFill>
              <a:latin typeface="Arial" panose="020B0604020202020204" pitchFamily="34" charset="0"/>
            </a:endParaRP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1042r0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LB266-Caluse3.2-CIDs-part-1 			Ross Jian Yu		[6C  15’]</a:t>
            </a:r>
            <a:endParaRPr lang="en-GB" sz="1400" dirty="0">
              <a:solidFill>
                <a:srgbClr val="00B050"/>
              </a:solidFill>
            </a:endParaRPr>
          </a:p>
          <a:p>
            <a:pPr lvl="1">
              <a:buFont typeface="Arial" panose="020B0604020202020204" pitchFamily="34" charset="0"/>
              <a:buChar char="•"/>
            </a:pPr>
            <a:r>
              <a:rPr lang="en-GB" sz="1400" dirty="0">
                <a:solidFill>
                  <a:srgbClr val="00B050"/>
                </a:solidFill>
                <a:hlinkClick r:id="rId6">
                  <a:extLst>
                    <a:ext uri="{A12FA001-AC4F-418D-AE19-62706E023703}">
                      <ahyp:hlinkClr xmlns:ahyp="http://schemas.microsoft.com/office/drawing/2018/hyperlinkcolor" val="tx"/>
                    </a:ext>
                  </a:extLst>
                </a:hlinkClick>
              </a:rPr>
              <a:t>887r2</a:t>
            </a:r>
            <a:r>
              <a:rPr lang="en-GB" sz="1400" dirty="0">
                <a:solidFill>
                  <a:srgbClr val="00B050"/>
                </a:solidFill>
              </a:rPr>
              <a:t> Enhancements for massive TSN 			Evgeny Khorov 		[1C 20’]</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1048r0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320MHz indication in non-HT duplicated frame Yunbo Li [5C  20’]</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1092r0 	CR on CID 11819					Ross Jian Yu		[1C  5’]</a:t>
            </a:r>
            <a:endParaRPr lang="en-GB" sz="1400" dirty="0">
              <a:solidFill>
                <a:srgbClr val="00B050"/>
              </a:solidFill>
            </a:endParaRP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1044r0</a:t>
            </a:r>
            <a:r>
              <a:rPr lang="en-US" sz="1400" b="0" i="0" u="none" strike="noStrike" kern="1200" dirty="0">
                <a:solidFill>
                  <a:srgbClr val="00B050"/>
                </a:solidFill>
                <a:effectLst/>
                <a:ea typeface="MS Gothic" panose="020B0609070205080204" pitchFamily="49" charset="-128"/>
              </a:rPr>
              <a:t> LB266 CR on Annex Z-part 1 					Ross Jian Yu	[7C]</a:t>
            </a:r>
            <a:endParaRPr lang="en-US" sz="1400" dirty="0">
              <a:solidFill>
                <a:srgbClr val="00B050"/>
              </a:solidFill>
            </a:endParaRP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1080r0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on EHT PHY Introduction-1 			Kanke Wu 		[9C]</a:t>
            </a:r>
          </a:p>
          <a:p>
            <a:pPr lvl="1">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1063r0</a:t>
            </a:r>
            <a:r>
              <a:rPr lang="en-US" sz="1400" kern="1200" dirty="0">
                <a:solidFill>
                  <a:srgbClr val="00B050"/>
                </a:solidFill>
                <a:latin typeface="Times New Roman" panose="02020603050405020304" pitchFamily="18" charset="0"/>
                <a:ea typeface="MS Gothic" panose="020B0609070205080204" pitchFamily="49" charset="-128"/>
              </a:rPr>
              <a:t> LB266 CR for 36.3.16 Transmit Requirements		</a:t>
            </a:r>
            <a:r>
              <a:rPr lang="en-US" sz="1400" kern="1200" dirty="0" err="1">
                <a:solidFill>
                  <a:srgbClr val="00B050"/>
                </a:solidFill>
                <a:latin typeface="Times New Roman" panose="02020603050405020304" pitchFamily="18" charset="0"/>
                <a:ea typeface="MS Gothic" panose="020B0609070205080204" pitchFamily="49" charset="-128"/>
              </a:rPr>
              <a:t>Mengshi</a:t>
            </a:r>
            <a:r>
              <a:rPr lang="en-US" sz="1400" kern="1200" dirty="0">
                <a:solidFill>
                  <a:srgbClr val="00B050"/>
                </a:solidFill>
                <a:latin typeface="Times New Roman" panose="02020603050405020304" pitchFamily="18" charset="0"/>
                <a:ea typeface="MS Gothic" panose="020B0609070205080204" pitchFamily="49" charset="-128"/>
              </a:rPr>
              <a:t> Hu 	[6C]</a:t>
            </a:r>
          </a:p>
          <a:p>
            <a:pPr lvl="1">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1064r0</a:t>
            </a:r>
            <a:r>
              <a:rPr lang="en-US" sz="1400" kern="1200" dirty="0">
                <a:solidFill>
                  <a:srgbClr val="00B050"/>
                </a:solidFill>
                <a:latin typeface="Times New Roman" panose="02020603050405020304" pitchFamily="18" charset="0"/>
                <a:ea typeface="MS Gothic" panose="020B0609070205080204" pitchFamily="49" charset="-128"/>
              </a:rPr>
              <a:t> LB266 CR for 9.4.2.313.5 EHT PPE Thresholds Field 	</a:t>
            </a:r>
            <a:r>
              <a:rPr lang="en-US" sz="1400" kern="1200" dirty="0" err="1">
                <a:solidFill>
                  <a:srgbClr val="00B050"/>
                </a:solidFill>
                <a:latin typeface="Times New Roman" panose="02020603050405020304" pitchFamily="18" charset="0"/>
                <a:ea typeface="MS Gothic" panose="020B0609070205080204" pitchFamily="49" charset="-128"/>
              </a:rPr>
              <a:t>Mengshi</a:t>
            </a:r>
            <a:r>
              <a:rPr lang="en-US" sz="1400" kern="1200" dirty="0">
                <a:solidFill>
                  <a:srgbClr val="00B050"/>
                </a:solidFill>
                <a:latin typeface="Times New Roman" panose="02020603050405020304" pitchFamily="18" charset="0"/>
                <a:ea typeface="MS Gothic" panose="020B0609070205080204" pitchFamily="49" charset="-128"/>
              </a:rPr>
              <a:t> Hu 	[5C]</a:t>
            </a:r>
          </a:p>
          <a:p>
            <a:pPr lvl="1">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1076r0</a:t>
            </a:r>
            <a:r>
              <a:rPr lang="en-US" sz="1400" kern="1200" dirty="0">
                <a:solidFill>
                  <a:srgbClr val="00B050"/>
                </a:solidFill>
                <a:latin typeface="Times New Roman" panose="02020603050405020304" pitchFamily="18" charset="0"/>
                <a:ea typeface="MS Gothic" panose="020B0609070205080204" pitchFamily="49" charset="-128"/>
              </a:rPr>
              <a:t> LB266 CR for 36.2.2 RU_ALLOCATION			</a:t>
            </a:r>
            <a:r>
              <a:rPr lang="en-US" sz="1400" kern="1200" dirty="0" err="1">
                <a:solidFill>
                  <a:srgbClr val="00B050"/>
                </a:solidFill>
                <a:latin typeface="Times New Roman" panose="02020603050405020304" pitchFamily="18" charset="0"/>
                <a:ea typeface="MS Gothic" panose="020B0609070205080204" pitchFamily="49" charset="-128"/>
              </a:rPr>
              <a:t>Mengshi</a:t>
            </a:r>
            <a:r>
              <a:rPr lang="en-US" sz="1400" kern="1200" dirty="0">
                <a:solidFill>
                  <a:srgbClr val="00B050"/>
                </a:solidFill>
                <a:latin typeface="Times New Roman" panose="02020603050405020304" pitchFamily="18" charset="0"/>
                <a:ea typeface="MS Gothic" panose="020B0609070205080204" pitchFamily="49" charset="-128"/>
              </a:rPr>
              <a:t> Hu 	[5C]</a:t>
            </a:r>
            <a:endParaRPr lang="en-GB" sz="1400" kern="1200" dirty="0">
              <a:solidFill>
                <a:srgbClr val="00B050"/>
              </a:solidFill>
              <a:latin typeface="Times New Roman" panose="02020603050405020304" pitchFamily="18" charset="0"/>
              <a:ea typeface="MS Gothic" panose="020B0609070205080204" pitchFamily="49" charset="-128"/>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647101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marL="800100" lvl="2" fontAlgn="b">
              <a:spcBef>
                <a:spcPts val="0"/>
              </a:spcBef>
              <a:spcAft>
                <a:spcPts val="0"/>
              </a:spcAft>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1012r0</a:t>
            </a:r>
            <a:r>
              <a:rPr lang="en-US" sz="1400" kern="1200" dirty="0">
                <a:solidFill>
                  <a:srgbClr val="00B050"/>
                </a:solidFill>
                <a:latin typeface="Times New Roman" panose="02020603050405020304" pitchFamily="18" charset="0"/>
                <a:ea typeface="MS Gothic" panose="020B0609070205080204" pitchFamily="49" charset="-128"/>
              </a:rPr>
              <a:t> CRs for 11be D2.0 Probe Request ML element CIDs 	Rojan Chitrakar 	[13C]</a:t>
            </a:r>
          </a:p>
          <a:p>
            <a:pPr marL="800100" lvl="2" fontAlgn="b">
              <a:spcBef>
                <a:spcPts val="0"/>
              </a:spcBef>
              <a:spcAft>
                <a:spcPts val="0"/>
              </a:spcAft>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1023r0</a:t>
            </a:r>
            <a:r>
              <a:rPr lang="en-US" sz="1400" kern="1200" dirty="0">
                <a:solidFill>
                  <a:srgbClr val="00B050"/>
                </a:solidFill>
                <a:latin typeface="Times New Roman" panose="02020603050405020304" pitchFamily="18" charset="0"/>
                <a:ea typeface="MS Gothic" panose="020B0609070205080204" pitchFamily="49" charset="-128"/>
              </a:rPr>
              <a:t> AP Link Disablement  						Pooya Monajemi	[7C]</a:t>
            </a:r>
            <a:endParaRPr lang="en-GB" sz="1400" kern="1200" dirty="0">
              <a:solidFill>
                <a:srgbClr val="00B050"/>
              </a:solidFill>
              <a:latin typeface="Times New Roman" panose="02020603050405020304" pitchFamily="18" charset="0"/>
              <a:ea typeface="MS Gothic" panose="020B0609070205080204" pitchFamily="49" charset="-128"/>
            </a:endParaRP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1026r0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CR for </a:t>
            </a:r>
            <a:r>
              <a:rPr lang="en-US" sz="1400" b="0" i="0" u="none" strike="noStrike" kern="1200" dirty="0" err="1">
                <a:solidFill>
                  <a:srgbClr val="00B050"/>
                </a:solidFill>
                <a:effectLst/>
                <a:latin typeface="Times New Roman" panose="02020603050405020304" pitchFamily="18" charset="0"/>
                <a:ea typeface="MS Gothic" panose="020B0609070205080204" pitchFamily="49" charset="-128"/>
              </a:rPr>
              <a:t>misc</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CIDs for 35.3.12.4 				Laurent Cariou 	[6C] </a:t>
            </a:r>
            <a:endParaRPr lang="en-US" sz="1400" dirty="0">
              <a:solidFill>
                <a:srgbClr val="00B050"/>
              </a:solidFill>
              <a:latin typeface="Arial" panose="020B0604020202020204" pitchFamily="34" charset="0"/>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1066r0</a:t>
            </a:r>
            <a:r>
              <a:rPr lang="en-US" sz="1400" kern="1200" dirty="0">
                <a:solidFill>
                  <a:srgbClr val="00B050"/>
                </a:solidFill>
                <a:latin typeface="Times New Roman" panose="02020603050405020304" pitchFamily="18" charset="0"/>
                <a:ea typeface="MS Gothic" panose="020B0609070205080204" pitchFamily="49" charset="-128"/>
              </a:rPr>
              <a:t> D2.0 Comment Resolution on U-SIG Part 2 			Alice Chen [6C]</a:t>
            </a:r>
            <a:endParaRPr lang="en-US" sz="1400" kern="1200" dirty="0">
              <a:latin typeface="Times New Roman" panose="02020603050405020304" pitchFamily="18" charset="0"/>
              <a:ea typeface="MS Gothic" panose="020B0609070205080204" pitchFamily="49" charset="-128"/>
            </a:endParaRP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marL="800100" lvl="2" fontAlgn="b">
              <a:spcBef>
                <a:spcPts val="0"/>
              </a:spcBef>
              <a:spcAft>
                <a:spcPts val="0"/>
              </a:spcAft>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1023r0</a:t>
            </a:r>
            <a:r>
              <a:rPr lang="en-US" sz="1400" kern="1200" dirty="0">
                <a:solidFill>
                  <a:srgbClr val="00B050"/>
                </a:solidFill>
                <a:latin typeface="Times New Roman" panose="02020603050405020304" pitchFamily="18" charset="0"/>
                <a:ea typeface="MS Gothic" panose="020B0609070205080204" pitchFamily="49" charset="-128"/>
              </a:rPr>
              <a:t> AP Link Disablement  						Pooya Monajemi	[7C SP]</a:t>
            </a:r>
            <a:endParaRPr lang="en-GB" sz="1400" kern="1200" dirty="0">
              <a:solidFill>
                <a:srgbClr val="00B050"/>
              </a:solidFill>
              <a:latin typeface="Times New Roman" panose="02020603050405020304" pitchFamily="18" charset="0"/>
              <a:ea typeface="MS Gothic" panose="020B0609070205080204" pitchFamily="49" charset="-128"/>
            </a:endParaRP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1055r0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35.3.16.5.1 Part 1 				Yongho Seok  	[7C]</a:t>
            </a:r>
            <a:endParaRPr lang="en-GB" sz="1400" b="1" dirty="0">
              <a:solidFill>
                <a:srgbClr val="00B050"/>
              </a:solidFill>
            </a:endParaRP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1003r0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ML IE rules 					Abhishek Patil 	[76C]</a:t>
            </a:r>
          </a:p>
          <a:p>
            <a:pPr marL="800100" lvl="2" fontAlgn="b">
              <a:spcBef>
                <a:spcPts val="0"/>
              </a:spcBef>
              <a:spcAft>
                <a:spcPts val="0"/>
              </a:spcAft>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1012r0</a:t>
            </a:r>
            <a:r>
              <a:rPr lang="en-US" sz="1400" kern="1200" dirty="0">
                <a:solidFill>
                  <a:srgbClr val="00B050"/>
                </a:solidFill>
                <a:latin typeface="Times New Roman" panose="02020603050405020304" pitchFamily="18" charset="0"/>
                <a:ea typeface="MS Gothic" panose="020B0609070205080204" pitchFamily="49" charset="-128"/>
              </a:rPr>
              <a:t> CRs for 11be D2.0 Probe Request ML element CIDs 	Rojan Chitrakar 	[1C SP]</a:t>
            </a:r>
          </a:p>
          <a:p>
            <a:pPr marL="800100" lvl="2" fontAlgn="b">
              <a:spcBef>
                <a:spcPts val="0"/>
              </a:spcBef>
              <a:spcAft>
                <a:spcPts val="0"/>
              </a:spcAft>
              <a:buFont typeface="Arial" panose="020B0604020202020204" pitchFamily="34" charset="0"/>
              <a:buChar char="•"/>
            </a:pPr>
            <a:r>
              <a:rPr lang="en-US" sz="1400" b="0" i="0" u="none" strike="noStrike" kern="1200" dirty="0">
                <a:solidFill>
                  <a:srgbClr val="FFC000"/>
                </a:solidFill>
                <a:effectLst/>
                <a:latin typeface="Times New Roman" panose="02020603050405020304" pitchFamily="18" charset="0"/>
                <a:ea typeface="MS Gothic" panose="020B0609070205080204" pitchFamily="49" charset="-128"/>
              </a:rPr>
              <a:t>1097r0 	LB266 CR for CIDs related to 9.4.2.170			Laurent Cariou	[15]-</a:t>
            </a:r>
            <a:r>
              <a:rPr lang="en-US" sz="1400" b="0" i="0" u="none" strike="noStrike" kern="1200" dirty="0" err="1">
                <a:solidFill>
                  <a:srgbClr val="FFC000"/>
                </a:solidFill>
                <a:effectLst/>
                <a:latin typeface="Times New Roman" panose="02020603050405020304" pitchFamily="18" charset="0"/>
                <a:ea typeface="MS Gothic" panose="020B0609070205080204" pitchFamily="49" charset="-128"/>
              </a:rPr>
              <a:t>cont</a:t>
            </a:r>
            <a:endParaRPr lang="en-US" sz="1400" b="0" i="0" u="none" strike="noStrike" dirty="0">
              <a:solidFill>
                <a:srgbClr val="FFC000"/>
              </a:solidFill>
              <a:effectLst/>
              <a:latin typeface="Arial" panose="020B0604020202020204" pitchFamily="34" charset="0"/>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1002r0</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LB266 CR for 9.3.1.22.9 				Yanjun Sun 		[11C]</a:t>
            </a:r>
            <a:endParaRPr lang="en-US" sz="1200" dirty="0">
              <a:solidFill>
                <a:srgbClr val="00B050"/>
              </a:solidFill>
              <a:latin typeface="Arial" panose="020B0604020202020204" pitchFamily="34" charset="0"/>
            </a:endParaRP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1062r0</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LB266 CR for Section 9.3.1.19 - part1 		Genadiy Tsodik 	[5C]</a:t>
            </a:r>
            <a:endParaRPr lang="en-US" sz="1200" dirty="0">
              <a:solidFill>
                <a:srgbClr val="00B050"/>
              </a:solidFill>
              <a:latin typeface="Arial" panose="020B0604020202020204" pitchFamily="34" charset="0"/>
            </a:endParaRP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1113r0</a:t>
            </a:r>
            <a:r>
              <a:rPr lang="en-US" sz="1200" b="0" i="0" u="none" strike="noStrike" kern="1200" dirty="0">
                <a:solidFill>
                  <a:srgbClr val="00B050"/>
                </a:solidFill>
                <a:effectLst/>
                <a:ea typeface="MS Gothic" panose="020B0609070205080204" pitchFamily="49" charset="-128"/>
              </a:rPr>
              <a:t> LB266 CR for CIDs related to 35.11 			Laurent Cariou</a:t>
            </a:r>
            <a:r>
              <a:rPr lang="en-US" sz="1200" kern="1200" dirty="0">
                <a:solidFill>
                  <a:srgbClr val="00B050"/>
                </a:solidFill>
                <a:ea typeface="MS Gothic" panose="020B0609070205080204" pitchFamily="49" charset="-128"/>
              </a:rPr>
              <a:t> 	[</a:t>
            </a:r>
            <a:r>
              <a:rPr lang="en-US" sz="1200" b="0" i="0" u="none" strike="noStrike" kern="1200" dirty="0">
                <a:solidFill>
                  <a:srgbClr val="00B050"/>
                </a:solidFill>
                <a:effectLst/>
                <a:ea typeface="MS Gothic" panose="020B0609070205080204" pitchFamily="49" charset="-128"/>
              </a:rPr>
              <a:t>4C]</a:t>
            </a:r>
          </a:p>
          <a:p>
            <a:pPr lvl="1">
              <a:buFont typeface="Arial" panose="020B0604020202020204" pitchFamily="34" charset="0"/>
              <a:buChar char="•"/>
            </a:pPr>
            <a:r>
              <a:rPr lang="en-US" sz="1200" kern="1200" dirty="0">
                <a:solidFill>
                  <a:srgbClr val="00B050"/>
                </a:solidFill>
                <a:ea typeface="MS Gothic" panose="020B0609070205080204" pitchFamily="49" charset="-128"/>
              </a:rPr>
              <a:t>1001r1 LB266 CR for 9.3.1.22.5				Yanjun Sun		[2C]	</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1047r1</a:t>
            </a:r>
            <a:r>
              <a:rPr lang="en-US" sz="1200" b="0" i="0" u="none" strike="noStrike" kern="1200" dirty="0">
                <a:solidFill>
                  <a:srgbClr val="00B050"/>
                </a:solidFill>
                <a:effectLst/>
                <a:ea typeface="MS Gothic" panose="020B0609070205080204" pitchFamily="49" charset="-128"/>
              </a:rPr>
              <a:t> </a:t>
            </a:r>
            <a:r>
              <a:rPr lang="en-US" sz="1200" b="0" i="0" dirty="0">
                <a:solidFill>
                  <a:srgbClr val="00B050"/>
                </a:solidFill>
                <a:effectLst/>
              </a:rPr>
              <a:t>LB266 CR for subclause 9.3.3.8			Ming Gan		[6C]</a:t>
            </a:r>
            <a:endParaRPr lang="en-US" sz="1200" b="0" i="0" u="none" strike="noStrike" kern="1200" dirty="0">
              <a:solidFill>
                <a:srgbClr val="00B050"/>
              </a:solidFill>
              <a:effectLst/>
              <a:ea typeface="MS Gothic" panose="020B0609070205080204" pitchFamily="49" charset="-128"/>
            </a:endParaRPr>
          </a:p>
          <a:p>
            <a:pPr lvl="1">
              <a:buFont typeface="Arial" panose="020B0604020202020204" pitchFamily="34" charset="0"/>
              <a:buChar char="•"/>
            </a:pPr>
            <a:r>
              <a:rPr lang="en-US" sz="1200" kern="1200" dirty="0">
                <a:solidFill>
                  <a:srgbClr val="00B050"/>
                </a:solidFill>
                <a:ea typeface="MS Gothic" panose="020B0609070205080204" pitchFamily="49" charset="-128"/>
                <a:hlinkClick r:id="rId6">
                  <a:extLst>
                    <a:ext uri="{A12FA001-AC4F-418D-AE19-62706E023703}">
                      <ahyp:hlinkClr xmlns:ahyp="http://schemas.microsoft.com/office/drawing/2018/hyperlinkcolor" val="tx"/>
                    </a:ext>
                  </a:extLst>
                </a:hlinkClick>
              </a:rPr>
              <a:t>1053r0</a:t>
            </a:r>
            <a:r>
              <a:rPr lang="en-US" sz="1200" kern="1200" dirty="0">
                <a:solidFill>
                  <a:srgbClr val="00B050"/>
                </a:solidFill>
                <a:ea typeface="MS Gothic" panose="020B0609070205080204" pitchFamily="49" charset="-128"/>
              </a:rPr>
              <a:t> CR for 9.4.2.1						</a:t>
            </a:r>
            <a:r>
              <a:rPr lang="en-US" sz="1200" b="0" i="0" dirty="0">
                <a:solidFill>
                  <a:srgbClr val="00B050"/>
                </a:solidFill>
                <a:effectLst/>
              </a:rPr>
              <a:t>Po-Kai Huang		[3C]</a:t>
            </a:r>
            <a:endParaRPr lang="en-US" sz="1200" kern="1200" dirty="0">
              <a:solidFill>
                <a:srgbClr val="00B050"/>
              </a:solidFill>
              <a:ea typeface="MS Gothic" panose="020B0609070205080204" pitchFamily="49" charset="-128"/>
            </a:endParaRP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1045r1</a:t>
            </a:r>
            <a:r>
              <a:rPr lang="en-US" sz="1200" b="0" i="0" u="none" strike="noStrike" kern="1200" dirty="0">
                <a:solidFill>
                  <a:srgbClr val="00B050"/>
                </a:solidFill>
                <a:effectLst/>
                <a:ea typeface="MS Gothic" panose="020B0609070205080204" pitchFamily="49" charset="-128"/>
              </a:rPr>
              <a:t> </a:t>
            </a:r>
            <a:r>
              <a:rPr lang="en-US" sz="1200" b="0" i="0" dirty="0">
                <a:solidFill>
                  <a:srgbClr val="00B050"/>
                </a:solidFill>
                <a:effectLst/>
              </a:rPr>
              <a:t>LB266 CR for subclause 35.3.12.6			Ming Gan		[7C]</a:t>
            </a:r>
            <a:endParaRPr lang="en-US" sz="1200" b="0" i="0" u="none" strike="noStrike" kern="1200" dirty="0">
              <a:solidFill>
                <a:srgbClr val="00B050"/>
              </a:solidFill>
              <a:effectLst/>
              <a:ea typeface="MS Gothic" panose="020B0609070205080204" pitchFamily="49" charset="-128"/>
            </a:endParaRP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Wednesday PHY Agenda–PM2</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highlight>
                  <a:srgbClr val="FF0000"/>
                </a:highlight>
              </a:rPr>
              <a:t>Cancelled</a:t>
            </a:r>
            <a:endParaRPr lang="en-US" sz="2000" dirty="0">
              <a:highlight>
                <a:srgbClr val="FF0000"/>
              </a:highlight>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6205467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1003r0</a:t>
            </a:r>
            <a:r>
              <a:rPr lang="en-US" sz="1400" b="0" i="0" u="none" strike="noStrike" kern="1200" dirty="0">
                <a:solidFill>
                  <a:srgbClr val="00B050"/>
                </a:solidFill>
                <a:effectLst/>
                <a:ea typeface="MS Gothic" panose="020B0609070205080204" pitchFamily="49" charset="-128"/>
              </a:rPr>
              <a:t> LB266: CR for ML IE rules 				Abhishek Patil Pending  [78C SP]</a:t>
            </a:r>
          </a:p>
          <a:p>
            <a:pPr lvl="1">
              <a:buFont typeface="Arial" panose="020B0604020202020204" pitchFamily="34" charset="0"/>
              <a:buChar char="•"/>
            </a:pPr>
            <a:r>
              <a:rPr lang="en-US" sz="1400" dirty="0">
                <a:solidFill>
                  <a:srgbClr val="00B050"/>
                </a:solidFill>
                <a:hlinkClick r:id="rId3">
                  <a:extLst>
                    <a:ext uri="{A12FA001-AC4F-418D-AE19-62706E023703}">
                      <ahyp:hlinkClr xmlns:ahyp="http://schemas.microsoft.com/office/drawing/2018/hyperlinkcolor" val="tx"/>
                    </a:ext>
                  </a:extLst>
                </a:hlinkClick>
              </a:rPr>
              <a:t>1097r0</a:t>
            </a:r>
            <a:r>
              <a:rPr lang="en-US" sz="1400" dirty="0">
                <a:solidFill>
                  <a:srgbClr val="00B050"/>
                </a:solidFill>
              </a:rPr>
              <a:t> LB266 CR for CIDs related to 9.4.2.170		Laurent Cariou		[15C C]</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1032r0</a:t>
            </a:r>
            <a:r>
              <a:rPr lang="en-US" sz="1400" b="0" i="0" u="none" strike="noStrike" kern="1200" dirty="0">
                <a:solidFill>
                  <a:srgbClr val="00B050"/>
                </a:solidFill>
                <a:effectLst/>
                <a:ea typeface="MS Gothic" panose="020B0609070205080204" pitchFamily="49" charset="-128"/>
              </a:rPr>
              <a:t> CR for 35.3.3 						Po-Kai Huang </a:t>
            </a:r>
            <a:r>
              <a:rPr lang="en-US" sz="1400" b="0" i="1" u="none" strike="noStrike" kern="1200" dirty="0">
                <a:solidFill>
                  <a:srgbClr val="00B050"/>
                </a:solidFill>
                <a:effectLst/>
                <a:ea typeface="MS Gothic" panose="020B0609070205080204" pitchFamily="49" charset="-128"/>
              </a:rPr>
              <a:t> 		</a:t>
            </a:r>
            <a:r>
              <a:rPr lang="en-US" sz="1400" b="0" u="none" strike="noStrike" kern="1200" dirty="0">
                <a:solidFill>
                  <a:srgbClr val="00B050"/>
                </a:solidFill>
                <a:effectLst/>
                <a:ea typeface="MS Gothic" panose="020B0609070205080204" pitchFamily="49" charset="-128"/>
              </a:rPr>
              <a:t>[</a:t>
            </a:r>
            <a:r>
              <a:rPr lang="en-US" sz="1400" b="0" i="0" u="none" strike="noStrike" kern="1200" dirty="0">
                <a:solidFill>
                  <a:srgbClr val="00B050"/>
                </a:solidFill>
                <a:effectLst/>
                <a:ea typeface="MS Gothic" panose="020B0609070205080204" pitchFamily="49" charset="-128"/>
              </a:rPr>
              <a:t>22C]</a:t>
            </a:r>
            <a:endParaRPr lang="en-US" sz="1400" dirty="0">
              <a:solidFill>
                <a:srgbClr val="00B050"/>
              </a:solidFill>
            </a:endParaRP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1059r1</a:t>
            </a:r>
            <a:r>
              <a:rPr lang="en-US" sz="1400" b="0" i="0" u="none" strike="noStrike" kern="1200" dirty="0">
                <a:solidFill>
                  <a:srgbClr val="00B050"/>
                </a:solidFill>
                <a:effectLst/>
                <a:ea typeface="MS Gothic" panose="020B0609070205080204" pitchFamily="49" charset="-128"/>
              </a:rPr>
              <a:t> LB266-CR-for-10.8 					Jason Y. Guo Pending 	[9C]</a:t>
            </a:r>
            <a:endParaRPr lang="en-US" sz="1400" dirty="0">
              <a:solidFill>
                <a:srgbClr val="00B050"/>
              </a:solidFill>
            </a:endParaRP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1007r0</a:t>
            </a:r>
            <a:r>
              <a:rPr lang="en-US" sz="1400" b="0" i="0" u="none" strike="noStrike" kern="1200" dirty="0">
                <a:solidFill>
                  <a:srgbClr val="00B050"/>
                </a:solidFill>
                <a:effectLst/>
                <a:ea typeface="MS Gothic" panose="020B0609070205080204" pitchFamily="49" charset="-128"/>
              </a:rPr>
              <a:t> LB266: CR for MBSSID operation with MLO 	Abhishek Patil  		[7C]</a:t>
            </a:r>
            <a:endParaRPr lang="en-US" sz="1400" kern="1200" dirty="0">
              <a:solidFill>
                <a:srgbClr val="00B050"/>
              </a:solidFill>
              <a:ea typeface="MS Gothic" panose="020B0609070205080204" pitchFamily="49" charset="-128"/>
            </a:endParaRPr>
          </a:p>
          <a:p>
            <a:pPr lvl="1">
              <a:buFont typeface="Arial" panose="020B0604020202020204" pitchFamily="34" charset="0"/>
              <a:buChar char="•"/>
            </a:pPr>
            <a:r>
              <a:rPr lang="en-US" sz="1400" kern="1200" dirty="0">
                <a:solidFill>
                  <a:schemeClr val="bg1">
                    <a:lumMod val="65000"/>
                  </a:schemeClr>
                </a:solidFill>
                <a:ea typeface="MS Gothic" panose="020B0609070205080204" pitchFamily="49" charset="-128"/>
                <a:hlinkClick r:id="rId7">
                  <a:extLst>
                    <a:ext uri="{A12FA001-AC4F-418D-AE19-62706E023703}">
                      <ahyp:hlinkClr xmlns:ahyp="http://schemas.microsoft.com/office/drawing/2018/hyperlinkcolor" val="tx"/>
                    </a:ext>
                  </a:extLst>
                </a:hlinkClick>
              </a:rPr>
              <a:t>1012r2</a:t>
            </a:r>
            <a:r>
              <a:rPr lang="en-US" sz="1400" kern="1200" dirty="0">
                <a:solidFill>
                  <a:schemeClr val="bg1">
                    <a:lumMod val="65000"/>
                  </a:schemeClr>
                </a:solidFill>
                <a:ea typeface="MS Gothic" panose="020B0609070205080204" pitchFamily="49" charset="-128"/>
              </a:rPr>
              <a:t> CRs for 11be D2.0 Probe Request ML element CIDs 	Rojan Chitrakar 	[1C SP]</a:t>
            </a:r>
            <a:endParaRPr lang="en-US" sz="1400" kern="1200" dirty="0">
              <a:solidFill>
                <a:schemeClr val="bg1">
                  <a:lumMod val="65000"/>
                </a:schemeClr>
              </a:solidFill>
              <a:ea typeface="MS Gothic" panose="020B0609070205080204" pitchFamily="49" charset="-128"/>
              <a:hlinkClick r:id="rId3">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kern="1200" dirty="0">
                <a:ea typeface="MS Gothic" panose="020B0609070205080204" pitchFamily="49" charset="-128"/>
              </a:rPr>
              <a:t>…</a:t>
            </a:r>
            <a:endParaRPr lang="en-US" sz="1400" b="0" i="0" u="none" strike="noStrike" dirty="0">
              <a:effectLst/>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1007r3</a:t>
            </a:r>
            <a:r>
              <a:rPr lang="en-US" sz="1100" b="0" i="0" u="none" strike="noStrike" kern="1200" dirty="0">
                <a:solidFill>
                  <a:srgbClr val="00B050"/>
                </a:solidFill>
                <a:effectLst/>
                <a:ea typeface="MS Gothic" panose="020B0609070205080204" pitchFamily="49" charset="-128"/>
              </a:rPr>
              <a:t> LB266: CR for MBSSID operation with MLO 			Abhishek Patil  		[7C SP]</a:t>
            </a:r>
            <a:endParaRPr lang="en-US" sz="1100" kern="1200" dirty="0">
              <a:solidFill>
                <a:srgbClr val="00B050"/>
              </a:solidFill>
              <a:ea typeface="MS Gothic" panose="020B0609070205080204" pitchFamily="49" charset="-128"/>
            </a:endParaRPr>
          </a:p>
          <a:p>
            <a:pPr lvl="1">
              <a:buFont typeface="Arial" panose="020B0604020202020204" pitchFamily="34" charset="0"/>
              <a:buChar char="•"/>
            </a:pPr>
            <a:r>
              <a:rPr lang="en-US" sz="1100" strike="sngStrike" dirty="0">
                <a:solidFill>
                  <a:srgbClr val="FFC000"/>
                </a:solidFill>
                <a:hlinkClick r:id="rId3">
                  <a:extLst>
                    <a:ext uri="{A12FA001-AC4F-418D-AE19-62706E023703}">
                      <ahyp:hlinkClr xmlns:ahyp="http://schemas.microsoft.com/office/drawing/2018/hyperlinkcolor" val="tx"/>
                    </a:ext>
                  </a:extLst>
                </a:hlinkClick>
              </a:rPr>
              <a:t>1012r2</a:t>
            </a:r>
            <a:r>
              <a:rPr lang="en-US" sz="1100" strike="sngStrike" dirty="0">
                <a:solidFill>
                  <a:srgbClr val="FFC000"/>
                </a:solidFill>
              </a:rPr>
              <a:t> CRs for 11be D2.0 Probe Request ML element CIDs 		Rojan Chitrakar 	[1C SP]</a:t>
            </a:r>
          </a:p>
          <a:p>
            <a:pPr lvl="1">
              <a:buFont typeface="Arial" panose="020B0604020202020204" pitchFamily="34" charset="0"/>
              <a:buChar char="•"/>
            </a:pPr>
            <a:r>
              <a:rPr lang="en-US" sz="1100" dirty="0">
                <a:solidFill>
                  <a:srgbClr val="00B050"/>
                </a:solidFill>
              </a:rPr>
              <a:t>1045r2 LB266 CR for subclause 35.3.12.6					Ming Gan		[3C SP]</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1110r0</a:t>
            </a:r>
            <a:r>
              <a:rPr lang="en-US" sz="1100" b="0" i="0" u="none" strike="noStrike" kern="1200" dirty="0">
                <a:solidFill>
                  <a:srgbClr val="00B050"/>
                </a:solidFill>
                <a:effectLst/>
                <a:ea typeface="MS Gothic" panose="020B0609070205080204" pitchFamily="49" charset="-128"/>
              </a:rPr>
              <a:t> LB266 CR for 35.7.3						</a:t>
            </a:r>
            <a:r>
              <a:rPr lang="en-US" sz="1100" b="0" i="0" u="none" strike="noStrike" kern="1200" dirty="0" err="1">
                <a:solidFill>
                  <a:srgbClr val="00B050"/>
                </a:solidFill>
                <a:effectLst/>
                <a:ea typeface="MS Gothic" panose="020B0609070205080204" pitchFamily="49" charset="-128"/>
              </a:rPr>
              <a:t>Jinyoung</a:t>
            </a:r>
            <a:r>
              <a:rPr lang="en-US" sz="1100" b="0" i="0" u="none" strike="noStrike" kern="1200" dirty="0">
                <a:solidFill>
                  <a:srgbClr val="00B050"/>
                </a:solidFill>
                <a:effectLst/>
                <a:ea typeface="MS Gothic" panose="020B0609070205080204" pitchFamily="49" charset="-128"/>
              </a:rPr>
              <a:t> Chun		[4C]</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rPr>
              <a:t>1012r2 CRs for 11be D2.0 Probe Request ML element CIDs 		Rojan Chitrakar 	[1C SP]</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rPr>
              <a:t>1111r0 LB266 CR for 9.4.1.72 and 9.4.1.73 				</a:t>
            </a:r>
            <a:r>
              <a:rPr lang="en-US" sz="1100" b="0" i="0" u="none" strike="noStrike" kern="1200" dirty="0" err="1">
                <a:solidFill>
                  <a:srgbClr val="00B050"/>
                </a:solidFill>
                <a:effectLst/>
                <a:ea typeface="MS Gothic" panose="020B0609070205080204" pitchFamily="49" charset="-128"/>
              </a:rPr>
              <a:t>Jinyoung</a:t>
            </a:r>
            <a:r>
              <a:rPr lang="en-US" sz="1100" b="0" i="0" u="none" strike="noStrike" kern="1200" dirty="0">
                <a:solidFill>
                  <a:srgbClr val="00B050"/>
                </a:solidFill>
                <a:effectLst/>
                <a:ea typeface="MS Gothic" panose="020B0609070205080204" pitchFamily="49" charset="-128"/>
              </a:rPr>
              <a:t> Chun		[5C]</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1118r0</a:t>
            </a:r>
            <a:r>
              <a:rPr lang="en-US" sz="1100" b="0" i="0" u="none" strike="noStrike" kern="1200" dirty="0">
                <a:solidFill>
                  <a:srgbClr val="00B050"/>
                </a:solidFill>
                <a:effectLst/>
                <a:ea typeface="MS Gothic" panose="020B0609070205080204" pitchFamily="49" charset="-128"/>
              </a:rPr>
              <a:t> lb266-cr-for-35-2-1-1 						Kaiying Lu 		[6C]</a:t>
            </a:r>
            <a:endParaRPr lang="en-US" sz="1100" b="0" i="0" u="none" strike="noStrike" dirty="0">
              <a:solidFill>
                <a:srgbClr val="00B050"/>
              </a:solidFill>
              <a:effectLst/>
            </a:endParaRP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1018r0</a:t>
            </a:r>
            <a:r>
              <a:rPr lang="en-US" sz="1100" b="0" i="0" u="none" strike="noStrike" kern="1200" dirty="0">
                <a:solidFill>
                  <a:srgbClr val="00B050"/>
                </a:solidFill>
                <a:effectLst/>
                <a:ea typeface="MS Gothic" panose="020B0609070205080204" pitchFamily="49" charset="-128"/>
              </a:rPr>
              <a:t> LB266: CR for Basic Multi-Link element - part 1 			Gaurang Naik 		[30C]</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1098r0</a:t>
            </a:r>
            <a:r>
              <a:rPr lang="en-US" sz="1100" b="0" i="0" u="none" strike="noStrike" kern="1200" dirty="0">
                <a:solidFill>
                  <a:srgbClr val="00B050"/>
                </a:solidFill>
                <a:effectLst/>
                <a:ea typeface="MS Gothic" panose="020B0609070205080204" pitchFamily="49" charset="-128"/>
              </a:rPr>
              <a:t> LB266 CR for </a:t>
            </a:r>
            <a:r>
              <a:rPr lang="en-US" sz="1100" b="0" i="0" u="none" strike="noStrike" kern="1200" dirty="0" err="1">
                <a:solidFill>
                  <a:srgbClr val="00B050"/>
                </a:solidFill>
                <a:effectLst/>
                <a:ea typeface="MS Gothic" panose="020B0609070205080204" pitchFamily="49" charset="-128"/>
              </a:rPr>
              <a:t>misc</a:t>
            </a:r>
            <a:r>
              <a:rPr lang="en-US" sz="1100" b="0" i="0" u="none" strike="noStrike" kern="1200" dirty="0">
                <a:solidFill>
                  <a:srgbClr val="00B050"/>
                </a:solidFill>
                <a:effectLst/>
                <a:ea typeface="MS Gothic" panose="020B0609070205080204" pitchFamily="49" charset="-128"/>
              </a:rPr>
              <a:t> CIDs related to r-TWT 			Chunyu Hu 		[31C]</a:t>
            </a:r>
            <a:endParaRPr lang="en-US" sz="1100" b="0" i="0" u="none" strike="noStrike" dirty="0">
              <a:solidFill>
                <a:srgbClr val="00B050"/>
              </a:solidFill>
              <a:effectLst/>
            </a:endParaRP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a:buFont typeface="Arial" panose="020B0604020202020204" pitchFamily="34" charset="0"/>
              <a:buChar char="•"/>
            </a:pPr>
            <a:r>
              <a:rPr lang="en-GB" sz="1200" dirty="0"/>
              <a:t>Announcements:</a:t>
            </a:r>
          </a:p>
          <a:p>
            <a:pPr lvl="0">
              <a:buFont typeface="Arial" panose="020B0604020202020204" pitchFamily="34" charset="0"/>
              <a:buChar char="•"/>
            </a:pPr>
            <a:r>
              <a:rPr lang="en-GB" sz="1200" dirty="0"/>
              <a:t>CR Status</a:t>
            </a:r>
          </a:p>
          <a:p>
            <a:pPr lvl="0">
              <a:buFont typeface="Arial" panose="020B0604020202020204" pitchFamily="34" charset="0"/>
              <a:buChar char="•"/>
            </a:pPr>
            <a:r>
              <a:rPr lang="en-GB" sz="1200" dirty="0"/>
              <a:t>Submissions:</a:t>
            </a:r>
          </a:p>
          <a:p>
            <a:pPr lvl="1">
              <a:buFont typeface="Arial" panose="020B0604020202020204" pitchFamily="34" charset="0"/>
              <a:buChar char="•"/>
            </a:pPr>
            <a:r>
              <a:rPr lang="en-US" sz="1050" dirty="0">
                <a:solidFill>
                  <a:srgbClr val="00B050"/>
                </a:solidFill>
                <a:hlinkClick r:id="rId2">
                  <a:extLst>
                    <a:ext uri="{A12FA001-AC4F-418D-AE19-62706E023703}">
                      <ahyp:hlinkClr xmlns:ahyp="http://schemas.microsoft.com/office/drawing/2018/hyperlinkcolor" val="tx"/>
                    </a:ext>
                  </a:extLst>
                </a:hlinkClick>
              </a:rPr>
              <a:t>1098r2</a:t>
            </a:r>
            <a:r>
              <a:rPr lang="en-US" sz="1050" dirty="0">
                <a:solidFill>
                  <a:srgbClr val="00B050"/>
                </a:solidFill>
              </a:rPr>
              <a:t> LB266 CR for </a:t>
            </a:r>
            <a:r>
              <a:rPr lang="en-US" sz="1050" dirty="0" err="1">
                <a:solidFill>
                  <a:srgbClr val="00B050"/>
                </a:solidFill>
              </a:rPr>
              <a:t>misc</a:t>
            </a:r>
            <a:r>
              <a:rPr lang="en-US" sz="1050" dirty="0">
                <a:solidFill>
                  <a:srgbClr val="00B050"/>
                </a:solidFill>
              </a:rPr>
              <a:t> CIDs related to r-TWT 				Chunyu Hu 		[31C CTD]</a:t>
            </a:r>
          </a:p>
          <a:p>
            <a:pPr lvl="1">
              <a:buFont typeface="Arial" panose="020B0604020202020204" pitchFamily="34" charset="0"/>
              <a:buChar char="•"/>
            </a:pPr>
            <a:r>
              <a:rPr lang="en-US" sz="105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1026r5</a:t>
            </a:r>
            <a:r>
              <a:rPr lang="en-US" sz="1050" b="0" i="0" u="none" strike="noStrike" kern="1200" dirty="0">
                <a:solidFill>
                  <a:srgbClr val="00B050"/>
                </a:solidFill>
                <a:effectLst/>
                <a:latin typeface="Times New Roman" panose="02020603050405020304" pitchFamily="18" charset="0"/>
                <a:ea typeface="MS Gothic" panose="020B0609070205080204" pitchFamily="49" charset="-128"/>
              </a:rPr>
              <a:t> CR for </a:t>
            </a:r>
            <a:r>
              <a:rPr lang="en-US" sz="1050" b="0" i="0" u="none" strike="noStrike" kern="1200" dirty="0" err="1">
                <a:solidFill>
                  <a:srgbClr val="00B050"/>
                </a:solidFill>
                <a:effectLst/>
                <a:latin typeface="Times New Roman" panose="02020603050405020304" pitchFamily="18" charset="0"/>
                <a:ea typeface="MS Gothic" panose="020B0609070205080204" pitchFamily="49" charset="-128"/>
              </a:rPr>
              <a:t>misc</a:t>
            </a:r>
            <a:r>
              <a:rPr lang="en-US" sz="1050" b="0" i="0" u="none" strike="noStrike" kern="1200" dirty="0">
                <a:solidFill>
                  <a:srgbClr val="00B050"/>
                </a:solidFill>
                <a:effectLst/>
                <a:latin typeface="Times New Roman" panose="02020603050405020304" pitchFamily="18" charset="0"/>
                <a:ea typeface="MS Gothic" panose="020B0609070205080204" pitchFamily="49" charset="-128"/>
              </a:rPr>
              <a:t> CIDs for 35.3.12.4 					Laurent Cariou 		[6C SP] </a:t>
            </a:r>
          </a:p>
          <a:p>
            <a:pPr lvl="1">
              <a:buFont typeface="Arial" panose="020B0604020202020204" pitchFamily="34" charset="0"/>
              <a:buChar char="•"/>
            </a:pPr>
            <a:r>
              <a:rPr lang="en-US" sz="1050" kern="1200" dirty="0">
                <a:solidFill>
                  <a:srgbClr val="00B050"/>
                </a:solidFill>
                <a:latin typeface="Times New Roman" panose="02020603050405020304" pitchFamily="18" charset="0"/>
                <a:ea typeface="MS Gothic" panose="020B0609070205080204" pitchFamily="49" charset="-128"/>
              </a:rPr>
              <a:t>1048r1 LB266 CR 320MHz indication in non-HT duplicated frame		Yunbo Li		[2C SP]</a:t>
            </a:r>
            <a:r>
              <a:rPr lang="en-US" sz="1050" dirty="0">
                <a:solidFill>
                  <a:srgbClr val="00B050"/>
                </a:solidFill>
              </a:rPr>
              <a:t> </a:t>
            </a:r>
          </a:p>
          <a:p>
            <a:pPr>
              <a:buFont typeface="Arial" panose="020B0604020202020204" pitchFamily="34" charset="0"/>
              <a:buChar char="•"/>
            </a:pPr>
            <a:r>
              <a:rPr lang="en-US" sz="1200" dirty="0">
                <a:solidFill>
                  <a:schemeClr val="tx1"/>
                </a:solidFill>
              </a:rPr>
              <a:t>Motions: </a:t>
            </a:r>
            <a:r>
              <a:rPr lang="en-US" sz="1200" dirty="0">
                <a:solidFill>
                  <a:schemeClr val="tx1"/>
                </a:solidFill>
                <a:hlinkClick r:id="rId4"/>
              </a:rPr>
              <a:t>1038r3</a:t>
            </a:r>
            <a:endParaRPr lang="en-US" sz="1200" dirty="0">
              <a:solidFill>
                <a:schemeClr val="tx1"/>
              </a:solidFill>
            </a:endParaRPr>
          </a:p>
          <a:p>
            <a:pPr lvl="0">
              <a:buFont typeface="Arial" panose="020B0604020202020204" pitchFamily="34" charset="0"/>
              <a:buChar char="•"/>
            </a:pPr>
            <a:r>
              <a:rPr lang="en-US" sz="1200" dirty="0"/>
              <a:t>Goals for September 2022</a:t>
            </a:r>
          </a:p>
          <a:p>
            <a:pPr lvl="0">
              <a:buFont typeface="Arial" panose="020B0604020202020204" pitchFamily="34" charset="0"/>
              <a:buChar char="•"/>
            </a:pPr>
            <a:r>
              <a:rPr lang="en-US" sz="1200" dirty="0">
                <a:solidFill>
                  <a:schemeClr val="tx1"/>
                </a:solidFill>
              </a:rPr>
              <a:t>Teleconference Plan</a:t>
            </a:r>
          </a:p>
          <a:p>
            <a:pPr>
              <a:buFont typeface="Arial" panose="020B0604020202020204" pitchFamily="34" charset="0"/>
              <a:buChar char="•"/>
            </a:pPr>
            <a:r>
              <a:rPr lang="en-GB" sz="1200" dirty="0"/>
              <a:t>Submissions (rest):</a:t>
            </a:r>
          </a:p>
          <a:p>
            <a:pPr lvl="1">
              <a:buFont typeface="Arial" panose="020B0604020202020204" pitchFamily="34" charset="0"/>
              <a:buChar char="•"/>
            </a:pPr>
            <a:r>
              <a:rPr lang="en-GB" sz="1050" dirty="0">
                <a:solidFill>
                  <a:srgbClr val="00B050"/>
                </a:solidFill>
                <a:hlinkClick r:id="rId5">
                  <a:extLst>
                    <a:ext uri="{A12FA001-AC4F-418D-AE19-62706E023703}">
                      <ahyp:hlinkClr xmlns:ahyp="http://schemas.microsoft.com/office/drawing/2018/hyperlinkcolor" val="tx"/>
                    </a:ext>
                  </a:extLst>
                </a:hlinkClick>
              </a:rPr>
              <a:t>1125r2</a:t>
            </a:r>
            <a:r>
              <a:rPr lang="en-GB" sz="1050" dirty="0">
                <a:solidFill>
                  <a:srgbClr val="00B050"/>
                </a:solidFill>
              </a:rPr>
              <a:t> LB266: CR for Figure 35-3						Abhishek Patil		[11C]</a:t>
            </a:r>
          </a:p>
          <a:p>
            <a:pPr lvl="1">
              <a:buFont typeface="Arial" panose="020B0604020202020204" pitchFamily="34" charset="0"/>
              <a:buChar char="•"/>
            </a:pPr>
            <a:r>
              <a:rPr lang="en-GB" sz="1050" strike="sngStrike" dirty="0">
                <a:solidFill>
                  <a:srgbClr val="FFC000"/>
                </a:solidFill>
                <a:hlinkClick r:id="rId6">
                  <a:extLst>
                    <a:ext uri="{A12FA001-AC4F-418D-AE19-62706E023703}">
                      <ahyp:hlinkClr xmlns:ahyp="http://schemas.microsoft.com/office/drawing/2018/hyperlinkcolor" val="tx"/>
                    </a:ext>
                  </a:extLst>
                </a:hlinkClick>
              </a:rPr>
              <a:t>1129r0</a:t>
            </a:r>
            <a:r>
              <a:rPr lang="en-GB" sz="1050" strike="sngStrike" dirty="0">
                <a:solidFill>
                  <a:srgbClr val="FFC000"/>
                </a:solidFill>
              </a:rPr>
              <a:t> LB266 CR CL9 EMLSR						Minyoung Park		[10C]</a:t>
            </a:r>
          </a:p>
          <a:p>
            <a:pPr lvl="1">
              <a:buFont typeface="Arial" panose="020B0604020202020204" pitchFamily="34" charset="0"/>
              <a:buChar char="•"/>
            </a:pPr>
            <a:r>
              <a:rPr lang="en-GB" sz="1050" dirty="0">
                <a:solidFill>
                  <a:srgbClr val="00B050"/>
                </a:solidFill>
              </a:rPr>
              <a:t>1046r0 </a:t>
            </a:r>
            <a:r>
              <a:rPr lang="en-US" sz="1050" dirty="0">
                <a:solidFill>
                  <a:srgbClr val="00B050"/>
                </a:solidFill>
              </a:rPr>
              <a:t>LB266 CR for subclause 9.4.2.199</a:t>
            </a:r>
            <a:r>
              <a:rPr lang="en-GB" sz="1050" dirty="0">
                <a:solidFill>
                  <a:srgbClr val="00B050"/>
                </a:solidFill>
              </a:rPr>
              <a:t>					Ming Gan		[3C]</a:t>
            </a:r>
          </a:p>
          <a:p>
            <a:pPr lvl="0">
              <a:buFont typeface="Arial" panose="020B0604020202020204" pitchFamily="34" charset="0"/>
              <a:buChar char="•"/>
            </a:pPr>
            <a:r>
              <a:rPr lang="en-GB" sz="1200" dirty="0" err="1"/>
              <a:t>AoB</a:t>
            </a:r>
            <a:r>
              <a:rPr lang="en-GB" sz="1200" dirty="0"/>
              <a:t>: </a:t>
            </a:r>
          </a:p>
          <a:p>
            <a:pPr lvl="0">
              <a:buFont typeface="Arial" panose="020B0604020202020204" pitchFamily="34" charset="0"/>
              <a:buChar char="•"/>
            </a:pPr>
            <a:r>
              <a:rPr lang="en-GB" sz="1200" dirty="0"/>
              <a:t>Adjourn</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5E975C99-953E-6E0C-96D3-9FA28134C72A}"/>
              </a:ext>
            </a:extLst>
          </p:cNvPr>
          <p:cNvPicPr>
            <a:picLocks noChangeAspect="1"/>
          </p:cNvPicPr>
          <p:nvPr/>
        </p:nvPicPr>
        <p:blipFill>
          <a:blip r:embed="rId2"/>
          <a:stretch>
            <a:fillRect/>
          </a:stretch>
        </p:blipFill>
        <p:spPr>
          <a:xfrm>
            <a:off x="381000" y="3536369"/>
            <a:ext cx="3600625" cy="2837416"/>
          </a:xfrm>
          <a:prstGeom prst="rect">
            <a:avLst/>
          </a:prstGeom>
        </p:spPr>
      </p:pic>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LB266 CR Status</a:t>
            </a:r>
          </a:p>
        </p:txBody>
      </p:sp>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4"/>
            <a:ext cx="7924800" cy="4343400"/>
          </a:xfrm>
        </p:spPr>
        <p:txBody>
          <a:bodyPr/>
          <a:lstStyle/>
          <a:p>
            <a:pPr>
              <a:buFont typeface="Arial" panose="020B0604020202020204" pitchFamily="34" charset="0"/>
              <a:buChar char="•"/>
            </a:pPr>
            <a:r>
              <a:rPr lang="en-US" sz="2000" dirty="0"/>
              <a:t>MAC: ~360 out of ~2990</a:t>
            </a:r>
          </a:p>
          <a:p>
            <a:pPr>
              <a:buFont typeface="Arial" panose="020B0604020202020204" pitchFamily="34" charset="0"/>
              <a:buChar char="•"/>
            </a:pPr>
            <a:r>
              <a:rPr lang="en-US" sz="2000" dirty="0"/>
              <a:t>PHY: ~70 out of ~460</a:t>
            </a:r>
          </a:p>
          <a:p>
            <a:pPr>
              <a:buFont typeface="Arial" panose="020B0604020202020204" pitchFamily="34" charset="0"/>
              <a:buChar char="•"/>
            </a:pPr>
            <a:r>
              <a:rPr lang="en-US" sz="2000" dirty="0"/>
              <a:t>Joint: ~80 out of ~670</a:t>
            </a:r>
          </a:p>
          <a:p>
            <a:pPr>
              <a:buFont typeface="Arial" panose="020B0604020202020204" pitchFamily="34" charset="0"/>
              <a:buChar char="•"/>
            </a:pPr>
            <a:r>
              <a:rPr lang="en-US" sz="2000" dirty="0"/>
              <a:t>Total: ~510 out of 4120</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a:t>July 2022</a:t>
            </a:r>
            <a:endParaRPr lang="en-GB" dirty="0"/>
          </a:p>
        </p:txBody>
      </p:sp>
      <p:grpSp>
        <p:nvGrpSpPr>
          <p:cNvPr id="8" name="Group 7">
            <a:extLst>
              <a:ext uri="{FF2B5EF4-FFF2-40B4-BE49-F238E27FC236}">
                <a16:creationId xmlns:a16="http://schemas.microsoft.com/office/drawing/2014/main" id="{EEE77E41-F23F-8673-4F44-8D2C8FA0C23B}"/>
              </a:ext>
            </a:extLst>
          </p:cNvPr>
          <p:cNvGrpSpPr/>
          <p:nvPr/>
        </p:nvGrpSpPr>
        <p:grpSpPr>
          <a:xfrm>
            <a:off x="2321809" y="3415326"/>
            <a:ext cx="1335791" cy="2655720"/>
            <a:chOff x="2321809" y="3415326"/>
            <a:chExt cx="1411991" cy="2655720"/>
          </a:xfrm>
        </p:grpSpPr>
        <p:cxnSp>
          <p:nvCxnSpPr>
            <p:cNvPr id="12" name="Straight Arrow Connector 11">
              <a:extLst>
                <a:ext uri="{FF2B5EF4-FFF2-40B4-BE49-F238E27FC236}">
                  <a16:creationId xmlns:a16="http://schemas.microsoft.com/office/drawing/2014/main" id="{3D39A8D2-3ACC-548D-54EE-DC877E4403AD}"/>
                </a:ext>
              </a:extLst>
            </p:cNvPr>
            <p:cNvCxnSpPr>
              <a:cxnSpLocks/>
            </p:cNvCxnSpPr>
            <p:nvPr/>
          </p:nvCxnSpPr>
          <p:spPr bwMode="auto">
            <a:xfrm>
              <a:off x="2705375" y="4343400"/>
              <a:ext cx="1028425"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4" name="Straight Connector 13">
              <a:extLst>
                <a:ext uri="{FF2B5EF4-FFF2-40B4-BE49-F238E27FC236}">
                  <a16:creationId xmlns:a16="http://schemas.microsoft.com/office/drawing/2014/main" id="{F1541B31-8821-3EC7-CFDD-DF0B1CA0D3CF}"/>
                </a:ext>
              </a:extLst>
            </p:cNvPr>
            <p:cNvCxnSpPr>
              <a:cxnSpLocks/>
            </p:cNvCxnSpPr>
            <p:nvPr/>
          </p:nvCxnSpPr>
          <p:spPr bwMode="auto">
            <a:xfrm flipH="1">
              <a:off x="2712477" y="3799215"/>
              <a:ext cx="7102" cy="2271831"/>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5" name="TextBox 14">
              <a:extLst>
                <a:ext uri="{FF2B5EF4-FFF2-40B4-BE49-F238E27FC236}">
                  <a16:creationId xmlns:a16="http://schemas.microsoft.com/office/drawing/2014/main" id="{466304B3-55FA-C0CA-0C87-49607BF5BA5A}"/>
                </a:ext>
              </a:extLst>
            </p:cNvPr>
            <p:cNvSpPr txBox="1"/>
            <p:nvPr/>
          </p:nvSpPr>
          <p:spPr>
            <a:xfrm>
              <a:off x="2898712" y="4004846"/>
              <a:ext cx="717953" cy="338554"/>
            </a:xfrm>
            <a:prstGeom prst="rect">
              <a:avLst/>
            </a:prstGeom>
            <a:noFill/>
          </p:spPr>
          <p:txBody>
            <a:bodyPr wrap="none" rtlCol="0">
              <a:spAutoFit/>
            </a:bodyPr>
            <a:lstStyle/>
            <a:p>
              <a:r>
                <a:rPr lang="en-US" sz="1600" dirty="0">
                  <a:solidFill>
                    <a:schemeClr val="tx1"/>
                  </a:solidFill>
                </a:rPr>
                <a:t>Buffer</a:t>
              </a:r>
            </a:p>
          </p:txBody>
        </p:sp>
        <p:sp>
          <p:nvSpPr>
            <p:cNvPr id="16" name="TextBox 15">
              <a:extLst>
                <a:ext uri="{FF2B5EF4-FFF2-40B4-BE49-F238E27FC236}">
                  <a16:creationId xmlns:a16="http://schemas.microsoft.com/office/drawing/2014/main" id="{A47AE6FC-CF9C-60B7-789D-992FD3B32281}"/>
                </a:ext>
              </a:extLst>
            </p:cNvPr>
            <p:cNvSpPr txBox="1"/>
            <p:nvPr/>
          </p:nvSpPr>
          <p:spPr>
            <a:xfrm>
              <a:off x="2321809" y="3415326"/>
              <a:ext cx="767133" cy="369332"/>
            </a:xfrm>
            <a:prstGeom prst="rect">
              <a:avLst/>
            </a:prstGeom>
            <a:noFill/>
          </p:spPr>
          <p:txBody>
            <a:bodyPr wrap="none" rtlCol="0">
              <a:spAutoFit/>
            </a:bodyPr>
            <a:lstStyle/>
            <a:p>
              <a:r>
                <a:rPr lang="en-US" sz="1800" dirty="0">
                  <a:solidFill>
                    <a:schemeClr val="tx1"/>
                  </a:solidFill>
                </a:rPr>
                <a:t>Target</a:t>
              </a:r>
            </a:p>
          </p:txBody>
        </p:sp>
        <p:sp>
          <p:nvSpPr>
            <p:cNvPr id="7" name="Rectangle 6">
              <a:extLst>
                <a:ext uri="{FF2B5EF4-FFF2-40B4-BE49-F238E27FC236}">
                  <a16:creationId xmlns:a16="http://schemas.microsoft.com/office/drawing/2014/main" id="{34DFB792-FCB3-E39D-4F88-2B8932441AE0}"/>
                </a:ext>
              </a:extLst>
            </p:cNvPr>
            <p:cNvSpPr/>
            <p:nvPr/>
          </p:nvSpPr>
          <p:spPr bwMode="auto">
            <a:xfrm>
              <a:off x="2712477" y="3750541"/>
              <a:ext cx="1004121" cy="2303825"/>
            </a:xfrm>
            <a:prstGeom prst="rect">
              <a:avLst/>
            </a:prstGeom>
            <a:solidFill>
              <a:srgbClr val="FF0000">
                <a:alpha val="27843"/>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grpSp>
      <p:grpSp>
        <p:nvGrpSpPr>
          <p:cNvPr id="17" name="Group 16">
            <a:extLst>
              <a:ext uri="{FF2B5EF4-FFF2-40B4-BE49-F238E27FC236}">
                <a16:creationId xmlns:a16="http://schemas.microsoft.com/office/drawing/2014/main" id="{977A7893-1DED-4B21-9D8A-E289C6B00174}"/>
              </a:ext>
            </a:extLst>
          </p:cNvPr>
          <p:cNvGrpSpPr/>
          <p:nvPr/>
        </p:nvGrpSpPr>
        <p:grpSpPr>
          <a:xfrm>
            <a:off x="4756937" y="2027723"/>
            <a:ext cx="3838708" cy="3954246"/>
            <a:chOff x="8283402" y="2271367"/>
            <a:chExt cx="3838708" cy="3954246"/>
          </a:xfrm>
        </p:grpSpPr>
        <p:grpSp>
          <p:nvGrpSpPr>
            <p:cNvPr id="19" name="Group 18">
              <a:extLst>
                <a:ext uri="{FF2B5EF4-FFF2-40B4-BE49-F238E27FC236}">
                  <a16:creationId xmlns:a16="http://schemas.microsoft.com/office/drawing/2014/main" id="{EE8C2363-74A5-8457-5741-7270E8963F0C}"/>
                </a:ext>
              </a:extLst>
            </p:cNvPr>
            <p:cNvGrpSpPr/>
            <p:nvPr/>
          </p:nvGrpSpPr>
          <p:grpSpPr>
            <a:xfrm>
              <a:off x="8686800" y="5181755"/>
              <a:ext cx="3116365" cy="1043858"/>
              <a:chOff x="9314474" y="5383231"/>
              <a:chExt cx="2574867" cy="1006577"/>
            </a:xfrm>
          </p:grpSpPr>
          <p:sp>
            <p:nvSpPr>
              <p:cNvPr id="28" name="Rectangle 27">
                <a:extLst>
                  <a:ext uri="{FF2B5EF4-FFF2-40B4-BE49-F238E27FC236}">
                    <a16:creationId xmlns:a16="http://schemas.microsoft.com/office/drawing/2014/main" id="{F49F53BA-F0E9-8BA6-D5E0-278571ED0933}"/>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9" name="TextBox 28">
                <a:extLst>
                  <a:ext uri="{FF2B5EF4-FFF2-40B4-BE49-F238E27FC236}">
                    <a16:creationId xmlns:a16="http://schemas.microsoft.com/office/drawing/2014/main" id="{10338069-A552-84C6-D5C7-CEE0AF159382}"/>
                  </a:ext>
                </a:extLst>
              </p:cNvPr>
              <p:cNvSpPr txBox="1"/>
              <p:nvPr/>
            </p:nvSpPr>
            <p:spPr>
              <a:xfrm>
                <a:off x="9663399" y="6093023"/>
                <a:ext cx="1711476" cy="296785"/>
              </a:xfrm>
              <a:prstGeom prst="rect">
                <a:avLst/>
              </a:prstGeom>
              <a:noFill/>
            </p:spPr>
            <p:txBody>
              <a:bodyPr wrap="none" rtlCol="0">
                <a:spAutoFit/>
              </a:bodyPr>
              <a:lstStyle/>
              <a:p>
                <a:r>
                  <a:rPr lang="en-US" sz="1400" dirty="0">
                    <a:solidFill>
                      <a:schemeClr val="tx1"/>
                    </a:solidFill>
                  </a:rPr>
                  <a:t> CID Distribution (~4120)</a:t>
                </a:r>
              </a:p>
            </p:txBody>
          </p:sp>
          <p:sp>
            <p:nvSpPr>
              <p:cNvPr id="30" name="Rectangle 29">
                <a:extLst>
                  <a:ext uri="{FF2B5EF4-FFF2-40B4-BE49-F238E27FC236}">
                    <a16:creationId xmlns:a16="http://schemas.microsoft.com/office/drawing/2014/main" id="{EB0E65D5-587A-2411-77E4-571515457066}"/>
                  </a:ext>
                </a:extLst>
              </p:cNvPr>
              <p:cNvSpPr/>
              <p:nvPr/>
            </p:nvSpPr>
            <p:spPr bwMode="auto">
              <a:xfrm>
                <a:off x="9370965" y="5578368"/>
                <a:ext cx="241884"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1" name="Rectangle 30">
                <a:extLst>
                  <a:ext uri="{FF2B5EF4-FFF2-40B4-BE49-F238E27FC236}">
                    <a16:creationId xmlns:a16="http://schemas.microsoft.com/office/drawing/2014/main" id="{EB3A6FE3-E5DD-3CAF-5192-640267D60A87}"/>
                  </a:ext>
                </a:extLst>
              </p:cNvPr>
              <p:cNvSpPr/>
              <p:nvPr/>
            </p:nvSpPr>
            <p:spPr bwMode="auto">
              <a:xfrm>
                <a:off x="9612853" y="5578368"/>
                <a:ext cx="1917802"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2" name="Rectangle 31">
                <a:extLst>
                  <a:ext uri="{FF2B5EF4-FFF2-40B4-BE49-F238E27FC236}">
                    <a16:creationId xmlns:a16="http://schemas.microsoft.com/office/drawing/2014/main" id="{41144E47-3C7E-0435-F92E-5EB14101F1D2}"/>
                  </a:ext>
                </a:extLst>
              </p:cNvPr>
              <p:cNvSpPr/>
              <p:nvPr/>
            </p:nvSpPr>
            <p:spPr bwMode="auto">
              <a:xfrm>
                <a:off x="11530651" y="5578368"/>
                <a:ext cx="356546"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3" name="TextBox 32">
                <a:extLst>
                  <a:ext uri="{FF2B5EF4-FFF2-40B4-BE49-F238E27FC236}">
                    <a16:creationId xmlns:a16="http://schemas.microsoft.com/office/drawing/2014/main" id="{F5A3E8BB-DEA7-F692-A20C-DD33417650CB}"/>
                  </a:ext>
                </a:extLst>
              </p:cNvPr>
              <p:cNvSpPr txBox="1"/>
              <p:nvPr/>
            </p:nvSpPr>
            <p:spPr>
              <a:xfrm>
                <a:off x="11532795" y="5388508"/>
                <a:ext cx="356546" cy="244848"/>
              </a:xfrm>
              <a:prstGeom prst="rect">
                <a:avLst/>
              </a:prstGeom>
              <a:noFill/>
            </p:spPr>
            <p:txBody>
              <a:bodyPr wrap="none" rtlCol="0">
                <a:spAutoFit/>
              </a:bodyPr>
              <a:lstStyle/>
              <a:p>
                <a:r>
                  <a:rPr lang="en-US" sz="1050" dirty="0">
                    <a:solidFill>
                      <a:schemeClr val="tx1"/>
                    </a:solidFill>
                  </a:rPr>
                  <a:t>16%</a:t>
                </a:r>
              </a:p>
            </p:txBody>
          </p:sp>
          <p:sp>
            <p:nvSpPr>
              <p:cNvPr id="34" name="TextBox 33">
                <a:extLst>
                  <a:ext uri="{FF2B5EF4-FFF2-40B4-BE49-F238E27FC236}">
                    <a16:creationId xmlns:a16="http://schemas.microsoft.com/office/drawing/2014/main" id="{6C217E7A-612E-3D2D-E388-D643426CC294}"/>
                  </a:ext>
                </a:extLst>
              </p:cNvPr>
              <p:cNvSpPr txBox="1"/>
              <p:nvPr/>
            </p:nvSpPr>
            <p:spPr>
              <a:xfrm>
                <a:off x="10421491" y="5388507"/>
                <a:ext cx="356546" cy="244848"/>
              </a:xfrm>
              <a:prstGeom prst="rect">
                <a:avLst/>
              </a:prstGeom>
              <a:noFill/>
            </p:spPr>
            <p:txBody>
              <a:bodyPr wrap="none" rtlCol="0">
                <a:spAutoFit/>
              </a:bodyPr>
              <a:lstStyle/>
              <a:p>
                <a:r>
                  <a:rPr lang="en-US" sz="1050" dirty="0">
                    <a:solidFill>
                      <a:schemeClr val="tx1"/>
                    </a:solidFill>
                  </a:rPr>
                  <a:t>73%</a:t>
                </a:r>
              </a:p>
            </p:txBody>
          </p:sp>
          <p:sp>
            <p:nvSpPr>
              <p:cNvPr id="35" name="TextBox 34">
                <a:extLst>
                  <a:ext uri="{FF2B5EF4-FFF2-40B4-BE49-F238E27FC236}">
                    <a16:creationId xmlns:a16="http://schemas.microsoft.com/office/drawing/2014/main" id="{FCDFC126-70EA-F569-8A86-E8139F4B3E81}"/>
                  </a:ext>
                </a:extLst>
              </p:cNvPr>
              <p:cNvSpPr txBox="1"/>
              <p:nvPr/>
            </p:nvSpPr>
            <p:spPr>
              <a:xfrm>
                <a:off x="9314474" y="5383231"/>
                <a:ext cx="356546" cy="244848"/>
              </a:xfrm>
              <a:prstGeom prst="rect">
                <a:avLst/>
              </a:prstGeom>
              <a:noFill/>
            </p:spPr>
            <p:txBody>
              <a:bodyPr wrap="none" rtlCol="0">
                <a:spAutoFit/>
              </a:bodyPr>
              <a:lstStyle/>
              <a:p>
                <a:r>
                  <a:rPr lang="en-US" sz="1050" dirty="0">
                    <a:solidFill>
                      <a:schemeClr val="tx1"/>
                    </a:solidFill>
                  </a:rPr>
                  <a:t>11%</a:t>
                </a:r>
              </a:p>
            </p:txBody>
          </p:sp>
        </p:grpSp>
        <p:sp>
          <p:nvSpPr>
            <p:cNvPr id="21" name="TextBox 20">
              <a:extLst>
                <a:ext uri="{FF2B5EF4-FFF2-40B4-BE49-F238E27FC236}">
                  <a16:creationId xmlns:a16="http://schemas.microsoft.com/office/drawing/2014/main" id="{AD2BC52D-256D-2A03-A5D3-80A0D3E22A60}"/>
                </a:ext>
              </a:extLst>
            </p:cNvPr>
            <p:cNvSpPr txBox="1"/>
            <p:nvPr/>
          </p:nvSpPr>
          <p:spPr>
            <a:xfrm>
              <a:off x="8668921" y="5501759"/>
              <a:ext cx="482824" cy="261610"/>
            </a:xfrm>
            <a:prstGeom prst="rect">
              <a:avLst/>
            </a:prstGeom>
            <a:noFill/>
          </p:spPr>
          <p:txBody>
            <a:bodyPr wrap="none" rtlCol="0">
              <a:spAutoFit/>
            </a:bodyPr>
            <a:lstStyle/>
            <a:p>
              <a:r>
                <a:rPr lang="en-US" sz="1100" b="1" dirty="0">
                  <a:solidFill>
                    <a:schemeClr val="tx1"/>
                  </a:solidFill>
                </a:rPr>
                <a:t>PHY</a:t>
              </a:r>
            </a:p>
          </p:txBody>
        </p:sp>
        <p:sp>
          <p:nvSpPr>
            <p:cNvPr id="22" name="TextBox 21">
              <a:extLst>
                <a:ext uri="{FF2B5EF4-FFF2-40B4-BE49-F238E27FC236}">
                  <a16:creationId xmlns:a16="http://schemas.microsoft.com/office/drawing/2014/main" id="{404940A3-CF2C-D0C5-6D61-FD3914927E33}"/>
                </a:ext>
              </a:extLst>
            </p:cNvPr>
            <p:cNvSpPr txBox="1"/>
            <p:nvPr/>
          </p:nvSpPr>
          <p:spPr>
            <a:xfrm>
              <a:off x="9994236" y="5510553"/>
              <a:ext cx="652456" cy="261610"/>
            </a:xfrm>
            <a:prstGeom prst="rect">
              <a:avLst/>
            </a:prstGeom>
            <a:noFill/>
          </p:spPr>
          <p:txBody>
            <a:bodyPr wrap="square">
              <a:spAutoFit/>
            </a:bodyPr>
            <a:lstStyle/>
            <a:p>
              <a:r>
                <a:rPr lang="en-US" sz="1100" b="1" dirty="0">
                  <a:solidFill>
                    <a:schemeClr val="tx1"/>
                  </a:solidFill>
                </a:rPr>
                <a:t>MAC</a:t>
              </a:r>
            </a:p>
          </p:txBody>
        </p:sp>
        <p:sp>
          <p:nvSpPr>
            <p:cNvPr id="23" name="TextBox 22">
              <a:extLst>
                <a:ext uri="{FF2B5EF4-FFF2-40B4-BE49-F238E27FC236}">
                  <a16:creationId xmlns:a16="http://schemas.microsoft.com/office/drawing/2014/main" id="{936DA38C-3AFF-8BB5-91DC-1D88F9F8C90A}"/>
                </a:ext>
              </a:extLst>
            </p:cNvPr>
            <p:cNvSpPr txBox="1"/>
            <p:nvPr/>
          </p:nvSpPr>
          <p:spPr>
            <a:xfrm>
              <a:off x="11290648" y="5510553"/>
              <a:ext cx="652456" cy="261610"/>
            </a:xfrm>
            <a:prstGeom prst="rect">
              <a:avLst/>
            </a:prstGeom>
            <a:noFill/>
          </p:spPr>
          <p:txBody>
            <a:bodyPr wrap="square">
              <a:spAutoFit/>
            </a:bodyPr>
            <a:lstStyle/>
            <a:p>
              <a:r>
                <a:rPr lang="en-US" sz="1100" b="1" dirty="0">
                  <a:solidFill>
                    <a:schemeClr val="tx1"/>
                  </a:solidFill>
                </a:rPr>
                <a:t>JOINT</a:t>
              </a:r>
            </a:p>
          </p:txBody>
        </p:sp>
        <p:pic>
          <p:nvPicPr>
            <p:cNvPr id="24" name="Picture 23">
              <a:extLst>
                <a:ext uri="{FF2B5EF4-FFF2-40B4-BE49-F238E27FC236}">
                  <a16:creationId xmlns:a16="http://schemas.microsoft.com/office/drawing/2014/main" id="{844C8527-B266-CC14-6EE1-73BC364EB722}"/>
                </a:ext>
              </a:extLst>
            </p:cNvPr>
            <p:cNvPicPr>
              <a:picLocks noChangeAspect="1"/>
            </p:cNvPicPr>
            <p:nvPr/>
          </p:nvPicPr>
          <p:blipFill>
            <a:blip r:embed="rId3"/>
            <a:stretch>
              <a:fillRect/>
            </a:stretch>
          </p:blipFill>
          <p:spPr>
            <a:xfrm>
              <a:off x="8283402" y="2271367"/>
              <a:ext cx="3838708" cy="2879031"/>
            </a:xfrm>
            <a:prstGeom prst="rect">
              <a:avLst/>
            </a:prstGeom>
          </p:spPr>
        </p:pic>
        <p:sp>
          <p:nvSpPr>
            <p:cNvPr id="25" name="Rectangle 24">
              <a:extLst>
                <a:ext uri="{FF2B5EF4-FFF2-40B4-BE49-F238E27FC236}">
                  <a16:creationId xmlns:a16="http://schemas.microsoft.com/office/drawing/2014/main" id="{5349C4DF-9FE3-A5FD-0A92-9568F2835F32}"/>
                </a:ext>
              </a:extLst>
            </p:cNvPr>
            <p:cNvSpPr/>
            <p:nvPr/>
          </p:nvSpPr>
          <p:spPr bwMode="auto">
            <a:xfrm>
              <a:off x="8839200" y="4495799"/>
              <a:ext cx="609599" cy="329933"/>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6" name="Rectangle 25">
              <a:extLst>
                <a:ext uri="{FF2B5EF4-FFF2-40B4-BE49-F238E27FC236}">
                  <a16:creationId xmlns:a16="http://schemas.microsoft.com/office/drawing/2014/main" id="{F4AEE57E-7B8E-654D-FB18-644672EE04EA}"/>
                </a:ext>
              </a:extLst>
            </p:cNvPr>
            <p:cNvSpPr/>
            <p:nvPr/>
          </p:nvSpPr>
          <p:spPr bwMode="auto">
            <a:xfrm>
              <a:off x="9593157" y="4560662"/>
              <a:ext cx="609599" cy="273648"/>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7" name="Rectangle 26">
              <a:extLst>
                <a:ext uri="{FF2B5EF4-FFF2-40B4-BE49-F238E27FC236}">
                  <a16:creationId xmlns:a16="http://schemas.microsoft.com/office/drawing/2014/main" id="{6FB4E630-6D3C-0504-3E02-FCC38D3BFF10}"/>
                </a:ext>
              </a:extLst>
            </p:cNvPr>
            <p:cNvSpPr/>
            <p:nvPr/>
          </p:nvSpPr>
          <p:spPr bwMode="auto">
            <a:xfrm>
              <a:off x="11084984" y="4552084"/>
              <a:ext cx="609599" cy="282226"/>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37597181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September</a:t>
            </a:r>
          </a:p>
        </p:txBody>
      </p:sp>
      <p:sp>
        <p:nvSpPr>
          <p:cNvPr id="3" name="Content Placeholder 2">
            <a:extLst>
              <a:ext uri="{FF2B5EF4-FFF2-40B4-BE49-F238E27FC236}">
                <a16:creationId xmlns:a16="http://schemas.microsoft.com/office/drawing/2014/main" id="{741C1B02-DA5D-59DA-CACE-BAB1DFCE5AB4}"/>
              </a:ext>
            </a:extLst>
          </p:cNvPr>
          <p:cNvSpPr>
            <a:spLocks noGrp="1"/>
          </p:cNvSpPr>
          <p:nvPr>
            <p:ph idx="1"/>
          </p:nvPr>
        </p:nvSpPr>
        <p:spPr/>
        <p:txBody>
          <a:bodyPr/>
          <a:lstStyle/>
          <a:p>
            <a:pPr>
              <a:buFont typeface="Arial" panose="020B0604020202020204" pitchFamily="34" charset="0"/>
              <a:buChar char="•"/>
            </a:pPr>
            <a:r>
              <a:rPr lang="en-US" dirty="0"/>
              <a:t>Continue comment resolutions for LB266 and TGbe CA document</a:t>
            </a:r>
          </a:p>
          <a:p>
            <a:pPr>
              <a:buFont typeface="Arial" panose="020B0604020202020204" pitchFamily="34" charset="0"/>
              <a:buChar char="•"/>
            </a:pPr>
            <a:endParaRPr lang="en-US" dirty="0"/>
          </a:p>
          <a:p>
            <a:pPr>
              <a:buFont typeface="Arial" panose="020B0604020202020204" pitchFamily="34" charset="0"/>
              <a:buChar char="•"/>
            </a:pPr>
            <a:r>
              <a:rPr lang="en-US" dirty="0"/>
              <a:t>We will continue comment resolutions during:</a:t>
            </a:r>
          </a:p>
          <a:p>
            <a:pPr lvl="1">
              <a:buFont typeface="Arial" panose="020B0604020202020204" pitchFamily="34" charset="0"/>
              <a:buChar char="•"/>
            </a:pPr>
            <a:r>
              <a:rPr lang="en-US" dirty="0"/>
              <a:t>Planned Teleconferences (see next slides)</a:t>
            </a:r>
          </a:p>
          <a:p>
            <a:pPr lvl="1">
              <a:buFont typeface="Arial" panose="020B0604020202020204" pitchFamily="34" charset="0"/>
              <a:buChar char="•"/>
            </a:pPr>
            <a:r>
              <a:rPr lang="en-US" dirty="0"/>
              <a:t>Ad-hoc sessions in San Diego, CA (7-9 September 2022) </a:t>
            </a:r>
          </a:p>
          <a:p>
            <a:pPr lvl="2">
              <a:buFont typeface="Arial" panose="020B0604020202020204" pitchFamily="34" charset="0"/>
              <a:buChar char="•"/>
            </a:pPr>
            <a:r>
              <a:rPr lang="en-US" dirty="0"/>
              <a:t>Propose to have MAC ad-hoc since majority of comments is MAC</a:t>
            </a:r>
          </a:p>
          <a:p>
            <a:pPr lvl="3">
              <a:buFont typeface="Arial" panose="020B0604020202020204" pitchFamily="34" charset="0"/>
              <a:buChar char="•"/>
            </a:pPr>
            <a:r>
              <a:rPr lang="en-US" dirty="0"/>
              <a:t>I.e., no PHY ad-hoc nor Joint during (no objection)</a:t>
            </a:r>
          </a:p>
          <a:p>
            <a:pPr lvl="1">
              <a:buFont typeface="Arial" panose="020B0604020202020204" pitchFamily="34" charset="0"/>
              <a:buChar char="•"/>
            </a:pPr>
            <a:r>
              <a:rPr lang="en-US" dirty="0"/>
              <a:t>Mixed mode in September in Hawaii</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a:t>December 2021</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a:t>July 2022</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447799"/>
            <a:ext cx="7560733" cy="5027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spcBef>
                <a:spcPts val="0"/>
              </a:spcBef>
              <a:spcAft>
                <a:spcPts val="1200"/>
              </a:spcAft>
              <a:buFont typeface="Times New Roman" panose="02020603050405020304" pitchFamily="18" charset="0"/>
              <a:buChar char="-"/>
            </a:pPr>
            <a:r>
              <a:rPr lang="en-GB" sz="1600" b="1" u="sng" dirty="0">
                <a:solidFill>
                  <a:srgbClr val="FF0000"/>
                </a:solidFill>
                <a:effectLst/>
                <a:highlight>
                  <a:srgbClr val="00FFFF"/>
                </a:highlight>
                <a:latin typeface="Times New Roman" panose="02020603050405020304" pitchFamily="18" charset="0"/>
                <a:ea typeface="Times New Roman" panose="02020603050405020304" pitchFamily="18" charset="0"/>
              </a:rPr>
              <a:t>July 18-22			(Mon-Fri)			- No Conf Calls		Holiday</a:t>
            </a:r>
            <a:endParaRPr lang="en-US" sz="16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600" b="1" dirty="0">
                <a:effectLst/>
                <a:latin typeface="Times New Roman" panose="02020603050405020304" pitchFamily="18" charset="0"/>
                <a:ea typeface="Times New Roman" panose="02020603050405020304" pitchFamily="18" charset="0"/>
              </a:rPr>
              <a:t>July 27			(Wednesday) 	</a:t>
            </a:r>
            <a:r>
              <a:rPr lang="en-US" sz="1600" dirty="0">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 Joint	</a:t>
            </a:r>
            <a:r>
              <a:rPr lang="en-GB" sz="1600" b="1"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10:00-12:00 ET</a:t>
            </a:r>
            <a:endParaRPr lang="en-US" sz="1600" dirty="0">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600" b="1" dirty="0">
                <a:solidFill>
                  <a:schemeClr val="tx1"/>
                </a:solidFill>
                <a:effectLst/>
                <a:latin typeface="Times New Roman" panose="02020603050405020304" pitchFamily="18" charset="0"/>
                <a:ea typeface="Times New Roman" panose="02020603050405020304" pitchFamily="18" charset="0"/>
              </a:rPr>
              <a:t>July 28 			(Thursday)		– MAC			10:00-12:00 ET</a:t>
            </a:r>
            <a:endParaRPr lang="en-US" sz="16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600" dirty="0">
                <a:latin typeface="Times New Roman" panose="02020603050405020304" pitchFamily="18" charset="0"/>
                <a:ea typeface="Times New Roman" panose="02020603050405020304" pitchFamily="18" charset="0"/>
              </a:rPr>
              <a:t>Aug</a:t>
            </a:r>
            <a:r>
              <a:rPr lang="en-US" sz="1600" b="1" dirty="0">
                <a:effectLst/>
                <a:latin typeface="Times New Roman" panose="02020603050405020304" pitchFamily="18" charset="0"/>
                <a:ea typeface="Times New Roman" panose="02020603050405020304" pitchFamily="18" charset="0"/>
              </a:rPr>
              <a:t> 01 			(Monday)			– MAC/PHY		19:00</a:t>
            </a:r>
            <a:r>
              <a:rPr lang="en-US" sz="1600" b="1" dirty="0">
                <a:solidFill>
                  <a:srgbClr val="000000"/>
                </a:solidFill>
                <a:effectLst/>
                <a:latin typeface="Times New Roman" panose="02020603050405020304" pitchFamily="18" charset="0"/>
                <a:ea typeface="Times New Roman" panose="02020603050405020304" pitchFamily="18" charset="0"/>
              </a:rPr>
              <a:t>-21:00</a:t>
            </a:r>
            <a:r>
              <a:rPr lang="en-US" sz="1600" b="1" dirty="0">
                <a:effectLst/>
                <a:latin typeface="Times New Roman" panose="02020603050405020304" pitchFamily="18" charset="0"/>
                <a:ea typeface="Times New Roman" panose="02020603050405020304" pitchFamily="18" charset="0"/>
              </a:rPr>
              <a:t> ET</a:t>
            </a:r>
            <a:endParaRPr lang="en-US" sz="16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600" b="1" dirty="0">
                <a:effectLst/>
                <a:latin typeface="Times New Roman" panose="02020603050405020304" pitchFamily="18" charset="0"/>
                <a:ea typeface="Times New Roman" panose="02020603050405020304" pitchFamily="18" charset="0"/>
              </a:rPr>
              <a:t>Aug 03			(Wednesday) 		– MAC	</a:t>
            </a:r>
            <a:r>
              <a:rPr lang="en-GB" sz="1600" b="1"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	10:00-12:00 ET</a:t>
            </a:r>
          </a:p>
          <a:p>
            <a:pPr marL="342900" marR="0" lvl="0" indent="-342900">
              <a:spcBef>
                <a:spcPts val="0"/>
              </a:spcBef>
              <a:spcAft>
                <a:spcPts val="1200"/>
              </a:spcAft>
              <a:buFont typeface="Times New Roman" panose="02020603050405020304" pitchFamily="18" charset="0"/>
              <a:buChar char="-"/>
            </a:pPr>
            <a:r>
              <a:rPr lang="en-US" sz="1600" b="1" dirty="0">
                <a:effectLst/>
                <a:latin typeface="Times New Roman" panose="02020603050405020304" pitchFamily="18" charset="0"/>
                <a:ea typeface="Times New Roman" panose="02020603050405020304" pitchFamily="18" charset="0"/>
              </a:rPr>
              <a:t>Aug 10			(Wednesday) 		– Joint (Motions)	10:00-12:00 ET</a:t>
            </a:r>
            <a:endParaRPr lang="en-US" sz="1600" dirty="0">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600" b="1" dirty="0">
                <a:solidFill>
                  <a:schemeClr val="tx1"/>
                </a:solidFill>
                <a:effectLst/>
                <a:latin typeface="Times New Roman" panose="02020603050405020304" pitchFamily="18" charset="0"/>
                <a:ea typeface="Times New Roman" panose="02020603050405020304" pitchFamily="18" charset="0"/>
              </a:rPr>
              <a:t>Aug 11 			(Thursday)		– MAC			10:00-12:00 ET</a:t>
            </a:r>
            <a:endParaRPr lang="en-US" sz="16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600" dirty="0">
                <a:latin typeface="Times New Roman" panose="02020603050405020304" pitchFamily="18" charset="0"/>
                <a:ea typeface="Times New Roman" panose="02020603050405020304" pitchFamily="18" charset="0"/>
              </a:rPr>
              <a:t>Aug</a:t>
            </a:r>
            <a:r>
              <a:rPr lang="en-US" sz="1600" b="1" dirty="0">
                <a:effectLst/>
                <a:latin typeface="Times New Roman" panose="02020603050405020304" pitchFamily="18" charset="0"/>
                <a:ea typeface="Times New Roman" panose="02020603050405020304" pitchFamily="18" charset="0"/>
              </a:rPr>
              <a:t> 15 			(Monday)			– MAC/PHY		19:00</a:t>
            </a:r>
            <a:r>
              <a:rPr lang="en-US" sz="1600" b="1" dirty="0">
                <a:solidFill>
                  <a:srgbClr val="000000"/>
                </a:solidFill>
                <a:effectLst/>
                <a:latin typeface="Times New Roman" panose="02020603050405020304" pitchFamily="18" charset="0"/>
                <a:ea typeface="Times New Roman" panose="02020603050405020304" pitchFamily="18" charset="0"/>
              </a:rPr>
              <a:t>-21:00</a:t>
            </a:r>
            <a:r>
              <a:rPr lang="en-US" sz="1600" b="1" dirty="0">
                <a:effectLst/>
                <a:latin typeface="Times New Roman" panose="02020603050405020304" pitchFamily="18" charset="0"/>
                <a:ea typeface="Times New Roman" panose="02020603050405020304" pitchFamily="18" charset="0"/>
              </a:rPr>
              <a:t> ET</a:t>
            </a:r>
            <a:endParaRPr lang="en-US" sz="16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600" b="1" dirty="0">
                <a:effectLst/>
                <a:latin typeface="Times New Roman" panose="02020603050405020304" pitchFamily="18" charset="0"/>
                <a:ea typeface="Times New Roman" panose="02020603050405020304" pitchFamily="18" charset="0"/>
              </a:rPr>
              <a:t>Aug 17			(Wednesday) 		– MAC	</a:t>
            </a:r>
            <a:r>
              <a:rPr lang="en-GB" sz="1600" b="1"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	10:00-12:00 ET</a:t>
            </a:r>
            <a:endParaRPr lang="en-US" sz="16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600" b="1" dirty="0">
                <a:effectLst/>
                <a:latin typeface="Times New Roman" panose="02020603050405020304" pitchFamily="18" charset="0"/>
                <a:ea typeface="Times New Roman" panose="02020603050405020304" pitchFamily="18" charset="0"/>
              </a:rPr>
              <a:t>Aug 24			(Wednesday) 	</a:t>
            </a:r>
            <a:r>
              <a:rPr lang="en-US" sz="1600" dirty="0">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 Joint (Motions)	10:00-12:00 ET</a:t>
            </a:r>
            <a:endParaRPr lang="en-US" sz="1600" dirty="0">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600" dirty="0">
                <a:solidFill>
                  <a:schemeClr val="tx1"/>
                </a:solidFill>
                <a:latin typeface="Times New Roman" panose="02020603050405020304" pitchFamily="18" charset="0"/>
                <a:ea typeface="Times New Roman" panose="02020603050405020304" pitchFamily="18" charset="0"/>
              </a:rPr>
              <a:t>Aug</a:t>
            </a:r>
            <a:r>
              <a:rPr lang="en-US" sz="1600" b="1" dirty="0">
                <a:solidFill>
                  <a:schemeClr val="tx1"/>
                </a:solidFill>
                <a:effectLst/>
                <a:latin typeface="Times New Roman" panose="02020603050405020304" pitchFamily="18" charset="0"/>
                <a:ea typeface="Times New Roman" panose="02020603050405020304" pitchFamily="18" charset="0"/>
              </a:rPr>
              <a:t> 25			(Thursday)		– MAC			10:00-12:00 ET</a:t>
            </a:r>
            <a:endParaRPr lang="en-US" sz="16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600" dirty="0">
                <a:latin typeface="Times New Roman" panose="02020603050405020304" pitchFamily="18" charset="0"/>
                <a:ea typeface="Times New Roman" panose="02020603050405020304" pitchFamily="18" charset="0"/>
              </a:rPr>
              <a:t>Aug</a:t>
            </a:r>
            <a:r>
              <a:rPr lang="en-US" sz="1600" b="1" dirty="0">
                <a:effectLst/>
                <a:latin typeface="Times New Roman" panose="02020603050405020304" pitchFamily="18" charset="0"/>
                <a:ea typeface="Times New Roman" panose="02020603050405020304" pitchFamily="18" charset="0"/>
              </a:rPr>
              <a:t> 29 			(Monday)			– MAC/PHY		19:00</a:t>
            </a:r>
            <a:r>
              <a:rPr lang="en-US" sz="1600" b="1" dirty="0">
                <a:solidFill>
                  <a:srgbClr val="000000"/>
                </a:solidFill>
                <a:effectLst/>
                <a:latin typeface="Times New Roman" panose="02020603050405020304" pitchFamily="18" charset="0"/>
                <a:ea typeface="Times New Roman" panose="02020603050405020304" pitchFamily="18" charset="0"/>
              </a:rPr>
              <a:t>-21:00</a:t>
            </a:r>
            <a:r>
              <a:rPr lang="en-US" sz="1600" b="1" dirty="0">
                <a:effectLst/>
                <a:latin typeface="Times New Roman" panose="02020603050405020304" pitchFamily="18" charset="0"/>
                <a:ea typeface="Times New Roman" panose="02020603050405020304" pitchFamily="18" charset="0"/>
              </a:rPr>
              <a:t> ET</a:t>
            </a:r>
            <a:endParaRPr lang="en-US" sz="16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600" b="1" dirty="0">
                <a:effectLst/>
                <a:latin typeface="Times New Roman" panose="02020603050405020304" pitchFamily="18" charset="0"/>
                <a:ea typeface="Times New Roman" panose="02020603050405020304" pitchFamily="18" charset="0"/>
              </a:rPr>
              <a:t>Aug 31			(Wednesday) 		– MAC	</a:t>
            </a:r>
            <a:r>
              <a:rPr lang="en-GB" sz="1600" b="1"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	10:00-12:00 ET</a:t>
            </a:r>
            <a:endParaRPr lang="en-US" sz="16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4991947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105229</TotalTime>
  <Words>5729</Words>
  <Application>Microsoft Office PowerPoint</Application>
  <PresentationFormat>On-screen Show (4:3)</PresentationFormat>
  <Paragraphs>1066</Paragraphs>
  <Slides>45</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45</vt:i4>
      </vt:variant>
    </vt:vector>
  </HeadingPairs>
  <TitlesOfParts>
    <vt:vector size="53" baseType="lpstr">
      <vt:lpstr>Arial</vt:lpstr>
      <vt:lpstr>Arial Black</vt:lpstr>
      <vt:lpstr>Calibri</vt:lpstr>
      <vt:lpstr>Monotype Sorts</vt:lpstr>
      <vt:lpstr>Times New Roman</vt:lpstr>
      <vt:lpstr>Wingdings</vt:lpstr>
      <vt:lpstr>Office Theme</vt:lpstr>
      <vt:lpstr>Document</vt:lpstr>
      <vt:lpstr>TGbe July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Submission’s List-1</vt:lpstr>
      <vt:lpstr>Submission’s List-2</vt:lpstr>
      <vt:lpstr>Submission’s List-3</vt:lpstr>
      <vt:lpstr>Submission’s List-4</vt:lpstr>
      <vt:lpstr>Submission’s List-5</vt:lpstr>
      <vt:lpstr>Technical Submission’s List</vt:lpstr>
      <vt:lpstr>Monday PHY Agenda–AM1</vt:lpstr>
      <vt:lpstr>Monday MAC Agenda–AM1</vt:lpstr>
      <vt:lpstr>Monday Joint Agenda-PM1</vt:lpstr>
      <vt:lpstr>Summary from May meeting and conf calls</vt:lpstr>
      <vt:lpstr>Monday PHY Agenda–PM2</vt:lpstr>
      <vt:lpstr>Monday MAC Agenda–PM2</vt:lpstr>
      <vt:lpstr>Tuesday Joint Agenda-AM1</vt:lpstr>
      <vt:lpstr>Tuesday PHY Agenda–PM1</vt:lpstr>
      <vt:lpstr>Tuesday MAC Agenda–PM1</vt:lpstr>
      <vt:lpstr>Tuesday PHY Agenda–PM2</vt:lpstr>
      <vt:lpstr>Tuesday MAC Agenda–PM2</vt:lpstr>
      <vt:lpstr>Wednesday Joint Agenda-AM1</vt:lpstr>
      <vt:lpstr>Wednesday PHY Agenda–PM2</vt:lpstr>
      <vt:lpstr>Wednesday MAC Agenda–PM2</vt:lpstr>
      <vt:lpstr>Thursday Joint Agenda-AM1</vt:lpstr>
      <vt:lpstr>Thursday Joint Agenda-AM2</vt:lpstr>
      <vt:lpstr>LB266 CR Status</vt:lpstr>
      <vt:lpstr>Goals for September</vt:lpstr>
      <vt:lpstr>Teleconference Plan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2022-07-15T14:00:01Z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