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8" r:id="rId43"/>
    <p:sldId id="362" r:id="rId44"/>
    <p:sldId id="369"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616" dt="2022-07-14T14:23:44.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4T14:24:17.418" v="5983"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02:52:12.887" v="3878" actId="13926"/>
        <pc:sldMkLst>
          <pc:docMk/>
          <pc:sldMk cId="3976818858" sldId="269"/>
        </pc:sldMkLst>
        <pc:graphicFrameChg chg="modGraphic">
          <ac:chgData name="Alfred Asterjadhi" userId="39de57b9-85c0-4fd1-aaac-8ca2b6560ad0" providerId="ADAL" clId="{5D630037-3A1D-4EAB-A2F7-8287BE507CB3}" dt="2022-07-14T02:52:12.887" v="3878"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4T14:18:38.260" v="5921" actId="6549"/>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4T14:18:38.260" v="5921"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4T14:23:42.283" v="5981" actId="3626"/>
        <pc:sldMkLst>
          <pc:docMk/>
          <pc:sldMk cId="3930036297" sldId="356"/>
        </pc:sldMkLst>
        <pc:spChg chg="mod">
          <ac:chgData name="Alfred Asterjadhi" userId="39de57b9-85c0-4fd1-aaac-8ca2b6560ad0" providerId="ADAL" clId="{5D630037-3A1D-4EAB-A2F7-8287BE507CB3}" dt="2022-07-14T02:59:14.333" v="3978"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4T14:23:42.283" v="5981" actId="3626"/>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3T02:56:44.637" v="3229"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3T02:56:44.637" v="3229" actId="2057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4T04:00:40.950" v="5786"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4T04:00:40.950" v="5786"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4T14:18:53.895" v="5925"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4T14:18:53.895" v="5925"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4T02:47:34.782" v="3830"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4T02:47:34.782" v="3830"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4T14:20:53.775" v="5942" actId="207"/>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4T14:20:53.775" v="5942" actId="207"/>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4T14:22:16.482" v="5959" actId="1076"/>
        <pc:sldMkLst>
          <pc:docMk/>
          <pc:sldMk cId="3759718192" sldId="368"/>
        </pc:sldMkLst>
        <pc:spChg chg="mod">
          <ac:chgData name="Alfred Asterjadhi" userId="39de57b9-85c0-4fd1-aaac-8ca2b6560ad0" providerId="ADAL" clId="{5D630037-3A1D-4EAB-A2F7-8287BE507CB3}" dt="2022-07-14T14:21:46.005" v="5956"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4:21:34.390" v="5948"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grpChg chg="add mod">
          <ac:chgData name="Alfred Asterjadhi" userId="39de57b9-85c0-4fd1-aaac-8ca2b6560ad0" providerId="ADAL" clId="{5D630037-3A1D-4EAB-A2F7-8287BE507CB3}" dt="2022-07-14T03:43:07.156" v="5367" actId="164"/>
          <ac:grpSpMkLst>
            <pc:docMk/>
            <pc:sldMk cId="3759718192" sldId="368"/>
            <ac:grpSpMk id="8" creationId="{EEE77E41-F23F-8673-4F44-8D2C8FA0C23B}"/>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mod">
          <ac:chgData name="Alfred Asterjadhi" userId="39de57b9-85c0-4fd1-aaac-8ca2b6560ad0" providerId="ADAL" clId="{5D630037-3A1D-4EAB-A2F7-8287BE507CB3}" dt="2022-07-14T03:43:07.156" v="5367" actId="164"/>
          <ac:picMkLst>
            <pc:docMk/>
            <pc:sldMk cId="3759718192" sldId="368"/>
            <ac:picMk id="10" creationId="{D1A4552E-DB0F-4B9F-8D8B-CF0E7F49CD26}"/>
          </ac:picMkLst>
        </pc:picChg>
        <pc:picChg chg="add mod">
          <ac:chgData name="Alfred Asterjadhi" userId="39de57b9-85c0-4fd1-aaac-8ca2b6560ad0" providerId="ADAL" clId="{5D630037-3A1D-4EAB-A2F7-8287BE507CB3}" dt="2022-07-14T14:22:16.482" v="5959" actId="1076"/>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4T03:57:09.758" v="5722" actId="20577"/>
        <pc:sldMkLst>
          <pc:docMk/>
          <pc:sldMk cId="4149919471" sldId="369"/>
        </pc:sldMkLst>
        <pc:spChg chg="mod">
          <ac:chgData name="Alfred Asterjadhi" userId="39de57b9-85c0-4fd1-aaac-8ca2b6560ad0" providerId="ADAL" clId="{5D630037-3A1D-4EAB-A2F7-8287BE507CB3}" dt="2022-07-14T03:57:09.758" v="5722"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mod">
          <ac:chgData name="Alfred Asterjadhi" userId="39de57b9-85c0-4fd1-aaac-8ca2b6560ad0" providerId="ADAL" clId="{5D630037-3A1D-4EAB-A2F7-8287BE507CB3}" dt="2022-07-14T03:56:04.438" v="5713" actId="1076"/>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4T14:24:17.418" v="5983" actId="6549"/>
        <pc:sldMasterMkLst>
          <pc:docMk/>
          <pc:sldMasterMk cId="0" sldId="2147483648"/>
        </pc:sldMasterMkLst>
        <pc:spChg chg="mod">
          <ac:chgData name="Alfred Asterjadhi" userId="39de57b9-85c0-4fd1-aaac-8ca2b6560ad0" providerId="ADAL" clId="{5D630037-3A1D-4EAB-A2F7-8287BE507CB3}" dt="2022-07-14T14:24:17.418" v="5983"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13"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19-00-00be-lb266-cr-for-clause-9-3-3.docx" TargetMode="External"/><Relationship Id="rId13" Type="http://schemas.openxmlformats.org/officeDocument/2006/relationships/hyperlink" Target="https://mentor.ieee.org/802.11/dcn/22/11-22-1027-00-00be-d2-0-comment-resolution-on-u-sig-part-1.doc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8-00-00be-lb266-cr-for-basic-multi-link-element-part-1.docx" TargetMode="External"/><Relationship Id="rId12" Type="http://schemas.openxmlformats.org/officeDocument/2006/relationships/hyperlink" Target="https://mentor.ieee.org/802.11/dcn/22/11-22-1026-00-00be-cr-for-misc-cids-for-35-3-12-4.docx" TargetMode="External"/><Relationship Id="rId2" Type="http://schemas.openxmlformats.org/officeDocument/2006/relationships/hyperlink" Target="https://mentor.ieee.org/802.11/dcn/22/11-22-1009-00-00be-cr-for-35-3-13.docx" TargetMode="External"/><Relationship Id="rId16"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5-00-00be-cr-for-om-part-1.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29-00-00be-lb266-cr-for-35-3-4-1.docx" TargetMode="External"/><Relationship Id="rId10" Type="http://schemas.openxmlformats.org/officeDocument/2006/relationships/hyperlink" Target="https://mentor.ieee.org/802.11/dcn/22/11-22-1024-00-00be-lb266-crs-on-cca-sensitivity.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3-00-00be-ap-link-disablement.docx" TargetMode="External"/><Relationship Id="rId14" Type="http://schemas.openxmlformats.org/officeDocument/2006/relationships/hyperlink" Target="https://mentor.ieee.org/802.11/dcn/22/11-22-1028-00-00be-triggered-txop-sharing-error-recovery-cid-12420.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0-00-00be-lb266-cr-320mhz-bqr.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5" Type="http://schemas.openxmlformats.org/officeDocument/2006/relationships/hyperlink" Target="https://mentor.ieee.org/802.11/dcn/22/11-22-1052-00-00be-end-time-alignment-of-sync-ppdus-medium-access-cid-12415-12426-12431.pptx"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1-00-00be-lb266-cr-for-tw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118-00-00be-cr-for-35-2-1-1.docx" TargetMode="External"/><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111-00-00be-lb266-cr-for-9-4-1-72-and-9-4-1-73.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10-00-00be-lb266-cr-for-35-7-3.docx" TargetMode="External"/><Relationship Id="rId5" Type="http://schemas.openxmlformats.org/officeDocument/2006/relationships/hyperlink" Target="https://mentor.ieee.org/802.11/dcn/22/11-22-1098-00-00be-lb266-cr-for-misc-cids-related-to-r-twt.docx" TargetMode="External"/><Relationship Id="rId4" Type="http://schemas.openxmlformats.org/officeDocument/2006/relationships/hyperlink" Target="https://mentor.ieee.org/802.11/dcn/22/11-22-1113-00-00be-lb266-cr-for-cids-related-to-35-1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012-02-00be-crs-for-11be-d2-0-probe-request-ml-element-cids.docx" TargetMode="External"/><Relationship Id="rId2" Type="http://schemas.openxmlformats.org/officeDocument/2006/relationships/hyperlink" Target="https://mentor.ieee.org/802.11/dcn/22/11-22-1003-00-00be-lb266-cr-for-ml-ie-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7-00-00be-lb266-cr-for-mbssid-operation-with-mlo.docx" TargetMode="External"/><Relationship Id="rId5" Type="http://schemas.openxmlformats.org/officeDocument/2006/relationships/hyperlink" Target="https://mentor.ieee.org/802.11/dcn/22/11-22-1059-01-00be-lb266-cr-for-10-8.docx" TargetMode="External"/><Relationship Id="rId4" Type="http://schemas.openxmlformats.org/officeDocument/2006/relationships/hyperlink" Target="https://mentor.ieee.org/802.11/dcn/22/11-22-1032-00-00be-cr-for-35-3-3.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012-02-00be-crs-for-11be-d2-0-probe-request-ml-element-cids.docx" TargetMode="External"/><Relationship Id="rId7" Type="http://schemas.openxmlformats.org/officeDocument/2006/relationships/hyperlink" Target="https://mentor.ieee.org/802.11/dcn/22/11-22-1098-00-00be-lb266-cr-for-misc-cids-related-to-r-twt.docx" TargetMode="External"/><Relationship Id="rId2" Type="http://schemas.openxmlformats.org/officeDocument/2006/relationships/hyperlink" Target="https://mentor.ieee.org/802.11/dcn/22/11-22-1007-00-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8-00-00be-lb266-cr-for-basic-multi-link-element-part-1.docx" TargetMode="External"/><Relationship Id="rId5" Type="http://schemas.openxmlformats.org/officeDocument/2006/relationships/hyperlink" Target="https://mentor.ieee.org/802.11/dcn/22/11-22-1118-00-00be-cr-for-35-2-1-1.docx" TargetMode="External"/><Relationship Id="rId4" Type="http://schemas.openxmlformats.org/officeDocument/2006/relationships/hyperlink" Target="https://mentor.ieee.org/802.11/dcn/22/11-22-1110-00-00be-lb266-cr-for-35-7-3.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026-05-00be-cr-for-misc-cids-for-35-3-12-4.docx" TargetMode="External"/><Relationship Id="rId2" Type="http://schemas.openxmlformats.org/officeDocument/2006/relationships/hyperlink" Target="https://mentor.ieee.org/802.11/dcn/22/11-22-1098-02-00be-lb266-cr-for-misc-cids-related-to-r-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38-02-00be-tgbe-motions-list-part-3.pptx"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00158269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highlight>
                            <a:srgbClr val="FFFF00"/>
                          </a:highlight>
                        </a:rPr>
                        <a:t>TGbe</a:t>
                      </a:r>
                      <a:endParaRPr lang="en-US" b="0" dirty="0">
                        <a:solidFill>
                          <a:schemeClr val="tx1"/>
                        </a:solidFill>
                        <a:highlight>
                          <a:srgbClr val="FFFF00"/>
                        </a:highlight>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[MAC/PHY]</a:t>
                      </a:r>
                      <a:endParaRPr lang="en-US" sz="1800" b="0" kern="1200" noProof="0" dirty="0">
                        <a:solidFill>
                          <a:schemeClr val="tx1"/>
                        </a:solidFill>
                        <a:highlight>
                          <a:srgbClr val="00FF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66914631"/>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ML IE rules</a:t>
                      </a:r>
                    </a:p>
                  </a:txBody>
                  <a:tcPr marL="9525" marR="9525" marT="9525" marB="0" anchor="b"/>
                </a:tc>
                <a:tc>
                  <a:txBody>
                    <a:bodyPr/>
                    <a:lstStyle/>
                    <a:p>
                      <a:pPr algn="ctr" fontAlgn="b"/>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1007r3</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56655616"/>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1012r1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Rojan Chitrakar</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hlinkClick r:id="rId7"/>
                        </a:rPr>
                        <a:t>1018r0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1019r2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1023r5</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7030A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1025r0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C000"/>
                          </a:solidFill>
                          <a:latin typeface="+mn-lt"/>
                          <a:ea typeface="+mn-ea"/>
                          <a:cs typeface="+mn-cs"/>
                          <a:hlinkClick r:id="rId12">
                            <a:extLst>
                              <a:ext uri="{A12FA001-AC4F-418D-AE19-62706E023703}">
                                <ahyp:hlinkClr xmlns:ahyp="http://schemas.microsoft.com/office/drawing/2018/hyperlinkcolor" val="tx"/>
                              </a:ext>
                            </a:extLst>
                          </a:hlinkClick>
                        </a:rPr>
                        <a:t>1026r0</a:t>
                      </a:r>
                      <a:endParaRPr lang="en-US" sz="1200" b="0" kern="1200" dirty="0">
                        <a:solidFill>
                          <a:srgbClr val="FFC000"/>
                        </a:solidFill>
                        <a:latin typeface="+mn-lt"/>
                        <a:ea typeface="+mn-ea"/>
                        <a:cs typeface="+mn-cs"/>
                      </a:endParaRPr>
                    </a:p>
                  </a:txBody>
                  <a:tcPr marL="0" marR="9525" marT="9525" marB="0" anchor="b"/>
                </a:tc>
                <a:tc>
                  <a:txBody>
                    <a:bodyPr/>
                    <a:lstStyle/>
                    <a:p>
                      <a:pPr algn="l" fontAlgn="b"/>
                      <a:r>
                        <a:rPr lang="en-US" sz="1200" b="0" kern="1200" dirty="0">
                          <a:solidFill>
                            <a:srgbClr val="FFC000"/>
                          </a:solidFill>
                          <a:latin typeface="+mn-lt"/>
                          <a:ea typeface="+mn-ea"/>
                          <a:cs typeface="+mn-cs"/>
                        </a:rPr>
                        <a:t>CR for </a:t>
                      </a:r>
                      <a:r>
                        <a:rPr lang="en-US" sz="1200" b="0" kern="1200" dirty="0" err="1">
                          <a:solidFill>
                            <a:srgbClr val="FFC000"/>
                          </a:solidFill>
                          <a:latin typeface="+mn-lt"/>
                          <a:ea typeface="+mn-ea"/>
                          <a:cs typeface="+mn-cs"/>
                        </a:rPr>
                        <a:t>misc</a:t>
                      </a:r>
                      <a:r>
                        <a:rPr lang="en-US" sz="1200" b="0" kern="1200" dirty="0">
                          <a:solidFill>
                            <a:srgbClr val="FFC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C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C000"/>
                          </a:solidFill>
                          <a:latin typeface="+mn-lt"/>
                          <a:ea typeface="+mn-ea"/>
                          <a:cs typeface="+mn-cs"/>
                        </a:rPr>
                        <a:t>SP ran</a:t>
                      </a:r>
                    </a:p>
                  </a:txBody>
                  <a:tcPr marL="9525" marR="9525" marT="9525" marB="0" anchor="b"/>
                </a:tc>
                <a:tc>
                  <a:txBody>
                    <a:bodyPr/>
                    <a:lstStyle/>
                    <a:p>
                      <a:pPr algn="ctr" fontAlgn="b"/>
                      <a:r>
                        <a:rPr lang="en-US" sz="1200" b="0" kern="1200" dirty="0">
                          <a:solidFill>
                            <a:srgbClr val="FFC000"/>
                          </a:solidFill>
                          <a:latin typeface="+mn-lt"/>
                          <a:ea typeface="+mn-ea"/>
                          <a:cs typeface="+mn-cs"/>
                        </a:rPr>
                        <a:t>6</a:t>
                      </a:r>
                    </a:p>
                  </a:txBody>
                  <a:tcPr marL="9525" marR="9525" marT="9525" marB="0" anchor="b"/>
                </a:tc>
                <a:tc>
                  <a:txBody>
                    <a:bodyPr/>
                    <a:lstStyle/>
                    <a:p>
                      <a:pPr algn="ctr" fontAlgn="b"/>
                      <a:r>
                        <a:rPr lang="en-US" sz="1200" b="0" kern="1200" dirty="0">
                          <a:solidFill>
                            <a:srgbClr val="FFC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4"/>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1029r2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6">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74640681"/>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1032r2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22</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on Annex Z-part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1045</a:t>
                      </a:r>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r3</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35.3.12.6</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hlinkClick r:id="rId9"/>
                        </a:rPr>
                        <a:t>1046</a:t>
                      </a:r>
                      <a:r>
                        <a:rPr lang="en-US" sz="1200" b="0" kern="1200" dirty="0">
                          <a:solidFill>
                            <a:schemeClr val="tx1"/>
                          </a:solidFill>
                          <a:latin typeface="+mn-lt"/>
                          <a:ea typeface="+mn-ea"/>
                          <a:cs typeface="+mn-cs"/>
                          <a:hlinkClick r:id="rId9"/>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1047</a:t>
                      </a:r>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9.3.3.8</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hlinkClick r:id="rId13"/>
                        </a:rPr>
                        <a:t>1050</a:t>
                      </a:r>
                      <a:r>
                        <a:rPr lang="en-US" sz="1200" b="0" kern="1200" dirty="0">
                          <a:solidFill>
                            <a:schemeClr val="tx1"/>
                          </a:solidFill>
                          <a:latin typeface="+mn-lt"/>
                          <a:ea typeface="+mn-ea"/>
                          <a:cs typeface="+mn-cs"/>
                          <a:hlinkClick r:id="rId13"/>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4"/>
                        </a:rPr>
                        <a:t>1051</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5"/>
                        </a:rPr>
                        <a:t>1052</a:t>
                      </a:r>
                      <a:r>
                        <a:rPr lang="en-US" sz="1200" b="0" kern="1200" dirty="0">
                          <a:solidFill>
                            <a:schemeClr val="tx1"/>
                          </a:solidFill>
                          <a:latin typeface="+mn-lt"/>
                          <a:ea typeface="+mn-ea"/>
                          <a:cs typeface="+mn-cs"/>
                          <a:hlinkClick r:id="rId15"/>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7008196"/>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1053r0</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CR for 9.4.2.1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7030A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D2.0 Comment Resolution on U-SIG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Alice Chen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35.3.16.5.1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Yongho Seok</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i="1" dirty="0">
                          <a:solidFill>
                            <a:srgbClr val="7030A0"/>
                          </a:solidFill>
                          <a:effectLst/>
                          <a:hlinkClick r:id="rId8">
                            <a:extLst>
                              <a:ext uri="{A12FA001-AC4F-418D-AE19-62706E023703}">
                                <ahyp:hlinkClr xmlns:ahyp="http://schemas.microsoft.com/office/drawing/2018/hyperlinkcolor" val="tx"/>
                              </a:ext>
                            </a:extLst>
                          </a:hlinkClick>
                        </a:rPr>
                        <a:t>1059r2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LB266-CR-for-10.8</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Jason Yuchen Guo</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1062r1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Genadiy Tsodik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7030A0"/>
                        </a:solidFill>
                        <a:effectLst/>
                        <a:latin typeface="+mn-lt"/>
                        <a:ea typeface="+mn-ea"/>
                        <a:cs typeface="+mn-cs"/>
                      </a:endParaRPr>
                    </a:p>
                  </a:txBody>
                  <a:tcPr anchor="ctr"/>
                </a:tc>
                <a:tc>
                  <a:txBody>
                    <a:bodyPr/>
                    <a:lstStyle/>
                    <a:p>
                      <a:pPr algn="l" fontAlgn="b"/>
                      <a:r>
                        <a:rPr lang="en-US" sz="1200" b="0" i="1" kern="1200" dirty="0">
                          <a:solidFill>
                            <a:srgbClr val="7030A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Kanke Wu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1365218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1097r0</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1113r1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CIDs related to 35.11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5"/>
                        </a:rPr>
                        <a:t>1098r0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 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related to r-TWT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Chunyu Hu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1110r0</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LB266 CR for 35.7.3</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Jinyoung</a:t>
                      </a:r>
                      <a:r>
                        <a:rPr lang="en-US" sz="1200" b="0" i="1" kern="1200" dirty="0">
                          <a:solidFill>
                            <a:srgbClr val="7030A0"/>
                          </a:solidFill>
                          <a:latin typeface="+mn-lt"/>
                          <a:ea typeface="+mn-ea"/>
                          <a:cs typeface="+mn-cs"/>
                        </a:rPr>
                        <a:t> Chun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dirty="0">
                          <a:solidFill>
                            <a:srgbClr val="7030A0"/>
                          </a:solidFill>
                          <a:effectLst/>
                          <a:hlinkClick r:id="rId7">
                            <a:extLst>
                              <a:ext uri="{A12FA001-AC4F-418D-AE19-62706E023703}">
                                <ahyp:hlinkClr xmlns:ahyp="http://schemas.microsoft.com/office/drawing/2018/hyperlinkcolor" val="tx"/>
                              </a:ext>
                            </a:extLst>
                          </a:hlinkClick>
                        </a:rPr>
                        <a:t>1111r1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9.4.1.72 and 9.4.1.73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Jinyoung</a:t>
                      </a:r>
                      <a:r>
                        <a:rPr lang="en-US" sz="1200" b="0" i="1" kern="1200" dirty="0">
                          <a:solidFill>
                            <a:srgbClr val="7030A0"/>
                          </a:solidFill>
                          <a:latin typeface="+mn-lt"/>
                          <a:ea typeface="+mn-ea"/>
                          <a:cs typeface="+mn-cs"/>
                        </a:rPr>
                        <a:t> Chun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8">
                            <a:extLst>
                              <a:ext uri="{A12FA001-AC4F-418D-AE19-62706E023703}">
                                <ahyp:hlinkClr xmlns:ahyp="http://schemas.microsoft.com/office/drawing/2018/hyperlinkcolor" val="tx"/>
                              </a:ext>
                            </a:extLst>
                          </a:hlinkClick>
                        </a:rPr>
                        <a:t>1118r0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lb266-cr-for-35-2-1-1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Kaiying Lu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5493740"/>
              </p:ext>
            </p:extLst>
          </p:nvPr>
        </p:nvGraphicFramePr>
        <p:xfrm>
          <a:off x="851217" y="1582301"/>
          <a:ext cx="7736269" cy="454595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1002r0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9.3.1.22.9 				Yanjun Sun 		[11C]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1062r0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Section 9.3.1.19 - part1 		Genadiy Tsodik 	[5C]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1113r0</a:t>
            </a:r>
            <a:r>
              <a:rPr lang="en-US" sz="1200" b="0" i="0" u="none" strike="noStrike" kern="1200" dirty="0">
                <a:solidFill>
                  <a:srgbClr val="00B050"/>
                </a:solidFill>
                <a:effectLst/>
                <a:ea typeface="MS Gothic" panose="020B0609070205080204" pitchFamily="49" charset="-128"/>
              </a:rPr>
              <a:t> LB266 CR for CIDs related to 35.11 			Laurent Cariou</a:t>
            </a:r>
            <a:r>
              <a:rPr lang="en-US" sz="1200" kern="1200" dirty="0">
                <a:solidFill>
                  <a:srgbClr val="00B050"/>
                </a:solidFill>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4C]</a:t>
            </a:r>
          </a:p>
          <a:p>
            <a:pPr lvl="1">
              <a:buFont typeface="Arial" panose="020B0604020202020204" pitchFamily="34" charset="0"/>
              <a:buChar char="•"/>
            </a:pPr>
            <a:r>
              <a:rPr lang="en-US" sz="1200" kern="1200" dirty="0">
                <a:solidFill>
                  <a:srgbClr val="00B050"/>
                </a:solidFill>
                <a:ea typeface="MS Gothic" panose="020B0609070205080204" pitchFamily="49" charset="-128"/>
              </a:rPr>
              <a:t>1001r1 LB266 CR for 9.3.1.22.5				Yanjun Sun		[2C]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1047r1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9.3.3.8			Ming Gan		[6C]</a:t>
            </a:r>
            <a:endParaRPr lang="en-US" sz="12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1053r0</a:t>
            </a:r>
            <a:r>
              <a:rPr lang="en-US" sz="1200" kern="1200" dirty="0">
                <a:solidFill>
                  <a:srgbClr val="00B050"/>
                </a:solidFill>
                <a:ea typeface="MS Gothic" panose="020B0609070205080204" pitchFamily="49" charset="-128"/>
              </a:rPr>
              <a:t> CR for 9.4.2.1						</a:t>
            </a:r>
            <a:r>
              <a:rPr lang="en-US" sz="1200" b="0" i="0" dirty="0">
                <a:solidFill>
                  <a:srgbClr val="00B050"/>
                </a:solidFill>
                <a:effectLst/>
              </a:rPr>
              <a:t>Po-Kai Huang		[3C]</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1045r1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35.3.12.6			Ming Gan		[7C]</a:t>
            </a:r>
            <a:endParaRPr lang="en-US" sz="1200" b="0" i="0" u="none" strike="noStrike" kern="1200" dirty="0">
              <a:solidFill>
                <a:srgbClr val="00B050"/>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ea typeface="MS Gothic" panose="020B0609070205080204" pitchFamily="49" charset="-128"/>
              </a:rPr>
              <a:t> LB266: CR for ML IE rules 				Abhishek Patil Pending  [78C SP]</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1097r0</a:t>
            </a:r>
            <a:r>
              <a:rPr lang="en-US" sz="1400" dirty="0">
                <a:solidFill>
                  <a:srgbClr val="00B050"/>
                </a:solidFill>
              </a:rPr>
              <a:t> LB266 CR for CIDs related to 9.4.2.170		Laurent Cariou		[15C 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1032r0</a:t>
            </a:r>
            <a:r>
              <a:rPr lang="en-US" sz="1400" b="0" i="0" u="none" strike="noStrike" kern="1200" dirty="0">
                <a:solidFill>
                  <a:srgbClr val="00B050"/>
                </a:solidFill>
                <a:effectLst/>
                <a:ea typeface="MS Gothic" panose="020B0609070205080204" pitchFamily="49" charset="-128"/>
              </a:rPr>
              <a:t> CR for 35.3.3 						Po-Kai Huang </a:t>
            </a:r>
            <a:r>
              <a:rPr lang="en-US" sz="1400" b="0" i="1" u="none" strike="noStrike" kern="1200" dirty="0">
                <a:solidFill>
                  <a:srgbClr val="00B050"/>
                </a:solidFill>
                <a:effectLst/>
                <a:ea typeface="MS Gothic" panose="020B0609070205080204" pitchFamily="49" charset="-128"/>
              </a:rPr>
              <a:t> 		</a:t>
            </a:r>
            <a:r>
              <a:rPr lang="en-US" sz="1400" b="0" u="none" strike="noStrike" kern="1200" dirty="0">
                <a:solidFill>
                  <a:srgbClr val="00B050"/>
                </a:solidFill>
                <a:effectLst/>
                <a:ea typeface="MS Gothic" panose="020B0609070205080204" pitchFamily="49" charset="-128"/>
              </a:rPr>
              <a:t>[</a:t>
            </a:r>
            <a:r>
              <a:rPr lang="en-US" sz="1400" b="0" i="0" u="none" strike="noStrike" kern="1200" dirty="0">
                <a:solidFill>
                  <a:srgbClr val="00B050"/>
                </a:solidFill>
                <a:effectLst/>
                <a:ea typeface="MS Gothic" panose="020B0609070205080204" pitchFamily="49" charset="-128"/>
              </a:rPr>
              <a:t>22C]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1059r1</a:t>
            </a:r>
            <a:r>
              <a:rPr lang="en-US" sz="1400" b="0" i="0" u="none" strike="noStrike" kern="1200" dirty="0">
                <a:solidFill>
                  <a:srgbClr val="00B050"/>
                </a:solidFill>
                <a:effectLst/>
                <a:ea typeface="MS Gothic" panose="020B0609070205080204" pitchFamily="49" charset="-128"/>
              </a:rPr>
              <a:t> LB266-CR-for-10.8 					Jason Y. Guo Pending 	[9C]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1007r0</a:t>
            </a:r>
            <a:r>
              <a:rPr lang="en-US" sz="1400" b="0" i="0" u="none" strike="noStrike" kern="1200" dirty="0">
                <a:solidFill>
                  <a:srgbClr val="00B050"/>
                </a:solidFill>
                <a:effectLst/>
                <a:ea typeface="MS Gothic" panose="020B0609070205080204" pitchFamily="49" charset="-128"/>
              </a:rPr>
              <a:t> LB266: CR for MBSSID operation with MLO 	Abhishek Patil  		[7C]</a:t>
            </a:r>
            <a:endParaRPr lang="en-US"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kern="1200" dirty="0">
                <a:solidFill>
                  <a:schemeClr val="bg1">
                    <a:lumMod val="65000"/>
                  </a:schemeClr>
                </a:solidFill>
                <a:ea typeface="MS Gothic" panose="020B0609070205080204" pitchFamily="49" charset="-128"/>
                <a:hlinkClick r:id="rId7">
                  <a:extLst>
                    <a:ext uri="{A12FA001-AC4F-418D-AE19-62706E023703}">
                      <ahyp:hlinkClr xmlns:ahyp="http://schemas.microsoft.com/office/drawing/2018/hyperlinkcolor" val="tx"/>
                    </a:ext>
                  </a:extLst>
                </a:hlinkClick>
              </a:rPr>
              <a:t>1012r2</a:t>
            </a:r>
            <a:r>
              <a:rPr lang="en-US" sz="1400" kern="1200" dirty="0">
                <a:solidFill>
                  <a:schemeClr val="bg1">
                    <a:lumMod val="65000"/>
                  </a:schemeClr>
                </a:solidFill>
                <a:ea typeface="MS Gothic" panose="020B0609070205080204" pitchFamily="49" charset="-128"/>
              </a:rPr>
              <a:t> CRs for 11be D2.0 Probe Request ML element CIDs 	Rojan Chitrakar 	[1C SP]</a:t>
            </a:r>
            <a:endParaRPr lang="en-US" sz="1400" kern="1200" dirty="0">
              <a:solidFill>
                <a:schemeClr val="bg1">
                  <a:lumMod val="65000"/>
                </a:schemeClr>
              </a:solidFill>
              <a:ea typeface="MS Gothic" panose="020B0609070205080204" pitchFamily="49" charset="-128"/>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1007r3</a:t>
            </a:r>
            <a:r>
              <a:rPr lang="en-US" sz="1100" b="0" i="0" u="none" strike="noStrike" kern="1200" dirty="0">
                <a:solidFill>
                  <a:srgbClr val="00B050"/>
                </a:solidFill>
                <a:effectLst/>
                <a:ea typeface="MS Gothic" panose="020B0609070205080204" pitchFamily="49" charset="-128"/>
              </a:rPr>
              <a:t> LB266: CR for MBSSID operation with MLO 			Abhishek Patil  		[7C SP]</a:t>
            </a:r>
            <a:endParaRPr lang="en-US" sz="1100" kern="1200" dirty="0">
              <a:solidFill>
                <a:srgbClr val="00B050"/>
              </a:solidFill>
              <a:ea typeface="MS Gothic" panose="020B0609070205080204" pitchFamily="49" charset="-128"/>
            </a:endParaRPr>
          </a:p>
          <a:p>
            <a:pPr lvl="1">
              <a:buFont typeface="Arial" panose="020B0604020202020204" pitchFamily="34" charset="0"/>
              <a:buChar char="•"/>
            </a:pPr>
            <a:r>
              <a:rPr lang="en-US" sz="1100" strike="sngStrike" dirty="0">
                <a:solidFill>
                  <a:srgbClr val="FFC000"/>
                </a:solidFill>
                <a:hlinkClick r:id="rId3">
                  <a:extLst>
                    <a:ext uri="{A12FA001-AC4F-418D-AE19-62706E023703}">
                      <ahyp:hlinkClr xmlns:ahyp="http://schemas.microsoft.com/office/drawing/2018/hyperlinkcolor" val="tx"/>
                    </a:ext>
                  </a:extLst>
                </a:hlinkClick>
              </a:rPr>
              <a:t>1012r2</a:t>
            </a:r>
            <a:r>
              <a:rPr lang="en-US" sz="1100" strike="sngStrike" dirty="0">
                <a:solidFill>
                  <a:srgbClr val="FFC000"/>
                </a:solidFill>
              </a:rPr>
              <a:t> CRs for 11be D2.0 Probe Request ML element CIDs 		Rojan Chitrakar 	[1C SP]</a:t>
            </a:r>
          </a:p>
          <a:p>
            <a:pPr lvl="1">
              <a:buFont typeface="Arial" panose="020B0604020202020204" pitchFamily="34" charset="0"/>
              <a:buChar char="•"/>
            </a:pPr>
            <a:r>
              <a:rPr lang="en-US" sz="1100" dirty="0">
                <a:solidFill>
                  <a:srgbClr val="00B050"/>
                </a:solidFill>
              </a:rPr>
              <a:t>1045r2 LB266 CR for subclause 35.3.12.6					Ming Gan		[3C SP]</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1110r0</a:t>
            </a:r>
            <a:r>
              <a:rPr lang="en-US" sz="1100" b="0" i="0" u="none" strike="noStrike" kern="1200" dirty="0">
                <a:solidFill>
                  <a:srgbClr val="00B050"/>
                </a:solidFill>
                <a:effectLst/>
                <a:ea typeface="MS Gothic" panose="020B0609070205080204" pitchFamily="49" charset="-128"/>
              </a:rPr>
              <a:t> LB266 CR for 35.7.3						</a:t>
            </a:r>
            <a:r>
              <a:rPr lang="en-US" sz="1100" b="0" i="0" u="none" strike="noStrike" kern="1200" dirty="0" err="1">
                <a:solidFill>
                  <a:srgbClr val="00B050"/>
                </a:solidFill>
                <a:effectLst/>
                <a:ea typeface="MS Gothic" panose="020B0609070205080204" pitchFamily="49" charset="-128"/>
              </a:rPr>
              <a:t>Jinyoung</a:t>
            </a:r>
            <a:r>
              <a:rPr lang="en-US" sz="1100" b="0" i="0" u="none" strike="noStrike" kern="1200" dirty="0">
                <a:solidFill>
                  <a:srgbClr val="00B050"/>
                </a:solidFill>
                <a:effectLst/>
                <a:ea typeface="MS Gothic" panose="020B0609070205080204" pitchFamily="49" charset="-128"/>
              </a:rPr>
              <a:t> Chun		[4C]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rPr>
              <a:t>1012r2 CRs for 11be D2.0 Probe Request ML element CIDs 		Rojan Chitrakar 	[1C SP]</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rPr>
              <a:t>1111r0 LB266 CR for 9.4.1.72 and 9.4.1.73 				</a:t>
            </a:r>
            <a:r>
              <a:rPr lang="en-US" sz="1100" b="0" i="0" u="none" strike="noStrike" kern="1200" dirty="0" err="1">
                <a:solidFill>
                  <a:srgbClr val="00B050"/>
                </a:solidFill>
                <a:effectLst/>
                <a:ea typeface="MS Gothic" panose="020B0609070205080204" pitchFamily="49" charset="-128"/>
              </a:rPr>
              <a:t>Jinyoung</a:t>
            </a:r>
            <a:r>
              <a:rPr lang="en-US" sz="1100" b="0" i="0" u="none" strike="noStrike" kern="1200" dirty="0">
                <a:solidFill>
                  <a:srgbClr val="00B050"/>
                </a:solidFill>
                <a:effectLst/>
                <a:ea typeface="MS Gothic" panose="020B0609070205080204" pitchFamily="49" charset="-128"/>
              </a:rPr>
              <a:t> Chun		[5C]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1118r0</a:t>
            </a:r>
            <a:r>
              <a:rPr lang="en-US" sz="1100" b="0" i="0" u="none" strike="noStrike" kern="1200" dirty="0">
                <a:solidFill>
                  <a:srgbClr val="00B050"/>
                </a:solidFill>
                <a:effectLst/>
                <a:ea typeface="MS Gothic" panose="020B0609070205080204" pitchFamily="49" charset="-128"/>
              </a:rPr>
              <a:t> lb266-cr-for-35-2-1-1 						Kaiying Lu 		[6C]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1018r0</a:t>
            </a:r>
            <a:r>
              <a:rPr lang="en-US" sz="1100" b="0" i="0" u="none" strike="noStrike" kern="1200" dirty="0">
                <a:solidFill>
                  <a:srgbClr val="00B050"/>
                </a:solidFill>
                <a:effectLst/>
                <a:ea typeface="MS Gothic" panose="020B0609070205080204" pitchFamily="49" charset="-128"/>
              </a:rPr>
              <a:t> LB266: CR for Basic Multi-Link element - part 1 			Gaurang Naik 		[30C]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1098r0</a:t>
            </a:r>
            <a:r>
              <a:rPr lang="en-US" sz="1100" b="0" i="0" u="none" strike="noStrike" kern="1200" dirty="0">
                <a:solidFill>
                  <a:srgbClr val="00B050"/>
                </a:solidFill>
                <a:effectLst/>
                <a:ea typeface="MS Gothic" panose="020B0609070205080204" pitchFamily="49" charset="-128"/>
              </a:rPr>
              <a:t> LB266 CR for </a:t>
            </a:r>
            <a:r>
              <a:rPr lang="en-US" sz="1100" b="0" i="0" u="none" strike="noStrike" kern="1200" dirty="0" err="1">
                <a:solidFill>
                  <a:srgbClr val="00B050"/>
                </a:solidFill>
                <a:effectLst/>
                <a:ea typeface="MS Gothic" panose="020B0609070205080204" pitchFamily="49" charset="-128"/>
              </a:rPr>
              <a:t>misc</a:t>
            </a:r>
            <a:r>
              <a:rPr lang="en-US" sz="1100" b="0" i="0" u="none" strike="noStrike" kern="1200" dirty="0">
                <a:solidFill>
                  <a:srgbClr val="00B050"/>
                </a:solidFill>
                <a:effectLst/>
                <a:ea typeface="MS Gothic" panose="020B0609070205080204" pitchFamily="49" charset="-128"/>
              </a:rPr>
              <a:t> CIDs related to r-TWT 			Chunyu Hu 		[31C]</a:t>
            </a:r>
            <a:endParaRPr lang="en-US" sz="11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hlinkClick r:id="rId2"/>
              </a:rPr>
              <a:t>1098r2</a:t>
            </a:r>
            <a:r>
              <a:rPr lang="en-US" sz="1200" dirty="0"/>
              <a:t> LB266 CR for </a:t>
            </a:r>
            <a:r>
              <a:rPr lang="en-US" sz="1200" dirty="0" err="1"/>
              <a:t>misc</a:t>
            </a:r>
            <a:r>
              <a:rPr lang="en-US" sz="1200" dirty="0"/>
              <a:t> CIDs related to r-TWT 				Chunyu Hu 		[31C CTD]</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hlinkClick r:id="rId3"/>
              </a:rPr>
              <a:t>1026r5</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CR for </a:t>
            </a:r>
            <a:r>
              <a:rPr lang="en-US" sz="1200" b="0" i="0" u="none" strike="noStrike" kern="1200" dirty="0" err="1">
                <a:solidFill>
                  <a:schemeClr val="tx1"/>
                </a:solidFill>
                <a:effectLst/>
                <a:latin typeface="Times New Roman" panose="02020603050405020304" pitchFamily="18" charset="0"/>
                <a:ea typeface="MS Gothic" panose="020B0609070205080204" pitchFamily="49" charset="-128"/>
              </a:rPr>
              <a:t>misc</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CIDs for 35.3.12.4 					Laurent Cariou 	[6C SP] </a:t>
            </a:r>
            <a:r>
              <a:rPr lang="en-US" sz="1200" dirty="0">
                <a:solidFill>
                  <a:schemeClr val="tx1"/>
                </a:solidFill>
              </a:rPr>
              <a:t> </a:t>
            </a:r>
          </a:p>
          <a:p>
            <a:pPr>
              <a:buFont typeface="Arial" panose="020B0604020202020204" pitchFamily="34" charset="0"/>
              <a:buChar char="•"/>
            </a:pPr>
            <a:r>
              <a:rPr lang="en-US" sz="1600" dirty="0"/>
              <a:t>Motions: </a:t>
            </a:r>
            <a:r>
              <a:rPr lang="en-US" sz="1600" dirty="0">
                <a:hlinkClick r:id="rId4"/>
              </a:rPr>
              <a:t>1038r3</a:t>
            </a:r>
            <a:endParaRPr lang="en-US" sz="1600" dirty="0"/>
          </a:p>
          <a:p>
            <a:pPr lvl="0">
              <a:buFont typeface="Arial" panose="020B0604020202020204" pitchFamily="34" charset="0"/>
              <a:buChar char="•"/>
            </a:pPr>
            <a:r>
              <a:rPr lang="en-US" sz="1600" dirty="0"/>
              <a:t>Goals for September 2022</a:t>
            </a:r>
          </a:p>
          <a:p>
            <a:pPr lvl="0">
              <a:buFont typeface="Arial" panose="020B0604020202020204" pitchFamily="34" charset="0"/>
              <a:buChar char="•"/>
            </a:pPr>
            <a:r>
              <a:rPr lang="en-US" sz="1600" dirty="0"/>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 (after July 14 AM1)</a:t>
            </a:r>
          </a:p>
        </p:txBody>
      </p:sp>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~320 out of ~2990</a:t>
            </a:r>
          </a:p>
          <a:p>
            <a:pPr>
              <a:buFont typeface="Arial" panose="020B0604020202020204" pitchFamily="34" charset="0"/>
              <a:buChar char="•"/>
            </a:pPr>
            <a:r>
              <a:rPr lang="en-US" sz="2000" dirty="0"/>
              <a:t>PHY: ~70 out of ~460</a:t>
            </a:r>
          </a:p>
          <a:p>
            <a:pPr>
              <a:buFont typeface="Arial" panose="020B0604020202020204" pitchFamily="34" charset="0"/>
              <a:buChar char="•"/>
            </a:pPr>
            <a:r>
              <a:rPr lang="en-US" sz="2000" dirty="0"/>
              <a:t>Joint: ~80 out of ~670</a:t>
            </a:r>
          </a:p>
          <a:p>
            <a:pPr>
              <a:buFont typeface="Arial" panose="020B0604020202020204" pitchFamily="34" charset="0"/>
              <a:buChar char="•"/>
            </a:pPr>
            <a:r>
              <a:rPr lang="en-US" sz="2000" dirty="0"/>
              <a:t>Total: ~470 out of 4120</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a:t>July 2022</a:t>
            </a:r>
            <a:endParaRPr lang="en-GB" dirty="0"/>
          </a:p>
        </p:txBody>
      </p:sp>
      <p:grpSp>
        <p:nvGrpSpPr>
          <p:cNvPr id="8" name="Group 7">
            <a:extLst>
              <a:ext uri="{FF2B5EF4-FFF2-40B4-BE49-F238E27FC236}">
                <a16:creationId xmlns:a16="http://schemas.microsoft.com/office/drawing/2014/main" id="{EEE77E41-F23F-8673-4F44-8D2C8FA0C23B}"/>
              </a:ext>
            </a:extLst>
          </p:cNvPr>
          <p:cNvGrpSpPr/>
          <p:nvPr/>
        </p:nvGrpSpPr>
        <p:grpSpPr>
          <a:xfrm>
            <a:off x="209026" y="3415326"/>
            <a:ext cx="3895725" cy="2964838"/>
            <a:chOff x="209026" y="3415326"/>
            <a:chExt cx="3895725" cy="2964838"/>
          </a:xfrm>
        </p:grpSpPr>
        <p:pic>
          <p:nvPicPr>
            <p:cNvPr id="10" name="Picture 9">
              <a:extLst>
                <a:ext uri="{FF2B5EF4-FFF2-40B4-BE49-F238E27FC236}">
                  <a16:creationId xmlns:a16="http://schemas.microsoft.com/office/drawing/2014/main" id="{D1A4552E-DB0F-4B9F-8D8B-CF0E7F49CD26}"/>
                </a:ext>
              </a:extLst>
            </p:cNvPr>
            <p:cNvPicPr>
              <a:picLocks noChangeAspect="1"/>
            </p:cNvPicPr>
            <p:nvPr/>
          </p:nvPicPr>
          <p:blipFill>
            <a:blip r:embed="rId2"/>
            <a:stretch>
              <a:fillRect/>
            </a:stretch>
          </p:blipFill>
          <p:spPr>
            <a:xfrm>
              <a:off x="209026" y="3547960"/>
              <a:ext cx="3895725" cy="2832204"/>
            </a:xfrm>
            <a:prstGeom prst="rect">
              <a:avLst/>
            </a:prstGeom>
          </p:spPr>
        </p:pic>
        <p:cxnSp>
          <p:nvCxnSpPr>
            <p:cNvPr id="12" name="Straight Arrow Connector 11">
              <a:extLst>
                <a:ext uri="{FF2B5EF4-FFF2-40B4-BE49-F238E27FC236}">
                  <a16:creationId xmlns:a16="http://schemas.microsoft.com/office/drawing/2014/main" id="{3D39A8D2-3ACC-548D-54EE-DC877E4403AD}"/>
                </a:ext>
              </a:extLst>
            </p:cNvPr>
            <p:cNvCxnSpPr>
              <a:cxnSpLocks/>
            </p:cNvCxnSpPr>
            <p:nvPr/>
          </p:nvCxnSpPr>
          <p:spPr bwMode="auto">
            <a:xfrm>
              <a:off x="2705375" y="4343400"/>
              <a:ext cx="102842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Connector 13">
              <a:extLst>
                <a:ext uri="{FF2B5EF4-FFF2-40B4-BE49-F238E27FC236}">
                  <a16:creationId xmlns:a16="http://schemas.microsoft.com/office/drawing/2014/main" id="{F1541B31-8821-3EC7-CFDD-DF0B1CA0D3CF}"/>
                </a:ext>
              </a:extLst>
            </p:cNvPr>
            <p:cNvCxnSpPr>
              <a:cxnSpLocks/>
            </p:cNvCxnSpPr>
            <p:nvPr/>
          </p:nvCxnSpPr>
          <p:spPr bwMode="auto">
            <a:xfrm flipH="1">
              <a:off x="2712477" y="3799215"/>
              <a:ext cx="7102" cy="227183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a:extLst>
                <a:ext uri="{FF2B5EF4-FFF2-40B4-BE49-F238E27FC236}">
                  <a16:creationId xmlns:a16="http://schemas.microsoft.com/office/drawing/2014/main" id="{466304B3-55FA-C0CA-0C87-49607BF5BA5A}"/>
                </a:ext>
              </a:extLst>
            </p:cNvPr>
            <p:cNvSpPr txBox="1"/>
            <p:nvPr/>
          </p:nvSpPr>
          <p:spPr>
            <a:xfrm>
              <a:off x="2898712" y="4004846"/>
              <a:ext cx="717953" cy="338554"/>
            </a:xfrm>
            <a:prstGeom prst="rect">
              <a:avLst/>
            </a:prstGeom>
            <a:noFill/>
          </p:spPr>
          <p:txBody>
            <a:bodyPr wrap="none" rtlCol="0">
              <a:spAutoFit/>
            </a:bodyPr>
            <a:lstStyle/>
            <a:p>
              <a:r>
                <a:rPr lang="en-US" sz="1600" dirty="0">
                  <a:solidFill>
                    <a:schemeClr val="tx1"/>
                  </a:solidFill>
                </a:rPr>
                <a:t>Buffer</a:t>
              </a:r>
            </a:p>
          </p:txBody>
        </p:sp>
        <p:sp>
          <p:nvSpPr>
            <p:cNvPr id="16" name="TextBox 15">
              <a:extLst>
                <a:ext uri="{FF2B5EF4-FFF2-40B4-BE49-F238E27FC236}">
                  <a16:creationId xmlns:a16="http://schemas.microsoft.com/office/drawing/2014/main" id="{A47AE6FC-CF9C-60B7-789D-992FD3B32281}"/>
                </a:ext>
              </a:extLst>
            </p:cNvPr>
            <p:cNvSpPr txBox="1"/>
            <p:nvPr/>
          </p:nvSpPr>
          <p:spPr>
            <a:xfrm>
              <a:off x="2321809" y="3415326"/>
              <a:ext cx="767133" cy="369332"/>
            </a:xfrm>
            <a:prstGeom prst="rect">
              <a:avLst/>
            </a:prstGeom>
            <a:noFill/>
          </p:spPr>
          <p:txBody>
            <a:bodyPr wrap="none" rtlCol="0">
              <a:spAutoFit/>
            </a:bodyPr>
            <a:lstStyle/>
            <a:p>
              <a:r>
                <a:rPr lang="en-US" sz="1800" dirty="0">
                  <a:solidFill>
                    <a:schemeClr val="tx1"/>
                  </a:solidFill>
                </a:rPr>
                <a:t>Target</a:t>
              </a:r>
            </a:p>
          </p:txBody>
        </p:sp>
        <p:sp>
          <p:nvSpPr>
            <p:cNvPr id="7" name="Rectangle 6">
              <a:extLst>
                <a:ext uri="{FF2B5EF4-FFF2-40B4-BE49-F238E27FC236}">
                  <a16:creationId xmlns:a16="http://schemas.microsoft.com/office/drawing/2014/main" id="{34DFB792-FCB3-E39D-4F88-2B8932441AE0}"/>
                </a:ext>
              </a:extLst>
            </p:cNvPr>
            <p:cNvSpPr/>
            <p:nvPr/>
          </p:nvSpPr>
          <p:spPr bwMode="auto">
            <a:xfrm>
              <a:off x="2712477" y="3750541"/>
              <a:ext cx="1004121" cy="2303825"/>
            </a:xfrm>
            <a:prstGeom prst="rect">
              <a:avLst/>
            </a:prstGeom>
            <a:solidFill>
              <a:srgbClr val="FF0000">
                <a:alpha val="27843"/>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pic>
        <p:nvPicPr>
          <p:cNvPr id="11" name="Picture 10">
            <a:extLst>
              <a:ext uri="{FF2B5EF4-FFF2-40B4-BE49-F238E27FC236}">
                <a16:creationId xmlns:a16="http://schemas.microsoft.com/office/drawing/2014/main" id="{20EBE04D-C8FC-F31D-5760-A9A2B4A1A776}"/>
              </a:ext>
            </a:extLst>
          </p:cNvPr>
          <p:cNvPicPr>
            <a:picLocks noChangeAspect="1"/>
          </p:cNvPicPr>
          <p:nvPr/>
        </p:nvPicPr>
        <p:blipFill>
          <a:blip r:embed="rId3"/>
          <a:stretch>
            <a:fillRect/>
          </a:stretch>
        </p:blipFill>
        <p:spPr>
          <a:xfrm>
            <a:off x="3810275" y="2506372"/>
            <a:ext cx="5334000" cy="4000500"/>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Continue comment resolutions for LB266 and TGbe CA document</a:t>
            </a:r>
          </a:p>
          <a:p>
            <a:pPr>
              <a:buFont typeface="Arial" panose="020B0604020202020204" pitchFamily="34" charset="0"/>
              <a:buChar char="•"/>
            </a:pPr>
            <a:endParaRPr lang="en-US" dirty="0"/>
          </a:p>
          <a:p>
            <a:pPr>
              <a:buFont typeface="Arial" panose="020B0604020202020204" pitchFamily="34" charset="0"/>
              <a:buChar char="•"/>
            </a:pPr>
            <a:r>
              <a:rPr lang="en-US" dirty="0"/>
              <a:t>We will continue comment resolutions during:</a:t>
            </a:r>
          </a:p>
          <a:p>
            <a:pPr lvl="1">
              <a:buFont typeface="Arial" panose="020B0604020202020204" pitchFamily="34" charset="0"/>
              <a:buChar char="•"/>
            </a:pPr>
            <a:r>
              <a:rPr lang="en-US" dirty="0"/>
              <a:t>Planned Teleconferences (see next slides)</a:t>
            </a:r>
          </a:p>
          <a:p>
            <a:pPr lvl="1">
              <a:buFont typeface="Arial" panose="020B0604020202020204" pitchFamily="34" charset="0"/>
              <a:buChar char="•"/>
            </a:pPr>
            <a:r>
              <a:rPr lang="en-US" dirty="0"/>
              <a:t>Ad-hoc sessions in San Diego, CA (</a:t>
            </a:r>
            <a:r>
              <a:rPr lang="en-US"/>
              <a:t>7-9 September, 2022) </a:t>
            </a:r>
            <a:endParaRPr lang="en-US" dirty="0"/>
          </a:p>
          <a:p>
            <a:pPr lvl="2">
              <a:buFont typeface="Arial" panose="020B0604020202020204" pitchFamily="34" charset="0"/>
              <a:buChar char="•"/>
            </a:pPr>
            <a:r>
              <a:rPr lang="en-US" dirty="0"/>
              <a:t>Propose to have MAC ad-hoc since majority of comments is MAC</a:t>
            </a:r>
          </a:p>
          <a:p>
            <a:pPr lvl="3">
              <a:buFont typeface="Arial" panose="020B0604020202020204" pitchFamily="34" charset="0"/>
              <a:buChar char="•"/>
            </a:pPr>
            <a:r>
              <a:rPr lang="en-US" dirty="0"/>
              <a:t>I.e., no PHY ad-hoc nor Joint during </a:t>
            </a:r>
          </a:p>
          <a:p>
            <a:pPr lvl="1">
              <a:buFont typeface="Arial" panose="020B0604020202020204" pitchFamily="34" charset="0"/>
              <a:buChar char="•"/>
            </a:pPr>
            <a:r>
              <a:rPr lang="en-US" dirty="0"/>
              <a:t>Mixed mode in September in Hawaii</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Proposed 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a:t>July 2022</a:t>
            </a:r>
            <a:endParaRPr lang="en-GB" dirty="0"/>
          </a:p>
        </p:txBody>
      </p:sp>
      <p:sp>
        <p:nvSpPr>
          <p:cNvPr id="9" name="Content Placeholder 2">
            <a:extLst>
              <a:ext uri="{FF2B5EF4-FFF2-40B4-BE49-F238E27FC236}">
                <a16:creationId xmlns:a16="http://schemas.microsoft.com/office/drawing/2014/main" id="{7E33FE65-829C-DA97-E92D-AB8B54E24E80}"/>
              </a:ext>
            </a:extLst>
          </p:cNvPr>
          <p:cNvSpPr txBox="1">
            <a:spLocks/>
          </p:cNvSpPr>
          <p:nvPr/>
        </p:nvSpPr>
        <p:spPr bwMode="auto">
          <a:xfrm>
            <a:off x="951706" y="1600200"/>
            <a:ext cx="7239000" cy="4875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July 18-22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July 25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July 27				(Wednesday) 	–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01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03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08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10				(Wednesday) 	– Joint (Motions)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15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17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22 			(Monday)		– MAC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24				(Wednesday) 	– Joint (Motions)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latin typeface="Times New Roman" panose="02020603050405020304" pitchFamily="18" charset="0"/>
                <a:ea typeface="Times New Roman" panose="02020603050405020304" pitchFamily="18" charset="0"/>
              </a:rPr>
              <a:t>Aug</a:t>
            </a:r>
            <a:r>
              <a:rPr lang="en-US" sz="1400" b="1" dirty="0">
                <a:effectLst/>
                <a:latin typeface="Times New Roman" panose="02020603050405020304" pitchFamily="18" charset="0"/>
                <a:ea typeface="Times New Roman" panose="02020603050405020304" pitchFamily="18" charset="0"/>
              </a:rPr>
              <a:t> 29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Aug 31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499194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104539</TotalTime>
  <Words>5626</Words>
  <Application>Microsoft Office PowerPoint</Application>
  <PresentationFormat>On-screen Show (4:3)</PresentationFormat>
  <Paragraphs>1038</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LB266 CR Status (after July 14 AM1)</vt:lpstr>
      <vt:lpstr>Goals for September</vt:lpstr>
      <vt:lpstr>Proposed Teleconference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2022-07-14T14:24:20Z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