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1" r:id="rId22"/>
    <p:sldId id="363" r:id="rId23"/>
    <p:sldId id="366" r:id="rId24"/>
    <p:sldId id="367" r:id="rId25"/>
    <p:sldId id="364" r:id="rId26"/>
    <p:sldId id="334" r:id="rId27"/>
    <p:sldId id="335" r:id="rId28"/>
    <p:sldId id="346" r:id="rId29"/>
    <p:sldId id="365" r:id="rId30"/>
    <p:sldId id="348" r:id="rId31"/>
    <p:sldId id="349" r:id="rId32"/>
    <p:sldId id="350" r:id="rId33"/>
    <p:sldId id="351" r:id="rId34"/>
    <p:sldId id="352" r:id="rId35"/>
    <p:sldId id="357" r:id="rId36"/>
    <p:sldId id="358" r:id="rId37"/>
    <p:sldId id="353" r:id="rId38"/>
    <p:sldId id="359" r:id="rId39"/>
    <p:sldId id="360" r:id="rId40"/>
    <p:sldId id="355" r:id="rId41"/>
    <p:sldId id="356" r:id="rId42"/>
    <p:sldId id="368" r:id="rId43"/>
    <p:sldId id="362" r:id="rId44"/>
    <p:sldId id="369" r:id="rId45"/>
    <p:sldId id="323" r:id="rId4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30037-3A1D-4EAB-A2F7-8287BE507CB3}" v="610" dt="2022-07-14T03:54:55.6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custSel addSld delSld modSld sldOrd modMainMaster">
      <pc:chgData name="Alfred Asterjadhi" userId="39de57b9-85c0-4fd1-aaac-8ca2b6560ad0" providerId="ADAL" clId="{5D630037-3A1D-4EAB-A2F7-8287BE507CB3}" dt="2022-07-14T04:02:47.467" v="5789" actId="6549"/>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02:52:12.887" v="3878" actId="13926"/>
        <pc:sldMkLst>
          <pc:docMk/>
          <pc:sldMk cId="3976818858" sldId="269"/>
        </pc:sldMkLst>
        <pc:graphicFrameChg chg="modGraphic">
          <ac:chgData name="Alfred Asterjadhi" userId="39de57b9-85c0-4fd1-aaac-8ca2b6560ad0" providerId="ADAL" clId="{5D630037-3A1D-4EAB-A2F7-8287BE507CB3}" dt="2022-07-14T02:52:12.887" v="3878"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4T02:48:24.158" v="3833" actId="2057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4T02:48:24.158" v="3833" actId="2057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02:55:41.221" v="3977" actId="13926"/>
        <pc:sldMkLst>
          <pc:docMk/>
          <pc:sldMk cId="3909293924" sldId="355"/>
        </pc:sldMkLst>
        <pc:spChg chg="mod">
          <ac:chgData name="Alfred Asterjadhi" userId="39de57b9-85c0-4fd1-aaac-8ca2b6560ad0" providerId="ADAL" clId="{5D630037-3A1D-4EAB-A2F7-8287BE507CB3}" dt="2022-07-14T02:55:41.221" v="3977"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02:55:35.412" v="3976" actId="2057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4T03:58:32.624" v="5772" actId="404"/>
        <pc:sldMkLst>
          <pc:docMk/>
          <pc:sldMk cId="3930036297" sldId="356"/>
        </pc:sldMkLst>
        <pc:spChg chg="mod">
          <ac:chgData name="Alfred Asterjadhi" userId="39de57b9-85c0-4fd1-aaac-8ca2b6560ad0" providerId="ADAL" clId="{5D630037-3A1D-4EAB-A2F7-8287BE507CB3}" dt="2022-07-14T02:59:14.333" v="3978"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4T03:58:32.624" v="5772" actId="404"/>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3T02:56:44.637" v="3229" actId="2057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3T02:56:44.637" v="3229" actId="2057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4T04:00:40.950" v="5786"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4T04:00:40.950" v="5786"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4T02:47:12.871" v="3825" actId="6549"/>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4T02:47:12.871" v="3825" actId="6549"/>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4T02:47:34.782" v="3830"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4T02:47:34.782" v="3830"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4T02:54:33.709" v="3935"/>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4T02:54:33.709" v="3935"/>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4T03:43:22.822" v="5371" actId="1076"/>
        <pc:sldMkLst>
          <pc:docMk/>
          <pc:sldMk cId="3759718192" sldId="368"/>
        </pc:sldMkLst>
        <pc:spChg chg="mod">
          <ac:chgData name="Alfred Asterjadhi" userId="39de57b9-85c0-4fd1-aaac-8ca2b6560ad0" providerId="ADAL" clId="{5D630037-3A1D-4EAB-A2F7-8287BE507CB3}" dt="2022-07-14T03:05:49.709" v="46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03:11:35.602" v="4811"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grpChg chg="add mod">
          <ac:chgData name="Alfred Asterjadhi" userId="39de57b9-85c0-4fd1-aaac-8ca2b6560ad0" providerId="ADAL" clId="{5D630037-3A1D-4EAB-A2F7-8287BE507CB3}" dt="2022-07-14T03:43:07.156" v="5367" actId="164"/>
          <ac:grpSpMkLst>
            <pc:docMk/>
            <pc:sldMk cId="3759718192" sldId="368"/>
            <ac:grpSpMk id="8" creationId="{EEE77E41-F23F-8673-4F44-8D2C8FA0C23B}"/>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mod">
          <ac:chgData name="Alfred Asterjadhi" userId="39de57b9-85c0-4fd1-aaac-8ca2b6560ad0" providerId="ADAL" clId="{5D630037-3A1D-4EAB-A2F7-8287BE507CB3}" dt="2022-07-14T03:43:07.156" v="5367" actId="164"/>
          <ac:picMkLst>
            <pc:docMk/>
            <pc:sldMk cId="3759718192" sldId="368"/>
            <ac:picMk id="10" creationId="{D1A4552E-DB0F-4B9F-8D8B-CF0E7F49CD26}"/>
          </ac:picMkLst>
        </pc:picChg>
        <pc:picChg chg="add mod">
          <ac:chgData name="Alfred Asterjadhi" userId="39de57b9-85c0-4fd1-aaac-8ca2b6560ad0" providerId="ADAL" clId="{5D630037-3A1D-4EAB-A2F7-8287BE507CB3}" dt="2022-07-14T03:20:10.707" v="5359" actId="14100"/>
          <ac:picMkLst>
            <pc:docMk/>
            <pc:sldMk cId="3759718192" sldId="368"/>
            <ac:picMk id="20" creationId="{D8838CFB-2DF1-655B-7338-D383F2CD2E2E}"/>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4T03:57:09.758" v="5722" actId="20577"/>
        <pc:sldMkLst>
          <pc:docMk/>
          <pc:sldMk cId="4149919471" sldId="369"/>
        </pc:sldMkLst>
        <pc:spChg chg="mod">
          <ac:chgData name="Alfred Asterjadhi" userId="39de57b9-85c0-4fd1-aaac-8ca2b6560ad0" providerId="ADAL" clId="{5D630037-3A1D-4EAB-A2F7-8287BE507CB3}" dt="2022-07-14T03:57:09.758" v="5722"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mod">
          <ac:chgData name="Alfred Asterjadhi" userId="39de57b9-85c0-4fd1-aaac-8ca2b6560ad0" providerId="ADAL" clId="{5D630037-3A1D-4EAB-A2F7-8287BE507CB3}" dt="2022-07-14T03:56:04.438" v="5713" actId="1076"/>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4T04:02:47.467" v="5789" actId="6549"/>
        <pc:sldMasterMkLst>
          <pc:docMk/>
          <pc:sldMasterMk cId="0" sldId="2147483648"/>
        </pc:sldMasterMkLst>
        <pc:spChg chg="mod">
          <ac:chgData name="Alfred Asterjadhi" userId="39de57b9-85c0-4fd1-aaac-8ca2b6560ad0" providerId="ADAL" clId="{5D630037-3A1D-4EAB-A2F7-8287BE507CB3}" dt="2022-07-14T04:02:47.467" v="5789"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802.11-22/0862r10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002-00-00be-lb266-cr-for-9-3-1-22-9.docx" TargetMode="External"/><Relationship Id="rId13" Type="http://schemas.openxmlformats.org/officeDocument/2006/relationships/hyperlink" Target="https://mentor.ieee.org/802.11/dcn/22/11-22-1008-00-00be-lb266-cr-for-misc-cids-in-clause-9-4-2.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1-00-00be-lb266-cr-for-9-3-1-22-5.docx" TargetMode="External"/><Relationship Id="rId12" Type="http://schemas.openxmlformats.org/officeDocument/2006/relationships/hyperlink" Target="https://mentor.ieee.org/802.11/dcn/22/11-22-1007-00-00be-lb266-cr-for-mbssid-operation-with-mlo.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00-00-00be-lb266-cr-for-9-3-1-22-4.docx" TargetMode="External"/><Relationship Id="rId11" Type="http://schemas.openxmlformats.org/officeDocument/2006/relationships/hyperlink" Target="https://mentor.ieee.org/802.11/dcn/22/11-22-1005-00-00be-lb266-cr-for-ba-operation-with-mlo.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04-00-00be-lb266-cr-for-ps-operation-with-mlo.docx" TargetMode="External"/><Relationship Id="rId4" Type="http://schemas.openxmlformats.org/officeDocument/2006/relationships/hyperlink" Target="https://mentor.ieee.org/802.11/dcn/22/11-22-0997-00-00be-cr-for-10-3-14-2-and-10-3-14-3.docx" TargetMode="External"/><Relationship Id="rId9" Type="http://schemas.openxmlformats.org/officeDocument/2006/relationships/hyperlink" Target="https://mentor.ieee.org/802.11/dcn/22/11-22-1003-00-00be-lb266-cr-for-ml-ie-rule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019-00-00be-lb266-cr-for-clause-9-3-3.docx" TargetMode="External"/><Relationship Id="rId13" Type="http://schemas.openxmlformats.org/officeDocument/2006/relationships/hyperlink" Target="https://mentor.ieee.org/802.11/dcn/22/11-22-1027-00-00be-d2-0-comment-resolution-on-u-sig-part-1.docx" TargetMode="External"/><Relationship Id="rId3" Type="http://schemas.openxmlformats.org/officeDocument/2006/relationships/hyperlink" Target="https://mentor.ieee.org/802.11/dcn/22/11-22-1012-00-00be-crs-for-11be-d2-0-probe-request-ml-element-cids.docx" TargetMode="External"/><Relationship Id="rId7" Type="http://schemas.openxmlformats.org/officeDocument/2006/relationships/hyperlink" Target="https://mentor.ieee.org/802.11/dcn/22/11-22-1018-00-00be-lb266-cr-for-basic-multi-link-element-part-1.docx" TargetMode="External"/><Relationship Id="rId12" Type="http://schemas.openxmlformats.org/officeDocument/2006/relationships/hyperlink" Target="https://mentor.ieee.org/802.11/dcn/22/11-22-1026-00-00be-cr-for-misc-cids-for-35-3-12-4.docx" TargetMode="External"/><Relationship Id="rId2" Type="http://schemas.openxmlformats.org/officeDocument/2006/relationships/hyperlink" Target="https://mentor.ieee.org/802.11/dcn/22/11-22-1009-00-00be-cr-for-35-3-13.docx" TargetMode="External"/><Relationship Id="rId16"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16-00-00be-cr-for-table-35-7.docx" TargetMode="External"/><Relationship Id="rId11" Type="http://schemas.openxmlformats.org/officeDocument/2006/relationships/hyperlink" Target="https://mentor.ieee.org/802.11/dcn/22/11-22-1025-00-00be-cr-for-om-part-1.docx" TargetMode="External"/><Relationship Id="rId5" Type="http://schemas.openxmlformats.org/officeDocument/2006/relationships/hyperlink" Target="https://mentor.ieee.org/802.11/dcn/22/11-22-1015-00-00be-resolution-of-epcs-related-cids-in-clause-4-5-13-cc-266.docx" TargetMode="External"/><Relationship Id="rId15" Type="http://schemas.openxmlformats.org/officeDocument/2006/relationships/hyperlink" Target="https://mentor.ieee.org/802.11/dcn/22/11-22-1029-00-00be-lb266-cr-for-35-3-4-1.docx" TargetMode="External"/><Relationship Id="rId10" Type="http://schemas.openxmlformats.org/officeDocument/2006/relationships/hyperlink" Target="https://mentor.ieee.org/802.11/dcn/22/11-22-1024-00-00be-lb266-crs-on-cca-sensitivity.docx" TargetMode="External"/><Relationship Id="rId4" Type="http://schemas.openxmlformats.org/officeDocument/2006/relationships/hyperlink" Target="https://mentor.ieee.org/802.11/dcn/22/11-22-1014-00-00be-resolution-of-cids-in-clause-3-1-related-to-epcs-cc-266.docx" TargetMode="External"/><Relationship Id="rId9" Type="http://schemas.openxmlformats.org/officeDocument/2006/relationships/hyperlink" Target="https://mentor.ieee.org/802.11/dcn/22/11-22-1023-00-00be-ap-link-disablement.docx" TargetMode="External"/><Relationship Id="rId14" Type="http://schemas.openxmlformats.org/officeDocument/2006/relationships/hyperlink" Target="https://mentor.ieee.org/802.11/dcn/22/11-22-1028-00-00be-triggered-txop-sharing-error-recovery-cid-12420.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45-00-00be-lb266-cr-for-subclause-35-3-12-6.docx" TargetMode="External"/><Relationship Id="rId13" Type="http://schemas.openxmlformats.org/officeDocument/2006/relationships/hyperlink" Target="https://mentor.ieee.org/802.11/dcn/22/11-22-1050-00-00be-lb266-cr-320mhz-bqr.docx" TargetMode="External"/><Relationship Id="rId3" Type="http://schemas.openxmlformats.org/officeDocument/2006/relationships/hyperlink" Target="https://mentor.ieee.org/802.11/dcn/22/11-22-1032-00-00be-cr-for-35-3-3.docx" TargetMode="External"/><Relationship Id="rId7" Type="http://schemas.openxmlformats.org/officeDocument/2006/relationships/hyperlink" Target="https://mentor.ieee.org/802.11/dcn/22/11-22-1044-00-00be-lb266-cr-on-annex-z-part-1.doc" TargetMode="External"/><Relationship Id="rId12" Type="http://schemas.openxmlformats.org/officeDocument/2006/relationships/hyperlink" Target="https://mentor.ieee.org/802.11/dcn/22/11-22-1049-00-00be-lb266-cr-pifs-error-recovery.docx" TargetMode="External"/><Relationship Id="rId2" Type="http://schemas.openxmlformats.org/officeDocument/2006/relationships/hyperlink" Target="https://mentor.ieee.org/802.11/dcn/22/11-22-1031-00-00be-lb266-cr-for-36-3-12-9-eht-stf.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43-00-00be-lb266-cr-on-more-data-ack.docx" TargetMode="External"/><Relationship Id="rId11" Type="http://schemas.openxmlformats.org/officeDocument/2006/relationships/hyperlink" Target="https://mentor.ieee.org/802.11/dcn/22/11-22-1048-00-00be-lb266-cr-320mhz-indication-in-non-ht-duplicated-frame.docx" TargetMode="External"/><Relationship Id="rId5" Type="http://schemas.openxmlformats.org/officeDocument/2006/relationships/hyperlink" Target="https://mentor.ieee.org/802.11/dcn/22/11-22-1042-00-00be-lb266-caluse3-2-cids-part-1.doc" TargetMode="External"/><Relationship Id="rId15" Type="http://schemas.openxmlformats.org/officeDocument/2006/relationships/hyperlink" Target="https://mentor.ieee.org/802.11/dcn/22/11-22-1052-00-00be-end-time-alignment-of-sync-ppdus-medium-access-cid-12415-12426-12431.pptx" TargetMode="External"/><Relationship Id="rId10" Type="http://schemas.openxmlformats.org/officeDocument/2006/relationships/hyperlink" Target="https://mentor.ieee.org/802.11/dcn/22/11-22-1047-00-00be-lb266-cr-for-subclause-9-3-3-8.docx" TargetMode="External"/><Relationship Id="rId4" Type="http://schemas.openxmlformats.org/officeDocument/2006/relationships/hyperlink" Target="https://mentor.ieee.org/802.11/dcn/22/11-22-1036-00-00be-lb266-cr-for-35-9-2-1-latency-sensitive-traffic-differentiation.docx" TargetMode="External"/><Relationship Id="rId9" Type="http://schemas.openxmlformats.org/officeDocument/2006/relationships/hyperlink" Target="https://mentor.ieee.org/802.11/dcn/22/11-22-1046-00-00be-lb266-cr-for-subclause-9-4-2-199.docx" TargetMode="External"/><Relationship Id="rId14" Type="http://schemas.openxmlformats.org/officeDocument/2006/relationships/hyperlink" Target="https://mentor.ieee.org/802.11/dcn/22/11-22-1051-00-00be-lb266-cr-for-twt.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059-01-00be-lb266-cr-for-10-8.docx" TargetMode="External"/><Relationship Id="rId13" Type="http://schemas.openxmlformats.org/officeDocument/2006/relationships/hyperlink" Target="https://mentor.ieee.org/802.11/dcn/22/11-22-1076-01-00be-lb266-cr-for-36-2-2-ru-allocation.docx" TargetMode="External"/><Relationship Id="rId3" Type="http://schemas.openxmlformats.org/officeDocument/2006/relationships/hyperlink" Target="https://mentor.ieee.org/802.11/dcn/22/11-22-1027-02-00be-d2-0-comment-resolution-on-u-sig-part-1.docx" TargetMode="External"/><Relationship Id="rId7" Type="http://schemas.openxmlformats.org/officeDocument/2006/relationships/hyperlink" Target="https://mentor.ieee.org/802.11/dcn/22/11-22-1058-00-00be-lb266-cr-for-clause-36-2-12-5.docx" TargetMode="External"/><Relationship Id="rId12" Type="http://schemas.openxmlformats.org/officeDocument/2006/relationships/hyperlink" Target="https://mentor.ieee.org/802.11/dcn/22/11-22-1073-01-00be-lb266-cr-for-35-13-intra-ppdu-power-save.docx" TargetMode="External"/><Relationship Id="rId2" Type="http://schemas.openxmlformats.org/officeDocument/2006/relationships/hyperlink" Target="https://mentor.ieee.org/802.11/dcn/22/11-22-1053-00-00be-cr-for-9-4-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57-00-00be-lb266-cr-for-cid-11284.docx" TargetMode="External"/><Relationship Id="rId11" Type="http://schemas.openxmlformats.org/officeDocument/2006/relationships/hyperlink" Target="https://mentor.ieee.org/802.11/dcn/22/11-22-1064-00-00be-lb266-cr-for-9-4-2-313-5-eht-ppe-thresholds-field.docx" TargetMode="External"/><Relationship Id="rId5" Type="http://schemas.openxmlformats.org/officeDocument/2006/relationships/hyperlink" Target="https://mentor.ieee.org/802.11/dcn/22/11-22-1056-00-00be-lb266-cr-on-cid-12155.docx" TargetMode="External"/><Relationship Id="rId15" Type="http://schemas.openxmlformats.org/officeDocument/2006/relationships/hyperlink" Target="https://mentor.ieee.org/802.11/dcn/22/11-22-1092-00-00be-cr-on-cid-11819.doc" TargetMode="External"/><Relationship Id="rId10" Type="http://schemas.openxmlformats.org/officeDocument/2006/relationships/hyperlink" Target="https://mentor.ieee.org/802.11/dcn/22/11-22-1063-01-00be-lb266-cr-for-36-3-16-transmit-requirements.docx" TargetMode="External"/><Relationship Id="rId4" Type="http://schemas.openxmlformats.org/officeDocument/2006/relationships/hyperlink" Target="https://mentor.ieee.org/802.11/dcn/22/11-22-1055-00-00be-lb266-cr-for-35-3-16-5-1-part-1.docx" TargetMode="External"/><Relationship Id="rId9" Type="http://schemas.openxmlformats.org/officeDocument/2006/relationships/hyperlink" Target="https://mentor.ieee.org/802.11/dcn/22/11-22-1062-00-00be-lb266-cr-for-section-9-3-1-19-part1.doc" TargetMode="External"/><Relationship Id="rId14" Type="http://schemas.openxmlformats.org/officeDocument/2006/relationships/hyperlink" Target="https://mentor.ieee.org/802.11/dcn/22/11-22-1080-00-00be-lb266-cr-on-eht-phy-introduction-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118-00-00be-cr-for-35-2-1-1.docx" TargetMode="External"/><Relationship Id="rId3" Type="http://schemas.openxmlformats.org/officeDocument/2006/relationships/hyperlink" Target="https://mentor.ieee.org/802.11/dcn/22/11-22-1097-00-00be-lb266-cr-for-cids-related-to-9-4-2-170.docx" TargetMode="External"/><Relationship Id="rId7" Type="http://schemas.openxmlformats.org/officeDocument/2006/relationships/hyperlink" Target="https://mentor.ieee.org/802.11/dcn/22/11-22-1111-00-00be-lb266-cr-for-9-4-1-72-and-9-4-1-73.docx" TargetMode="External"/><Relationship Id="rId2" Type="http://schemas.openxmlformats.org/officeDocument/2006/relationships/hyperlink" Target="https://mentor.ieee.org/802.11/dcn/22/11-22-1066-01-00be-d2-0-comment-resolution-on-u-sig-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110-00-00be-lb266-cr-for-35-7-3.docx" TargetMode="External"/><Relationship Id="rId5" Type="http://schemas.openxmlformats.org/officeDocument/2006/relationships/hyperlink" Target="https://mentor.ieee.org/802.11/dcn/22/11-22-1098-00-00be-lb266-cr-for-misc-cids-related-to-r-twt.docx" TargetMode="External"/><Relationship Id="rId4" Type="http://schemas.openxmlformats.org/officeDocument/2006/relationships/hyperlink" Target="https://mentor.ieee.org/802.11/dcn/22/11-22-1113-00-00be-lb266-cr-for-cids-related-to-35-11.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887-01-00be-enhancements-for-massive-tsn.pptx" TargetMode="External"/><Relationship Id="rId2" Type="http://schemas.openxmlformats.org/officeDocument/2006/relationships/hyperlink" Target="https://mentor.ieee.org/802.11/dcn/21/11-21-1887-00-00be-conditional-str.pptx" TargetMode="Externa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7-00-00be-d2-0-comment-resolution-on-u-sig-part-1.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24-00-00be-lb266-crs-on-cca-sensitivit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6-00-00be-lb266-cr-on-cid-12155.docx" TargetMode="External"/><Relationship Id="rId5" Type="http://schemas.openxmlformats.org/officeDocument/2006/relationships/hyperlink" Target="https://mentor.ieee.org/802.11/dcn/22/11-22-1031-01-00be-lb266-cr-for-36-3-12-9-eht-stf.docx" TargetMode="External"/><Relationship Id="rId4" Type="http://schemas.openxmlformats.org/officeDocument/2006/relationships/hyperlink" Target="https://mentor.ieee.org/802.11/dcn/22/11-22-1030-00-00be-lb266-cr-for-36-3-2-5-20-mhz-operating-non-ap-sta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015-00-00be-resolution-of-epcs-related-cids-in-clause-4-5-13-cc-266.docx" TargetMode="External"/><Relationship Id="rId3" Type="http://schemas.openxmlformats.org/officeDocument/2006/relationships/hyperlink" Target="https://mentor.ieee.org/802.11/dcn/22/11-22-1004-00-00be-lb266-cr-for-ps-operation-with-mlo.docx" TargetMode="External"/><Relationship Id="rId7" Type="http://schemas.openxmlformats.org/officeDocument/2006/relationships/hyperlink" Target="https://mentor.ieee.org/802.11/dcn/22/11-22-1014-00-00be-resolution-of-cids-in-clause-3-1-related-to-epcs-cc-266.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0-00be-cr-for-35-3-13.docx" TargetMode="External"/><Relationship Id="rId5" Type="http://schemas.openxmlformats.org/officeDocument/2006/relationships/hyperlink" Target="https://mentor.ieee.org/802.11/dcn/22/11-22-1008-00-00be-lb266-cr-for-misc-cids-in-clause-9-4-2.docx" TargetMode="External"/><Relationship Id="rId4" Type="http://schemas.openxmlformats.org/officeDocument/2006/relationships/hyperlink" Target="https://mentor.ieee.org/802.11/dcn/22/11-22-1005-00-00be-lb266-cr-for-ba-operation-with-mlo.docx" TargetMode="External"/><Relationship Id="rId9" Type="http://schemas.openxmlformats.org/officeDocument/2006/relationships/hyperlink" Target="https://mentor.ieee.org/802.11/dcn/22/11-22-1019-00-00be-lb266-cr-for-clause-9-3-3.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1/11-21-1887-01-00be-conditional-str.pptx" TargetMode="External"/><Relationship Id="rId3" Type="http://schemas.openxmlformats.org/officeDocument/2006/relationships/hyperlink" Target="https://mentor.ieee.org/802.11/dcn/22/11-22-0972-02-00be-tgbe-editor-s-report-on-lb266.ppt" TargetMode="External"/><Relationship Id="rId7" Type="http://schemas.openxmlformats.org/officeDocument/2006/relationships/hyperlink" Target="https://mentor.ieee.org/802.11/dcn/22/11-22-1016-00-00be-cr-for-table-35-7.docx" TargetMode="External"/><Relationship Id="rId2" Type="http://schemas.openxmlformats.org/officeDocument/2006/relationships/hyperlink" Target="https://mentor.ieee.org/802.11/dcn/22/11-22-1038-00-00be-tgbe-motions-list-part-3.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999-00-00be-lb266-cr-for-9-3-1-22-2.docx" TargetMode="External"/><Relationship Id="rId5" Type="http://schemas.openxmlformats.org/officeDocument/2006/relationships/hyperlink" Target="https://mentor.ieee.org/802.11/dcn/22/11-22-0993-00-00be-lb266-cr-for-9-3-1-22-3.docx" TargetMode="External"/><Relationship Id="rId4" Type="http://schemas.openxmlformats.org/officeDocument/2006/relationships/hyperlink" Target="https://mentor.ieee.org/802.11/dcn/22/11-22-0992-00-00be-lb266-cr-for-9-3-1-22-1.docx" TargetMode="External"/><Relationship Id="rId9" Type="http://schemas.openxmlformats.org/officeDocument/2006/relationships/hyperlink" Target="https://mentor.ieee.org/802.11/dcn/22/11-22-0887-01-00be-enhancements-for-massive-tsn.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032-00-00be-cr-for-35-3-3.docx" TargetMode="External"/><Relationship Id="rId3" Type="http://schemas.openxmlformats.org/officeDocument/2006/relationships/hyperlink" Target="https://mentor.ieee.org/802.11/dcn/22/11-22-1015-00-00be-resolution-of-epcs-related-cids-in-clause-4-5-13-cc-266.docx" TargetMode="External"/><Relationship Id="rId7" Type="http://schemas.openxmlformats.org/officeDocument/2006/relationships/hyperlink" Target="https://mentor.ieee.org/802.11/dcn/22/11-22-1029-00-00be-lb266-cr-for-35-3-4-1.docx" TargetMode="External"/><Relationship Id="rId2" Type="http://schemas.openxmlformats.org/officeDocument/2006/relationships/hyperlink" Target="https://mentor.ieee.org/802.11/dcn/22/11-22-1014-00-00be-resolution-of-cids-in-clause-3-1-related-to-epcs-cc-26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9-00-00be-lb266-cr-for-clause-9-3-3.docx" TargetMode="External"/><Relationship Id="rId9" Type="http://schemas.openxmlformats.org/officeDocument/2006/relationships/hyperlink" Target="https://mentor.ieee.org/802.11/dcn/22/11-22-1053-00-00be-cr-for-9-4-2-1.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000-00-00be-lb266-cr-for-9-3-1-22-4.docx" TargetMode="External"/><Relationship Id="rId7" Type="http://schemas.openxmlformats.org/officeDocument/2006/relationships/hyperlink" Target="https://mentor.ieee.org/802.11/dcn/22/11-22-1048-00-00be-lb266-cr-320mhz-indication-in-non-ht-duplicated-frame.docx" TargetMode="External"/><Relationship Id="rId2" Type="http://schemas.openxmlformats.org/officeDocument/2006/relationships/hyperlink" Target="https://mentor.ieee.org/802.11/dcn/22/11-22-1016-00-00be-cr-for-table-35-7.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887-02-00be-enhancements-for-massive-tsn.pptx" TargetMode="External"/><Relationship Id="rId5" Type="http://schemas.openxmlformats.org/officeDocument/2006/relationships/hyperlink" Target="https://mentor.ieee.org/802.11/dcn/22/11-22-1042-00-00be-lb266-caluse3-2-cids-part-1.doc" TargetMode="External"/><Relationship Id="rId4" Type="http://schemas.openxmlformats.org/officeDocument/2006/relationships/hyperlink" Target="https://mentor.ieee.org/802.11/dcn/22/11-22-1001-00-00be-lb266-cr-for-9-3-1-22-5.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080-00-00be-lb266-cr-on-eht-phy-introduction-1.docx" TargetMode="External"/><Relationship Id="rId2" Type="http://schemas.openxmlformats.org/officeDocument/2006/relationships/hyperlink" Target="https://mentor.ieee.org/802.11/dcn/22/11-22-1044-00-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0-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0-00be-lb266-cr-for-36-3-16-transmit-requirements.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023-00-00be-ap-link-disablement.docx" TargetMode="External"/><Relationship Id="rId2" Type="http://schemas.openxmlformats.org/officeDocument/2006/relationships/hyperlink" Target="https://mentor.ieee.org/802.11/dcn/22/11-22-1012-00-00be-crs-for-11be-d2-0-probe-request-ml-element-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26-00-00be-cr-for-misc-cids-for-35-3-12-4.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2/11-22-1066-00-00be-d2-0-comment-resolution-on-u-sig-part-2.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055-00-00be-lb266-cr-for-35-3-16-5-1-part-1.docx" TargetMode="External"/><Relationship Id="rId2" Type="http://schemas.openxmlformats.org/officeDocument/2006/relationships/hyperlink" Target="https://mentor.ieee.org/802.11/dcn/22/11-22-1023-00-00be-ap-link-disab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12-00-00be-crs-for-11be-d2-0-probe-request-ml-element-cids.docx" TargetMode="External"/><Relationship Id="rId4" Type="http://schemas.openxmlformats.org/officeDocument/2006/relationships/hyperlink" Target="https://mentor.ieee.org/802.11/dcn/22/11-22-1003-00-00be-lb266-cr-for-ml-ie-rules.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0-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0-00be-lb266-cr-for-cids-related-to-35-11.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97-00-00be-lb266-cr-for-cids-related-to-9-4-2-170.docx" TargetMode="External"/><Relationship Id="rId7" Type="http://schemas.openxmlformats.org/officeDocument/2006/relationships/hyperlink" Target="https://mentor.ieee.org/802.11/dcn/22/11-22-1012-02-00be-crs-for-11be-d2-0-probe-request-ml-element-cids.docx" TargetMode="External"/><Relationship Id="rId2" Type="http://schemas.openxmlformats.org/officeDocument/2006/relationships/hyperlink" Target="https://mentor.ieee.org/802.11/dcn/22/11-22-1003-00-00be-lb266-cr-for-ml-ie-rule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7-00-00be-lb266-cr-for-mbssid-operation-with-mlo.docx" TargetMode="External"/><Relationship Id="rId5" Type="http://schemas.openxmlformats.org/officeDocument/2006/relationships/hyperlink" Target="https://mentor.ieee.org/802.11/dcn/22/11-22-1059-01-00be-lb266-cr-for-10-8.docx" TargetMode="External"/><Relationship Id="rId4" Type="http://schemas.openxmlformats.org/officeDocument/2006/relationships/hyperlink" Target="https://mentor.ieee.org/802.11/dcn/22/11-22-1032-00-00be-cr-for-35-3-3.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098-00-00be-lb266-cr-for-misc-cids-related-to-r-twt.docx" TargetMode="External"/><Relationship Id="rId3" Type="http://schemas.openxmlformats.org/officeDocument/2006/relationships/hyperlink" Target="https://mentor.ieee.org/802.11/dcn/22/11-22-1012-02-00be-crs-for-11be-d2-0-probe-request-ml-element-cids.docx" TargetMode="External"/><Relationship Id="rId7" Type="http://schemas.openxmlformats.org/officeDocument/2006/relationships/hyperlink" Target="https://mentor.ieee.org/802.11/dcn/22/11-22-1018-00-00be-lb266-cr-for-basic-multi-link-element-part-1.docx" TargetMode="External"/><Relationship Id="rId2" Type="http://schemas.openxmlformats.org/officeDocument/2006/relationships/hyperlink" Target="https://mentor.ieee.org/802.11/dcn/22/11-22-1007-00-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0-00be-lb266-cr-for-9-4-1-72-and-9-4-1-73.docx" TargetMode="External"/><Relationship Id="rId4" Type="http://schemas.openxmlformats.org/officeDocument/2006/relationships/hyperlink" Target="https://mentor.ieee.org/802.11/dcn/22/11-22-1110-00-00be-lb266-cr-for-35-7-3.docx"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2/11-22-1038-02-00be-tgbe-motions-list-part-3.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2022 meeting and conf calls</a:t>
            </a:r>
          </a:p>
          <a:p>
            <a:pPr>
              <a:buFont typeface="Arial" panose="020B0604020202020204" pitchFamily="34" charset="0"/>
              <a:buChar char="•"/>
            </a:pPr>
            <a:r>
              <a:rPr lang="en-US" sz="1800" dirty="0"/>
              <a:t>Approve TGbe minutes from May 2022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May 2022 meeting and conf calls</a:t>
            </a:r>
          </a:p>
          <a:p>
            <a:pPr marL="800100" lvl="1" indent="-342900">
              <a:buFont typeface="Arial" panose="020B0604020202020204" pitchFamily="34" charset="0"/>
              <a:buChar char="•"/>
            </a:pPr>
            <a:r>
              <a:rPr lang="en-US" altLang="en-US" sz="1000" dirty="0"/>
              <a:t>Approve TG minutes and confirm TGbe secretary</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a:buFont typeface="Arial" panose="020B0604020202020204" pitchFamily="34" charset="0"/>
              <a:buChar char="•"/>
            </a:pPr>
            <a:r>
              <a:rPr lang="en-US" altLang="en-US" sz="1050" dirty="0"/>
              <a:t>Thursday,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sz="1000" dirty="0"/>
              <a:t>Goals for September 2022</a:t>
            </a:r>
          </a:p>
          <a:p>
            <a:pPr marL="800100" lvl="1" indent="-342900">
              <a:buFont typeface="Arial" panose="020B0604020202020204" pitchFamily="34" charset="0"/>
              <a:buChar char="•"/>
            </a:pPr>
            <a:r>
              <a:rPr lang="en-US" sz="1000" dirty="0"/>
              <a:t>Teleconference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001582693"/>
              </p:ext>
            </p:extLst>
          </p:nvPr>
        </p:nvGraphicFramePr>
        <p:xfrm>
          <a:off x="826833" y="2282825"/>
          <a:ext cx="7016939" cy="304800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highlight>
                            <a:srgbClr val="00FF00"/>
                          </a:highlight>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highlight>
                            <a:srgbClr val="00FF00"/>
                          </a:highlight>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highlight>
                            <a:srgbClr val="00FF00"/>
                          </a:highlight>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highlight>
                            <a:srgbClr val="FFFF00"/>
                          </a:highlight>
                        </a:rPr>
                        <a:t>TGbe</a:t>
                      </a:r>
                      <a:endParaRPr lang="en-US" b="0" dirty="0">
                        <a:solidFill>
                          <a:schemeClr val="tx1"/>
                        </a:solidFill>
                        <a:highlight>
                          <a:srgbClr val="FFFF00"/>
                        </a:highlight>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t>TGbe</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highlight>
                            <a:srgbClr val="00FF00"/>
                          </a:highlight>
                        </a:rPr>
                        <a:t>TGbe</a:t>
                      </a:r>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rPr>
                        <a:t>[</a:t>
                      </a:r>
                      <a:r>
                        <a:rPr lang="en-US" sz="1800" b="0" dirty="0">
                          <a:solidFill>
                            <a:schemeClr val="tx1"/>
                          </a:solidFill>
                          <a:highlight>
                            <a:srgbClr val="00FF00"/>
                          </a:highlight>
                        </a:rPr>
                        <a:t>MAC/PHY</a:t>
                      </a:r>
                      <a:r>
                        <a:rPr lang="en-US" sz="1800" b="0" dirty="0">
                          <a:solidFill>
                            <a:schemeClr val="tx1"/>
                          </a:solidFill>
                        </a:rPr>
                        <a:t>]</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rPr>
                        <a:t>[</a:t>
                      </a:r>
                      <a:r>
                        <a:rPr lang="en-US" sz="1800" b="0" dirty="0">
                          <a:solidFill>
                            <a:schemeClr val="tx1"/>
                          </a:solidFill>
                          <a:highlight>
                            <a:srgbClr val="00FF00"/>
                          </a:highlight>
                        </a:rPr>
                        <a:t>MAC/</a:t>
                      </a:r>
                      <a:r>
                        <a:rPr lang="en-US" sz="1800" b="0" dirty="0">
                          <a:solidFill>
                            <a:schemeClr val="tx1"/>
                          </a:solidFill>
                          <a:highlight>
                            <a:srgbClr val="FF0000"/>
                          </a:highlight>
                        </a:rPr>
                        <a:t>PHY</a:t>
                      </a:r>
                      <a:r>
                        <a:rPr lang="en-US" sz="1800" b="0" dirty="0">
                          <a:solidFill>
                            <a:schemeClr val="tx1"/>
                          </a:solidFill>
                        </a:rPr>
                        <a:t>]</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highlight>
                            <a:srgbClr val="00FF00"/>
                          </a:highlight>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a:t>
                      </a:r>
                      <a:r>
                        <a:rPr lang="en-US" sz="1800" b="0" kern="1200" noProof="0" dirty="0">
                          <a:solidFill>
                            <a:schemeClr val="tx1"/>
                          </a:solidFill>
                          <a:highlight>
                            <a:srgbClr val="00FF00"/>
                          </a:highlight>
                        </a:rPr>
                        <a:t>MAC/PHY</a:t>
                      </a:r>
                      <a:r>
                        <a:rPr lang="en-US" sz="1800" b="0" kern="1200" noProof="0" dirty="0">
                          <a:solidFill>
                            <a:schemeClr val="tx1"/>
                          </a:solidFill>
                        </a:rPr>
                        <a:t>]</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highlight>
                            <a:srgbClr val="00FF00"/>
                          </a:highlight>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highlight>
                            <a:srgbClr val="00FF00"/>
                          </a:highlight>
                        </a:rPr>
                        <a:t>[MAC/PHY]</a:t>
                      </a:r>
                      <a:endParaRPr lang="en-US" sz="1800" b="0" kern="1200" noProof="0" dirty="0">
                        <a:solidFill>
                          <a:schemeClr val="tx1"/>
                        </a:solidFill>
                        <a:highlight>
                          <a:srgbClr val="00FF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10-15,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19886088"/>
              </p:ext>
            </p:extLst>
          </p:nvPr>
        </p:nvGraphicFramePr>
        <p:xfrm>
          <a:off x="851217" y="1582301"/>
          <a:ext cx="7759383" cy="467133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01383">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7030A0"/>
                          </a:solidFill>
                          <a:latin typeface="+mn-lt"/>
                          <a:ea typeface="+mn-ea"/>
                          <a:cs typeface="+mn-cs"/>
                          <a:hlinkClick r:id="rId2">
                            <a:extLst>
                              <a:ext uri="{A12FA001-AC4F-418D-AE19-62706E023703}">
                                <ahyp:hlinkClr xmlns:ahyp="http://schemas.microsoft.com/office/drawing/2018/hyperlinkcolor" val="tx"/>
                              </a:ext>
                            </a:extLst>
                          </a:hlinkClick>
                        </a:rPr>
                        <a:t>992r0</a:t>
                      </a:r>
                      <a:r>
                        <a:rPr lang="en-US" sz="1200" b="0" i="1" kern="1200" dirty="0">
                          <a:solidFill>
                            <a:srgbClr val="7030A0"/>
                          </a:solidFill>
                          <a:latin typeface="+mn-lt"/>
                          <a:ea typeface="+mn-ea"/>
                          <a:cs typeface="+mn-cs"/>
                        </a:rPr>
                        <a:t> </a:t>
                      </a: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9.3.1.22.1</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1" kern="1200" dirty="0">
                          <a:solidFill>
                            <a:srgbClr val="7030A0"/>
                          </a:solidFill>
                          <a:latin typeface="+mn-lt"/>
                          <a:ea typeface="+mn-ea"/>
                          <a:cs typeface="+mn-cs"/>
                          <a:hlinkClick r:id="rId3">
                            <a:extLst>
                              <a:ext uri="{A12FA001-AC4F-418D-AE19-62706E023703}">
                                <ahyp:hlinkClr xmlns:ahyp="http://schemas.microsoft.com/office/drawing/2018/hyperlinkcolor" val="tx"/>
                              </a:ext>
                            </a:extLst>
                          </a:hlinkClick>
                        </a:rPr>
                        <a:t>993r0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9.3.1.22.3</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1" kern="1200" dirty="0">
                          <a:solidFill>
                            <a:srgbClr val="7030A0"/>
                          </a:solidFill>
                          <a:latin typeface="+mn-lt"/>
                          <a:ea typeface="+mn-ea"/>
                          <a:cs typeface="+mn-cs"/>
                          <a:hlinkClick r:id="rId4">
                            <a:extLst>
                              <a:ext uri="{A12FA001-AC4F-418D-AE19-62706E023703}">
                                <ahyp:hlinkClr xmlns:ahyp="http://schemas.microsoft.com/office/drawing/2018/hyperlinkcolor" val="tx"/>
                              </a:ext>
                            </a:extLst>
                          </a:hlinkClick>
                        </a:rPr>
                        <a:t>997r0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CR for 10.3.14.2 and 10.3.14.3</a:t>
                      </a:r>
                    </a:p>
                  </a:txBody>
                  <a:tcPr marL="9525" marR="9525" marT="9525" marB="0" anchor="b"/>
                </a:tc>
                <a:tc>
                  <a:txBody>
                    <a:bodyPr/>
                    <a:lstStyle/>
                    <a:p>
                      <a:pPr algn="ctr" fontAlgn="b"/>
                      <a:r>
                        <a:rPr lang="en-US" sz="1200" b="0" i="1" kern="1200" dirty="0">
                          <a:solidFill>
                            <a:srgbClr val="7030A0"/>
                          </a:solidFill>
                          <a:latin typeface="+mn-lt"/>
                          <a:ea typeface="+mn-ea"/>
                          <a:cs typeface="+mn-cs"/>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1"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999r0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1000r0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1001r0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9.3.1.22.5</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1002r1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1003r0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ML IE rules</a:t>
                      </a:r>
                    </a:p>
                  </a:txBody>
                  <a:tcPr marL="9525" marR="9525" marT="9525" marB="0" anchor="b"/>
                </a:tc>
                <a:tc>
                  <a:txBody>
                    <a:bodyPr/>
                    <a:lstStyle/>
                    <a:p>
                      <a:pPr algn="ctr" fontAlgn="b"/>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1004r1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PS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1005r0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BA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14</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1006r0</a:t>
                      </a:r>
                    </a:p>
                  </a:txBody>
                  <a:tcPr marL="0" marR="9525" marT="9525" marB="0" anchor="b"/>
                </a:tc>
                <a:tc>
                  <a:txBody>
                    <a:bodyPr/>
                    <a:lstStyle/>
                    <a:p>
                      <a:pPr algn="l" fontAlgn="b"/>
                      <a:r>
                        <a:rPr lang="en-US" sz="1200" b="0" kern="1200" dirty="0">
                          <a:solidFill>
                            <a:schemeClr val="tx1"/>
                          </a:solidFill>
                          <a:latin typeface="+mn-lt"/>
                          <a:ea typeface="+mn-ea"/>
                          <a:cs typeface="+mn-cs"/>
                        </a:rPr>
                        <a:t>CR for Frame Exchanges for MLO discovery and setup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kern="1200" dirty="0">
                          <a:solidFill>
                            <a:schemeClr val="tx1"/>
                          </a:solidFill>
                          <a:latin typeface="+mn-lt"/>
                          <a:ea typeface="+mn-ea"/>
                          <a:cs typeface="+mn-cs"/>
                          <a:hlinkClick r:id="rId12"/>
                        </a:rPr>
                        <a:t>1007r0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MBSSID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 SP</a:t>
                      </a: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1"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1008r1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MISC CIDs in clause 9.4.2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10</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1828664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56655616"/>
              </p:ext>
            </p:extLst>
          </p:nvPr>
        </p:nvGraphicFramePr>
        <p:xfrm>
          <a:off x="851217" y="1582301"/>
          <a:ext cx="7861300" cy="461834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763587">
                  <a:extLst>
                    <a:ext uri="{9D8B030D-6E8A-4147-A177-3AD203B41FA5}">
                      <a16:colId xmlns:a16="http://schemas.microsoft.com/office/drawing/2014/main" val="20004"/>
                    </a:ext>
                  </a:extLst>
                </a:gridCol>
                <a:gridCol w="63373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1009r1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35.3.13</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Po-Kai Huang</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42160162"/>
                  </a:ext>
                </a:extLst>
              </a:tr>
              <a:tr h="259126">
                <a:tc>
                  <a:txBody>
                    <a:bodyPr/>
                    <a:lstStyle/>
                    <a:p>
                      <a:pPr algn="ctr"/>
                      <a:r>
                        <a:rPr lang="en-US" sz="1200" b="0" i="1" dirty="0">
                          <a:solidFill>
                            <a:srgbClr val="7030A0"/>
                          </a:solidFill>
                          <a:effectLst/>
                          <a:hlinkClick r:id="rId3">
                            <a:extLst>
                              <a:ext uri="{A12FA001-AC4F-418D-AE19-62706E023703}">
                                <ahyp:hlinkClr xmlns:ahyp="http://schemas.microsoft.com/office/drawing/2018/hyperlinkcolor" val="tx"/>
                              </a:ext>
                            </a:extLst>
                          </a:hlinkClick>
                        </a:rPr>
                        <a:t>1012r1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CRs for 11be D2.0 Probe Request ML element CIDs</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Rojan Chitrakar</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10</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1014r1</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Resolution of CIDs in clause 3.1 related to EPCS (CC 266)</a:t>
                      </a:r>
                    </a:p>
                  </a:txBody>
                  <a:tcPr marL="9525" marR="9525" marT="9525" marB="0" anchor="b"/>
                </a:tc>
                <a:tc>
                  <a:txBody>
                    <a:bodyPr/>
                    <a:lstStyle/>
                    <a:p>
                      <a:pPr algn="ctr" fontAlgn="b"/>
                      <a:r>
                        <a:rPr lang="en-US" sz="1200" b="0" i="0" kern="1200" dirty="0">
                          <a:solidFill>
                            <a:srgbClr val="7030A0"/>
                          </a:solidFill>
                          <a:effectLst/>
                          <a:latin typeface="+mn-lt"/>
                          <a:ea typeface="+mn-ea"/>
                          <a:cs typeface="+mn-cs"/>
                        </a:rPr>
                        <a:t>John Wullert </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9</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1" dirty="0">
                          <a:solidFill>
                            <a:srgbClr val="7030A0"/>
                          </a:solidFill>
                          <a:effectLst/>
                          <a:hlinkClick r:id="rId5">
                            <a:extLst>
                              <a:ext uri="{A12FA001-AC4F-418D-AE19-62706E023703}">
                                <ahyp:hlinkClr xmlns:ahyp="http://schemas.microsoft.com/office/drawing/2018/hyperlinkcolor" val="tx"/>
                              </a:ext>
                            </a:extLst>
                          </a:hlinkClick>
                        </a:rPr>
                        <a:t>1015r2</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Resolution of EPCS-related CIDs in clause 4.5.13 (CC 266)</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John Wullert</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13</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dirty="0">
                          <a:solidFill>
                            <a:srgbClr val="7030A0"/>
                          </a:solidFill>
                          <a:effectLst/>
                          <a:hlinkClick r:id="rId6">
                            <a:extLst>
                              <a:ext uri="{A12FA001-AC4F-418D-AE19-62706E023703}">
                                <ahyp:hlinkClr xmlns:ahyp="http://schemas.microsoft.com/office/drawing/2018/hyperlinkcolor" val="tx"/>
                              </a:ext>
                            </a:extLst>
                          </a:hlinkClick>
                        </a:rPr>
                        <a:t>1016r0</a:t>
                      </a:r>
                      <a:endParaRPr lang="en-US" sz="1200" b="0" i="1" dirty="0">
                        <a:solidFill>
                          <a:srgbClr val="7030A0"/>
                        </a:solidFill>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CR for Table 35-7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dirty="0">
                          <a:solidFill>
                            <a:srgbClr val="7030A0"/>
                          </a:solidFill>
                          <a:effectLst/>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hlinkClick r:id="rId7"/>
                        </a:rPr>
                        <a:t>1018r0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Basic Multi-Link element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Gaurang Naik</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30</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1019r2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Clause 9.3.3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Gaurang Naik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14</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1023r5</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AP Link Disablement </a:t>
                      </a:r>
                    </a:p>
                  </a:txBody>
                  <a:tcPr marL="9525" marR="9525" marT="9525" marB="0" anchor="b"/>
                </a:tc>
                <a:tc>
                  <a:txBody>
                    <a:bodyPr/>
                    <a:lstStyle/>
                    <a:p>
                      <a:pPr algn="ctr" fontAlgn="b"/>
                      <a:r>
                        <a:rPr lang="en-US" sz="1200" b="0" i="1" kern="1200" dirty="0">
                          <a:solidFill>
                            <a:srgbClr val="7030A0"/>
                          </a:solidFill>
                          <a:latin typeface="+mn-lt"/>
                          <a:ea typeface="+mn-ea"/>
                          <a:cs typeface="+mn-cs"/>
                        </a:rPr>
                        <a:t>Pooya Monajemi</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1024r1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LB266-CRs-on-CCA-sensitivity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Lin Yang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1025r0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CR-for-OM-part-1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dirty="0">
                          <a:solidFill>
                            <a:srgbClr val="7030A0"/>
                          </a:solidFill>
                          <a:effectLst/>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8</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rgbClr val="FFC000"/>
                          </a:solidFill>
                          <a:latin typeface="+mn-lt"/>
                          <a:ea typeface="+mn-ea"/>
                          <a:cs typeface="+mn-cs"/>
                          <a:hlinkClick r:id="rId12">
                            <a:extLst>
                              <a:ext uri="{A12FA001-AC4F-418D-AE19-62706E023703}">
                                <ahyp:hlinkClr xmlns:ahyp="http://schemas.microsoft.com/office/drawing/2018/hyperlinkcolor" val="tx"/>
                              </a:ext>
                            </a:extLst>
                          </a:hlinkClick>
                        </a:rPr>
                        <a:t>1026r0</a:t>
                      </a:r>
                      <a:endParaRPr lang="en-US" sz="1200" b="0" kern="1200" dirty="0">
                        <a:solidFill>
                          <a:srgbClr val="FFC000"/>
                        </a:solidFill>
                        <a:latin typeface="+mn-lt"/>
                        <a:ea typeface="+mn-ea"/>
                        <a:cs typeface="+mn-cs"/>
                      </a:endParaRPr>
                    </a:p>
                  </a:txBody>
                  <a:tcPr marL="0" marR="9525" marT="9525" marB="0" anchor="b"/>
                </a:tc>
                <a:tc>
                  <a:txBody>
                    <a:bodyPr/>
                    <a:lstStyle/>
                    <a:p>
                      <a:pPr algn="l" fontAlgn="b"/>
                      <a:r>
                        <a:rPr lang="en-US" sz="1200" b="0" kern="1200" dirty="0">
                          <a:solidFill>
                            <a:srgbClr val="FFC000"/>
                          </a:solidFill>
                          <a:latin typeface="+mn-lt"/>
                          <a:ea typeface="+mn-ea"/>
                          <a:cs typeface="+mn-cs"/>
                        </a:rPr>
                        <a:t>CR for </a:t>
                      </a:r>
                      <a:r>
                        <a:rPr lang="en-US" sz="1200" b="0" kern="1200" dirty="0" err="1">
                          <a:solidFill>
                            <a:srgbClr val="FFC000"/>
                          </a:solidFill>
                          <a:latin typeface="+mn-lt"/>
                          <a:ea typeface="+mn-ea"/>
                          <a:cs typeface="+mn-cs"/>
                        </a:rPr>
                        <a:t>misc</a:t>
                      </a:r>
                      <a:r>
                        <a:rPr lang="en-US" sz="1200" b="0" kern="1200" dirty="0">
                          <a:solidFill>
                            <a:srgbClr val="FFC000"/>
                          </a:solidFill>
                          <a:latin typeface="+mn-lt"/>
                          <a:ea typeface="+mn-ea"/>
                          <a:cs typeface="+mn-cs"/>
                        </a:rPr>
                        <a:t> CIDs for 35.3.12.4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FFC000"/>
                          </a:solidFill>
                          <a:latin typeface="+mn-lt"/>
                          <a:ea typeface="+mn-ea"/>
                          <a:cs typeface="+mn-cs"/>
                        </a:rPr>
                        <a:t>Laurent Cariou</a:t>
                      </a:r>
                    </a:p>
                  </a:txBody>
                  <a:tcPr marL="9525" marR="9525" marT="9525" marB="0" anchor="b"/>
                </a:tc>
                <a:tc>
                  <a:txBody>
                    <a:bodyPr/>
                    <a:lstStyle/>
                    <a:p>
                      <a:pPr algn="ctr" fontAlgn="b"/>
                      <a:r>
                        <a:rPr lang="en-US" sz="1200" b="0" kern="1200" dirty="0">
                          <a:solidFill>
                            <a:srgbClr val="FFC000"/>
                          </a:solidFill>
                          <a:latin typeface="+mn-lt"/>
                          <a:ea typeface="+mn-ea"/>
                          <a:cs typeface="+mn-cs"/>
                        </a:rPr>
                        <a:t>SP ran</a:t>
                      </a:r>
                    </a:p>
                  </a:txBody>
                  <a:tcPr marL="9525" marR="9525" marT="9525" marB="0" anchor="b"/>
                </a:tc>
                <a:tc>
                  <a:txBody>
                    <a:bodyPr/>
                    <a:lstStyle/>
                    <a:p>
                      <a:pPr algn="ctr" fontAlgn="b"/>
                      <a:r>
                        <a:rPr lang="en-US" sz="1200" b="0" kern="1200" dirty="0">
                          <a:solidFill>
                            <a:srgbClr val="FFC000"/>
                          </a:solidFill>
                          <a:latin typeface="+mn-lt"/>
                          <a:ea typeface="+mn-ea"/>
                          <a:cs typeface="+mn-cs"/>
                        </a:rPr>
                        <a:t>6</a:t>
                      </a:r>
                    </a:p>
                  </a:txBody>
                  <a:tcPr marL="9525" marR="9525" marT="9525" marB="0" anchor="b"/>
                </a:tc>
                <a:tc>
                  <a:txBody>
                    <a:bodyPr/>
                    <a:lstStyle/>
                    <a:p>
                      <a:pPr algn="ctr" fontAlgn="b"/>
                      <a:r>
                        <a:rPr lang="en-US" sz="1200" b="0" kern="1200" dirty="0">
                          <a:solidFill>
                            <a:srgbClr val="FFC000"/>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1"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1027r2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D2.0 Comment Resolution on U-SIG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Alice Chen</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kern="1200" dirty="0">
                          <a:solidFill>
                            <a:schemeClr val="tx1"/>
                          </a:solidFill>
                          <a:latin typeface="+mn-lt"/>
                          <a:ea typeface="+mn-ea"/>
                          <a:cs typeface="+mn-cs"/>
                          <a:hlinkClick r:id="rId14"/>
                        </a:rPr>
                        <a:t>1028r0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kumimoji="0" lang="en-US" sz="1200" b="0" i="0" u="none" strike="noStrike" kern="1200" cap="none" spc="0" normalizeH="0" baseline="0" noProof="0" dirty="0">
                          <a:ln>
                            <a:noFill/>
                          </a:ln>
                          <a:solidFill>
                            <a:schemeClr val="tx1"/>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r>
                        <a:rPr lang="en-US" sz="1200" b="0" i="1" kern="1200" dirty="0">
                          <a:solidFill>
                            <a:srgbClr val="7030A0"/>
                          </a:solidFill>
                          <a:latin typeface="+mn-lt"/>
                          <a:ea typeface="+mn-ea"/>
                          <a:cs typeface="+mn-cs"/>
                          <a:hlinkClick r:id="rId15">
                            <a:extLst>
                              <a:ext uri="{A12FA001-AC4F-418D-AE19-62706E023703}">
                                <ahyp:hlinkClr xmlns:ahyp="http://schemas.microsoft.com/office/drawing/2018/hyperlinkcolor" val="tx"/>
                              </a:ext>
                            </a:extLst>
                          </a:hlinkClick>
                        </a:rPr>
                        <a:t>1029r2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LB266-CR-for-35.3.4.1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18</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25242346"/>
                  </a:ext>
                </a:extLst>
              </a:tr>
              <a:tr h="297047">
                <a:tc>
                  <a:txBody>
                    <a:bodyPr/>
                    <a:lstStyle/>
                    <a:p>
                      <a:pPr algn="ctr"/>
                      <a:r>
                        <a:rPr lang="en-US" sz="1200" b="0" i="1" dirty="0">
                          <a:solidFill>
                            <a:srgbClr val="7030A0"/>
                          </a:solidFill>
                          <a:effectLst/>
                          <a:hlinkClick r:id="rId16">
                            <a:extLst>
                              <a:ext uri="{A12FA001-AC4F-418D-AE19-62706E023703}">
                                <ahyp:hlinkClr xmlns:ahyp="http://schemas.microsoft.com/office/drawing/2018/hyperlinkcolor" val="tx"/>
                              </a:ext>
                            </a:extLst>
                          </a:hlinkClick>
                        </a:rPr>
                        <a:t>1030r0</a:t>
                      </a:r>
                      <a:endParaRPr lang="en-US" sz="1200" b="0" i="1" dirty="0">
                        <a:solidFill>
                          <a:srgbClr val="7030A0"/>
                        </a:solidFill>
                        <a:effectLst/>
                      </a:endParaRPr>
                    </a:p>
                  </a:txBody>
                  <a:tcPr anchor="ctr"/>
                </a:tc>
                <a:tc>
                  <a:txBody>
                    <a:bodyPr/>
                    <a:lstStyle/>
                    <a:p>
                      <a:pPr algn="l" fontAlgn="b"/>
                      <a:r>
                        <a:rPr lang="nb-NO" sz="1200" b="0" i="1" kern="1200" dirty="0">
                          <a:solidFill>
                            <a:srgbClr val="7030A0"/>
                          </a:solidFill>
                          <a:latin typeface="+mn-lt"/>
                          <a:ea typeface="+mn-ea"/>
                          <a:cs typeface="+mn-cs"/>
                        </a:rPr>
                        <a:t>CR for 36.3.2.5 20 MHz operating non-AP STAs</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12</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2774369439"/>
                  </a:ext>
                </a:extLst>
              </a:tr>
            </a:tbl>
          </a:graphicData>
        </a:graphic>
      </p:graphicFrame>
    </p:spTree>
    <p:extLst>
      <p:ext uri="{BB962C8B-B14F-4D97-AF65-F5344CB8AC3E}">
        <p14:creationId xmlns:p14="http://schemas.microsoft.com/office/powerpoint/2010/main" val="1665993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42302349"/>
              </p:ext>
            </p:extLst>
          </p:nvPr>
        </p:nvGraphicFramePr>
        <p:xfrm>
          <a:off x="851217" y="1582301"/>
          <a:ext cx="7683183" cy="475723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1031r1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36.3.12.9 EHT-STF</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1" dirty="0">
                          <a:solidFill>
                            <a:srgbClr val="7030A0"/>
                          </a:solidFill>
                          <a:effectLst/>
                          <a:hlinkClick r:id="rId3">
                            <a:extLst>
                              <a:ext uri="{A12FA001-AC4F-418D-AE19-62706E023703}">
                                <ahyp:hlinkClr xmlns:ahyp="http://schemas.microsoft.com/office/drawing/2018/hyperlinkcolor" val="tx"/>
                              </a:ext>
                            </a:extLst>
                          </a:hlinkClick>
                        </a:rPr>
                        <a:t>1032r2</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35.3.3</a:t>
                      </a:r>
                    </a:p>
                  </a:txBody>
                  <a:tcPr marL="9525" marR="9525" marT="9525" marB="0" anchor="b"/>
                </a:tc>
                <a:tc>
                  <a:txBody>
                    <a:bodyPr/>
                    <a:lstStyle/>
                    <a:p>
                      <a:pPr algn="ctr" fontAlgn="b"/>
                      <a:r>
                        <a:rPr lang="en-US" sz="1200" b="0" i="1" kern="1200" dirty="0">
                          <a:solidFill>
                            <a:srgbClr val="7030A0"/>
                          </a:solidFill>
                          <a:latin typeface="+mn-lt"/>
                          <a:ea typeface="+mn-ea"/>
                          <a:cs typeface="+mn-cs"/>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22</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hlinkClick r:id="rId4"/>
                        </a:rPr>
                        <a:t>1036r0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latency sensitive traffic delivery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1037r0</a:t>
                      </a:r>
                    </a:p>
                  </a:txBody>
                  <a:tcPr marL="0" marR="9525" marT="9525" marB="0" anchor="b"/>
                </a:tc>
                <a:tc>
                  <a:txBody>
                    <a:bodyPr/>
                    <a:lstStyle/>
                    <a:p>
                      <a:pPr algn="l" fontAlgn="b"/>
                      <a:r>
                        <a:rPr lang="en-US" sz="12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1042r0</a:t>
                      </a:r>
                      <a:endParaRPr lang="en-US" sz="1200" b="0" i="1" kern="1200" dirty="0">
                        <a:solidFill>
                          <a:srgbClr val="7030A0"/>
                        </a:solidFill>
                        <a:latin typeface="+mn-lt"/>
                        <a:ea typeface="+mn-ea"/>
                        <a:cs typeface="+mn-cs"/>
                      </a:endParaRPr>
                    </a:p>
                  </a:txBody>
                  <a:tcPr marL="0" marR="9525" marT="9525" marB="0" anchor="b"/>
                </a:tc>
                <a:tc>
                  <a:txBody>
                    <a:bodyPr/>
                    <a:lstStyle/>
                    <a:p>
                      <a:pPr algn="l"/>
                      <a:r>
                        <a:rPr lang="en-US" sz="1200" b="0" i="1" dirty="0">
                          <a:solidFill>
                            <a:srgbClr val="7030A0"/>
                          </a:solidFill>
                          <a:effectLst/>
                        </a:rPr>
                        <a:t>LB266-Caluse3.2-CIDs-part-1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Ross Jian Yu</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kern="1200" dirty="0">
                          <a:solidFill>
                            <a:schemeClr val="tx1"/>
                          </a:solidFill>
                          <a:effectLst/>
                          <a:latin typeface="+mn-lt"/>
                          <a:ea typeface="+mn-ea"/>
                          <a:cs typeface="+mn-cs"/>
                          <a:hlinkClick r:id="rId6"/>
                        </a:rPr>
                        <a:t>1043</a:t>
                      </a:r>
                      <a:r>
                        <a:rPr lang="en-US" sz="1200" b="0" kern="1200" dirty="0">
                          <a:solidFill>
                            <a:schemeClr val="tx1"/>
                          </a:solidFill>
                          <a:latin typeface="+mn-lt"/>
                          <a:ea typeface="+mn-ea"/>
                          <a:cs typeface="+mn-cs"/>
                          <a:hlinkClick r:id="rId6"/>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on More Data Ack</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Guogang Huang </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1"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1044</a:t>
                      </a:r>
                      <a:r>
                        <a:rPr lang="en-US" sz="1200" b="0" i="1"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on Annex Z-part 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Ross Jian Yu</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1"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1045</a:t>
                      </a:r>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subclause 35.3.12.6</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effectLst/>
                          <a:latin typeface="+mn-lt"/>
                          <a:ea typeface="+mn-ea"/>
                          <a:cs typeface="+mn-cs"/>
                        </a:rPr>
                        <a:t>Ming Gan</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kern="1200" dirty="0">
                          <a:solidFill>
                            <a:schemeClr val="tx1"/>
                          </a:solidFill>
                          <a:effectLst/>
                          <a:latin typeface="+mn-lt"/>
                          <a:ea typeface="+mn-ea"/>
                          <a:cs typeface="+mn-cs"/>
                          <a:hlinkClick r:id="rId9"/>
                        </a:rPr>
                        <a:t>1046</a:t>
                      </a:r>
                      <a:r>
                        <a:rPr lang="en-US" sz="1200" b="0" kern="1200" dirty="0">
                          <a:solidFill>
                            <a:schemeClr val="tx1"/>
                          </a:solidFill>
                          <a:latin typeface="+mn-lt"/>
                          <a:ea typeface="+mn-ea"/>
                          <a:cs typeface="+mn-cs"/>
                          <a:hlinkClick r:id="rId9"/>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9.4.2.199</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effectLst/>
                          <a:latin typeface="+mn-lt"/>
                          <a:ea typeface="+mn-ea"/>
                          <a:cs typeface="+mn-cs"/>
                          <a:hlinkClick r:id="rId10">
                            <a:extLst>
                              <a:ext uri="{A12FA001-AC4F-418D-AE19-62706E023703}">
                                <ahyp:hlinkClr xmlns:ahyp="http://schemas.microsoft.com/office/drawing/2018/hyperlinkcolor" val="tx"/>
                              </a:ext>
                            </a:extLst>
                          </a:hlinkClick>
                        </a:rPr>
                        <a:t>1047</a:t>
                      </a:r>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subclause 9.3.3.8</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Ming Gan</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6</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1"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1048</a:t>
                      </a:r>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320MHz indication in non-HT duplicated frame</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Yunbo Li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hlinkClick r:id="rId12"/>
                        </a:rPr>
                        <a:t>1049</a:t>
                      </a:r>
                      <a:r>
                        <a:rPr lang="en-US" sz="1200" b="0" kern="1200" dirty="0">
                          <a:solidFill>
                            <a:schemeClr val="tx1"/>
                          </a:solidFill>
                          <a:latin typeface="+mn-lt"/>
                          <a:ea typeface="+mn-ea"/>
                          <a:cs typeface="+mn-cs"/>
                          <a:hlinkClick r:id="rId12"/>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PIFS error recovery</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4</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dirty="0">
                          <a:effectLst/>
                          <a:hlinkClick r:id="rId13"/>
                        </a:rPr>
                        <a:t>1050</a:t>
                      </a:r>
                      <a:r>
                        <a:rPr lang="en-US" sz="1200" b="0" kern="1200" dirty="0">
                          <a:solidFill>
                            <a:schemeClr val="tx1"/>
                          </a:solidFill>
                          <a:latin typeface="+mn-lt"/>
                          <a:ea typeface="+mn-ea"/>
                          <a:cs typeface="+mn-cs"/>
                          <a:hlinkClick r:id="rId13"/>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320MHz BQR</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0" kern="1200" dirty="0">
                          <a:solidFill>
                            <a:schemeClr val="tx1"/>
                          </a:solidFill>
                          <a:effectLst/>
                          <a:latin typeface="+mn-lt"/>
                          <a:ea typeface="+mn-ea"/>
                          <a:cs typeface="+mn-cs"/>
                          <a:hlinkClick r:id="rId14"/>
                        </a:rPr>
                        <a:t>1051</a:t>
                      </a:r>
                      <a:r>
                        <a:rPr lang="en-US" sz="1200" b="0" kern="1200" dirty="0">
                          <a:solidFill>
                            <a:schemeClr val="tx1"/>
                          </a:solidFill>
                          <a:latin typeface="+mn-lt"/>
                          <a:ea typeface="+mn-ea"/>
                          <a:cs typeface="+mn-cs"/>
                          <a:hlinkClick r:id="rId14"/>
                        </a:rPr>
                        <a:t>r0</a:t>
                      </a:r>
                      <a:endParaRPr lang="en-US" sz="1200" b="0" i="0" kern="1200" dirty="0">
                        <a:solidFill>
                          <a:schemeClr val="tx1"/>
                        </a:solidFill>
                        <a:effectLst/>
                        <a:latin typeface="+mn-lt"/>
                        <a:ea typeface="+mn-ea"/>
                        <a:cs typeface="+mn-cs"/>
                      </a:endParaRPr>
                    </a:p>
                  </a:txBody>
                  <a:tcPr anchor="ctr"/>
                </a:tc>
                <a:tc>
                  <a:txBody>
                    <a:bodyPr/>
                    <a:lstStyle/>
                    <a:p>
                      <a:pPr algn="l" fontAlgn="b"/>
                      <a:r>
                        <a:rPr lang="en-US" sz="1200" b="0" i="0" kern="1200" dirty="0">
                          <a:solidFill>
                            <a:schemeClr val="tx1"/>
                          </a:solidFill>
                          <a:effectLst/>
                          <a:latin typeface="+mn-lt"/>
                          <a:ea typeface="+mn-ea"/>
                          <a:cs typeface="+mn-cs"/>
                        </a:rPr>
                        <a:t>LB266: CR for TWT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Rubayet Shafin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0" kern="1200" dirty="0">
                          <a:solidFill>
                            <a:schemeClr val="tx1"/>
                          </a:solidFill>
                          <a:effectLst/>
                          <a:latin typeface="+mn-lt"/>
                          <a:ea typeface="+mn-ea"/>
                          <a:cs typeface="+mn-cs"/>
                          <a:hlinkClick r:id="rId15"/>
                        </a:rPr>
                        <a:t>1052</a:t>
                      </a:r>
                      <a:r>
                        <a:rPr lang="en-US" sz="1200" b="0" kern="1200" dirty="0">
                          <a:solidFill>
                            <a:schemeClr val="tx1"/>
                          </a:solidFill>
                          <a:latin typeface="+mn-lt"/>
                          <a:ea typeface="+mn-ea"/>
                          <a:cs typeface="+mn-cs"/>
                          <a:hlinkClick r:id="rId15"/>
                        </a:rPr>
                        <a:t>r0</a:t>
                      </a:r>
                      <a:endParaRPr lang="en-US" sz="1200" b="0" i="0" kern="1200" dirty="0">
                        <a:solidFill>
                          <a:schemeClr val="tx1"/>
                        </a:solidFill>
                        <a:effectLst/>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End time alignment of Sync PPDUs medium access - CID 12415, 12426, 12431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67913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87008196"/>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1053r0</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CR for 9.4.2.1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Po-Kai Huang</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0" kern="1200" dirty="0">
                          <a:solidFill>
                            <a:schemeClr val="tx1"/>
                          </a:solidFill>
                          <a:effectLst/>
                          <a:latin typeface="+mn-lt"/>
                          <a:ea typeface="+mn-ea"/>
                          <a:cs typeface="+mn-cs"/>
                        </a:rPr>
                        <a:t>1054</a:t>
                      </a:r>
                      <a:r>
                        <a:rPr lang="en-US" sz="1200" b="0" dirty="0">
                          <a:effectLst/>
                        </a:rPr>
                        <a:t>r0</a:t>
                      </a:r>
                    </a:p>
                  </a:txBody>
                  <a:tcPr anchor="ctr"/>
                </a:tc>
                <a:tc>
                  <a:txBody>
                    <a:bodyPr/>
                    <a:lstStyle/>
                    <a:p>
                      <a:pPr algn="l" fontAlgn="b"/>
                      <a:r>
                        <a:rPr lang="en-US" sz="1200" b="0" i="0" kern="1200" dirty="0">
                          <a:solidFill>
                            <a:schemeClr val="tx1"/>
                          </a:solidFill>
                          <a:effectLst/>
                          <a:latin typeface="+mn-lt"/>
                          <a:ea typeface="+mn-ea"/>
                          <a:cs typeface="+mn-cs"/>
                        </a:rPr>
                        <a:t>CR for 35.3.5.1 Part I</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kern="1200" dirty="0">
                          <a:solidFill>
                            <a:srgbClr val="7030A0"/>
                          </a:solidFill>
                          <a:effectLst/>
                          <a:latin typeface="+mn-lt"/>
                          <a:ea typeface="+mn-ea"/>
                          <a:cs typeface="+mn-cs"/>
                          <a:hlinkClick r:id="rId3">
                            <a:extLst>
                              <a:ext uri="{A12FA001-AC4F-418D-AE19-62706E023703}">
                                <ahyp:hlinkClr xmlns:ahyp="http://schemas.microsoft.com/office/drawing/2018/hyperlinkcolor" val="tx"/>
                              </a:ext>
                            </a:extLst>
                          </a:hlinkClick>
                        </a:rPr>
                        <a:t>1027</a:t>
                      </a:r>
                      <a:r>
                        <a:rPr lang="en-US" sz="1200" b="0" i="1" dirty="0">
                          <a:solidFill>
                            <a:srgbClr val="7030A0"/>
                          </a:solidFill>
                          <a:effectLst/>
                          <a:hlinkClick r:id="rId3">
                            <a:extLst>
                              <a:ext uri="{A12FA001-AC4F-418D-AE19-62706E023703}">
                                <ahyp:hlinkClr xmlns:ahyp="http://schemas.microsoft.com/office/drawing/2018/hyperlinkcolor" val="tx"/>
                              </a:ext>
                            </a:extLst>
                          </a:hlinkClick>
                        </a:rPr>
                        <a:t>r2</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D2.0 Comment Resolution on U-SIG Part 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Alice Chen</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067772204"/>
                  </a:ext>
                </a:extLst>
              </a:tr>
              <a:tr h="297047">
                <a:tc>
                  <a:txBody>
                    <a:bodyPr/>
                    <a:lstStyle/>
                    <a:p>
                      <a:pPr algn="ctr"/>
                      <a:r>
                        <a:rPr lang="en-US" sz="1200" b="0" i="1" dirty="0">
                          <a:solidFill>
                            <a:srgbClr val="7030A0"/>
                          </a:solidFill>
                          <a:effectLst/>
                          <a:hlinkClick r:id="rId4">
                            <a:extLst>
                              <a:ext uri="{A12FA001-AC4F-418D-AE19-62706E023703}">
                                <ahyp:hlinkClr xmlns:ahyp="http://schemas.microsoft.com/office/drawing/2018/hyperlinkcolor" val="tx"/>
                              </a:ext>
                            </a:extLst>
                          </a:hlinkClick>
                        </a:rPr>
                        <a:t>1055r1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35.3.16.5.1 Part 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Yongho Seok</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a:r>
                        <a:rPr lang="en-US" sz="1200" b="0" i="1" dirty="0">
                          <a:solidFill>
                            <a:srgbClr val="7030A0"/>
                          </a:solidFill>
                          <a:effectLst/>
                          <a:hlinkClick r:id="rId5">
                            <a:extLst>
                              <a:ext uri="{A12FA001-AC4F-418D-AE19-62706E023703}">
                                <ahyp:hlinkClr xmlns:ahyp="http://schemas.microsoft.com/office/drawing/2018/hyperlinkcolor" val="tx"/>
                              </a:ext>
                            </a:extLst>
                          </a:hlinkClick>
                        </a:rPr>
                        <a:t>1056r0</a:t>
                      </a:r>
                      <a:endParaRPr lang="en-US" sz="1200" b="0" i="1" dirty="0">
                        <a:solidFill>
                          <a:srgbClr val="7030A0"/>
                        </a:solidFill>
                        <a:effectLst/>
                      </a:endParaRPr>
                    </a:p>
                  </a:txBody>
                  <a:tcPr anchor="ctr"/>
                </a:tc>
                <a:tc>
                  <a:txBody>
                    <a:bodyPr/>
                    <a:lstStyle/>
                    <a:p>
                      <a:pPr algn="l"/>
                      <a:r>
                        <a:rPr lang="en-US" sz="1200" b="0" i="1" kern="1200" dirty="0">
                          <a:solidFill>
                            <a:srgbClr val="7030A0"/>
                          </a:solidFill>
                          <a:effectLst/>
                          <a:latin typeface="+mn-lt"/>
                          <a:ea typeface="+mn-ea"/>
                          <a:cs typeface="+mn-cs"/>
                        </a:rPr>
                        <a:t>LB266 CR on CID 12155</a:t>
                      </a:r>
                      <a:endParaRPr lang="en-US" sz="1200" b="0" i="1" dirty="0">
                        <a:solidFill>
                          <a:srgbClr val="7030A0"/>
                        </a:solidFill>
                        <a:effectLs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effectLst/>
                          <a:latin typeface="+mn-lt"/>
                          <a:ea typeface="+mn-ea"/>
                          <a:cs typeface="+mn-cs"/>
                        </a:rPr>
                        <a:t>Yapu</a:t>
                      </a:r>
                      <a:r>
                        <a:rPr lang="en-US" sz="1200" b="0" i="1" kern="1200" dirty="0">
                          <a:solidFill>
                            <a:srgbClr val="7030A0"/>
                          </a:solidFill>
                          <a:effectLst/>
                          <a:latin typeface="+mn-lt"/>
                          <a:ea typeface="+mn-ea"/>
                          <a:cs typeface="+mn-cs"/>
                        </a:rPr>
                        <a:t> Li </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1057</a:t>
                      </a:r>
                      <a:r>
                        <a:rPr lang="en-US" sz="1200" b="0" i="1" dirty="0">
                          <a:solidFill>
                            <a:srgbClr val="7030A0"/>
                          </a:solidFill>
                          <a:effectLst/>
                          <a:hlinkClick r:id="rId6">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CID 11284</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7047">
                <a:tc>
                  <a:txBody>
                    <a:bodyPr/>
                    <a:lstStyle/>
                    <a:p>
                      <a:pPr algn="ctr"/>
                      <a:r>
                        <a:rPr lang="en-US" sz="1200" b="0" i="1" dirty="0">
                          <a:solidFill>
                            <a:srgbClr val="7030A0"/>
                          </a:solidFill>
                          <a:effectLst/>
                          <a:hlinkClick r:id="rId7">
                            <a:extLst>
                              <a:ext uri="{A12FA001-AC4F-418D-AE19-62706E023703}">
                                <ahyp:hlinkClr xmlns:ahyp="http://schemas.microsoft.com/office/drawing/2018/hyperlinkcolor" val="tx"/>
                              </a:ext>
                            </a:extLst>
                          </a:hlinkClick>
                        </a:rPr>
                        <a:t>1058r1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clause 36.2.12.5</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a:r>
                        <a:rPr lang="en-US" sz="1200" b="0" i="1" dirty="0">
                          <a:solidFill>
                            <a:srgbClr val="7030A0"/>
                          </a:solidFill>
                          <a:effectLst/>
                          <a:hlinkClick r:id="rId8">
                            <a:extLst>
                              <a:ext uri="{A12FA001-AC4F-418D-AE19-62706E023703}">
                                <ahyp:hlinkClr xmlns:ahyp="http://schemas.microsoft.com/office/drawing/2018/hyperlinkcolor" val="tx"/>
                              </a:ext>
                            </a:extLst>
                          </a:hlinkClick>
                        </a:rPr>
                        <a:t>1059r2</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LB266-CR-for-10.8</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effectLst/>
                          <a:latin typeface="+mn-lt"/>
                          <a:ea typeface="+mn-ea"/>
                          <a:cs typeface="+mn-cs"/>
                        </a:rPr>
                        <a:t>Jason Yuchen Guo</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1062r1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Section 9.3.1.19 - 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Genadiy Tsodik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1063r1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B266 CR for 36.3.16 Transmit Requirements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Mengshi</a:t>
                      </a:r>
                      <a:r>
                        <a:rPr lang="en-US" sz="1200" b="0" i="1" kern="1200" dirty="0">
                          <a:solidFill>
                            <a:srgbClr val="7030A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1064r0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B266 CR for 9.4.2.313.5 EHT PPE Thresholds Field</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Mengshi</a:t>
                      </a:r>
                      <a:r>
                        <a:rPr lang="en-US" sz="1200" b="0" i="1" kern="1200" dirty="0">
                          <a:solidFill>
                            <a:srgbClr val="7030A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hlinkClick r:id="rId12"/>
                        </a:rPr>
                        <a:t>1073r1</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LB266-CR-for-35.13-Intra-PPDU-Power-Save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Jason Y. Guo</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i="1" dirty="0">
                          <a:solidFill>
                            <a:srgbClr val="7030A0"/>
                          </a:solidFill>
                          <a:effectLst/>
                          <a:hlinkClick r:id="rId13">
                            <a:extLst>
                              <a:ext uri="{A12FA001-AC4F-418D-AE19-62706E023703}">
                                <ahyp:hlinkClr xmlns:ahyp="http://schemas.microsoft.com/office/drawing/2018/hyperlinkcolor" val="tx"/>
                              </a:ext>
                            </a:extLst>
                          </a:hlinkClick>
                        </a:rPr>
                        <a:t>1076r1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LB266 CR for 36.2.2 RU_ALLOCATION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Mengshi</a:t>
                      </a:r>
                      <a:r>
                        <a:rPr lang="en-US" sz="1200" b="0" i="1" kern="1200" dirty="0">
                          <a:solidFill>
                            <a:srgbClr val="7030A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1" kern="1200" dirty="0">
                          <a:solidFill>
                            <a:srgbClr val="7030A0"/>
                          </a:solidFill>
                          <a:effectLst/>
                          <a:latin typeface="+mn-lt"/>
                          <a:ea typeface="+mn-ea"/>
                          <a:cs typeface="+mn-cs"/>
                          <a:hlinkClick r:id="rId14">
                            <a:extLst>
                              <a:ext uri="{A12FA001-AC4F-418D-AE19-62706E023703}">
                                <ahyp:hlinkClr xmlns:ahyp="http://schemas.microsoft.com/office/drawing/2018/hyperlinkcolor" val="tx"/>
                              </a:ext>
                            </a:extLst>
                          </a:hlinkClick>
                        </a:rPr>
                        <a:t>1080r1</a:t>
                      </a:r>
                      <a:endParaRPr lang="en-US" sz="1200" b="0" i="1" kern="1200" dirty="0">
                        <a:solidFill>
                          <a:srgbClr val="7030A0"/>
                        </a:solidFill>
                        <a:effectLst/>
                        <a:latin typeface="+mn-lt"/>
                        <a:ea typeface="+mn-ea"/>
                        <a:cs typeface="+mn-cs"/>
                      </a:endParaRPr>
                    </a:p>
                  </a:txBody>
                  <a:tcPr anchor="ctr"/>
                </a:tc>
                <a:tc>
                  <a:txBody>
                    <a:bodyPr/>
                    <a:lstStyle/>
                    <a:p>
                      <a:pPr algn="l" fontAlgn="b"/>
                      <a:r>
                        <a:rPr lang="en-US" sz="1200" b="0" i="1" kern="1200" dirty="0">
                          <a:solidFill>
                            <a:srgbClr val="7030A0"/>
                          </a:solidFill>
                          <a:effectLst/>
                          <a:latin typeface="+mn-lt"/>
                          <a:ea typeface="+mn-ea"/>
                          <a:cs typeface="+mn-cs"/>
                        </a:rPr>
                        <a:t>LB266 CR on EHT PHY Introduction-1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Kanke Wu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1" kern="1200" dirty="0">
                          <a:solidFill>
                            <a:srgbClr val="7030A0"/>
                          </a:solidFill>
                          <a:effectLst/>
                          <a:latin typeface="+mn-lt"/>
                          <a:ea typeface="+mn-ea"/>
                          <a:cs typeface="+mn-cs"/>
                          <a:hlinkClick r:id="rId15">
                            <a:extLst>
                              <a:ext uri="{A12FA001-AC4F-418D-AE19-62706E023703}">
                                <ahyp:hlinkClr xmlns:ahyp="http://schemas.microsoft.com/office/drawing/2018/hyperlinkcolor" val="tx"/>
                              </a:ext>
                            </a:extLst>
                          </a:hlinkClick>
                        </a:rPr>
                        <a:t>1092r0</a:t>
                      </a:r>
                      <a:endParaRPr lang="en-US" sz="1200" b="0" i="1" kern="1200" dirty="0">
                        <a:solidFill>
                          <a:srgbClr val="7030A0"/>
                        </a:solidFill>
                        <a:effectLst/>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CR on CID 11819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Ross Jian Yu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354494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58101879"/>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1066r1</a:t>
                      </a:r>
                      <a:endParaRPr lang="en-US" sz="1200" b="0" i="1" dirty="0">
                        <a:solidFill>
                          <a:srgbClr val="7030A0"/>
                        </a:solidFill>
                        <a:effectLst/>
                      </a:endParaRPr>
                    </a:p>
                  </a:txBody>
                  <a:tcPr anchor="ctr"/>
                </a:tc>
                <a:tc>
                  <a:txBody>
                    <a:bodyPr/>
                    <a:lstStyle/>
                    <a:p>
                      <a:pPr algn="l"/>
                      <a:r>
                        <a:rPr lang="en-US" sz="1200" b="0" i="1" dirty="0">
                          <a:solidFill>
                            <a:srgbClr val="7030A0"/>
                          </a:solidFill>
                          <a:effectLst/>
                        </a:rPr>
                        <a:t>D2.0 Comment Resolution on U-SIG Part 2</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Alice Chen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6</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1" kern="1200" dirty="0">
                          <a:solidFill>
                            <a:srgbClr val="7030A0"/>
                          </a:solidFill>
                          <a:effectLst/>
                          <a:latin typeface="+mn-lt"/>
                          <a:ea typeface="+mn-ea"/>
                          <a:cs typeface="+mn-cs"/>
                          <a:hlinkClick r:id="rId3">
                            <a:extLst>
                              <a:ext uri="{A12FA001-AC4F-418D-AE19-62706E023703}">
                                <ahyp:hlinkClr xmlns:ahyp="http://schemas.microsoft.com/office/drawing/2018/hyperlinkcolor" val="tx"/>
                              </a:ext>
                            </a:extLst>
                          </a:hlinkClick>
                        </a:rPr>
                        <a:t>1097r0</a:t>
                      </a:r>
                      <a:endParaRPr lang="en-US" sz="1200" b="0" i="1" dirty="0">
                        <a:solidFill>
                          <a:srgbClr val="7030A0"/>
                        </a:solidFill>
                        <a:effectLst/>
                      </a:endParaRPr>
                    </a:p>
                  </a:txBody>
                  <a:tcPr anchor="ctr"/>
                </a:tc>
                <a:tc>
                  <a:txBody>
                    <a:bodyPr/>
                    <a:lstStyle/>
                    <a:p>
                      <a:pPr algn="l"/>
                      <a:r>
                        <a:rPr lang="en-US" sz="1200" b="0" i="1" dirty="0">
                          <a:solidFill>
                            <a:srgbClr val="7030A0"/>
                          </a:solidFill>
                          <a:effectLst/>
                        </a:rPr>
                        <a:t>LB266 CR for CIDs related to 9.4.2.170</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14</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dirty="0">
                          <a:solidFill>
                            <a:srgbClr val="7030A0"/>
                          </a:solidFill>
                          <a:effectLst/>
                          <a:hlinkClick r:id="rId4">
                            <a:extLst>
                              <a:ext uri="{A12FA001-AC4F-418D-AE19-62706E023703}">
                                <ahyp:hlinkClr xmlns:ahyp="http://schemas.microsoft.com/office/drawing/2018/hyperlinkcolor" val="tx"/>
                              </a:ext>
                            </a:extLst>
                          </a:hlinkClick>
                        </a:rPr>
                        <a:t>1113r1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CIDs related to 35.11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a:r>
                        <a:rPr lang="en-US" sz="1200" b="0" dirty="0">
                          <a:effectLst/>
                          <a:hlinkClick r:id="rId5"/>
                        </a:rPr>
                        <a:t>1098r0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LB266 CR for </a:t>
                      </a:r>
                      <a:r>
                        <a:rPr lang="en-US" sz="1200" b="0" kern="1200" dirty="0" err="1">
                          <a:solidFill>
                            <a:schemeClr val="tx1"/>
                          </a:solidFill>
                          <a:latin typeface="+mn-lt"/>
                          <a:ea typeface="+mn-ea"/>
                          <a:cs typeface="+mn-cs"/>
                        </a:rPr>
                        <a:t>misc</a:t>
                      </a:r>
                      <a:r>
                        <a:rPr lang="en-US" sz="1200" b="0" kern="1200" dirty="0">
                          <a:solidFill>
                            <a:schemeClr val="tx1"/>
                          </a:solidFill>
                          <a:latin typeface="+mn-lt"/>
                          <a:ea typeface="+mn-ea"/>
                          <a:cs typeface="+mn-cs"/>
                        </a:rPr>
                        <a:t> CIDs related to r-TWT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Chunyu Hu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a:r>
                        <a:rPr lang="en-US" sz="1200" b="0" i="0" dirty="0">
                          <a:solidFill>
                            <a:schemeClr val="tx1"/>
                          </a:solidFill>
                          <a:effectLst/>
                          <a:hlinkClick r:id="rId6"/>
                        </a:rPr>
                        <a:t>1110r0</a:t>
                      </a:r>
                      <a:endParaRPr lang="en-US" sz="1200" b="0" i="0" dirty="0">
                        <a:solidFill>
                          <a:schemeClr val="tx1"/>
                        </a:solidFill>
                        <a:effectLst/>
                      </a:endParaRPr>
                    </a:p>
                  </a:txBody>
                  <a:tcPr anchor="ctr"/>
                </a:tc>
                <a:tc>
                  <a:txBody>
                    <a:bodyPr/>
                    <a:lstStyle/>
                    <a:p>
                      <a:pPr algn="l"/>
                      <a:r>
                        <a:rPr lang="en-US" sz="1200" b="0" i="0" dirty="0">
                          <a:solidFill>
                            <a:schemeClr val="tx1"/>
                          </a:solidFill>
                          <a:effectLst/>
                        </a:rPr>
                        <a:t>LB266 CR for 35.7.3</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err="1">
                          <a:solidFill>
                            <a:schemeClr val="tx1"/>
                          </a:solidFill>
                          <a:latin typeface="+mn-lt"/>
                          <a:ea typeface="+mn-ea"/>
                          <a:cs typeface="+mn-cs"/>
                        </a:rPr>
                        <a:t>Jinyoung</a:t>
                      </a:r>
                      <a:r>
                        <a:rPr lang="en-US" sz="1200" b="0" i="0" kern="1200" dirty="0">
                          <a:solidFill>
                            <a:schemeClr val="tx1"/>
                          </a:solidFill>
                          <a:latin typeface="+mn-lt"/>
                          <a:ea typeface="+mn-ea"/>
                          <a:cs typeface="+mn-cs"/>
                        </a:rPr>
                        <a:t> Chun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endParaRPr lang="en-US" sz="1200" b="0" i="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latin typeface="+mn-lt"/>
                          <a:ea typeface="+mn-ea"/>
                          <a:cs typeface="+mn-cs"/>
                        </a:rPr>
                        <a:t>4</a:t>
                      </a:r>
                    </a:p>
                  </a:txBody>
                  <a:tcPr marL="9525" marR="9525" marT="9525" marB="0" anchor="b"/>
                </a:tc>
                <a:tc>
                  <a:txBody>
                    <a:bodyPr/>
                    <a:lstStyle/>
                    <a:p>
                      <a:pPr algn="ctr" fontAlgn="b"/>
                      <a:r>
                        <a:rPr lang="en-US" sz="1200" b="0" i="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dirty="0">
                          <a:solidFill>
                            <a:schemeClr val="tx1"/>
                          </a:solidFill>
                          <a:effectLst/>
                          <a:hlinkClick r:id="rId7"/>
                        </a:rPr>
                        <a:t>1111r0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0" kern="1200" dirty="0">
                          <a:solidFill>
                            <a:schemeClr val="tx1"/>
                          </a:solidFill>
                          <a:latin typeface="+mn-lt"/>
                          <a:ea typeface="+mn-ea"/>
                          <a:cs typeface="+mn-cs"/>
                        </a:rPr>
                        <a:t>LB266 CR for 9.4.1.72 and 9.4.1.73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err="1">
                          <a:solidFill>
                            <a:schemeClr val="tx1"/>
                          </a:solidFill>
                          <a:latin typeface="+mn-lt"/>
                          <a:ea typeface="+mn-ea"/>
                          <a:cs typeface="+mn-cs"/>
                        </a:rPr>
                        <a:t>Jinyoung</a:t>
                      </a:r>
                      <a:r>
                        <a:rPr lang="en-US" sz="1200" b="0" i="0" kern="1200" dirty="0">
                          <a:solidFill>
                            <a:schemeClr val="tx1"/>
                          </a:solidFill>
                          <a:latin typeface="+mn-lt"/>
                          <a:ea typeface="+mn-ea"/>
                          <a:cs typeface="+mn-cs"/>
                        </a:rPr>
                        <a:t> Chun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endParaRPr lang="en-US" sz="1200" b="0" i="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latin typeface="+mn-lt"/>
                          <a:ea typeface="+mn-ea"/>
                          <a:cs typeface="+mn-cs"/>
                        </a:rPr>
                        <a:t>5</a:t>
                      </a:r>
                    </a:p>
                  </a:txBody>
                  <a:tcPr marL="9525" marR="9525" marT="9525" marB="0" anchor="b"/>
                </a:tc>
                <a:tc>
                  <a:txBody>
                    <a:bodyPr/>
                    <a:lstStyle/>
                    <a:p>
                      <a:pPr algn="ctr" fontAlgn="b"/>
                      <a:r>
                        <a:rPr lang="en-US" sz="1200" b="0" i="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3571507352"/>
                  </a:ext>
                </a:extLst>
              </a:tr>
              <a:tr h="297047">
                <a:tc>
                  <a:txBody>
                    <a:bodyPr/>
                    <a:lstStyle/>
                    <a:p>
                      <a:pPr algn="ctr"/>
                      <a:r>
                        <a:rPr lang="en-US" sz="1200" b="0" dirty="0">
                          <a:effectLst/>
                          <a:hlinkClick r:id="rId8"/>
                        </a:rPr>
                        <a:t>1118r0</a:t>
                      </a:r>
                      <a:endParaRPr lang="en-US" sz="1200" b="0" dirty="0">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lb266-cr-for-35-2-1-1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dirty="0">
                          <a:effectLst/>
                        </a:rPr>
                        <a:t>Kaiying Lu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211899792"/>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a:endParaRPr lang="en-US" sz="1200" b="0" i="0" kern="1200" dirty="0">
                        <a:solidFill>
                          <a:schemeClr val="tx1"/>
                        </a:solidFill>
                        <a:effectLst/>
                        <a:latin typeface="+mn-lt"/>
                        <a:ea typeface="+mn-ea"/>
                        <a:cs typeface="+mn-cs"/>
                      </a:endParaRPr>
                    </a:p>
                  </a:txBody>
                  <a:tcPr anchor="ctr"/>
                </a:tc>
                <a:tc>
                  <a:txBody>
                    <a:bodyPr/>
                    <a:lstStyle/>
                    <a:p>
                      <a:pPr algn="l" fontAlgn="b"/>
                      <a:endParaRPr lang="en-US" sz="1200" b="0" i="0"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14493755"/>
                  </a:ext>
                </a:extLst>
              </a:tr>
              <a:tr h="297047">
                <a:tc>
                  <a:txBody>
                    <a:bodyPr/>
                    <a:lstStyle/>
                    <a:p>
                      <a:pPr algn="ctr" fontAlgn="b"/>
                      <a:endParaRPr lang="en-US" sz="1200" b="0" i="1" kern="1200" dirty="0">
                        <a:solidFill>
                          <a:srgbClr val="7030A0"/>
                        </a:solidFill>
                        <a:effectLst/>
                        <a:latin typeface="+mn-lt"/>
                        <a:ea typeface="+mn-ea"/>
                        <a:cs typeface="+mn-cs"/>
                      </a:endParaRPr>
                    </a:p>
                  </a:txBody>
                  <a:tcPr marL="0" marR="9525" marT="9525" marB="0" anchor="b"/>
                </a:tc>
                <a:tc>
                  <a:txBody>
                    <a:bodyPr/>
                    <a:lstStyle/>
                    <a:p>
                      <a:pPr algn="l" fontAlgn="b"/>
                      <a:endParaRPr lang="en-US" sz="1200" b="0" i="1" kern="1200" dirty="0">
                        <a:solidFill>
                          <a:srgbClr val="7030A0"/>
                        </a:solidFill>
                        <a:effectLst/>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532969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15493740"/>
              </p:ext>
            </p:extLst>
          </p:nvPr>
        </p:nvGraphicFramePr>
        <p:xfrm>
          <a:off x="851217" y="1582301"/>
          <a:ext cx="7736269" cy="454595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FFC000"/>
                          </a:solidFill>
                          <a:latin typeface="+mn-lt"/>
                          <a:ea typeface="+mn-ea"/>
                          <a:cs typeface="+mn-cs"/>
                          <a:hlinkClick r:id="rId2">
                            <a:extLst>
                              <a:ext uri="{A12FA001-AC4F-418D-AE19-62706E023703}">
                                <ahyp:hlinkClr xmlns:ahyp="http://schemas.microsoft.com/office/drawing/2018/hyperlinkcolor" val="tx"/>
                              </a:ext>
                            </a:extLst>
                          </a:hlinkClick>
                        </a:rPr>
                        <a:t>1887r0</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Conditional STR</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algn="ctr" fontAlgn="b"/>
                      <a:r>
                        <a:rPr lang="en-US" sz="1200" b="0" i="1" kern="1200" dirty="0">
                          <a:solidFill>
                            <a:srgbClr val="FFC000"/>
                          </a:solidFill>
                          <a:latin typeface="+mn-lt"/>
                          <a:ea typeface="+mn-ea"/>
                          <a:cs typeface="+mn-cs"/>
                        </a:rPr>
                        <a:t>Presented</a:t>
                      </a:r>
                    </a:p>
                    <a:p>
                      <a:pPr algn="ctr" fontAlgn="b"/>
                      <a:r>
                        <a:rPr lang="en-US" sz="1200" b="0" i="1" kern="1200" dirty="0">
                          <a:solidFill>
                            <a:srgbClr val="FFC000"/>
                          </a:solidFill>
                          <a:latin typeface="+mn-lt"/>
                          <a:ea typeface="+mn-ea"/>
                          <a:cs typeface="+mn-cs"/>
                        </a:rPr>
                        <a:t>SP ran</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1" kern="1200" dirty="0">
                          <a:solidFill>
                            <a:srgbClr val="FFC000"/>
                          </a:solidFill>
                          <a:latin typeface="+mn-lt"/>
                          <a:ea typeface="+mn-ea"/>
                          <a:cs typeface="+mn-cs"/>
                          <a:hlinkClick r:id="rId3">
                            <a:extLst>
                              <a:ext uri="{A12FA001-AC4F-418D-AE19-62706E023703}">
                                <ahyp:hlinkClr xmlns:ahyp="http://schemas.microsoft.com/office/drawing/2018/hyperlinkcolor" val="tx"/>
                              </a:ext>
                            </a:extLst>
                          </a:hlinkClick>
                        </a:rPr>
                        <a:t>887r1</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Enhancements for massive TSN </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FFC000"/>
                          </a:solidFill>
                          <a:latin typeface="+mn-lt"/>
                          <a:ea typeface="+mn-ea"/>
                          <a:cs typeface="+mn-cs"/>
                        </a:rPr>
                        <a:t>Presented</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FFC000"/>
                          </a:solidFill>
                          <a:latin typeface="+mn-lt"/>
                          <a:ea typeface="+mn-ea"/>
                          <a:cs typeface="+mn-cs"/>
                        </a:rPr>
                        <a:t>SP ran</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kern="1200" dirty="0">
                          <a:solidFill>
                            <a:schemeClr val="tx1"/>
                          </a:solidFill>
                          <a:latin typeface="+mn-lt"/>
                          <a:ea typeface="+mn-ea"/>
                          <a:cs typeface="+mn-cs"/>
                        </a:rPr>
                        <a:t>303r0</a:t>
                      </a:r>
                    </a:p>
                  </a:txBody>
                  <a:tcPr marL="0" marR="9525" marT="9525" marB="0" anchor="b"/>
                </a:tc>
                <a:tc>
                  <a:txBody>
                    <a:bodyPr/>
                    <a:lstStyle/>
                    <a:p>
                      <a:pPr algn="l" fontAlgn="b"/>
                      <a:r>
                        <a:rPr lang="en-US" sz="1200" b="0" kern="1200" dirty="0">
                          <a:solidFill>
                            <a:schemeClr val="tx1"/>
                          </a:solidFill>
                          <a:latin typeface="+mn-lt"/>
                          <a:ea typeface="+mn-ea"/>
                          <a:cs typeface="+mn-cs"/>
                        </a:rPr>
                        <a:t>Restricted TWT SP Extension</a:t>
                      </a:r>
                    </a:p>
                  </a:txBody>
                  <a:tcPr marL="9525" marR="9525" marT="9525" marB="0" anchor="b"/>
                </a:tc>
                <a:tc>
                  <a:txBody>
                    <a:bodyPr/>
                    <a:lstStyle/>
                    <a:p>
                      <a:pPr algn="ctr" fontAlgn="b"/>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rPr>
                        <a:t>304r0</a:t>
                      </a:r>
                    </a:p>
                  </a:txBody>
                  <a:tcPr anchor="ctr"/>
                </a:tc>
                <a:tc>
                  <a:txBody>
                    <a:bodyPr/>
                    <a:lstStyle/>
                    <a:p>
                      <a:pPr algn="l" fontAlgn="b"/>
                      <a:r>
                        <a:rPr lang="en-US" sz="1200" b="0" kern="1200" dirty="0">
                          <a:solidFill>
                            <a:schemeClr val="tx1"/>
                          </a:solidFill>
                          <a:latin typeface="+mn-lt"/>
                          <a:ea typeface="+mn-ea"/>
                          <a:cs typeface="+mn-cs"/>
                        </a:rPr>
                        <a:t>Restricted TWT SP Early Termination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1024r0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LB266-CRs-on-CCA-sensitivity 				Lin Yang 		[5C]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1027r0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D2.0 Comment Resolution on U-SIG Part 1 			Alice Chen</a:t>
            </a:r>
            <a:r>
              <a:rPr lang="en-US" sz="1400" kern="1200" dirty="0">
                <a:solidFill>
                  <a:srgbClr val="00B050"/>
                </a:solidFill>
                <a:latin typeface="Arial" panose="020B0604020202020204" pitchFamily="34"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1030r0</a:t>
            </a:r>
            <a:r>
              <a:rPr lang="en-US" sz="1400" kern="1200" dirty="0">
                <a:solidFill>
                  <a:srgbClr val="00B050"/>
                </a:solidFill>
                <a:latin typeface="Times New Roman" panose="02020603050405020304" pitchFamily="18" charset="0"/>
                <a:ea typeface="MS Gothic" panose="020B0609070205080204" pitchFamily="49" charset="-128"/>
              </a:rPr>
              <a:t> </a:t>
            </a:r>
            <a:r>
              <a:rPr lang="nb-NO" sz="1400" dirty="0">
                <a:solidFill>
                  <a:srgbClr val="00B050"/>
                </a:solidFill>
              </a:rPr>
              <a:t>LB266 CR for 36.3.2.5 20 MHz operating non-AP StAs	Eunsung Park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1031r0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dirty="0">
                <a:solidFill>
                  <a:srgbClr val="00B050"/>
                </a:solidFill>
              </a:rPr>
              <a:t>LB266 CR for 36.3.12.9 EHT-STF				</a:t>
            </a:r>
            <a:r>
              <a:rPr lang="nb-NO" sz="1400" dirty="0">
                <a:solidFill>
                  <a:srgbClr val="00B050"/>
                </a:solidFill>
              </a:rPr>
              <a:t>Eunsung Park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[3C]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1056r0</a:t>
            </a:r>
            <a:r>
              <a:rPr lang="en-US" sz="1400" kern="1200" dirty="0">
                <a:solidFill>
                  <a:srgbClr val="00B050"/>
                </a:solidFill>
                <a:latin typeface="Times New Roman" panose="02020603050405020304" pitchFamily="18" charset="0"/>
                <a:ea typeface="MS Gothic" panose="020B0609070205080204" pitchFamily="49" charset="-128"/>
              </a:rPr>
              <a:t> </a:t>
            </a:r>
            <a:r>
              <a:rPr lang="en-US" sz="1400" dirty="0">
                <a:solidFill>
                  <a:srgbClr val="00B050"/>
                </a:solidFill>
              </a:rPr>
              <a:t>LB266 CR on CID 12155						</a:t>
            </a:r>
            <a:r>
              <a:rPr lang="en-US" sz="1400" dirty="0" err="1">
                <a:solidFill>
                  <a:srgbClr val="00B050"/>
                </a:solidFill>
              </a:rPr>
              <a:t>Yapu</a:t>
            </a:r>
            <a:r>
              <a:rPr lang="en-US" sz="1400" dirty="0">
                <a:solidFill>
                  <a:srgbClr val="00B050"/>
                </a:solidFill>
              </a:rPr>
              <a:t> Li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1057r0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dirty="0">
                <a:solidFill>
                  <a:srgbClr val="00B050"/>
                </a:solidFill>
              </a:rPr>
              <a:t>LB266 CR for CID 11284					Dongguk Lim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1058r0</a:t>
            </a:r>
            <a:r>
              <a:rPr lang="en-US" sz="1400" kern="1200" dirty="0">
                <a:solidFill>
                  <a:srgbClr val="00B050"/>
                </a:solidFill>
                <a:latin typeface="Times New Roman" panose="02020603050405020304" pitchFamily="18" charset="0"/>
                <a:ea typeface="MS Gothic" panose="020B0609070205080204" pitchFamily="49" charset="-128"/>
              </a:rPr>
              <a:t> </a:t>
            </a:r>
            <a:r>
              <a:rPr lang="en-US" sz="1400" dirty="0">
                <a:solidFill>
                  <a:srgbClr val="00B050"/>
                </a:solidFill>
              </a:rPr>
              <a:t>LB266 CR for clause 36.2.12.5</a:t>
            </a:r>
            <a:r>
              <a:rPr lang="en-US" sz="1400" kern="1200" dirty="0">
                <a:solidFill>
                  <a:srgbClr val="00B050"/>
                </a:solidFill>
                <a:latin typeface="Times New Roman" panose="02020603050405020304" pitchFamily="18" charset="0"/>
                <a:ea typeface="MS Gothic" panose="020B0609070205080204" pitchFamily="49" charset="-128"/>
              </a:rPr>
              <a:t>					Dongguk Lim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marL="400050" lvl="1" fontAlgn="b">
              <a:spcBef>
                <a:spcPts val="0"/>
              </a:spcBef>
              <a:spcAft>
                <a:spcPts val="0"/>
              </a:spcAft>
              <a:buFont typeface="Arial" panose="020B0604020202020204" pitchFamily="34" charset="0"/>
              <a:buChar char="•"/>
            </a:pPr>
            <a:r>
              <a:rPr lang="en-US" sz="1400" b="0" kern="1200" dirty="0">
                <a:solidFill>
                  <a:srgbClr val="00B050"/>
                </a:solidFill>
                <a:latin typeface="+mn-lt"/>
                <a:ea typeface="+mn-ea"/>
                <a:cs typeface="+mn-cs"/>
                <a:hlinkClick r:id="rId2">
                  <a:extLst>
                    <a:ext uri="{A12FA001-AC4F-418D-AE19-62706E023703}">
                      <ahyp:hlinkClr xmlns:ahyp="http://schemas.microsoft.com/office/drawing/2018/hyperlinkcolor" val="tx"/>
                    </a:ext>
                  </a:extLst>
                </a:hlinkClick>
              </a:rPr>
              <a:t>997r0</a:t>
            </a:r>
            <a:r>
              <a:rPr lang="en-US" sz="1400" b="0" kern="1200" dirty="0">
                <a:solidFill>
                  <a:srgbClr val="00B050"/>
                </a:solidFill>
                <a:latin typeface="+mn-lt"/>
                <a:ea typeface="+mn-ea"/>
                <a:cs typeface="+mn-cs"/>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CR for 10.3.14.2 and 10.3.14.3 						</a:t>
            </a:r>
            <a:r>
              <a:rPr lang="en-US" sz="1400" b="0" kern="1200" dirty="0">
                <a:solidFill>
                  <a:srgbClr val="00B050"/>
                </a:solidFill>
                <a:latin typeface="+mn-lt"/>
                <a:ea typeface="+mn-ea"/>
                <a:cs typeface="+mn-cs"/>
              </a:rPr>
              <a:t>Po-Kai Huang 	[18C]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PS operation with MLO 				</a:t>
            </a:r>
            <a:r>
              <a:rPr lang="en-US" sz="1400" b="0" kern="1200" dirty="0">
                <a:solidFill>
                  <a:srgbClr val="00B050"/>
                </a:solidFill>
                <a:latin typeface="+mn-lt"/>
                <a:ea typeface="+mn-ea"/>
                <a:cs typeface="+mn-cs"/>
              </a:rPr>
              <a:t>Abhishek Patil 	[19C]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BA operation with MLO 				</a:t>
            </a:r>
            <a:r>
              <a:rPr lang="en-US" sz="1400" b="0" kern="1200" dirty="0">
                <a:solidFill>
                  <a:srgbClr val="00B050"/>
                </a:solidFill>
                <a:latin typeface="+mn-lt"/>
                <a:ea typeface="+mn-ea"/>
                <a:cs typeface="+mn-cs"/>
              </a:rPr>
              <a:t>Abhishek Patil  	[14C]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1008r0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MISC CIDs in clause 9.4.2 				</a:t>
            </a:r>
            <a:r>
              <a:rPr lang="en-US" sz="1400" b="0" kern="1200" dirty="0">
                <a:solidFill>
                  <a:srgbClr val="00B050"/>
                </a:solidFill>
                <a:latin typeface="+mn-lt"/>
                <a:ea typeface="+mn-ea"/>
                <a:cs typeface="+mn-cs"/>
              </a:rPr>
              <a:t>Abhishek Patil 	[10C]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1009r0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35.3.13 								Po-Kai Huang 	[5C]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1014r0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CIDs in clause 3.1 related to EPCS (CC 266) 	John Wullert 	[9C]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1015r0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chemeClr val="bg1">
                  <a:lumMod val="65000"/>
                </a:schemeClr>
              </a:solidFill>
              <a:effectLst/>
              <a:latin typeface="Arial" panose="020B0604020202020204" pitchFamily="34"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1019r0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LB266: CR for Clause 9.3.3 						Gaurang Naik 	[15C]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t>Summary from May 2022 meeting and conf calls</a:t>
            </a:r>
          </a:p>
          <a:p>
            <a:pPr lvl="0">
              <a:buFont typeface="Arial" panose="020B0604020202020204" pitchFamily="34" charset="0"/>
              <a:buChar char="•"/>
            </a:pPr>
            <a:r>
              <a:rPr lang="en-US" sz="1400" strike="sngStrike" dirty="0">
                <a:solidFill>
                  <a:srgbClr val="FF0000"/>
                </a:solidFill>
              </a:rPr>
              <a:t>Approve TG minutes (postponed to tomorrow) and </a:t>
            </a:r>
            <a:r>
              <a:rPr lang="en-US" sz="1400" dirty="0"/>
              <a:t>confirm TGbe secretary: </a:t>
            </a:r>
            <a:r>
              <a:rPr lang="en-US" sz="1400" dirty="0">
                <a:hlinkClick r:id="rId2"/>
              </a:rPr>
              <a:t>11-22/1038r0</a:t>
            </a:r>
            <a:endParaRPr lang="en-US" sz="1400" dirty="0"/>
          </a:p>
          <a:p>
            <a:pPr lvl="0">
              <a:buFont typeface="Arial" panose="020B0604020202020204" pitchFamily="34" charset="0"/>
              <a:buChar char="•"/>
            </a:pPr>
            <a:r>
              <a:rPr lang="en-US" sz="1400" dirty="0"/>
              <a:t>TGbe Editor’s Report: </a:t>
            </a:r>
            <a:r>
              <a:rPr lang="en-US" sz="1400" dirty="0">
                <a:hlinkClick r:id="rId3"/>
              </a:rPr>
              <a:t>972r2</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992r0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9.3.1.22.1 			Yanjun Sun 			[7C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993r0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9.3.1.22.3 			Yanjun Sun 			[2C 10’]</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999r0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9.3.1.22.2 			Yanjun Sun 			[9C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1016r0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CR for Table 35-7 				Po-Kai Huang 		[4C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1887r1</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Conditional STR 				Evgeny Khorov</a:t>
            </a:r>
            <a:r>
              <a:rPr lang="en-US" sz="1200" dirty="0">
                <a:solidFill>
                  <a:srgbClr val="00B050"/>
                </a:solidFill>
                <a:latin typeface="Arial" panose="020B0604020202020204" pitchFamily="34" charset="0"/>
              </a:rPr>
              <a:t> </a:t>
            </a:r>
            <a:r>
              <a:rPr lang="en-US" sz="1200" kern="1200" dirty="0">
                <a:solidFill>
                  <a:srgbClr val="00B050"/>
                </a:solidFill>
                <a:latin typeface="Times New Roman" panose="02020603050405020304" pitchFamily="18" charset="0"/>
                <a:ea typeface="MS Gothic" panose="020B0609070205080204" pitchFamily="49" charset="-128"/>
              </a:rPr>
              <a:t>		[1C  20’]</a:t>
            </a:r>
            <a:endParaRPr lang="en-US" sz="1200" b="0" i="0" u="none" strike="noStrike" kern="1200" dirty="0">
              <a:solidFill>
                <a:srgbClr val="00B050"/>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887r2</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Enhancements for massive TSN 			Evgeny Khorov 		[1C 20’]</a:t>
            </a:r>
            <a:endParaRPr lang="en-US" sz="12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p:txBody>
          <a:bodyPr/>
          <a:lstStyle/>
          <a:p>
            <a:pPr marL="400050">
              <a:buFont typeface="Arial" panose="020B0604020202020204" pitchFamily="34" charset="0"/>
              <a:buChar char="•"/>
            </a:pPr>
            <a:r>
              <a:rPr lang="en-US" sz="2000" dirty="0"/>
              <a:t>Delivered TGbe D2.0, which is available in the members area</a:t>
            </a:r>
          </a:p>
          <a:p>
            <a:pPr marL="400050">
              <a:buFont typeface="Arial" panose="020B0604020202020204" pitchFamily="34" charset="0"/>
              <a:buChar char="•"/>
            </a:pPr>
            <a:r>
              <a:rPr lang="en-US" sz="2000" dirty="0"/>
              <a:t>Completed IEEE802.11 WG letter ballot (LB266) on TGbe D2.0</a:t>
            </a:r>
          </a:p>
          <a:p>
            <a:pPr marL="800100" lvl="1">
              <a:buFont typeface="Arial" panose="020B0604020202020204" pitchFamily="34" charset="0"/>
              <a:buChar char="•"/>
            </a:pPr>
            <a:r>
              <a:rPr lang="en-US" sz="1800" dirty="0"/>
              <a:t>The ballot failed with approval rate of ~64% (~4120 comments received)</a:t>
            </a:r>
          </a:p>
          <a:p>
            <a:pPr marL="400050">
              <a:buFont typeface="Arial" panose="020B0604020202020204" pitchFamily="34" charset="0"/>
              <a:buChar char="•"/>
            </a:pPr>
            <a:r>
              <a:rPr lang="en-US" sz="2000" dirty="0"/>
              <a:t>Completed IEEE802.19 ballot on TGbe CA document</a:t>
            </a:r>
          </a:p>
          <a:p>
            <a:pPr marL="800100" lvl="1">
              <a:buFont typeface="Arial" panose="020B0604020202020204" pitchFamily="34" charset="0"/>
              <a:buChar char="•"/>
            </a:pPr>
            <a:r>
              <a:rPr lang="en-US" sz="1800" dirty="0"/>
              <a:t>The ballot passed with approval rate of ~93% (9 comments received)</a:t>
            </a:r>
          </a:p>
          <a:p>
            <a:pPr marL="400050">
              <a:buFont typeface="Arial" panose="020B0604020202020204" pitchFamily="34" charset="0"/>
              <a:buChar char="•"/>
            </a:pPr>
            <a:r>
              <a:rPr lang="en-US" sz="2000" dirty="0"/>
              <a:t>Completed the assignment of all received comments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You must pay the registration fee whether attending in-person or remotely</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https://web.cvent.com/event/5ab3e363-ef4b-45fe-b35d-cd88bf622491/summary</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Monday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solidFill>
                  <a:srgbClr val="FF0000"/>
                </a:solidFill>
              </a:rPr>
              <a:t>Cancelled</a:t>
            </a:r>
            <a:endParaRPr lang="en-US" sz="2000" dirty="0">
              <a:solidFill>
                <a:srgbClr val="FF0000"/>
              </a:solidFill>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050222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1014r0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CIDs in clause 3.1 related to EPCS (CC 266) 	John Wullert 	[9C]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1015r0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rgbClr val="00B050"/>
              </a:solidFill>
              <a:effectLst/>
              <a:latin typeface="Arial" panose="020B0604020202020204" pitchFamily="34"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1019r0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Clause 9.3.3 						Gaurang Naik      [15C]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1025r0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CR-for-OM-part-1 							Po-Kai Huang </a:t>
            </a:r>
            <a:r>
              <a:rPr lang="en-US" sz="1400" b="0" i="0" u="none" strike="noStrike" kern="1200" spc="0" baseline="0" dirty="0">
                <a:ln>
                  <a:noFill/>
                </a:ln>
                <a:solidFill>
                  <a:srgbClr val="00B050"/>
                </a:solidFill>
                <a:effectLst/>
                <a:latin typeface="Times New Roman" panose="02020603050405020304" pitchFamily="18"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9C]</a:t>
            </a:r>
            <a:endParaRPr lang="en-US" sz="1400" dirty="0">
              <a:solidFill>
                <a:srgbClr val="00B050"/>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1026r0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chemeClr val="bg1">
                    <a:lumMod val="65000"/>
                  </a:schemeClr>
                </a:solidFill>
                <a:effectLst/>
                <a:latin typeface="Times New Roman" panose="02020603050405020304" pitchFamily="18" charset="0"/>
                <a:ea typeface="MS Gothic" panose="020B0609070205080204" pitchFamily="49" charset="-128"/>
              </a:rPr>
              <a:t>misc</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CIDs for 35.3.12.4 					Laurent Cariou 	[6C] </a:t>
            </a:r>
            <a:endParaRPr lang="en-US" sz="1400" dirty="0">
              <a:solidFill>
                <a:schemeClr val="bg1">
                  <a:lumMod val="65000"/>
                </a:schemeClr>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1029r0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LB266-CR-for-35.3.4.1 							Laurent Cariou    [19C]</a:t>
            </a:r>
            <a:endParaRPr lang="en-US" sz="1400" dirty="0">
              <a:solidFill>
                <a:srgbClr val="00B050"/>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1032r0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CR for 35.3.3 								Po-Kai Huang      [22C]</a:t>
            </a:r>
            <a:endParaRPr lang="en-US" sz="1400" dirty="0">
              <a:solidFill>
                <a:schemeClr val="bg1">
                  <a:lumMod val="65000"/>
                </a:schemeClr>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1053r0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9.4.2.1 								Po-Kai Huang 	[3C]</a:t>
            </a:r>
            <a:endParaRPr lang="en-US" sz="14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310127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None.</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1016r0</a:t>
            </a:r>
            <a:r>
              <a:rPr lang="en-GB" sz="1400" dirty="0">
                <a:solidFill>
                  <a:srgbClr val="00B050"/>
                </a:solidFill>
              </a:rPr>
              <a:t> CR for Table 35-7 					Po-Kai Huang 		[4C 15’]</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1000r0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9.3.1.22.4 				Yanjun Sun 			[2C 10’]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1001r0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9.3.1.22.5 				Yanjun Sun 			[9C 15’]</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1042r0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LB266-Caluse3.2-CIDs-part-1 			Ross Jian Yu		[6C  15’]</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887r2</a:t>
            </a:r>
            <a:r>
              <a:rPr lang="en-GB" sz="1400" dirty="0">
                <a:solidFill>
                  <a:srgbClr val="00B050"/>
                </a:solidFill>
              </a:rPr>
              <a:t> Enhancements for massive TSN 			Evgeny Khorov 		[1C 20’]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1048r0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320MHz indication in non-HT duplicated frame Yunbo Li [5C  20’]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1092r0 	CR on CID 11819					Ross Jian Yu		[1C  5’]</a:t>
            </a:r>
            <a:endParaRPr lang="en-GB" sz="1400" dirty="0">
              <a:solidFill>
                <a:srgbClr val="00B050"/>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1044r0</a:t>
            </a:r>
            <a:r>
              <a:rPr lang="en-US" sz="1400" b="0" i="0" u="none" strike="noStrike" kern="1200" dirty="0">
                <a:solidFill>
                  <a:srgbClr val="00B050"/>
                </a:solidFill>
                <a:effectLst/>
                <a:ea typeface="MS Gothic" panose="020B0609070205080204" pitchFamily="49" charset="-128"/>
              </a:rPr>
              <a:t> LB266 CR on Annex Z-part 1 					Ross Jian Yu	[7C]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1080r0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on EHT PHY Introduction-1 			Kanke Wu 		[9C]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1063r0</a:t>
            </a:r>
            <a:r>
              <a:rPr lang="en-US" sz="1400" kern="1200" dirty="0">
                <a:solidFill>
                  <a:srgbClr val="00B050"/>
                </a:solidFill>
                <a:latin typeface="Times New Roman" panose="02020603050405020304" pitchFamily="18" charset="0"/>
                <a:ea typeface="MS Gothic" panose="020B0609070205080204" pitchFamily="49" charset="-128"/>
              </a:rPr>
              <a:t> LB266 CR for 36.3.16 Transmit Requirements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[6C]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1064r0</a:t>
            </a:r>
            <a:r>
              <a:rPr lang="en-US" sz="1400" kern="1200" dirty="0">
                <a:solidFill>
                  <a:srgbClr val="00B050"/>
                </a:solidFill>
                <a:latin typeface="Times New Roman" panose="02020603050405020304" pitchFamily="18" charset="0"/>
                <a:ea typeface="MS Gothic" panose="020B0609070205080204" pitchFamily="49" charset="-128"/>
              </a:rPr>
              <a:t> LB266 CR for 9.4.2.313.5 EHT PPE Thresholds Field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[5C]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1076r0</a:t>
            </a:r>
            <a:r>
              <a:rPr lang="en-US" sz="1400" kern="1200" dirty="0">
                <a:solidFill>
                  <a:srgbClr val="00B050"/>
                </a:solidFill>
                <a:latin typeface="Times New Roman" panose="02020603050405020304" pitchFamily="18" charset="0"/>
                <a:ea typeface="MS Gothic" panose="020B0609070205080204" pitchFamily="49" charset="-128"/>
              </a:rPr>
              <a:t> LB266 CR for 36.2.2 RU_ALLOCATION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[5C]</a:t>
            </a:r>
            <a:endParaRPr lang="en-GB" sz="1400" kern="1200" dirty="0">
              <a:solidFill>
                <a:srgbClr val="00B050"/>
              </a:solidFill>
              <a:latin typeface="Times New Roman" panose="02020603050405020304" pitchFamily="18" charset="0"/>
              <a:ea typeface="MS Gothic" panose="020B0609070205080204" pitchFamily="49" charset="-128"/>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1012r0</a:t>
            </a:r>
            <a:r>
              <a:rPr lang="en-US" sz="1400" kern="1200" dirty="0">
                <a:solidFill>
                  <a:srgbClr val="00B050"/>
                </a:solidFill>
                <a:latin typeface="Times New Roman" panose="02020603050405020304" pitchFamily="18" charset="0"/>
                <a:ea typeface="MS Gothic" panose="020B0609070205080204" pitchFamily="49" charset="-128"/>
              </a:rPr>
              <a:t> CRs for 11be D2.0 Probe Request ML element CIDs 	Rojan Chitrakar 	[13C]</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1023r0</a:t>
            </a:r>
            <a:r>
              <a:rPr lang="en-US" sz="1400" kern="1200" dirty="0">
                <a:solidFill>
                  <a:srgbClr val="00B050"/>
                </a:solidFill>
                <a:latin typeface="Times New Roman" panose="02020603050405020304" pitchFamily="18" charset="0"/>
                <a:ea typeface="MS Gothic" panose="020B0609070205080204" pitchFamily="49" charset="-128"/>
              </a:rPr>
              <a:t> AP Link Disablement  						Pooya Monajemi	[7C]</a:t>
            </a:r>
            <a:endParaRPr lang="en-GB" sz="1400" kern="1200" dirty="0">
              <a:solidFill>
                <a:srgbClr val="00B050"/>
              </a:solidFill>
              <a:latin typeface="Times New Roman" panose="02020603050405020304" pitchFamily="18"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1026r0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rgbClr val="00B050"/>
                </a:solidFill>
                <a:effectLst/>
                <a:latin typeface="Times New Roman" panose="02020603050405020304" pitchFamily="18" charset="0"/>
                <a:ea typeface="MS Gothic" panose="020B0609070205080204" pitchFamily="49" charset="-128"/>
              </a:rPr>
              <a:t>misc</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CIDs for 35.3.12.4 				Laurent Cariou 	[6C] </a:t>
            </a:r>
            <a:endParaRPr lang="en-US" sz="1400" dirty="0">
              <a:solidFill>
                <a:srgbClr val="00B050"/>
              </a:solidFill>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1066r0</a:t>
            </a:r>
            <a:r>
              <a:rPr lang="en-US" sz="1400" kern="1200" dirty="0">
                <a:solidFill>
                  <a:srgbClr val="00B050"/>
                </a:solidFill>
                <a:latin typeface="Times New Roman" panose="02020603050405020304" pitchFamily="18" charset="0"/>
                <a:ea typeface="MS Gothic" panose="020B0609070205080204" pitchFamily="49" charset="-128"/>
              </a:rPr>
              <a:t> D2.0 Comment Resolution on U-SIG Part 2 			Alice Chen [6C]</a:t>
            </a:r>
            <a:endParaRPr lang="en-US" sz="1400" kern="1200" dirty="0">
              <a:latin typeface="Times New Roman" panose="02020603050405020304" pitchFamily="18" charset="0"/>
              <a:ea typeface="MS Gothic" panose="020B0609070205080204" pitchFamily="49" charset="-128"/>
            </a:endParaRP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1023r0</a:t>
            </a:r>
            <a:r>
              <a:rPr lang="en-US" sz="1400" kern="1200" dirty="0">
                <a:solidFill>
                  <a:srgbClr val="00B050"/>
                </a:solidFill>
                <a:latin typeface="Times New Roman" panose="02020603050405020304" pitchFamily="18" charset="0"/>
                <a:ea typeface="MS Gothic" panose="020B0609070205080204" pitchFamily="49" charset="-128"/>
              </a:rPr>
              <a:t> AP Link Disablement  						Pooya Monajemi	[7C SP]</a:t>
            </a:r>
            <a:endParaRPr lang="en-GB" sz="1400" kern="1200" dirty="0">
              <a:solidFill>
                <a:srgbClr val="00B050"/>
              </a:solidFill>
              <a:latin typeface="Times New Roman" panose="02020603050405020304" pitchFamily="18"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1055r0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35.3.16.5.1 Part 1 				Yongho Seok  	[7C]</a:t>
            </a:r>
            <a:endParaRPr lang="en-GB" sz="1400" b="1" dirty="0">
              <a:solidFill>
                <a:srgbClr val="00B050"/>
              </a:solidFill>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1003r0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ML IE rules 					Abhishek Patil 	[76C]</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1012r0</a:t>
            </a:r>
            <a:r>
              <a:rPr lang="en-US" sz="1400" kern="1200" dirty="0">
                <a:solidFill>
                  <a:srgbClr val="00B050"/>
                </a:solidFill>
                <a:latin typeface="Times New Roman" panose="02020603050405020304" pitchFamily="18" charset="0"/>
                <a:ea typeface="MS Gothic" panose="020B0609070205080204" pitchFamily="49" charset="-128"/>
              </a:rPr>
              <a:t> CRs for 11be D2.0 Probe Request ML element CIDs 	Rojan Chitrakar 	[1C SP]</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FFC000"/>
                </a:solidFill>
                <a:effectLst/>
                <a:latin typeface="Times New Roman" panose="02020603050405020304" pitchFamily="18" charset="0"/>
                <a:ea typeface="MS Gothic" panose="020B0609070205080204" pitchFamily="49" charset="-128"/>
              </a:rPr>
              <a:t>1097r0 	LB266 CR for CIDs related to 9.4.2.170			Laurent Cariou	[15]-</a:t>
            </a:r>
            <a:r>
              <a:rPr lang="en-US" sz="1400" b="0" i="0" u="none" strike="noStrike" kern="1200" dirty="0" err="1">
                <a:solidFill>
                  <a:srgbClr val="FFC000"/>
                </a:solidFill>
                <a:effectLst/>
                <a:latin typeface="Times New Roman" panose="02020603050405020304" pitchFamily="18" charset="0"/>
                <a:ea typeface="MS Gothic" panose="020B0609070205080204" pitchFamily="49" charset="-128"/>
              </a:rPr>
              <a:t>cont</a:t>
            </a:r>
            <a:endParaRPr lang="en-US" sz="1400" b="0" i="0" u="none" strike="noStrike" dirty="0">
              <a:solidFill>
                <a:srgbClr val="FFC000"/>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1002r0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9.3.1.22.9 				Yanjun Sun 		[11C]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1062r0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Section 9.3.1.19 - part1 		Genadiy Tsodik 	[5C]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1113r0</a:t>
            </a:r>
            <a:r>
              <a:rPr lang="en-US" sz="1200" b="0" i="0" u="none" strike="noStrike" kern="1200" dirty="0">
                <a:solidFill>
                  <a:srgbClr val="00B050"/>
                </a:solidFill>
                <a:effectLst/>
                <a:ea typeface="MS Gothic" panose="020B0609070205080204" pitchFamily="49" charset="-128"/>
              </a:rPr>
              <a:t> LB266 CR for CIDs related to 35.11 			Laurent Cariou</a:t>
            </a:r>
            <a:r>
              <a:rPr lang="en-US" sz="1200" kern="1200" dirty="0">
                <a:solidFill>
                  <a:srgbClr val="00B050"/>
                </a:solidFill>
                <a:ea typeface="MS Gothic" panose="020B0609070205080204" pitchFamily="49" charset="-128"/>
              </a:rPr>
              <a:t> 	[</a:t>
            </a:r>
            <a:r>
              <a:rPr lang="en-US" sz="1200" b="0" i="0" u="none" strike="noStrike" kern="1200" dirty="0">
                <a:solidFill>
                  <a:srgbClr val="00B050"/>
                </a:solidFill>
                <a:effectLst/>
                <a:ea typeface="MS Gothic" panose="020B0609070205080204" pitchFamily="49" charset="-128"/>
              </a:rPr>
              <a:t>4C]</a:t>
            </a:r>
          </a:p>
          <a:p>
            <a:pPr lvl="1">
              <a:buFont typeface="Arial" panose="020B0604020202020204" pitchFamily="34" charset="0"/>
              <a:buChar char="•"/>
            </a:pPr>
            <a:r>
              <a:rPr lang="en-US" sz="1200" kern="1200" dirty="0">
                <a:solidFill>
                  <a:srgbClr val="00B050"/>
                </a:solidFill>
                <a:ea typeface="MS Gothic" panose="020B0609070205080204" pitchFamily="49" charset="-128"/>
              </a:rPr>
              <a:t>1001r1 LB266 CR for 9.3.1.22.5				Yanjun Sun		[2C]	</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1047r1</a:t>
            </a:r>
            <a:r>
              <a:rPr lang="en-US" sz="1200" b="0" i="0" u="none" strike="noStrike" kern="1200" dirty="0">
                <a:solidFill>
                  <a:srgbClr val="00B050"/>
                </a:solidFill>
                <a:effectLst/>
                <a:ea typeface="MS Gothic" panose="020B0609070205080204" pitchFamily="49" charset="-128"/>
              </a:rPr>
              <a:t> </a:t>
            </a:r>
            <a:r>
              <a:rPr lang="en-US" sz="1200" b="0" i="0" dirty="0">
                <a:solidFill>
                  <a:srgbClr val="00B050"/>
                </a:solidFill>
                <a:effectLst/>
              </a:rPr>
              <a:t>LB266 CR for subclause 9.3.3.8			Ming Gan		[6C]</a:t>
            </a:r>
            <a:endParaRPr lang="en-US" sz="12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6">
                  <a:extLst>
                    <a:ext uri="{A12FA001-AC4F-418D-AE19-62706E023703}">
                      <ahyp:hlinkClr xmlns:ahyp="http://schemas.microsoft.com/office/drawing/2018/hyperlinkcolor" val="tx"/>
                    </a:ext>
                  </a:extLst>
                </a:hlinkClick>
              </a:rPr>
              <a:t>1053r0</a:t>
            </a:r>
            <a:r>
              <a:rPr lang="en-US" sz="1200" kern="1200" dirty="0">
                <a:solidFill>
                  <a:srgbClr val="00B050"/>
                </a:solidFill>
                <a:ea typeface="MS Gothic" panose="020B0609070205080204" pitchFamily="49" charset="-128"/>
              </a:rPr>
              <a:t> CR for 9.4.2.1						</a:t>
            </a:r>
            <a:r>
              <a:rPr lang="en-US" sz="1200" b="0" i="0" dirty="0">
                <a:solidFill>
                  <a:srgbClr val="00B050"/>
                </a:solidFill>
                <a:effectLst/>
              </a:rPr>
              <a:t>Po-Kai Huang		[3C]</a:t>
            </a:r>
            <a:endParaRPr lang="en-US" sz="1200" kern="1200" dirty="0">
              <a:solidFill>
                <a:srgbClr val="00B050"/>
              </a:solidFill>
              <a:ea typeface="MS Gothic" panose="020B0609070205080204" pitchFamily="49" charset="-128"/>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1045r1</a:t>
            </a:r>
            <a:r>
              <a:rPr lang="en-US" sz="1200" b="0" i="0" u="none" strike="noStrike" kern="1200" dirty="0">
                <a:solidFill>
                  <a:srgbClr val="00B050"/>
                </a:solidFill>
                <a:effectLst/>
                <a:ea typeface="MS Gothic" panose="020B0609070205080204" pitchFamily="49" charset="-128"/>
              </a:rPr>
              <a:t> </a:t>
            </a:r>
            <a:r>
              <a:rPr lang="en-US" sz="1200" b="0" i="0" dirty="0">
                <a:solidFill>
                  <a:srgbClr val="00B050"/>
                </a:solidFill>
                <a:effectLst/>
              </a:rPr>
              <a:t>LB266 CR for subclause 35.3.12.6			Ming Gan		[7C]</a:t>
            </a:r>
            <a:endParaRPr lang="en-US" sz="1200" b="0" i="0" u="none" strike="noStrike" kern="1200" dirty="0">
              <a:solidFill>
                <a:srgbClr val="00B050"/>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6205467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1003r0</a:t>
            </a:r>
            <a:r>
              <a:rPr lang="en-US" sz="1400" b="0" i="0" u="none" strike="noStrike" kern="1200" dirty="0">
                <a:solidFill>
                  <a:srgbClr val="00B050"/>
                </a:solidFill>
                <a:effectLst/>
                <a:ea typeface="MS Gothic" panose="020B0609070205080204" pitchFamily="49" charset="-128"/>
              </a:rPr>
              <a:t> LB266: CR for ML IE rules 				Abhishek Patil Pending  [78C SP]</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1097r0</a:t>
            </a:r>
            <a:r>
              <a:rPr lang="en-US" sz="1400" dirty="0">
                <a:solidFill>
                  <a:srgbClr val="00B050"/>
                </a:solidFill>
              </a:rPr>
              <a:t> LB266 CR for CIDs related to 9.4.2.170		Laurent Cariou		[15C 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1032r0</a:t>
            </a:r>
            <a:r>
              <a:rPr lang="en-US" sz="1400" b="0" i="0" u="none" strike="noStrike" kern="1200" dirty="0">
                <a:solidFill>
                  <a:srgbClr val="00B050"/>
                </a:solidFill>
                <a:effectLst/>
                <a:ea typeface="MS Gothic" panose="020B0609070205080204" pitchFamily="49" charset="-128"/>
              </a:rPr>
              <a:t> CR for 35.3.3 						Po-Kai Huang </a:t>
            </a:r>
            <a:r>
              <a:rPr lang="en-US" sz="1400" b="0" i="1" u="none" strike="noStrike" kern="1200" dirty="0">
                <a:solidFill>
                  <a:srgbClr val="00B050"/>
                </a:solidFill>
                <a:effectLst/>
                <a:ea typeface="MS Gothic" panose="020B0609070205080204" pitchFamily="49" charset="-128"/>
              </a:rPr>
              <a:t> 		</a:t>
            </a:r>
            <a:r>
              <a:rPr lang="en-US" sz="1400" b="0" u="none" strike="noStrike" kern="1200" dirty="0">
                <a:solidFill>
                  <a:srgbClr val="00B050"/>
                </a:solidFill>
                <a:effectLst/>
                <a:ea typeface="MS Gothic" panose="020B0609070205080204" pitchFamily="49" charset="-128"/>
              </a:rPr>
              <a:t>[</a:t>
            </a:r>
            <a:r>
              <a:rPr lang="en-US" sz="1400" b="0" i="0" u="none" strike="noStrike" kern="1200" dirty="0">
                <a:solidFill>
                  <a:srgbClr val="00B050"/>
                </a:solidFill>
                <a:effectLst/>
                <a:ea typeface="MS Gothic" panose="020B0609070205080204" pitchFamily="49" charset="-128"/>
              </a:rPr>
              <a:t>22C]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1059r1</a:t>
            </a:r>
            <a:r>
              <a:rPr lang="en-US" sz="1400" b="0" i="0" u="none" strike="noStrike" kern="1200" dirty="0">
                <a:solidFill>
                  <a:srgbClr val="00B050"/>
                </a:solidFill>
                <a:effectLst/>
                <a:ea typeface="MS Gothic" panose="020B0609070205080204" pitchFamily="49" charset="-128"/>
              </a:rPr>
              <a:t> LB266-CR-for-10.8 					Jason Y. Guo Pending 	[9C]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1007r0</a:t>
            </a:r>
            <a:r>
              <a:rPr lang="en-US" sz="1400" b="0" i="0" u="none" strike="noStrike" kern="1200" dirty="0">
                <a:solidFill>
                  <a:srgbClr val="00B050"/>
                </a:solidFill>
                <a:effectLst/>
                <a:ea typeface="MS Gothic" panose="020B0609070205080204" pitchFamily="49" charset="-128"/>
              </a:rPr>
              <a:t> LB266: CR for MBSSID operation with MLO 	Abhishek Patil  		[7C]</a:t>
            </a:r>
            <a:endParaRPr lang="en-US" sz="1400" kern="1200" dirty="0">
              <a:solidFill>
                <a:srgbClr val="00B050"/>
              </a:solidFill>
              <a:ea typeface="MS Gothic" panose="020B0609070205080204" pitchFamily="49" charset="-128"/>
            </a:endParaRPr>
          </a:p>
          <a:p>
            <a:pPr lvl="1">
              <a:buFont typeface="Arial" panose="020B0604020202020204" pitchFamily="34" charset="0"/>
              <a:buChar char="•"/>
            </a:pPr>
            <a:r>
              <a:rPr lang="en-US" sz="1400" kern="1200" dirty="0">
                <a:solidFill>
                  <a:schemeClr val="bg1">
                    <a:lumMod val="65000"/>
                  </a:schemeClr>
                </a:solidFill>
                <a:ea typeface="MS Gothic" panose="020B0609070205080204" pitchFamily="49" charset="-128"/>
                <a:hlinkClick r:id="rId7">
                  <a:extLst>
                    <a:ext uri="{A12FA001-AC4F-418D-AE19-62706E023703}">
                      <ahyp:hlinkClr xmlns:ahyp="http://schemas.microsoft.com/office/drawing/2018/hyperlinkcolor" val="tx"/>
                    </a:ext>
                  </a:extLst>
                </a:hlinkClick>
              </a:rPr>
              <a:t>1012r2</a:t>
            </a:r>
            <a:r>
              <a:rPr lang="en-US" sz="1400" kern="1200" dirty="0">
                <a:solidFill>
                  <a:schemeClr val="bg1">
                    <a:lumMod val="65000"/>
                  </a:schemeClr>
                </a:solidFill>
                <a:ea typeface="MS Gothic" panose="020B0609070205080204" pitchFamily="49" charset="-128"/>
              </a:rPr>
              <a:t> CRs for 11be D2.0 Probe Request ML element CIDs 	Rojan Chitrakar 	[1C SP]</a:t>
            </a:r>
            <a:endParaRPr lang="en-US" sz="1400" kern="1200" dirty="0">
              <a:solidFill>
                <a:schemeClr val="bg1">
                  <a:lumMod val="65000"/>
                </a:schemeClr>
              </a:solidFill>
              <a:ea typeface="MS Gothic" panose="020B0609070205080204" pitchFamily="49" charset="-128"/>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2"/>
              </a:rPr>
              <a:t>1007r0</a:t>
            </a:r>
            <a:r>
              <a:rPr lang="en-US" sz="1200" b="0" i="0" u="none" strike="noStrike" kern="1200" dirty="0">
                <a:solidFill>
                  <a:schemeClr val="tx1"/>
                </a:solidFill>
                <a:effectLst/>
                <a:ea typeface="MS Gothic" panose="020B0609070205080204" pitchFamily="49" charset="-128"/>
              </a:rPr>
              <a:t> LB266: CR for MBSSID operation with MLO 		Abhishek Patil  	[7C SP]</a:t>
            </a:r>
            <a:endParaRPr lang="en-US" sz="1200" kern="1200" dirty="0">
              <a:solidFill>
                <a:schemeClr val="tx1"/>
              </a:solidFill>
              <a:ea typeface="MS Gothic" panose="020B0609070205080204" pitchFamily="49" charset="-128"/>
            </a:endParaRPr>
          </a:p>
          <a:p>
            <a:pPr lvl="1">
              <a:buFont typeface="Arial" panose="020B0604020202020204" pitchFamily="34" charset="0"/>
              <a:buChar char="•"/>
            </a:pPr>
            <a:r>
              <a:rPr lang="en-US" sz="1200" dirty="0">
                <a:hlinkClick r:id="rId3"/>
              </a:rPr>
              <a:t>1012r2</a:t>
            </a:r>
            <a:r>
              <a:rPr lang="en-US" sz="1200" dirty="0"/>
              <a:t> CRs for 11be D2.0 Probe Request ML element CIDs 		Rojan Chitrakar 	[1C SP]</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4"/>
              </a:rPr>
              <a:t>1110r0</a:t>
            </a:r>
            <a:r>
              <a:rPr lang="en-US" sz="1200" b="0" i="0" u="none" strike="noStrike" kern="1200" dirty="0">
                <a:solidFill>
                  <a:srgbClr val="000000"/>
                </a:solidFill>
                <a:effectLst/>
                <a:ea typeface="MS Gothic" panose="020B0609070205080204" pitchFamily="49" charset="-128"/>
              </a:rPr>
              <a:t> LB266 CR for 35.7.3						</a:t>
            </a:r>
            <a:r>
              <a:rPr lang="en-US" sz="1200" b="0" i="0" u="none" strike="noStrike" kern="1200" dirty="0" err="1">
                <a:solidFill>
                  <a:srgbClr val="000000"/>
                </a:solidFill>
                <a:effectLst/>
                <a:ea typeface="MS Gothic" panose="020B0609070205080204" pitchFamily="49" charset="-128"/>
              </a:rPr>
              <a:t>Jinyoung</a:t>
            </a:r>
            <a:r>
              <a:rPr lang="en-US" sz="1200" b="0" i="0" u="none" strike="noStrike" kern="1200" dirty="0">
                <a:solidFill>
                  <a:srgbClr val="000000"/>
                </a:solidFill>
                <a:effectLst/>
                <a:ea typeface="MS Gothic" panose="020B0609070205080204" pitchFamily="49" charset="-128"/>
              </a:rPr>
              <a:t> Chun	[4C]</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5"/>
              </a:rPr>
              <a:t>1111r0</a:t>
            </a:r>
            <a:r>
              <a:rPr lang="en-US" sz="1200" b="0" i="0" u="none" strike="noStrike" kern="1200" dirty="0">
                <a:solidFill>
                  <a:srgbClr val="000000"/>
                </a:solidFill>
                <a:effectLst/>
                <a:ea typeface="MS Gothic" panose="020B0609070205080204" pitchFamily="49" charset="-128"/>
              </a:rPr>
              <a:t> LB266 CR for 9.4.1.72 and 9.4.1.73 				</a:t>
            </a:r>
            <a:r>
              <a:rPr lang="en-US" sz="1200" b="0" i="0" u="none" strike="noStrike" kern="1200" dirty="0" err="1">
                <a:solidFill>
                  <a:srgbClr val="000000"/>
                </a:solidFill>
                <a:effectLst/>
                <a:ea typeface="MS Gothic" panose="020B0609070205080204" pitchFamily="49" charset="-128"/>
              </a:rPr>
              <a:t>Jinyoung</a:t>
            </a:r>
            <a:r>
              <a:rPr lang="en-US" sz="1200" b="0" i="0" u="none" strike="noStrike" kern="1200" dirty="0">
                <a:solidFill>
                  <a:srgbClr val="000000"/>
                </a:solidFill>
                <a:effectLst/>
                <a:ea typeface="MS Gothic" panose="020B0609070205080204" pitchFamily="49" charset="-128"/>
              </a:rPr>
              <a:t> Chun	[5C]</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6"/>
              </a:rPr>
              <a:t>1118r0</a:t>
            </a:r>
            <a:r>
              <a:rPr lang="en-US" sz="1200" b="0" i="0" u="none" strike="noStrike" kern="1200" dirty="0">
                <a:solidFill>
                  <a:srgbClr val="000000"/>
                </a:solidFill>
                <a:effectLst/>
                <a:ea typeface="MS Gothic" panose="020B0609070205080204" pitchFamily="49" charset="-128"/>
              </a:rPr>
              <a:t> lb266-cr-for-35-2-1-1 						Kaiying Lu 		[6C]</a:t>
            </a:r>
            <a:endParaRPr lang="en-US" sz="1200" b="0" i="0" u="none" strike="noStrike" dirty="0">
              <a:effectLst/>
            </a:endParaRP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7"/>
              </a:rPr>
              <a:t>1018r0</a:t>
            </a:r>
            <a:r>
              <a:rPr lang="en-US" sz="1200" b="0" i="0" u="none" strike="noStrike" kern="1200" dirty="0">
                <a:solidFill>
                  <a:srgbClr val="000000"/>
                </a:solidFill>
                <a:effectLst/>
                <a:ea typeface="MS Gothic" panose="020B0609070205080204" pitchFamily="49" charset="-128"/>
              </a:rPr>
              <a:t> LB266: CR for Basic Multi-Link element - part 1 		Gaurang Naik 		[30C]</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8"/>
              </a:rPr>
              <a:t>1098r0</a:t>
            </a:r>
            <a:r>
              <a:rPr lang="en-US" sz="1200" b="0" i="0" u="none" strike="noStrike" kern="1200" dirty="0">
                <a:solidFill>
                  <a:srgbClr val="000000"/>
                </a:solidFill>
                <a:effectLst/>
                <a:ea typeface="MS Gothic" panose="020B0609070205080204" pitchFamily="49" charset="-128"/>
              </a:rPr>
              <a:t> LB266 CR for </a:t>
            </a:r>
            <a:r>
              <a:rPr lang="en-US" sz="1200" b="0" i="0" u="none" strike="noStrike" kern="1200" dirty="0" err="1">
                <a:solidFill>
                  <a:srgbClr val="000000"/>
                </a:solidFill>
                <a:effectLst/>
                <a:ea typeface="MS Gothic" panose="020B0609070205080204" pitchFamily="49" charset="-128"/>
              </a:rPr>
              <a:t>misc</a:t>
            </a:r>
            <a:r>
              <a:rPr lang="en-US" sz="1200" b="0" i="0" u="none" strike="noStrike" kern="1200" dirty="0">
                <a:solidFill>
                  <a:srgbClr val="000000"/>
                </a:solidFill>
                <a:effectLst/>
                <a:ea typeface="MS Gothic" panose="020B0609070205080204" pitchFamily="49" charset="-128"/>
              </a:rPr>
              <a:t> CIDs related to r-TWT 			Chunyu Hu 		[31C]</a:t>
            </a:r>
            <a:endParaRPr lang="en-US" sz="1200" b="0" i="0" u="none" strike="noStrike" dirty="0">
              <a:effectLst/>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a:buFont typeface="Arial" panose="020B0604020202020204" pitchFamily="34" charset="0"/>
              <a:buChar char="•"/>
            </a:pPr>
            <a:r>
              <a:rPr lang="en-US" sz="1600" dirty="0"/>
              <a:t>Motions: </a:t>
            </a:r>
            <a:r>
              <a:rPr lang="en-US" sz="1600" dirty="0">
                <a:hlinkClick r:id="rId2"/>
              </a:rPr>
              <a:t>1038r2</a:t>
            </a:r>
            <a:endParaRPr lang="en-US" sz="1600" dirty="0"/>
          </a:p>
          <a:p>
            <a:pPr lvl="0">
              <a:buFont typeface="Arial" panose="020B0604020202020204" pitchFamily="34" charset="0"/>
              <a:buChar char="•"/>
            </a:pPr>
            <a:r>
              <a:rPr lang="en-US" sz="1600" dirty="0"/>
              <a:t>Goals for September 2022</a:t>
            </a:r>
          </a:p>
          <a:p>
            <a:pPr lvl="0">
              <a:buFont typeface="Arial" panose="020B0604020202020204" pitchFamily="34" charset="0"/>
              <a:buChar char="•"/>
            </a:pPr>
            <a:r>
              <a:rPr lang="en-US" sz="1600" dirty="0"/>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 (as of July 13)</a:t>
            </a:r>
          </a:p>
        </p:txBody>
      </p:sp>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~280 out of ~2990</a:t>
            </a:r>
          </a:p>
          <a:p>
            <a:pPr>
              <a:buFont typeface="Arial" panose="020B0604020202020204" pitchFamily="34" charset="0"/>
              <a:buChar char="•"/>
            </a:pPr>
            <a:r>
              <a:rPr lang="en-US" sz="2000" dirty="0"/>
              <a:t>PHY: ~70 out of ~460</a:t>
            </a:r>
          </a:p>
          <a:p>
            <a:pPr>
              <a:buFont typeface="Arial" panose="020B0604020202020204" pitchFamily="34" charset="0"/>
              <a:buChar char="•"/>
            </a:pPr>
            <a:r>
              <a:rPr lang="en-US" sz="2000" dirty="0"/>
              <a:t>Joint: ~70 out of ~670</a:t>
            </a:r>
          </a:p>
          <a:p>
            <a:pPr>
              <a:buFont typeface="Arial" panose="020B0604020202020204" pitchFamily="34" charset="0"/>
              <a:buChar char="•"/>
            </a:pPr>
            <a:r>
              <a:rPr lang="en-US" sz="2000" dirty="0"/>
              <a:t>Total: ~420 out of 4120</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a:t>July 2022</a:t>
            </a:r>
            <a:endParaRPr lang="en-GB" dirty="0"/>
          </a:p>
        </p:txBody>
      </p:sp>
      <p:pic>
        <p:nvPicPr>
          <p:cNvPr id="20" name="Picture 19">
            <a:extLst>
              <a:ext uri="{FF2B5EF4-FFF2-40B4-BE49-F238E27FC236}">
                <a16:creationId xmlns:a16="http://schemas.microsoft.com/office/drawing/2014/main" id="{D8838CFB-2DF1-655B-7338-D383F2CD2E2E}"/>
              </a:ext>
            </a:extLst>
          </p:cNvPr>
          <p:cNvPicPr>
            <a:picLocks noChangeAspect="1"/>
          </p:cNvPicPr>
          <p:nvPr/>
        </p:nvPicPr>
        <p:blipFill>
          <a:blip r:embed="rId2"/>
          <a:stretch>
            <a:fillRect/>
          </a:stretch>
        </p:blipFill>
        <p:spPr>
          <a:xfrm>
            <a:off x="3740902" y="2548574"/>
            <a:ext cx="5299693" cy="3974770"/>
          </a:xfrm>
          <a:prstGeom prst="rect">
            <a:avLst/>
          </a:prstGeom>
        </p:spPr>
      </p:pic>
      <p:grpSp>
        <p:nvGrpSpPr>
          <p:cNvPr id="8" name="Group 7">
            <a:extLst>
              <a:ext uri="{FF2B5EF4-FFF2-40B4-BE49-F238E27FC236}">
                <a16:creationId xmlns:a16="http://schemas.microsoft.com/office/drawing/2014/main" id="{EEE77E41-F23F-8673-4F44-8D2C8FA0C23B}"/>
              </a:ext>
            </a:extLst>
          </p:cNvPr>
          <p:cNvGrpSpPr/>
          <p:nvPr/>
        </p:nvGrpSpPr>
        <p:grpSpPr>
          <a:xfrm>
            <a:off x="209026" y="3415326"/>
            <a:ext cx="3895725" cy="2964838"/>
            <a:chOff x="209026" y="3415326"/>
            <a:chExt cx="3895725" cy="2964838"/>
          </a:xfrm>
        </p:grpSpPr>
        <p:pic>
          <p:nvPicPr>
            <p:cNvPr id="10" name="Picture 9">
              <a:extLst>
                <a:ext uri="{FF2B5EF4-FFF2-40B4-BE49-F238E27FC236}">
                  <a16:creationId xmlns:a16="http://schemas.microsoft.com/office/drawing/2014/main" id="{D1A4552E-DB0F-4B9F-8D8B-CF0E7F49CD26}"/>
                </a:ext>
              </a:extLst>
            </p:cNvPr>
            <p:cNvPicPr>
              <a:picLocks noChangeAspect="1"/>
            </p:cNvPicPr>
            <p:nvPr/>
          </p:nvPicPr>
          <p:blipFill>
            <a:blip r:embed="rId3"/>
            <a:stretch>
              <a:fillRect/>
            </a:stretch>
          </p:blipFill>
          <p:spPr>
            <a:xfrm>
              <a:off x="209026" y="3547960"/>
              <a:ext cx="3895725" cy="2832204"/>
            </a:xfrm>
            <a:prstGeom prst="rect">
              <a:avLst/>
            </a:prstGeom>
          </p:spPr>
        </p:pic>
        <p:cxnSp>
          <p:nvCxnSpPr>
            <p:cNvPr id="12" name="Straight Arrow Connector 11">
              <a:extLst>
                <a:ext uri="{FF2B5EF4-FFF2-40B4-BE49-F238E27FC236}">
                  <a16:creationId xmlns:a16="http://schemas.microsoft.com/office/drawing/2014/main" id="{3D39A8D2-3ACC-548D-54EE-DC877E4403AD}"/>
                </a:ext>
              </a:extLst>
            </p:cNvPr>
            <p:cNvCxnSpPr>
              <a:cxnSpLocks/>
            </p:cNvCxnSpPr>
            <p:nvPr/>
          </p:nvCxnSpPr>
          <p:spPr bwMode="auto">
            <a:xfrm>
              <a:off x="2705375" y="4343400"/>
              <a:ext cx="102842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Connector 13">
              <a:extLst>
                <a:ext uri="{FF2B5EF4-FFF2-40B4-BE49-F238E27FC236}">
                  <a16:creationId xmlns:a16="http://schemas.microsoft.com/office/drawing/2014/main" id="{F1541B31-8821-3EC7-CFDD-DF0B1CA0D3CF}"/>
                </a:ext>
              </a:extLst>
            </p:cNvPr>
            <p:cNvCxnSpPr>
              <a:cxnSpLocks/>
            </p:cNvCxnSpPr>
            <p:nvPr/>
          </p:nvCxnSpPr>
          <p:spPr bwMode="auto">
            <a:xfrm flipH="1">
              <a:off x="2712477" y="3799215"/>
              <a:ext cx="7102" cy="227183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466304B3-55FA-C0CA-0C87-49607BF5BA5A}"/>
                </a:ext>
              </a:extLst>
            </p:cNvPr>
            <p:cNvSpPr txBox="1"/>
            <p:nvPr/>
          </p:nvSpPr>
          <p:spPr>
            <a:xfrm>
              <a:off x="2898712" y="4004846"/>
              <a:ext cx="717953" cy="338554"/>
            </a:xfrm>
            <a:prstGeom prst="rect">
              <a:avLst/>
            </a:prstGeom>
            <a:noFill/>
          </p:spPr>
          <p:txBody>
            <a:bodyPr wrap="none" rtlCol="0">
              <a:spAutoFit/>
            </a:bodyPr>
            <a:lstStyle/>
            <a:p>
              <a:r>
                <a:rPr lang="en-US" sz="1600" dirty="0">
                  <a:solidFill>
                    <a:schemeClr val="tx1"/>
                  </a:solidFill>
                </a:rPr>
                <a:t>Buffer</a:t>
              </a:r>
            </a:p>
          </p:txBody>
        </p:sp>
        <p:sp>
          <p:nvSpPr>
            <p:cNvPr id="16" name="TextBox 15">
              <a:extLst>
                <a:ext uri="{FF2B5EF4-FFF2-40B4-BE49-F238E27FC236}">
                  <a16:creationId xmlns:a16="http://schemas.microsoft.com/office/drawing/2014/main" id="{A47AE6FC-CF9C-60B7-789D-992FD3B32281}"/>
                </a:ext>
              </a:extLst>
            </p:cNvPr>
            <p:cNvSpPr txBox="1"/>
            <p:nvPr/>
          </p:nvSpPr>
          <p:spPr>
            <a:xfrm>
              <a:off x="2321809" y="3415326"/>
              <a:ext cx="767133" cy="369332"/>
            </a:xfrm>
            <a:prstGeom prst="rect">
              <a:avLst/>
            </a:prstGeom>
            <a:noFill/>
          </p:spPr>
          <p:txBody>
            <a:bodyPr wrap="none" rtlCol="0">
              <a:spAutoFit/>
            </a:bodyPr>
            <a:lstStyle/>
            <a:p>
              <a:r>
                <a:rPr lang="en-US" sz="1800" dirty="0">
                  <a:solidFill>
                    <a:schemeClr val="tx1"/>
                  </a:solidFill>
                </a:rPr>
                <a:t>Target</a:t>
              </a:r>
            </a:p>
          </p:txBody>
        </p:sp>
        <p:sp>
          <p:nvSpPr>
            <p:cNvPr id="7" name="Rectangle 6">
              <a:extLst>
                <a:ext uri="{FF2B5EF4-FFF2-40B4-BE49-F238E27FC236}">
                  <a16:creationId xmlns:a16="http://schemas.microsoft.com/office/drawing/2014/main" id="{34DFB792-FCB3-E39D-4F88-2B8932441AE0}"/>
                </a:ext>
              </a:extLst>
            </p:cNvPr>
            <p:cNvSpPr/>
            <p:nvPr/>
          </p:nvSpPr>
          <p:spPr bwMode="auto">
            <a:xfrm>
              <a:off x="2712477" y="3750541"/>
              <a:ext cx="1004121" cy="2303825"/>
            </a:xfrm>
            <a:prstGeom prst="rect">
              <a:avLst/>
            </a:prstGeom>
            <a:solidFill>
              <a:srgbClr val="FF0000">
                <a:alpha val="27843"/>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7597181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Continue comment resolutions for LB266 and TGbe CA document</a:t>
            </a:r>
          </a:p>
          <a:p>
            <a:pPr>
              <a:buFont typeface="Arial" panose="020B0604020202020204" pitchFamily="34" charset="0"/>
              <a:buChar char="•"/>
            </a:pPr>
            <a:endParaRPr lang="en-US" dirty="0"/>
          </a:p>
          <a:p>
            <a:pPr>
              <a:buFont typeface="Arial" panose="020B0604020202020204" pitchFamily="34" charset="0"/>
              <a:buChar char="•"/>
            </a:pPr>
            <a:r>
              <a:rPr lang="en-US" dirty="0"/>
              <a:t>We will continue comment resolutions during:</a:t>
            </a:r>
          </a:p>
          <a:p>
            <a:pPr lvl="1">
              <a:buFont typeface="Arial" panose="020B0604020202020204" pitchFamily="34" charset="0"/>
              <a:buChar char="•"/>
            </a:pPr>
            <a:r>
              <a:rPr lang="en-US" dirty="0"/>
              <a:t>Planned Teleconferences (see next slides)</a:t>
            </a:r>
          </a:p>
          <a:p>
            <a:pPr lvl="1">
              <a:buFont typeface="Arial" panose="020B0604020202020204" pitchFamily="34" charset="0"/>
              <a:buChar char="•"/>
            </a:pPr>
            <a:r>
              <a:rPr lang="en-US" dirty="0"/>
              <a:t>Ad-hoc sessions in San Diego, CA (</a:t>
            </a:r>
            <a:r>
              <a:rPr lang="en-US"/>
              <a:t>7-9 September, 2022) </a:t>
            </a:r>
            <a:endParaRPr lang="en-US" dirty="0"/>
          </a:p>
          <a:p>
            <a:pPr lvl="2">
              <a:buFont typeface="Arial" panose="020B0604020202020204" pitchFamily="34" charset="0"/>
              <a:buChar char="•"/>
            </a:pPr>
            <a:r>
              <a:rPr lang="en-US" dirty="0"/>
              <a:t>Propose to have MAC ad-hoc since majority of comments is MAC</a:t>
            </a:r>
          </a:p>
          <a:p>
            <a:pPr lvl="3">
              <a:buFont typeface="Arial" panose="020B0604020202020204" pitchFamily="34" charset="0"/>
              <a:buChar char="•"/>
            </a:pPr>
            <a:r>
              <a:rPr lang="en-US" dirty="0"/>
              <a:t>I.e., no PHY ad-hoc nor Joint during </a:t>
            </a:r>
          </a:p>
          <a:p>
            <a:pPr lvl="1">
              <a:buFont typeface="Arial" panose="020B0604020202020204" pitchFamily="34" charset="0"/>
              <a:buChar char="•"/>
            </a:pPr>
            <a:r>
              <a:rPr lang="en-US" dirty="0"/>
              <a:t>Mixed mode in September in Hawaii</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a:t>December 2021</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Proposed 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a:t>July 2022</a:t>
            </a:r>
            <a:endParaRPr lang="en-GB" dirty="0"/>
          </a:p>
        </p:txBody>
      </p:sp>
      <p:sp>
        <p:nvSpPr>
          <p:cNvPr id="9" name="Content Placeholder 2">
            <a:extLst>
              <a:ext uri="{FF2B5EF4-FFF2-40B4-BE49-F238E27FC236}">
                <a16:creationId xmlns:a16="http://schemas.microsoft.com/office/drawing/2014/main" id="{7E33FE65-829C-DA97-E92D-AB8B54E24E80}"/>
              </a:ext>
            </a:extLst>
          </p:cNvPr>
          <p:cNvSpPr txBox="1">
            <a:spLocks/>
          </p:cNvSpPr>
          <p:nvPr/>
        </p:nvSpPr>
        <p:spPr bwMode="auto">
          <a:xfrm>
            <a:off x="951706" y="1600200"/>
            <a:ext cx="7239000" cy="4875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July 18-22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July 25 			(Monday)		– MAC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July 27				(Wednesday) 	– Joint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latin typeface="Times New Roman" panose="02020603050405020304" pitchFamily="18" charset="0"/>
                <a:ea typeface="Times New Roman" panose="02020603050405020304" pitchFamily="18" charset="0"/>
              </a:rPr>
              <a:t>Aug</a:t>
            </a:r>
            <a:r>
              <a:rPr lang="en-US" sz="1400" b="1" dirty="0">
                <a:effectLst/>
                <a:latin typeface="Times New Roman" panose="02020603050405020304" pitchFamily="18" charset="0"/>
                <a:ea typeface="Times New Roman" panose="02020603050405020304" pitchFamily="18" charset="0"/>
              </a:rPr>
              <a:t> 01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Aug 03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p>
          <a:p>
            <a:pPr marL="342900" marR="0" lvl="0" indent="-342900">
              <a:spcBef>
                <a:spcPts val="0"/>
              </a:spcBef>
              <a:spcAft>
                <a:spcPts val="1200"/>
              </a:spcAft>
              <a:buFont typeface="Times New Roman" panose="02020603050405020304" pitchFamily="18" charset="0"/>
              <a:buChar char="-"/>
            </a:pPr>
            <a:r>
              <a:rPr lang="en-US" sz="1400" dirty="0">
                <a:latin typeface="Times New Roman" panose="02020603050405020304" pitchFamily="18" charset="0"/>
                <a:ea typeface="Times New Roman" panose="02020603050405020304" pitchFamily="18" charset="0"/>
              </a:rPr>
              <a:t>Aug</a:t>
            </a:r>
            <a:r>
              <a:rPr lang="en-US" sz="1400" b="1" dirty="0">
                <a:effectLst/>
                <a:latin typeface="Times New Roman" panose="02020603050405020304" pitchFamily="18" charset="0"/>
                <a:ea typeface="Times New Roman" panose="02020603050405020304" pitchFamily="18" charset="0"/>
              </a:rPr>
              <a:t> 08 			(Monday)		– MAC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Aug 10				(Wednesday) 	– Joint (Motions)			10:00-12:00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latin typeface="Times New Roman" panose="02020603050405020304" pitchFamily="18" charset="0"/>
                <a:ea typeface="Times New Roman" panose="02020603050405020304" pitchFamily="18" charset="0"/>
              </a:rPr>
              <a:t>Aug</a:t>
            </a:r>
            <a:r>
              <a:rPr lang="en-US" sz="1400" b="1" dirty="0">
                <a:effectLst/>
                <a:latin typeface="Times New Roman" panose="02020603050405020304" pitchFamily="18" charset="0"/>
                <a:ea typeface="Times New Roman" panose="02020603050405020304" pitchFamily="18" charset="0"/>
              </a:rPr>
              <a:t> 15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Aug 17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latin typeface="Times New Roman" panose="02020603050405020304" pitchFamily="18" charset="0"/>
                <a:ea typeface="Times New Roman" panose="02020603050405020304" pitchFamily="18" charset="0"/>
              </a:rPr>
              <a:t>Aug</a:t>
            </a:r>
            <a:r>
              <a:rPr lang="en-US" sz="1400" b="1" dirty="0">
                <a:effectLst/>
                <a:latin typeface="Times New Roman" panose="02020603050405020304" pitchFamily="18" charset="0"/>
                <a:ea typeface="Times New Roman" panose="02020603050405020304" pitchFamily="18" charset="0"/>
              </a:rPr>
              <a:t> 22 			(Monday)		– MAC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Aug 24				(Wednesday) 	– Joint (Motions)			10:00-12:00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latin typeface="Times New Roman" panose="02020603050405020304" pitchFamily="18" charset="0"/>
                <a:ea typeface="Times New Roman" panose="02020603050405020304" pitchFamily="18" charset="0"/>
              </a:rPr>
              <a:t>Aug</a:t>
            </a:r>
            <a:r>
              <a:rPr lang="en-US" sz="1400" b="1" dirty="0">
                <a:effectLst/>
                <a:latin typeface="Times New Roman" panose="02020603050405020304" pitchFamily="18" charset="0"/>
                <a:ea typeface="Times New Roman" panose="02020603050405020304" pitchFamily="18" charset="0"/>
              </a:rPr>
              <a:t> 29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Aug 31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499194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104392</TotalTime>
  <Words>5540</Words>
  <Application>Microsoft Office PowerPoint</Application>
  <PresentationFormat>On-screen Show (4:3)</PresentationFormat>
  <Paragraphs>1033</Paragraphs>
  <Slides>45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3" baseType="lpstr">
      <vt:lpstr>Arial</vt:lpstr>
      <vt:lpstr>Arial Black</vt:lpstr>
      <vt:lpstr>Calibri</vt:lpstr>
      <vt:lpstr>Monotype Sorts</vt:lpstr>
      <vt:lpstr>Times New Roman</vt:lpstr>
      <vt:lpstr>Wingdings</vt:lpstr>
      <vt:lpstr>Office Theme</vt:lpstr>
      <vt:lpstr>Document</vt:lpstr>
      <vt:lpstr>TGbe July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List-1</vt:lpstr>
      <vt:lpstr>Submission’s List-2</vt:lpstr>
      <vt:lpstr>Submission’s List-3</vt:lpstr>
      <vt:lpstr>Submission’s List-4</vt:lpstr>
      <vt:lpstr>Submission’s List-5</vt:lpstr>
      <vt:lpstr>Technical Submission’s List</vt:lpstr>
      <vt:lpstr>Monday PHY Agenda–AM1</vt:lpstr>
      <vt:lpstr>Monday MAC Agenda–AM1</vt:lpstr>
      <vt:lpstr>Monday Joint Agenda-PM1</vt:lpstr>
      <vt:lpstr>Summary from May meeting and conf calls</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Joint Agenda-AM2</vt:lpstr>
      <vt:lpstr>LB266 CR Status (as of July 13)</vt:lpstr>
      <vt:lpstr>Goals for September</vt:lpstr>
      <vt:lpstr>Proposed Teleconference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2022-07-14T04:02:54Z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