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1" r:id="rId22"/>
    <p:sldId id="363" r:id="rId23"/>
    <p:sldId id="366" r:id="rId24"/>
    <p:sldId id="364" r:id="rId25"/>
    <p:sldId id="334" r:id="rId26"/>
    <p:sldId id="335" r:id="rId27"/>
    <p:sldId id="346" r:id="rId28"/>
    <p:sldId id="365" r:id="rId29"/>
    <p:sldId id="348" r:id="rId30"/>
    <p:sldId id="349" r:id="rId31"/>
    <p:sldId id="350" r:id="rId32"/>
    <p:sldId id="351" r:id="rId33"/>
    <p:sldId id="352" r:id="rId34"/>
    <p:sldId id="357" r:id="rId35"/>
    <p:sldId id="358" r:id="rId36"/>
    <p:sldId id="353" r:id="rId37"/>
    <p:sldId id="359" r:id="rId38"/>
    <p:sldId id="360" r:id="rId39"/>
    <p:sldId id="355" r:id="rId40"/>
    <p:sldId id="356" r:id="rId41"/>
    <p:sldId id="362"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630037-3A1D-4EAB-A2F7-8287BE507CB3}" v="417" dt="2022-07-11T16:04:22.1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custSel addSld delSld modSld modMainMaster">
      <pc:chgData name="Alfred Asterjadhi" userId="39de57b9-85c0-4fd1-aaac-8ca2b6560ad0" providerId="ADAL" clId="{5D630037-3A1D-4EAB-A2F7-8287BE507CB3}" dt="2022-07-11T16:07:22.683" v="2046" actId="6549"/>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1T14:56:41.590" v="1838" actId="13926"/>
        <pc:sldMkLst>
          <pc:docMk/>
          <pc:sldMk cId="3976818858" sldId="269"/>
        </pc:sldMkLst>
        <pc:graphicFrameChg chg="modGraphic">
          <ac:chgData name="Alfred Asterjadhi" userId="39de57b9-85c0-4fd1-aaac-8ca2b6560ad0" providerId="ADAL" clId="{5D630037-3A1D-4EAB-A2F7-8287BE507CB3}" dt="2022-07-11T14:56:41.590" v="1838"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1T15:36:56.004" v="1931" actId="2057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1T15:36:56.004" v="1931" actId="2057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1T16:05:29.413" v="2044" actId="6549"/>
        <pc:sldMkLst>
          <pc:docMk/>
          <pc:sldMk cId="1766754893" sldId="346"/>
        </pc:sldMkLst>
        <pc:spChg chg="mod">
          <ac:chgData name="Alfred Asterjadhi" userId="39de57b9-85c0-4fd1-aaac-8ca2b6560ad0" providerId="ADAL" clId="{5D630037-3A1D-4EAB-A2F7-8287BE507CB3}" dt="2022-07-11T14:46:15.497" v="1694"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16:05:29.413" v="2044" actId="6549"/>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1T15:25:34.108" v="1860" actId="2057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1T15:25:34.108" v="1860"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1T14:54:06.529" v="1833" actId="6549"/>
        <pc:sldMkLst>
          <pc:docMk/>
          <pc:sldMk cId="1731012775" sldId="349"/>
        </pc:sldMkLst>
        <pc:spChg chg="mod">
          <ac:chgData name="Alfred Asterjadhi" userId="39de57b9-85c0-4fd1-aaac-8ca2b6560ad0" providerId="ADAL" clId="{5D630037-3A1D-4EAB-A2F7-8287BE507CB3}" dt="2022-07-11T14:46:10.877" v="1693"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1T14:54:06.529" v="1833" actId="6549"/>
          <ac:spMkLst>
            <pc:docMk/>
            <pc:sldMk cId="1731012775" sldId="349"/>
            <ac:spMk id="3" creationId="{DFB0BA47-D7B6-4F95-932E-A7AA615BC440}"/>
          </ac:spMkLst>
        </pc:spChg>
      </pc:sldChg>
      <pc:sldChg chg="modSp add mod">
        <pc:chgData name="Alfred Asterjadhi" userId="39de57b9-85c0-4fd1-aaac-8ca2b6560ad0" providerId="ADAL" clId="{5D630037-3A1D-4EAB-A2F7-8287BE507CB3}" dt="2022-07-11T15:37:16.545" v="193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1T15:37:16.545" v="1932" actId="207"/>
          <ac:graphicFrameMkLst>
            <pc:docMk/>
            <pc:sldMk cId="1665993413" sldId="361"/>
            <ac:graphicFrameMk id="6" creationId="{5094FBC8-BB74-47F3-965D-16BC678F4D1D}"/>
          </ac:graphicFrameMkLst>
        </pc:graphicFrameChg>
      </pc:sldChg>
      <pc:sldChg chg="new">
        <pc:chgData name="Alfred Asterjadhi" userId="39de57b9-85c0-4fd1-aaac-8ca2b6560ad0" providerId="ADAL" clId="{5D630037-3A1D-4EAB-A2F7-8287BE507CB3}" dt="2022-07-08T19:36:18.589" v="402" actId="680"/>
        <pc:sldMkLst>
          <pc:docMk/>
          <pc:sldMk cId="3576977642" sldId="362"/>
        </pc:sldMkLst>
      </pc:sldChg>
      <pc:sldChg chg="modSp add mod">
        <pc:chgData name="Alfred Asterjadhi" userId="39de57b9-85c0-4fd1-aaac-8ca2b6560ad0" providerId="ADAL" clId="{5D630037-3A1D-4EAB-A2F7-8287BE507CB3}" dt="2022-07-11T15:28:41.124" v="1891" actId="114"/>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1T15:28:41.124" v="1891" actId="114"/>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09T17:00:21.818" v="768" actId="20577"/>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09T17:00:21.818" v="768" actId="20577"/>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1T15:38:11.259" v="1936" actId="2057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1T15:38:11.259" v="1936" actId="20577"/>
          <ac:graphicFrameMkLst>
            <pc:docMk/>
            <pc:sldMk cId="354494376" sldId="366"/>
            <ac:graphicFrameMk id="6" creationId="{5094FBC8-BB74-47F3-965D-16BC678F4D1D}"/>
          </ac:graphicFrameMkLst>
        </pc:graphicFrameChg>
      </pc:sldChg>
      <pc:sldMasterChg chg="modSp mod modSldLayout">
        <pc:chgData name="Alfred Asterjadhi" userId="39de57b9-85c0-4fd1-aaac-8ca2b6560ad0" providerId="ADAL" clId="{5D630037-3A1D-4EAB-A2F7-8287BE507CB3}" dt="2022-07-11T16:07:22.683" v="2046" actId="6549"/>
        <pc:sldMasterMkLst>
          <pc:docMk/>
          <pc:sldMasterMk cId="0" sldId="2147483648"/>
        </pc:sldMasterMkLst>
        <pc:spChg chg="mod">
          <ac:chgData name="Alfred Asterjadhi" userId="39de57b9-85c0-4fd1-aaac-8ca2b6560ad0" providerId="ADAL" clId="{5D630037-3A1D-4EAB-A2F7-8287BE507CB3}" dt="2022-07-11T16:07:22.683" v="204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802.11-22/0862r2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2/11-22-1008-00-00be-lb266-cr-for-misc-cids-in-clause-9-4-2.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5-00-00be-lb266-cr-for-ba-operation-with-mlo.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04-00-00be-lb266-cr-for-ps-operation-with-mlo.docx" TargetMode="External"/><Relationship Id="rId5" Type="http://schemas.openxmlformats.org/officeDocument/2006/relationships/hyperlink" Target="https://mentor.ieee.org/802.11/dcn/22/11-22-0999-00-00be-lb266-cr-for-9-3-1-22-2.docx" TargetMode="External"/><Relationship Id="rId4" Type="http://schemas.openxmlformats.org/officeDocument/2006/relationships/hyperlink" Target="https://mentor.ieee.org/802.11/dcn/22/11-22-0997-00-00be-cr-for-10-3-14-2-and-10-3-14-3.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1024-00-00be-lb266-crs-on-cca-sensitivity.docx" TargetMode="External"/><Relationship Id="rId13" Type="http://schemas.openxmlformats.org/officeDocument/2006/relationships/hyperlink" Target="https://mentor.ieee.org/802.11/dcn/22/11-22-1030-00-00be-lb266-cr-for-36-3-2-5-20-mhz-operating-non-ap-stas.docx" TargetMode="External"/><Relationship Id="rId3" Type="http://schemas.openxmlformats.org/officeDocument/2006/relationships/hyperlink" Target="https://mentor.ieee.org/802.11/dcn/22/11-22-1014-00-00be-resolution-of-cids-in-clause-3-1-related-to-epcs-cc-266.docx" TargetMode="External"/><Relationship Id="rId7" Type="http://schemas.openxmlformats.org/officeDocument/2006/relationships/hyperlink" Target="https://mentor.ieee.org/802.11/dcn/22/11-22-1023-00-00be-ap-link-disablement.docx" TargetMode="External"/><Relationship Id="rId12"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09-00-00be-cr-for-35-3-13.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19-00-00be-lb266-cr-for-clause-9-3-3.docx" TargetMode="External"/><Relationship Id="rId11" Type="http://schemas.openxmlformats.org/officeDocument/2006/relationships/hyperlink" Target="https://mentor.ieee.org/802.11/dcn/22/11-22-1027-00-00be-d2-0-comment-resolution-on-u-sig-part-1.docx" TargetMode="External"/><Relationship Id="rId5" Type="http://schemas.openxmlformats.org/officeDocument/2006/relationships/hyperlink" Target="https://mentor.ieee.org/802.11/dcn/22/11-22-1016-00-00be-cr-for-table-35-7.docx" TargetMode="External"/><Relationship Id="rId10" Type="http://schemas.openxmlformats.org/officeDocument/2006/relationships/hyperlink" Target="https://mentor.ieee.org/802.11/dcn/22/11-22-1026-00-00be-cr-for-misc-cids-for-35-3-12-4.docx" TargetMode="External"/><Relationship Id="rId4" Type="http://schemas.openxmlformats.org/officeDocument/2006/relationships/hyperlink" Target="https://mentor.ieee.org/802.11/dcn/22/11-22-1015-00-00be-resolution-of-epcs-related-cids-in-clause-4-5-13-cc-266.docx" TargetMode="External"/><Relationship Id="rId9" Type="http://schemas.openxmlformats.org/officeDocument/2006/relationships/hyperlink" Target="https://mentor.ieee.org/802.11/dcn/22/11-22-1025-00-00be-cr-for-om-part-1.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1032-00-00be-cr-for-35-3-3.docx" TargetMode="External"/><Relationship Id="rId2" Type="http://schemas.openxmlformats.org/officeDocument/2006/relationships/hyperlink" Target="https://mentor.ieee.org/802.11/dcn/22/11-22-1031-00-00be-lb266-cr-for-36-3-12-9-eht-stf.docx" TargetMode="Externa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055-00-00be-lb266-cr-for-35-3-16-5-1-part-1.docx" TargetMode="External"/><Relationship Id="rId2" Type="http://schemas.openxmlformats.org/officeDocument/2006/relationships/hyperlink" Target="https://mentor.ieee.org/802.11/dcn/22/11-22-1053-00-00be-cr-for-9-4-2-1.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058-00-00be-lb266-cr-for-clause-36-2-12-5.docx" TargetMode="External"/><Relationship Id="rId5" Type="http://schemas.openxmlformats.org/officeDocument/2006/relationships/hyperlink" Target="https://mentor.ieee.org/802.11/dcn/22/11-22-1057-00-00be-lb266-cr-for-cid-11284.docx" TargetMode="External"/><Relationship Id="rId4" Type="http://schemas.openxmlformats.org/officeDocument/2006/relationships/hyperlink" Target="https://mentor.ieee.org/802.11/dcn/22/11-22-1056-00-00be-lb266-cr-on-cid-12155.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887-01-00be-enhancements-for-massive-tsn.pptx" TargetMode="External"/><Relationship Id="rId2" Type="http://schemas.openxmlformats.org/officeDocument/2006/relationships/hyperlink" Target="https://mentor.ieee.org/802.11/dcn/21/11-21-1887-00-00be-conditional-str.pptx" TargetMode="Externa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7-00-00be-d2-0-comment-resolution-on-u-sig-part-1.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24-00-00be-lb266-crs-on-cca-sensitivit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6-00-00be-lb266-cr-on-cid-12155.docx" TargetMode="External"/><Relationship Id="rId5" Type="http://schemas.openxmlformats.org/officeDocument/2006/relationships/hyperlink" Target="https://mentor.ieee.org/802.11/dcn/22/11-22-1031-01-00be-lb266-cr-for-36-3-12-9-eht-stf.docx" TargetMode="External"/><Relationship Id="rId4" Type="http://schemas.openxmlformats.org/officeDocument/2006/relationships/hyperlink" Target="https://mentor.ieee.org/802.11/dcn/22/11-22-1030-00-00be-lb266-cr-for-36-3-2-5-20-mhz-operating-non-ap-stas.doc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2/11-22-1015-00-00be-resolution-of-epcs-related-cids-in-clause-4-5-13-cc-266.docx" TargetMode="External"/><Relationship Id="rId3" Type="http://schemas.openxmlformats.org/officeDocument/2006/relationships/hyperlink" Target="https://mentor.ieee.org/802.11/dcn/22/11-22-1004-00-00be-lb266-cr-for-ps-operation-with-mlo.docx" TargetMode="External"/><Relationship Id="rId7" Type="http://schemas.openxmlformats.org/officeDocument/2006/relationships/hyperlink" Target="https://mentor.ieee.org/802.11/dcn/22/11-22-1014-00-00be-resolution-of-cids-in-clause-3-1-related-to-epcs-cc-266.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0-00be-cr-for-35-3-13.docx" TargetMode="External"/><Relationship Id="rId5" Type="http://schemas.openxmlformats.org/officeDocument/2006/relationships/hyperlink" Target="https://mentor.ieee.org/802.11/dcn/22/11-22-1008-00-00be-lb266-cr-for-misc-cids-in-clause-9-4-2.docx" TargetMode="External"/><Relationship Id="rId4" Type="http://schemas.openxmlformats.org/officeDocument/2006/relationships/hyperlink" Target="https://mentor.ieee.org/802.11/dcn/22/11-22-1005-00-00be-lb266-cr-for-ba-operation-with-mlo.docx" TargetMode="External"/><Relationship Id="rId9" Type="http://schemas.openxmlformats.org/officeDocument/2006/relationships/hyperlink" Target="https://mentor.ieee.org/802.11/dcn/22/11-22-1019-00-00be-lb266-cr-for-clause-9-3-3.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1/11-21-1887-01-00be-conditional-str.pptx" TargetMode="External"/><Relationship Id="rId3" Type="http://schemas.openxmlformats.org/officeDocument/2006/relationships/hyperlink" Target="https://mentor.ieee.org/802.11/dcn/22/11-22-0972-02-00be-tgbe-editor-s-report-on-lb266.ppt" TargetMode="External"/><Relationship Id="rId7" Type="http://schemas.openxmlformats.org/officeDocument/2006/relationships/hyperlink" Target="https://mentor.ieee.org/802.11/dcn/22/11-22-1016-00-00be-cr-for-table-35-7.docx" TargetMode="External"/><Relationship Id="rId2" Type="http://schemas.openxmlformats.org/officeDocument/2006/relationships/hyperlink" Target="https://mentor.ieee.org/802.11/dcn/22/11-22-1038-00-00be-tgbe-motions-list-part-3.ppt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999-00-00be-lb266-cr-for-9-3-1-22-2.docx" TargetMode="External"/><Relationship Id="rId5" Type="http://schemas.openxmlformats.org/officeDocument/2006/relationships/hyperlink" Target="https://mentor.ieee.org/802.11/dcn/22/11-22-0993-00-00be-lb266-cr-for-9-3-1-22-3.docx" TargetMode="External"/><Relationship Id="rId4" Type="http://schemas.openxmlformats.org/officeDocument/2006/relationships/hyperlink" Target="https://mentor.ieee.org/802.11/dcn/22/11-22-0992-00-00be-lb266-cr-for-9-3-1-22-1.docx" TargetMode="External"/><Relationship Id="rId9" Type="http://schemas.openxmlformats.org/officeDocument/2006/relationships/hyperlink" Target="https://mentor.ieee.org/802.11/dcn/22/11-22-0887-01-00be-enhancements-for-massive-tsn.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2/11-22-1032-00-00be-cr-for-35-3-3.docx" TargetMode="External"/><Relationship Id="rId3" Type="http://schemas.openxmlformats.org/officeDocument/2006/relationships/hyperlink" Target="https://mentor.ieee.org/802.11/dcn/22/11-22-1015-00-00be-resolution-of-epcs-related-cids-in-clause-4-5-13-cc-266.docx" TargetMode="External"/><Relationship Id="rId7" Type="http://schemas.openxmlformats.org/officeDocument/2006/relationships/hyperlink" Target="https://mentor.ieee.org/802.11/dcn/22/11-22-1029-00-00be-lb266-cr-for-35-3-4-1.docx" TargetMode="External"/><Relationship Id="rId2" Type="http://schemas.openxmlformats.org/officeDocument/2006/relationships/hyperlink" Target="https://mentor.ieee.org/802.11/dcn/22/11-22-1014-00-00be-resolution-of-cids-in-clause-3-1-related-to-epcs-cc-26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6-00-00be-cr-for-misc-cids-for-35-3-12-4.docx" TargetMode="External"/><Relationship Id="rId5" Type="http://schemas.openxmlformats.org/officeDocument/2006/relationships/hyperlink" Target="https://mentor.ieee.org/802.11/dcn/22/11-22-1025-00-00be-cr-for-om-part-1.docx" TargetMode="External"/><Relationship Id="rId4" Type="http://schemas.openxmlformats.org/officeDocument/2006/relationships/hyperlink" Target="https://mentor.ieee.org/802.11/dcn/22/11-22-1019-00-00be-lb266-cr-for-clause-9-3-3.docx" TargetMode="External"/><Relationship Id="rId9" Type="http://schemas.openxmlformats.org/officeDocument/2006/relationships/hyperlink" Target="https://mentor.ieee.org/802.11/dcn/22/11-22-1053-00-00be-cr-for-9-4-2-1.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July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2022 meeting and conf calls</a:t>
            </a:r>
          </a:p>
          <a:p>
            <a:pPr>
              <a:buFont typeface="Arial" panose="020B0604020202020204" pitchFamily="34" charset="0"/>
              <a:buChar char="•"/>
            </a:pPr>
            <a:r>
              <a:rPr lang="en-US" sz="1800" dirty="0"/>
              <a:t>Approve TGbe minutes from May 2022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September 2022</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050" dirty="0"/>
              <a:t>Monday, AM1, MAC/PHY (08:00-10:00)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Monday, PM1, Joint (13:30-15:30)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Summary from May 2022 meeting and conf calls</a:t>
            </a:r>
          </a:p>
          <a:p>
            <a:pPr marL="800100" lvl="1" indent="-342900">
              <a:buFont typeface="Arial" panose="020B0604020202020204" pitchFamily="34" charset="0"/>
              <a:buChar char="•"/>
            </a:pPr>
            <a:r>
              <a:rPr lang="en-US" altLang="en-US" sz="1000" dirty="0"/>
              <a:t>Approve TG minutes and confirm TGbe secretary</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r>
              <a:rPr lang="en-US" altLang="en-US" sz="1050" dirty="0"/>
              <a:t>Monday,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Tuesday,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Tuesday, PM1, MAC/PHY (13:30-15:30)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lvl="0">
              <a:buFont typeface="Arial" panose="020B0604020202020204" pitchFamily="34" charset="0"/>
              <a:buChar char="•"/>
            </a:pPr>
            <a:r>
              <a:rPr lang="en-US" altLang="en-US" sz="1050" dirty="0"/>
              <a:t>Tuesday,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Wednesday,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altLang="en-US" sz="1000" dirty="0"/>
              <a:t>Recess</a:t>
            </a:r>
          </a:p>
          <a:p>
            <a:pPr lvl="0">
              <a:buFont typeface="Arial" panose="020B0604020202020204" pitchFamily="34" charset="0"/>
              <a:buChar char="•"/>
            </a:pPr>
            <a:r>
              <a:rPr lang="en-US" altLang="en-US" sz="1050" dirty="0"/>
              <a:t>Wednesday, PM2, MAC/PHY (16:00-18:00)</a:t>
            </a:r>
          </a:p>
          <a:p>
            <a:pPr lvl="1">
              <a:lnSpc>
                <a:spcPct val="80000"/>
              </a:lnSpc>
              <a:buFont typeface="Arial" panose="020B0604020202020204" pitchFamily="34" charset="0"/>
              <a:buChar char="•"/>
            </a:pPr>
            <a:r>
              <a:rPr lang="en-US" altLang="en-US" sz="1000" dirty="0"/>
              <a:t>PHY Ad-Hoc session (chaired by Sigurd Schelstraete)</a:t>
            </a:r>
          </a:p>
          <a:p>
            <a:pPr lvl="1">
              <a:lnSpc>
                <a:spcPct val="80000"/>
              </a:lnSpc>
              <a:buFont typeface="Arial" panose="020B0604020202020204" pitchFamily="34" charset="0"/>
              <a:buChar char="•"/>
            </a:pPr>
            <a:r>
              <a:rPr lang="en-US" altLang="en-US" sz="1000" dirty="0"/>
              <a:t>MAC Ad-Hoc session (chaired by Liwen Chu)</a:t>
            </a:r>
          </a:p>
          <a:p>
            <a:pPr>
              <a:buFont typeface="Arial" panose="020B0604020202020204" pitchFamily="34" charset="0"/>
              <a:buChar char="•"/>
            </a:pPr>
            <a:r>
              <a:rPr lang="en-US" altLang="en-US" sz="1050" dirty="0"/>
              <a:t>Thursday, AM1, Joint (08:00-10:00)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p>
          <a:p>
            <a:pPr>
              <a:buFont typeface="Arial" panose="020B0604020202020204" pitchFamily="34" charset="0"/>
              <a:buChar char="•"/>
            </a:pPr>
            <a:r>
              <a:rPr lang="en-US" altLang="en-US" sz="1050" dirty="0"/>
              <a:t>Thursday, AM2, Joint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Motions</a:t>
            </a:r>
          </a:p>
          <a:p>
            <a:pPr marL="800100" lvl="1" indent="-342900">
              <a:buFont typeface="Arial" panose="020B0604020202020204" pitchFamily="34" charset="0"/>
              <a:buChar char="•"/>
            </a:pPr>
            <a:r>
              <a:rPr lang="en-US" sz="1000" dirty="0"/>
              <a:t>Goals for September 2022</a:t>
            </a:r>
          </a:p>
          <a:p>
            <a:pPr marL="800100" lvl="1" indent="-342900">
              <a:buFont typeface="Arial" panose="020B0604020202020204" pitchFamily="34" charset="0"/>
              <a:buChar char="•"/>
            </a:pPr>
            <a:r>
              <a:rPr lang="en-US" sz="1000" dirty="0"/>
              <a:t>Teleconference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July 2022</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788601812"/>
              </p:ext>
            </p:extLst>
          </p:nvPr>
        </p:nvGraphicFramePr>
        <p:xfrm>
          <a:off x="826833" y="2282825"/>
          <a:ext cx="7016939" cy="304800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highlight>
                            <a:srgbClr val="00FF00"/>
                          </a:highlight>
                        </a:rPr>
                        <a:t>TGbe Ad-Hoc</a:t>
                      </a:r>
                    </a:p>
                    <a:p>
                      <a:pPr algn="ctr"/>
                      <a:r>
                        <a:rPr lang="en-US" sz="1800" b="0" dirty="0">
                          <a:solidFill>
                            <a:schemeClr val="tx1"/>
                          </a:solidFill>
                          <a:highlight>
                            <a:srgbClr val="00FF00"/>
                          </a:highlight>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t>TGbe</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highlight>
                            <a:srgbClr val="FFFF00"/>
                          </a:highlight>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highlight>
                            <a:srgbClr val="FFFF00"/>
                          </a:highlight>
                        </a:rPr>
                        <a:t>TGbe Ad-Hoc</a:t>
                      </a:r>
                    </a:p>
                    <a:p>
                      <a:pPr algn="ctr"/>
                      <a:r>
                        <a:rPr lang="en-US" sz="1800" b="0" dirty="0">
                          <a:solidFill>
                            <a:schemeClr val="tx1"/>
                          </a:solidFill>
                        </a:rPr>
                        <a:t>[</a:t>
                      </a:r>
                      <a:r>
                        <a:rPr lang="en-US" sz="1800" b="0" dirty="0">
                          <a:solidFill>
                            <a:schemeClr val="tx1"/>
                          </a:solidFill>
                          <a:highlight>
                            <a:srgbClr val="FFFF00"/>
                          </a:highlight>
                        </a:rPr>
                        <a:t>MAC/</a:t>
                      </a:r>
                      <a:r>
                        <a:rPr lang="en-US" sz="1800" b="0" dirty="0">
                          <a:solidFill>
                            <a:schemeClr val="tx1"/>
                          </a:solidFill>
                          <a:highlight>
                            <a:srgbClr val="FF0000"/>
                          </a:highlight>
                        </a:rPr>
                        <a:t>PHY</a:t>
                      </a:r>
                      <a:r>
                        <a:rPr lang="en-US" sz="1800" b="0" dirty="0">
                          <a:solidFill>
                            <a:schemeClr val="tx1"/>
                          </a:solidFill>
                        </a:rPr>
                        <a:t>]</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10-15,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46377145"/>
              </p:ext>
            </p:extLst>
          </p:nvPr>
        </p:nvGraphicFramePr>
        <p:xfrm>
          <a:off x="851217" y="1582301"/>
          <a:ext cx="7759383" cy="467133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901383">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kern="1200" dirty="0">
                          <a:solidFill>
                            <a:schemeClr val="tx1"/>
                          </a:solidFill>
                          <a:latin typeface="+mn-lt"/>
                          <a:ea typeface="+mn-ea"/>
                          <a:cs typeface="+mn-cs"/>
                          <a:hlinkClick r:id="rId2"/>
                        </a:rPr>
                        <a:t>992r0</a:t>
                      </a:r>
                      <a:r>
                        <a:rPr lang="en-US" sz="1200" b="0" kern="1200" dirty="0">
                          <a:solidFill>
                            <a:schemeClr val="tx1"/>
                          </a:solidFill>
                          <a:latin typeface="+mn-lt"/>
                          <a:ea typeface="+mn-ea"/>
                          <a:cs typeface="+mn-cs"/>
                        </a:rPr>
                        <a:t> </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9.3.1.22.1</a:t>
                      </a:r>
                    </a:p>
                  </a:txBody>
                  <a:tcPr marL="9525" marR="9525" marT="9525" marB="0" anchor="b"/>
                </a:tc>
                <a:tc>
                  <a:txBody>
                    <a:bodyPr/>
                    <a:lstStyle/>
                    <a:p>
                      <a:pPr algn="ctr" fontAlgn="b"/>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387265439"/>
                  </a:ext>
                </a:extLst>
              </a:tr>
              <a:tr h="259126">
                <a:tc>
                  <a:txBody>
                    <a:bodyPr/>
                    <a:lstStyle/>
                    <a:p>
                      <a:pPr algn="ctr" fontAlgn="b"/>
                      <a:r>
                        <a:rPr lang="en-US" sz="1200" b="0" kern="1200" dirty="0">
                          <a:solidFill>
                            <a:schemeClr val="tx1"/>
                          </a:solidFill>
                          <a:latin typeface="+mn-lt"/>
                          <a:ea typeface="+mn-ea"/>
                          <a:cs typeface="+mn-cs"/>
                          <a:hlinkClick r:id="rId3"/>
                        </a:rPr>
                        <a:t>993r0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9.3.1.22.3</a:t>
                      </a:r>
                    </a:p>
                  </a:txBody>
                  <a:tcPr marL="9525" marR="9525" marT="9525" marB="0" anchor="b"/>
                </a:tc>
                <a:tc>
                  <a:txBody>
                    <a:bodyPr/>
                    <a:lstStyle/>
                    <a:p>
                      <a:pPr algn="ctr" fontAlgn="b"/>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0004"/>
                  </a:ext>
                </a:extLst>
              </a:tr>
              <a:tr h="297047">
                <a:tc>
                  <a:txBody>
                    <a:bodyPr/>
                    <a:lstStyle/>
                    <a:p>
                      <a:pPr algn="ctr" fontAlgn="b"/>
                      <a:r>
                        <a:rPr lang="en-US" sz="1200" b="0" kern="1200" dirty="0">
                          <a:solidFill>
                            <a:srgbClr val="7030A0"/>
                          </a:solidFill>
                          <a:latin typeface="+mn-lt"/>
                          <a:ea typeface="+mn-ea"/>
                          <a:cs typeface="+mn-cs"/>
                          <a:hlinkClick r:id="rId4">
                            <a:extLst>
                              <a:ext uri="{A12FA001-AC4F-418D-AE19-62706E023703}">
                                <ahyp:hlinkClr xmlns:ahyp="http://schemas.microsoft.com/office/drawing/2018/hyperlinkcolor" val="tx"/>
                              </a:ext>
                            </a:extLst>
                          </a:hlinkClick>
                        </a:rPr>
                        <a:t>997r0</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CR for 10.3.14.2 and 10.3.14.3</a:t>
                      </a:r>
                    </a:p>
                  </a:txBody>
                  <a:tcPr marL="9525" marR="9525" marT="9525" marB="0" anchor="b"/>
                </a:tc>
                <a:tc>
                  <a:txBody>
                    <a:bodyPr/>
                    <a:lstStyle/>
                    <a:p>
                      <a:pPr algn="ctr" fontAlgn="b"/>
                      <a:r>
                        <a:rPr lang="en-US" sz="1200" b="0" kern="1200" dirty="0">
                          <a:solidFill>
                            <a:srgbClr val="7030A0"/>
                          </a:solidFill>
                          <a:latin typeface="+mn-lt"/>
                          <a:ea typeface="+mn-ea"/>
                          <a:cs typeface="+mn-cs"/>
                        </a:rPr>
                        <a:t>Po-Kai Huang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19</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0005"/>
                  </a:ext>
                </a:extLst>
              </a:tr>
              <a:tr h="297047">
                <a:tc>
                  <a:txBody>
                    <a:bodyPr/>
                    <a:lstStyle/>
                    <a:p>
                      <a:pPr algn="ctr" fontAlgn="b"/>
                      <a:r>
                        <a:rPr lang="en-US" sz="1200" b="0" kern="1200" dirty="0">
                          <a:solidFill>
                            <a:schemeClr val="tx1"/>
                          </a:solidFill>
                          <a:latin typeface="+mn-lt"/>
                          <a:ea typeface="+mn-ea"/>
                          <a:cs typeface="+mn-cs"/>
                          <a:hlinkClick r:id="rId5"/>
                        </a:rPr>
                        <a:t>999r0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9.3.1.22.2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9</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chemeClr val="tx1"/>
                          </a:solidFill>
                          <a:latin typeface="+mn-lt"/>
                          <a:ea typeface="+mn-ea"/>
                          <a:cs typeface="+mn-cs"/>
                        </a:rPr>
                        <a:t>1000r0</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kern="1200" dirty="0">
                          <a:solidFill>
                            <a:schemeClr val="tx1"/>
                          </a:solidFill>
                          <a:latin typeface="+mn-lt"/>
                          <a:ea typeface="+mn-ea"/>
                          <a:cs typeface="+mn-cs"/>
                        </a:rPr>
                        <a:t>1001r0</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9.3.1.22.5</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kern="1200" dirty="0">
                          <a:solidFill>
                            <a:schemeClr val="tx1"/>
                          </a:solidFill>
                          <a:latin typeface="+mn-lt"/>
                          <a:ea typeface="+mn-ea"/>
                          <a:cs typeface="+mn-cs"/>
                        </a:rPr>
                        <a:t>1002r0</a:t>
                      </a:r>
                    </a:p>
                  </a:txBody>
                  <a:tcPr marL="0" marR="9525" marT="9525" marB="0" anchor="b"/>
                </a:tc>
                <a:tc>
                  <a:txBody>
                    <a:bodyPr/>
                    <a:lstStyle/>
                    <a:p>
                      <a:pPr algn="l" fontAlgn="b"/>
                      <a:r>
                        <a:rPr lang="en-US" sz="1200" b="0" kern="1200" dirty="0">
                          <a:solidFill>
                            <a:schemeClr val="tx1"/>
                          </a:solidFill>
                          <a:latin typeface="+mn-lt"/>
                          <a:ea typeface="+mn-ea"/>
                          <a:cs typeface="+mn-cs"/>
                        </a:rPr>
                        <a:t>LB266 CR for 9.3.1.22.9</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Yanjun Sun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kern="1200" dirty="0">
                          <a:solidFill>
                            <a:schemeClr val="tx1"/>
                          </a:solidFill>
                          <a:latin typeface="+mn-lt"/>
                          <a:ea typeface="+mn-ea"/>
                          <a:cs typeface="+mn-cs"/>
                        </a:rPr>
                        <a:t>1003r0</a:t>
                      </a:r>
                    </a:p>
                  </a:txBody>
                  <a:tcPr marL="0" marR="9525" marT="9525" marB="0" anchor="b"/>
                </a:tc>
                <a:tc>
                  <a:txBody>
                    <a:bodyPr/>
                    <a:lstStyle/>
                    <a:p>
                      <a:pPr algn="l" fontAlgn="b"/>
                      <a:r>
                        <a:rPr lang="en-US" sz="1200" b="0" kern="1200" dirty="0">
                          <a:solidFill>
                            <a:schemeClr val="tx1"/>
                          </a:solidFill>
                          <a:latin typeface="+mn-lt"/>
                          <a:ea typeface="+mn-ea"/>
                          <a:cs typeface="+mn-cs"/>
                        </a:rPr>
                        <a:t>LB266: CR for ML IE rules</a:t>
                      </a:r>
                    </a:p>
                  </a:txBody>
                  <a:tcPr marL="9525" marR="9525" marT="9525" marB="0" anchor="b"/>
                </a:tc>
                <a:tc>
                  <a:txBody>
                    <a:bodyPr/>
                    <a:lstStyle/>
                    <a:p>
                      <a:pPr algn="ctr" fontAlgn="b"/>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kern="1200" dirty="0">
                          <a:solidFill>
                            <a:srgbClr val="7030A0"/>
                          </a:solidFill>
                          <a:latin typeface="+mn-lt"/>
                          <a:ea typeface="+mn-ea"/>
                          <a:cs typeface="+mn-cs"/>
                          <a:hlinkClick r:id="rId6">
                            <a:extLst>
                              <a:ext uri="{A12FA001-AC4F-418D-AE19-62706E023703}">
                                <ahyp:hlinkClr xmlns:ahyp="http://schemas.microsoft.com/office/drawing/2018/hyperlinkcolor" val="tx"/>
                              </a:ext>
                            </a:extLst>
                          </a:hlinkClick>
                        </a:rPr>
                        <a:t>1004r1</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LB266: CR for PS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19</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rgbClr val="7030A0"/>
                          </a:solidFill>
                          <a:latin typeface="+mn-lt"/>
                          <a:ea typeface="+mn-ea"/>
                          <a:cs typeface="+mn-cs"/>
                          <a:hlinkClick r:id="rId7">
                            <a:extLst>
                              <a:ext uri="{A12FA001-AC4F-418D-AE19-62706E023703}">
                                <ahyp:hlinkClr xmlns:ahyp="http://schemas.microsoft.com/office/drawing/2018/hyperlinkcolor" val="tx"/>
                              </a:ext>
                            </a:extLst>
                          </a:hlinkClick>
                        </a:rPr>
                        <a:t>1005r0</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LB266: CR for BA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14</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1006r0</a:t>
                      </a:r>
                    </a:p>
                  </a:txBody>
                  <a:tcPr marL="0" marR="9525" marT="9525" marB="0" anchor="b"/>
                </a:tc>
                <a:tc>
                  <a:txBody>
                    <a:bodyPr/>
                    <a:lstStyle/>
                    <a:p>
                      <a:pPr algn="l" fontAlgn="b"/>
                      <a:r>
                        <a:rPr lang="en-US" sz="1200" b="0" kern="1200" dirty="0">
                          <a:solidFill>
                            <a:schemeClr val="tx1"/>
                          </a:solidFill>
                          <a:latin typeface="+mn-lt"/>
                          <a:ea typeface="+mn-ea"/>
                          <a:cs typeface="+mn-cs"/>
                        </a:rPr>
                        <a:t>CR for Frame Exchanges for MLO discovery and setup</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kern="1200" dirty="0">
                          <a:solidFill>
                            <a:schemeClr val="tx1"/>
                          </a:solidFill>
                          <a:latin typeface="+mn-lt"/>
                          <a:ea typeface="+mn-ea"/>
                          <a:cs typeface="+mn-cs"/>
                        </a:rPr>
                        <a:t>1007r0</a:t>
                      </a:r>
                    </a:p>
                  </a:txBody>
                  <a:tcPr marL="0" marR="9525" marT="9525" marB="0" anchor="b"/>
                </a:tc>
                <a:tc>
                  <a:txBody>
                    <a:bodyPr/>
                    <a:lstStyle/>
                    <a:p>
                      <a:pPr algn="l" fontAlgn="b"/>
                      <a:r>
                        <a:rPr lang="en-US" sz="1200" b="0" kern="1200" dirty="0">
                          <a:solidFill>
                            <a:schemeClr val="tx1"/>
                          </a:solidFill>
                          <a:latin typeface="+mn-lt"/>
                          <a:ea typeface="+mn-ea"/>
                          <a:cs typeface="+mn-cs"/>
                        </a:rPr>
                        <a:t>LB266: CR for MBSSID operation with MLO</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Abhishek Patil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TBD</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1008r1</a:t>
                      </a:r>
                      <a:endParaRPr lang="en-US" sz="1200" b="0" kern="1200" dirty="0">
                        <a:solidFill>
                          <a:srgbClr val="7030A0"/>
                        </a:solidFill>
                        <a:latin typeface="+mn-lt"/>
                        <a:ea typeface="+mn-ea"/>
                        <a:cs typeface="+mn-cs"/>
                      </a:endParaRPr>
                    </a:p>
                  </a:txBody>
                  <a:tcPr marL="0" marR="9525" marT="9525" marB="0" anchor="b"/>
                </a:tc>
                <a:tc>
                  <a:txBody>
                    <a:bodyPr/>
                    <a:lstStyle/>
                    <a:p>
                      <a:pPr algn="l" fontAlgn="b"/>
                      <a:r>
                        <a:rPr lang="en-US" sz="1200" b="0" kern="1200" dirty="0">
                          <a:solidFill>
                            <a:srgbClr val="7030A0"/>
                          </a:solidFill>
                          <a:latin typeface="+mn-lt"/>
                          <a:ea typeface="+mn-ea"/>
                          <a:cs typeface="+mn-cs"/>
                        </a:rPr>
                        <a:t>LB266: CR for MISC CIDs in clause 9.4.2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rgbClr val="7030A0"/>
                          </a:solidFill>
                          <a:latin typeface="+mn-lt"/>
                          <a:ea typeface="+mn-ea"/>
                          <a:cs typeface="+mn-cs"/>
                        </a:rPr>
                        <a:t>Abhishek Patil </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kern="1200" dirty="0">
                          <a:solidFill>
                            <a:srgbClr val="7030A0"/>
                          </a:solidFill>
                          <a:latin typeface="+mn-lt"/>
                          <a:ea typeface="+mn-ea"/>
                          <a:cs typeface="+mn-cs"/>
                        </a:rPr>
                        <a:t>10</a:t>
                      </a:r>
                    </a:p>
                  </a:txBody>
                  <a:tcPr marL="9525" marR="9525" marT="9525" marB="0" anchor="b"/>
                </a:tc>
                <a:tc>
                  <a:txBody>
                    <a:bodyPr/>
                    <a:lstStyle/>
                    <a:p>
                      <a:pPr algn="ctr" fontAlgn="b"/>
                      <a:r>
                        <a:rPr lang="en-US" sz="1200" b="0"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kern="1200" dirty="0">
                          <a:solidFill>
                            <a:schemeClr val="tx1"/>
                          </a:solidFill>
                          <a:latin typeface="+mn-lt"/>
                          <a:ea typeface="+mn-ea"/>
                          <a:cs typeface="+mn-cs"/>
                        </a:rPr>
                        <a:t>862r1</a:t>
                      </a: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61828664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8313987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58797592"/>
              </p:ext>
            </p:extLst>
          </p:nvPr>
        </p:nvGraphicFramePr>
        <p:xfrm>
          <a:off x="851217" y="1582301"/>
          <a:ext cx="7683183" cy="46183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1009r1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35.3.13</a:t>
                      </a:r>
                    </a:p>
                  </a:txBody>
                  <a:tcPr marL="9525" marR="9525" marT="9525" marB="0" anchor="b"/>
                </a:tc>
                <a:tc>
                  <a:txBody>
                    <a:bodyPr/>
                    <a:lstStyle/>
                    <a:p>
                      <a:pPr algn="ctr" fontAlgn="b"/>
                      <a:r>
                        <a:rPr lang="en-US" sz="1200" b="0" i="1" kern="1200" dirty="0">
                          <a:solidFill>
                            <a:srgbClr val="7030A0"/>
                          </a:solidFill>
                          <a:effectLst/>
                          <a:latin typeface="+mn-lt"/>
                          <a:ea typeface="+mn-ea"/>
                          <a:cs typeface="+mn-cs"/>
                        </a:rPr>
                        <a:t>Po-Kai Huang</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MAC</a:t>
                      </a:r>
                    </a:p>
                  </a:txBody>
                  <a:tcPr marL="9525" marR="9525" marT="9525" marB="0" anchor="b"/>
                </a:tc>
                <a:extLst>
                  <a:ext uri="{0D108BD9-81ED-4DB2-BD59-A6C34878D82A}">
                    <a16:rowId xmlns:a16="http://schemas.microsoft.com/office/drawing/2014/main" val="942160162"/>
                  </a:ext>
                </a:extLst>
              </a:tr>
              <a:tr h="259126">
                <a:tc>
                  <a:txBody>
                    <a:bodyPr/>
                    <a:lstStyle/>
                    <a:p>
                      <a:pPr algn="ctr"/>
                      <a:r>
                        <a:rPr lang="en-US" sz="1200" b="0" dirty="0">
                          <a:effectLst/>
                        </a:rPr>
                        <a:t>1012r0</a:t>
                      </a:r>
                    </a:p>
                  </a:txBody>
                  <a:tcPr anchor="ctr"/>
                </a:tc>
                <a:tc>
                  <a:txBody>
                    <a:bodyPr/>
                    <a:lstStyle/>
                    <a:p>
                      <a:pPr algn="l" fontAlgn="b"/>
                      <a:r>
                        <a:rPr lang="en-US" sz="1200" b="0" kern="1200" dirty="0">
                          <a:solidFill>
                            <a:schemeClr val="tx1"/>
                          </a:solidFill>
                          <a:latin typeface="+mn-lt"/>
                          <a:ea typeface="+mn-ea"/>
                          <a:cs typeface="+mn-cs"/>
                        </a:rPr>
                        <a:t>CRs for 11be D2.0 Probe Request ML element CIDs</a:t>
                      </a:r>
                    </a:p>
                  </a:txBody>
                  <a:tcPr marL="9525" marR="9525" marT="9525" marB="0" anchor="b"/>
                </a:tc>
                <a:tc>
                  <a:txBody>
                    <a:bodyPr/>
                    <a:lstStyle/>
                    <a:p>
                      <a:pPr algn="ctr" fontAlgn="b"/>
                      <a:r>
                        <a:rPr lang="en-US" sz="1200" b="0" i="0" kern="1200" dirty="0">
                          <a:solidFill>
                            <a:schemeClr val="tx1"/>
                          </a:solidFill>
                          <a:effectLst/>
                          <a:latin typeface="+mn-lt"/>
                          <a:ea typeface="+mn-ea"/>
                          <a:cs typeface="+mn-cs"/>
                        </a:rPr>
                        <a:t>Rojan Chitrakar</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i="0" kern="1200" dirty="0">
                          <a:solidFill>
                            <a:schemeClr val="tx1"/>
                          </a:solidFill>
                          <a:effectLst/>
                          <a:latin typeface="+mn-lt"/>
                          <a:ea typeface="+mn-ea"/>
                          <a:cs typeface="+mn-cs"/>
                          <a:hlinkClick r:id="rId3"/>
                        </a:rPr>
                        <a:t>1014r0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Resolution of CIDs in clause 3.1 related to EPCS (CC 266)</a:t>
                      </a:r>
                    </a:p>
                  </a:txBody>
                  <a:tcPr marL="9525" marR="9525" marT="9525" marB="0" anchor="b"/>
                </a:tc>
                <a:tc>
                  <a:txBody>
                    <a:bodyPr/>
                    <a:lstStyle/>
                    <a:p>
                      <a:pPr algn="ctr" fontAlgn="b"/>
                      <a:r>
                        <a:rPr lang="en-US" sz="1200" b="0" i="0" kern="1200" dirty="0">
                          <a:solidFill>
                            <a:schemeClr val="tx1"/>
                          </a:solidFill>
                          <a:effectLst/>
                          <a:latin typeface="+mn-lt"/>
                          <a:ea typeface="+mn-ea"/>
                          <a:cs typeface="+mn-cs"/>
                        </a:rPr>
                        <a:t>John Wullert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kumimoji="0" lang="en-US" sz="1200" b="0" i="1"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i="1"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9</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hlinkClick r:id="rId4"/>
                        </a:rPr>
                        <a:t>1015r0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Resolution of EPCS-related CIDs in clause 4.5.13 (CC 266)</a:t>
                      </a:r>
                    </a:p>
                  </a:txBody>
                  <a:tcPr marL="9525" marR="9525" marT="9525" marB="0" anchor="b"/>
                </a:tc>
                <a:tc>
                  <a:txBody>
                    <a:bodyPr/>
                    <a:lstStyle/>
                    <a:p>
                      <a:pPr algn="ctr" fontAlgn="b"/>
                      <a:r>
                        <a:rPr lang="en-US" sz="1200" b="0" i="0" kern="1200" dirty="0">
                          <a:solidFill>
                            <a:schemeClr val="tx1"/>
                          </a:solidFill>
                          <a:effectLst/>
                          <a:latin typeface="+mn-lt"/>
                          <a:ea typeface="+mn-ea"/>
                          <a:cs typeface="+mn-cs"/>
                        </a:rPr>
                        <a:t>John Wullert</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kumimoji="0" lang="en-US" sz="1200" b="0" i="1"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i="1"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14</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hlinkClick r:id="rId5"/>
                        </a:rPr>
                        <a:t>1016r0</a:t>
                      </a: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CR for Table 35-7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effectLst/>
                        </a:rPr>
                        <a:t>Po-Kai Huang</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4</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1018r0</a:t>
                      </a:r>
                    </a:p>
                  </a:txBody>
                  <a:tcPr marL="0" marR="9525" marT="9525" marB="0" anchor="b"/>
                </a:tc>
                <a:tc>
                  <a:txBody>
                    <a:bodyPr/>
                    <a:lstStyle/>
                    <a:p>
                      <a:pPr algn="l" fontAlgn="b"/>
                      <a:r>
                        <a:rPr lang="en-US" sz="1200" b="0" kern="1200" dirty="0">
                          <a:solidFill>
                            <a:schemeClr val="tx1"/>
                          </a:solidFill>
                          <a:latin typeface="+mn-lt"/>
                          <a:ea typeface="+mn-ea"/>
                          <a:cs typeface="+mn-cs"/>
                        </a:rPr>
                        <a:t>LB266: CR for Basic Multi-Link element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30</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chemeClr val="tx1"/>
                          </a:solidFill>
                          <a:latin typeface="+mn-lt"/>
                          <a:ea typeface="+mn-ea"/>
                          <a:cs typeface="+mn-cs"/>
                          <a:hlinkClick r:id="rId6"/>
                        </a:rPr>
                        <a:t>1019r0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 CR for Clause 9.3.3</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Gaurang Naik</a:t>
                      </a:r>
                    </a:p>
                  </a:txBody>
                  <a:tcPr marL="9525" marR="9525" marT="9525" marB="0" anchor="b"/>
                </a:tc>
                <a:tc>
                  <a:txBody>
                    <a:bodyPr/>
                    <a:lstStyle/>
                    <a:p>
                      <a:pPr algn="ctr" fontAlgn="b"/>
                      <a:r>
                        <a:rPr kumimoji="0" lang="en-US" sz="1200" b="0" i="1"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i="1"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15</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kern="1200" dirty="0">
                          <a:solidFill>
                            <a:schemeClr val="tx1"/>
                          </a:solidFill>
                          <a:latin typeface="+mn-lt"/>
                          <a:ea typeface="+mn-ea"/>
                          <a:cs typeface="+mn-cs"/>
                          <a:hlinkClick r:id="rId7"/>
                        </a:rPr>
                        <a:t>1023r0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AP Link Disablement </a:t>
                      </a:r>
                    </a:p>
                  </a:txBody>
                  <a:tcPr marL="9525" marR="9525" marT="9525" marB="0" anchor="b"/>
                </a:tc>
                <a:tc>
                  <a:txBody>
                    <a:bodyPr/>
                    <a:lstStyle/>
                    <a:p>
                      <a:pPr algn="ctr" fontAlgn="b"/>
                      <a:r>
                        <a:rPr lang="en-US" sz="1200" b="0" kern="1200" dirty="0">
                          <a:solidFill>
                            <a:schemeClr val="tx1"/>
                          </a:solidFill>
                          <a:latin typeface="+mn-lt"/>
                          <a:ea typeface="+mn-ea"/>
                          <a:cs typeface="+mn-cs"/>
                        </a:rPr>
                        <a:t>Pooya Monajemi</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1" kern="1200" dirty="0">
                          <a:solidFill>
                            <a:srgbClr val="7030A0"/>
                          </a:solidFill>
                          <a:latin typeface="+mn-lt"/>
                          <a:ea typeface="+mn-ea"/>
                          <a:cs typeface="+mn-cs"/>
                          <a:hlinkClick r:id="rId8">
                            <a:extLst>
                              <a:ext uri="{A12FA001-AC4F-418D-AE19-62706E023703}">
                                <ahyp:hlinkClr xmlns:ahyp="http://schemas.microsoft.com/office/drawing/2018/hyperlinkcolor" val="tx"/>
                              </a:ext>
                            </a:extLst>
                          </a:hlinkClick>
                        </a:rPr>
                        <a:t>1024r1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LB266-CRs-on-CCA-sensitivity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Lin Yang</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5</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chemeClr val="tx1"/>
                          </a:solidFill>
                          <a:latin typeface="+mn-lt"/>
                          <a:ea typeface="+mn-ea"/>
                          <a:cs typeface="+mn-cs"/>
                          <a:hlinkClick r:id="rId9"/>
                        </a:rPr>
                        <a:t>1025r0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CR-for-OM-part-1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dirty="0">
                          <a:effectLst/>
                        </a:rPr>
                        <a:t>Po-Kai Huang</a:t>
                      </a:r>
                    </a:p>
                  </a:txBody>
                  <a:tcPr marL="9525" marR="9525" marT="9525" marB="0" anchor="b"/>
                </a:tc>
                <a:tc>
                  <a:txBody>
                    <a:bodyPr/>
                    <a:lstStyle/>
                    <a:p>
                      <a:pPr algn="ctr" fontAlgn="b"/>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9</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hlinkClick r:id="rId10"/>
                        </a:rPr>
                        <a:t>1026r0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CR for </a:t>
                      </a:r>
                      <a:r>
                        <a:rPr lang="en-US" sz="1200" b="0" kern="1200" dirty="0" err="1">
                          <a:solidFill>
                            <a:schemeClr val="tx1"/>
                          </a:solidFill>
                          <a:latin typeface="+mn-lt"/>
                          <a:ea typeface="+mn-ea"/>
                          <a:cs typeface="+mn-cs"/>
                        </a:rPr>
                        <a:t>misc</a:t>
                      </a:r>
                      <a:r>
                        <a:rPr lang="en-US" sz="1200" b="0" kern="1200" dirty="0">
                          <a:solidFill>
                            <a:schemeClr val="tx1"/>
                          </a:solidFill>
                          <a:latin typeface="+mn-lt"/>
                          <a:ea typeface="+mn-ea"/>
                          <a:cs typeface="+mn-cs"/>
                        </a:rPr>
                        <a:t> CIDs for 35.3.12.4</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fontAlgn="b"/>
                      <a:r>
                        <a:rPr lang="en-US" sz="1200" b="0" i="1" kern="1200" dirty="0">
                          <a:solidFill>
                            <a:srgbClr val="7030A0"/>
                          </a:solidFill>
                          <a:latin typeface="+mn-lt"/>
                          <a:ea typeface="+mn-ea"/>
                          <a:cs typeface="+mn-cs"/>
                          <a:hlinkClick r:id="rId11">
                            <a:extLst>
                              <a:ext uri="{A12FA001-AC4F-418D-AE19-62706E023703}">
                                <ahyp:hlinkClr xmlns:ahyp="http://schemas.microsoft.com/office/drawing/2018/hyperlinkcolor" val="tx"/>
                              </a:ext>
                            </a:extLst>
                          </a:hlinkClick>
                        </a:rPr>
                        <a:t>1027r2</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latin typeface="+mn-lt"/>
                          <a:ea typeface="+mn-ea"/>
                          <a:cs typeface="+mn-cs"/>
                        </a:rPr>
                        <a:t>D2.0 Comment Resolution on U-SIG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Alice Chen</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170315652"/>
                  </a:ext>
                </a:extLst>
              </a:tr>
              <a:tr h="297047">
                <a:tc>
                  <a:txBody>
                    <a:bodyPr/>
                    <a:lstStyle/>
                    <a:p>
                      <a:pPr algn="ctr" fontAlgn="b"/>
                      <a:r>
                        <a:rPr lang="en-US" sz="1200" b="0" kern="1200" dirty="0">
                          <a:solidFill>
                            <a:schemeClr val="tx1"/>
                          </a:solidFill>
                          <a:latin typeface="+mn-lt"/>
                          <a:ea typeface="+mn-ea"/>
                          <a:cs typeface="+mn-cs"/>
                        </a:rPr>
                        <a:t>1028r0</a:t>
                      </a:r>
                    </a:p>
                  </a:txBody>
                  <a:tcPr marL="0" marR="9525" marT="9525" marB="0" anchor="b"/>
                </a:tc>
                <a:tc>
                  <a:txBody>
                    <a:bodyPr/>
                    <a:lstStyle/>
                    <a:p>
                      <a:pPr algn="l" fontAlgn="b"/>
                      <a:r>
                        <a:rPr lang="en-US" sz="1200" b="0" kern="1200" dirty="0">
                          <a:solidFill>
                            <a:schemeClr val="tx1"/>
                          </a:solidFill>
                          <a:latin typeface="+mn-lt"/>
                          <a:ea typeface="+mn-ea"/>
                          <a:cs typeface="+mn-cs"/>
                        </a:rPr>
                        <a:t>Triggered TXOP Sharing Error Recovery CID 12420</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Yongho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fontAlgn="b"/>
                      <a:r>
                        <a:rPr lang="en-US" sz="1200" b="0" kern="1200" dirty="0">
                          <a:solidFill>
                            <a:schemeClr val="tx1"/>
                          </a:solidFill>
                          <a:latin typeface="+mn-lt"/>
                          <a:ea typeface="+mn-ea"/>
                          <a:cs typeface="+mn-cs"/>
                          <a:hlinkClick r:id="rId12"/>
                        </a:rPr>
                        <a:t>1029r0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LB266-CR-for-35.3.4.1 </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Laurent Cariou</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19</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725242346"/>
                  </a:ext>
                </a:extLst>
              </a:tr>
              <a:tr h="297047">
                <a:tc>
                  <a:txBody>
                    <a:bodyPr/>
                    <a:lstStyle/>
                    <a:p>
                      <a:pPr algn="ctr"/>
                      <a:r>
                        <a:rPr lang="en-US" sz="1200" b="0" i="1" dirty="0">
                          <a:solidFill>
                            <a:srgbClr val="7030A0"/>
                          </a:solidFill>
                          <a:effectLst/>
                          <a:hlinkClick r:id="rId13">
                            <a:extLst>
                              <a:ext uri="{A12FA001-AC4F-418D-AE19-62706E023703}">
                                <ahyp:hlinkClr xmlns:ahyp="http://schemas.microsoft.com/office/drawing/2018/hyperlinkcolor" val="tx"/>
                              </a:ext>
                            </a:extLst>
                          </a:hlinkClick>
                        </a:rPr>
                        <a:t>1030r0</a:t>
                      </a:r>
                      <a:endParaRPr lang="en-US" sz="1200" b="0" i="1" dirty="0">
                        <a:solidFill>
                          <a:srgbClr val="7030A0"/>
                        </a:solidFill>
                        <a:effectLst/>
                      </a:endParaRPr>
                    </a:p>
                  </a:txBody>
                  <a:tcPr anchor="ctr"/>
                </a:tc>
                <a:tc>
                  <a:txBody>
                    <a:bodyPr/>
                    <a:lstStyle/>
                    <a:p>
                      <a:pPr algn="l" fontAlgn="b"/>
                      <a:r>
                        <a:rPr lang="nb-NO" sz="1200" b="0" i="1" kern="1200" dirty="0">
                          <a:solidFill>
                            <a:srgbClr val="7030A0"/>
                          </a:solidFill>
                          <a:latin typeface="+mn-lt"/>
                          <a:ea typeface="+mn-ea"/>
                          <a:cs typeface="+mn-cs"/>
                        </a:rPr>
                        <a:t>CR for 36.3.2.5 20 MHz operating non-AP STAs</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12</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2774369439"/>
                  </a:ext>
                </a:extLst>
              </a:tr>
            </a:tbl>
          </a:graphicData>
        </a:graphic>
      </p:graphicFrame>
    </p:spTree>
    <p:extLst>
      <p:ext uri="{BB962C8B-B14F-4D97-AF65-F5344CB8AC3E}">
        <p14:creationId xmlns:p14="http://schemas.microsoft.com/office/powerpoint/2010/main" val="16659934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61822271"/>
              </p:ext>
            </p:extLst>
          </p:nvPr>
        </p:nvGraphicFramePr>
        <p:xfrm>
          <a:off x="851217" y="1582301"/>
          <a:ext cx="7683183" cy="475723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i="1" dirty="0">
                          <a:solidFill>
                            <a:srgbClr val="7030A0"/>
                          </a:solidFill>
                          <a:effectLst/>
                          <a:hlinkClick r:id="rId2">
                            <a:extLst>
                              <a:ext uri="{A12FA001-AC4F-418D-AE19-62706E023703}">
                                <ahyp:hlinkClr xmlns:ahyp="http://schemas.microsoft.com/office/drawing/2018/hyperlinkcolor" val="tx"/>
                              </a:ext>
                            </a:extLst>
                          </a:hlinkClick>
                        </a:rPr>
                        <a:t>1031r1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latin typeface="+mn-lt"/>
                          <a:ea typeface="+mn-ea"/>
                          <a:cs typeface="+mn-cs"/>
                        </a:rPr>
                        <a:t>CR for 36.3.12.9 EHT-STF</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latin typeface="+mn-lt"/>
                          <a:ea typeface="+mn-ea"/>
                          <a:cs typeface="+mn-cs"/>
                        </a:rPr>
                        <a:t>Eunsung Park</a:t>
                      </a: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3</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hlinkClick r:id="rId3"/>
                        </a:rPr>
                        <a:t>1032r0</a:t>
                      </a:r>
                      <a:endParaRPr lang="en-US" sz="1200" b="0" dirty="0">
                        <a:effectLst/>
                      </a:endParaRPr>
                    </a:p>
                  </a:txBody>
                  <a:tcPr anchor="ctr"/>
                </a:tc>
                <a:tc>
                  <a:txBody>
                    <a:bodyPr/>
                    <a:lstStyle/>
                    <a:p>
                      <a:pPr algn="l" fontAlgn="b"/>
                      <a:r>
                        <a:rPr lang="en-US" sz="1200" b="0" kern="1200" dirty="0">
                          <a:solidFill>
                            <a:schemeClr val="tx1"/>
                          </a:solidFill>
                          <a:latin typeface="+mn-lt"/>
                          <a:ea typeface="+mn-ea"/>
                          <a:cs typeface="+mn-cs"/>
                        </a:rPr>
                        <a:t>CR for 35.3.3</a:t>
                      </a:r>
                    </a:p>
                  </a:txBody>
                  <a:tcPr marL="9525" marR="9525" marT="9525" marB="0" anchor="b"/>
                </a:tc>
                <a:tc>
                  <a:txBody>
                    <a:bodyPr/>
                    <a:lstStyle/>
                    <a:p>
                      <a:pPr algn="ctr" fontAlgn="b"/>
                      <a:r>
                        <a:rPr lang="en-US" sz="1200" b="0" kern="1200" dirty="0">
                          <a:solidFill>
                            <a:schemeClr val="tx1"/>
                          </a:solidFill>
                          <a:latin typeface="+mn-lt"/>
                          <a:ea typeface="+mn-ea"/>
                          <a:cs typeface="+mn-cs"/>
                        </a:rPr>
                        <a:t>Po-Kai Huang</a:t>
                      </a:r>
                    </a:p>
                  </a:txBody>
                  <a:tcPr marL="9525" marR="9525" marT="9525" marB="0" anchor="b"/>
                </a:tc>
                <a:tc>
                  <a:txBody>
                    <a:bodyPr/>
                    <a:lstStyle/>
                    <a:p>
                      <a:pPr algn="ctr" fontAlgn="b"/>
                      <a:r>
                        <a:rPr lang="en-US" sz="1200" b="0" i="1"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22</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dirty="0">
                          <a:effectLst/>
                        </a:rPr>
                        <a:t>1036r0</a:t>
                      </a:r>
                    </a:p>
                  </a:txBody>
                  <a:tcPr anchor="ctr"/>
                </a:tc>
                <a:tc>
                  <a:txBody>
                    <a:bodyPr/>
                    <a:lstStyle/>
                    <a:p>
                      <a:pPr algn="l" fontAlgn="b"/>
                      <a:r>
                        <a:rPr lang="en-US" sz="1200" b="0" kern="1200" dirty="0">
                          <a:solidFill>
                            <a:schemeClr val="tx1"/>
                          </a:solidFill>
                          <a:latin typeface="+mn-lt"/>
                          <a:ea typeface="+mn-ea"/>
                          <a:cs typeface="+mn-cs"/>
                        </a:rPr>
                        <a:t>CR for latency sensitive traffic delivery</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067772204"/>
                  </a:ext>
                </a:extLst>
              </a:tr>
              <a:tr h="297047">
                <a:tc>
                  <a:txBody>
                    <a:bodyPr/>
                    <a:lstStyle/>
                    <a:p>
                      <a:pPr algn="ctr" fontAlgn="b"/>
                      <a:r>
                        <a:rPr lang="en-US" sz="1200" b="0" kern="1200" dirty="0">
                          <a:solidFill>
                            <a:schemeClr val="tx1"/>
                          </a:solidFill>
                          <a:latin typeface="+mn-lt"/>
                          <a:ea typeface="+mn-ea"/>
                          <a:cs typeface="+mn-cs"/>
                        </a:rPr>
                        <a:t>1037r0</a:t>
                      </a:r>
                    </a:p>
                  </a:txBody>
                  <a:tcPr marL="0" marR="9525" marT="9525" marB="0" anchor="b"/>
                </a:tc>
                <a:tc>
                  <a:txBody>
                    <a:bodyPr/>
                    <a:lstStyle/>
                    <a:p>
                      <a:pPr algn="l" fontAlgn="b"/>
                      <a:r>
                        <a:rPr lang="en-US" sz="12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Liuming Lu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fontAlgn="b"/>
                      <a:r>
                        <a:rPr lang="en-US" sz="1200" b="0" kern="1200" dirty="0">
                          <a:solidFill>
                            <a:schemeClr val="tx1"/>
                          </a:solidFill>
                          <a:latin typeface="+mn-lt"/>
                          <a:ea typeface="+mn-ea"/>
                          <a:cs typeface="+mn-cs"/>
                        </a:rPr>
                        <a:t>1042r0</a:t>
                      </a:r>
                    </a:p>
                  </a:txBody>
                  <a:tcPr marL="0" marR="9525" marT="9525" marB="0" anchor="b"/>
                </a:tc>
                <a:tc>
                  <a:txBody>
                    <a:bodyPr/>
                    <a:lstStyle/>
                    <a:p>
                      <a:pPr algn="l"/>
                      <a:r>
                        <a:rPr lang="en-US" sz="1200" b="0" dirty="0">
                          <a:effectLst/>
                        </a:rPr>
                        <a:t>LB266-Caluse3.2-CIDs-part-1</a:t>
                      </a: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Ross Jian Yu</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0" kern="1200" dirty="0">
                          <a:solidFill>
                            <a:schemeClr val="tx1"/>
                          </a:solidFill>
                          <a:effectLst/>
                          <a:latin typeface="+mn-lt"/>
                          <a:ea typeface="+mn-ea"/>
                          <a:cs typeface="+mn-cs"/>
                        </a:rPr>
                        <a:t>1043</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More Data Ack</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Guogang Huang </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1</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1507352"/>
                  </a:ext>
                </a:extLst>
              </a:tr>
              <a:tr h="297047">
                <a:tc>
                  <a:txBody>
                    <a:bodyPr/>
                    <a:lstStyle/>
                    <a:p>
                      <a:pPr algn="ctr" fontAlgn="b"/>
                      <a:r>
                        <a:rPr lang="en-US" sz="1200" b="0" i="0" kern="1200" dirty="0">
                          <a:solidFill>
                            <a:schemeClr val="tx1"/>
                          </a:solidFill>
                          <a:effectLst/>
                          <a:latin typeface="+mn-lt"/>
                          <a:ea typeface="+mn-ea"/>
                          <a:cs typeface="+mn-cs"/>
                        </a:rPr>
                        <a:t>1044</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on Annex Z-part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Ross Jian Yu</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7</a:t>
                      </a: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fontAlgn="b"/>
                      <a:r>
                        <a:rPr lang="en-US" sz="1200" b="0" i="0" kern="1200" dirty="0">
                          <a:solidFill>
                            <a:schemeClr val="tx1"/>
                          </a:solidFill>
                          <a:effectLst/>
                          <a:latin typeface="+mn-lt"/>
                          <a:ea typeface="+mn-ea"/>
                          <a:cs typeface="+mn-cs"/>
                        </a:rPr>
                        <a:t>1045</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35.3.12.6</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i="0" kern="1200" dirty="0">
                          <a:solidFill>
                            <a:schemeClr val="tx1"/>
                          </a:solidFill>
                          <a:effectLst/>
                          <a:latin typeface="+mn-lt"/>
                          <a:ea typeface="+mn-ea"/>
                          <a:cs typeface="+mn-cs"/>
                        </a:rPr>
                        <a:t>1046</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9.4.2.199</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i="0" kern="1200" dirty="0">
                          <a:solidFill>
                            <a:schemeClr val="tx1"/>
                          </a:solidFill>
                          <a:effectLst/>
                          <a:latin typeface="+mn-lt"/>
                          <a:ea typeface="+mn-ea"/>
                          <a:cs typeface="+mn-cs"/>
                        </a:rPr>
                        <a:t>1047</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for subclause 9.3.3.8</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Ming Gan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i="0" kern="1200" dirty="0">
                          <a:solidFill>
                            <a:schemeClr val="tx1"/>
                          </a:solidFill>
                          <a:effectLst/>
                          <a:latin typeface="+mn-lt"/>
                          <a:ea typeface="+mn-ea"/>
                          <a:cs typeface="+mn-cs"/>
                        </a:rPr>
                        <a:t>1048</a:t>
                      </a:r>
                      <a:r>
                        <a:rPr lang="en-US" sz="1200" b="0" kern="1200" dirty="0">
                          <a:solidFill>
                            <a:schemeClr val="tx1"/>
                          </a:solidFill>
                          <a:latin typeface="+mn-lt"/>
                          <a:ea typeface="+mn-ea"/>
                          <a:cs typeface="+mn-cs"/>
                        </a:rPr>
                        <a:t>r0</a:t>
                      </a:r>
                    </a:p>
                  </a:txBody>
                  <a:tcPr marL="0" marR="9525" marT="9525" marB="0" anchor="b"/>
                </a:tc>
                <a:tc>
                  <a:txBody>
                    <a:bodyPr/>
                    <a:lstStyle/>
                    <a:p>
                      <a:pPr algn="l" fontAlgn="b"/>
                      <a:r>
                        <a:rPr lang="en-US" sz="1200" b="0" i="0" kern="1200" dirty="0">
                          <a:solidFill>
                            <a:schemeClr val="tx1"/>
                          </a:solidFill>
                          <a:effectLst/>
                          <a:latin typeface="+mn-lt"/>
                          <a:ea typeface="+mn-ea"/>
                          <a:cs typeface="+mn-cs"/>
                        </a:rPr>
                        <a:t>LB266 CR 320MHz indication in non-HT duplicated frame</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656549911"/>
                  </a:ext>
                </a:extLst>
              </a:tr>
              <a:tr h="297047">
                <a:tc>
                  <a:txBody>
                    <a:bodyPr/>
                    <a:lstStyle/>
                    <a:p>
                      <a:pPr algn="ctr"/>
                      <a:r>
                        <a:rPr lang="en-US" sz="1200" b="0" dirty="0">
                          <a:effectLst/>
                        </a:rPr>
                        <a:t>1049</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PIFS error recovery</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170315652"/>
                  </a:ext>
                </a:extLst>
              </a:tr>
              <a:tr h="297047">
                <a:tc>
                  <a:txBody>
                    <a:bodyPr/>
                    <a:lstStyle/>
                    <a:p>
                      <a:pPr algn="ctr"/>
                      <a:r>
                        <a:rPr lang="en-US" sz="1200" b="0" dirty="0">
                          <a:effectLst/>
                        </a:rPr>
                        <a:t>1050</a:t>
                      </a:r>
                      <a:r>
                        <a:rPr lang="en-US" sz="1200" b="0" kern="1200" dirty="0">
                          <a:solidFill>
                            <a:schemeClr val="tx1"/>
                          </a:solidFill>
                          <a:latin typeface="+mn-lt"/>
                          <a:ea typeface="+mn-ea"/>
                          <a:cs typeface="+mn-cs"/>
                        </a:rPr>
                        <a:t>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320MHz BQR</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Yunbo Li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548110535"/>
                  </a:ext>
                </a:extLst>
              </a:tr>
              <a:tr h="297047">
                <a:tc>
                  <a:txBody>
                    <a:bodyPr/>
                    <a:lstStyle/>
                    <a:p>
                      <a:pPr algn="ctr"/>
                      <a:r>
                        <a:rPr lang="en-US" sz="1200" b="0" i="0" kern="1200" dirty="0">
                          <a:solidFill>
                            <a:schemeClr val="tx1"/>
                          </a:solidFill>
                          <a:effectLst/>
                          <a:latin typeface="+mn-lt"/>
                          <a:ea typeface="+mn-ea"/>
                          <a:cs typeface="+mn-cs"/>
                        </a:rPr>
                        <a:t>1051</a:t>
                      </a:r>
                      <a:r>
                        <a:rPr lang="en-US" sz="1200" b="0" kern="1200" dirty="0">
                          <a:solidFill>
                            <a:schemeClr val="tx1"/>
                          </a:solidFill>
                          <a:latin typeface="+mn-lt"/>
                          <a:ea typeface="+mn-ea"/>
                          <a:cs typeface="+mn-cs"/>
                        </a:rPr>
                        <a:t>r0</a:t>
                      </a:r>
                      <a:endParaRPr lang="en-US" sz="1200" b="0" i="0" kern="1200" dirty="0">
                        <a:solidFill>
                          <a:schemeClr val="tx1"/>
                        </a:solidFill>
                        <a:effectLst/>
                        <a:latin typeface="+mn-lt"/>
                        <a:ea typeface="+mn-ea"/>
                        <a:cs typeface="+mn-cs"/>
                      </a:endParaRPr>
                    </a:p>
                  </a:txBody>
                  <a:tcPr anchor="ctr"/>
                </a:tc>
                <a:tc>
                  <a:txBody>
                    <a:bodyPr/>
                    <a:lstStyle/>
                    <a:p>
                      <a:pPr algn="l" fontAlgn="b"/>
                      <a:r>
                        <a:rPr lang="en-US" sz="1200" b="0" i="0" kern="1200" dirty="0">
                          <a:solidFill>
                            <a:schemeClr val="tx1"/>
                          </a:solidFill>
                          <a:effectLst/>
                          <a:latin typeface="+mn-lt"/>
                          <a:ea typeface="+mn-ea"/>
                          <a:cs typeface="+mn-cs"/>
                        </a:rPr>
                        <a:t>LB266: CR for TWT</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Rubayet Shafin</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6</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14493755"/>
                  </a:ext>
                </a:extLst>
              </a:tr>
              <a:tr h="297047">
                <a:tc>
                  <a:txBody>
                    <a:bodyPr/>
                    <a:lstStyle/>
                    <a:p>
                      <a:pPr algn="ctr" fontAlgn="b"/>
                      <a:r>
                        <a:rPr lang="en-US" sz="1200" b="0" i="0" kern="1200" dirty="0">
                          <a:solidFill>
                            <a:schemeClr val="tx1"/>
                          </a:solidFill>
                          <a:effectLst/>
                          <a:latin typeface="+mn-lt"/>
                          <a:ea typeface="+mn-ea"/>
                          <a:cs typeface="+mn-cs"/>
                        </a:rPr>
                        <a:t>1052</a:t>
                      </a:r>
                      <a:r>
                        <a:rPr lang="en-US" sz="1200" b="0" kern="1200" dirty="0">
                          <a:solidFill>
                            <a:schemeClr val="tx1"/>
                          </a:solidFill>
                          <a:latin typeface="+mn-lt"/>
                          <a:ea typeface="+mn-ea"/>
                          <a:cs typeface="+mn-cs"/>
                        </a:rPr>
                        <a:t>r0</a:t>
                      </a:r>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r>
                        <a:rPr lang="en-US" sz="1200" b="0" i="0" kern="1200" dirty="0">
                          <a:solidFill>
                            <a:schemeClr val="tx1"/>
                          </a:solidFill>
                          <a:effectLst/>
                          <a:latin typeface="+mn-lt"/>
                          <a:ea typeface="+mn-ea"/>
                          <a:cs typeface="+mn-cs"/>
                        </a:rPr>
                        <a:t>End time alignment of Sync PPDUs medium access - CID 12415, 12426, 12431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Ronny Y. Kim</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167913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68392675"/>
              </p:ext>
            </p:extLst>
          </p:nvPr>
        </p:nvGraphicFramePr>
        <p:xfrm>
          <a:off x="851217" y="1582301"/>
          <a:ext cx="7683183" cy="4678995"/>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a:r>
                        <a:rPr lang="en-US" sz="1200" b="0" dirty="0">
                          <a:effectLst/>
                          <a:hlinkClick r:id="rId2"/>
                        </a:rPr>
                        <a:t>1053r0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CR for 9.4.2.1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3</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i="0" kern="1200" dirty="0">
                          <a:solidFill>
                            <a:schemeClr val="tx1"/>
                          </a:solidFill>
                          <a:effectLst/>
                          <a:latin typeface="+mn-lt"/>
                          <a:ea typeface="+mn-ea"/>
                          <a:cs typeface="+mn-cs"/>
                        </a:rPr>
                        <a:t>1054</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CR for 35.3.5.1 Part I</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Po-Kai Huang</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r>
                        <a:rPr lang="en-US" sz="1200" b="0" i="0" kern="1200" dirty="0">
                          <a:solidFill>
                            <a:schemeClr val="tx1"/>
                          </a:solidFill>
                          <a:effectLst/>
                          <a:latin typeface="+mn-lt"/>
                          <a:ea typeface="+mn-ea"/>
                          <a:cs typeface="+mn-cs"/>
                        </a:rPr>
                        <a:t>1027</a:t>
                      </a:r>
                      <a:r>
                        <a:rPr lang="en-US" sz="1200" b="0" dirty="0">
                          <a:effectLst/>
                        </a:rPr>
                        <a:t>r0</a:t>
                      </a:r>
                    </a:p>
                  </a:txBody>
                  <a:tcPr anchor="ctr"/>
                </a:tc>
                <a:tc>
                  <a:txBody>
                    <a:bodyPr/>
                    <a:lstStyle/>
                    <a:p>
                      <a:pPr algn="l" fontAlgn="b"/>
                      <a:r>
                        <a:rPr lang="en-US" sz="1200" b="0" i="0" kern="1200" dirty="0">
                          <a:solidFill>
                            <a:schemeClr val="tx1"/>
                          </a:solidFill>
                          <a:effectLst/>
                          <a:latin typeface="+mn-lt"/>
                          <a:ea typeface="+mn-ea"/>
                          <a:cs typeface="+mn-cs"/>
                        </a:rPr>
                        <a:t>D2.0 Comment Resolution on U-SIG 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Alice Chen</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067772204"/>
                  </a:ext>
                </a:extLst>
              </a:tr>
              <a:tr h="297047">
                <a:tc>
                  <a:txBody>
                    <a:bodyPr/>
                    <a:lstStyle/>
                    <a:p>
                      <a:pPr algn="ctr"/>
                      <a:r>
                        <a:rPr lang="en-US" sz="1200" b="0" dirty="0">
                          <a:effectLst/>
                          <a:hlinkClick r:id="rId3"/>
                        </a:rPr>
                        <a:t>1055r0</a:t>
                      </a:r>
                      <a:endParaRPr lang="en-US" sz="1200" b="0" dirty="0">
                        <a:effectLst/>
                      </a:endParaRPr>
                    </a:p>
                  </a:txBody>
                  <a:tcPr anchor="ctr"/>
                </a:tc>
                <a:tc>
                  <a:txBody>
                    <a:bodyPr/>
                    <a:lstStyle/>
                    <a:p>
                      <a:pPr algn="l" fontAlgn="b"/>
                      <a:r>
                        <a:rPr lang="en-US" sz="1200" b="0" i="0" kern="1200" dirty="0">
                          <a:solidFill>
                            <a:schemeClr val="tx1"/>
                          </a:solidFill>
                          <a:effectLst/>
                          <a:latin typeface="+mn-lt"/>
                          <a:ea typeface="+mn-ea"/>
                          <a:cs typeface="+mn-cs"/>
                        </a:rPr>
                        <a:t>LB266 CR for 35.3.16.5.1 Part 1</a:t>
                      </a: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Yongho Seok</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765737835"/>
                  </a:ext>
                </a:extLst>
              </a:tr>
              <a:tr h="297047">
                <a:tc>
                  <a:txBody>
                    <a:bodyPr/>
                    <a:lstStyle/>
                    <a:p>
                      <a:pPr algn="ctr"/>
                      <a:r>
                        <a:rPr lang="en-US" sz="1200" b="0" i="1" dirty="0">
                          <a:solidFill>
                            <a:srgbClr val="B26B02"/>
                          </a:solidFill>
                          <a:effectLst/>
                          <a:hlinkClick r:id="rId4">
                            <a:extLst>
                              <a:ext uri="{A12FA001-AC4F-418D-AE19-62706E023703}">
                                <ahyp:hlinkClr xmlns:ahyp="http://schemas.microsoft.com/office/drawing/2018/hyperlinkcolor" val="tx"/>
                              </a:ext>
                            </a:extLst>
                          </a:hlinkClick>
                        </a:rPr>
                        <a:t>1056</a:t>
                      </a:r>
                      <a:r>
                        <a:rPr lang="en-US" sz="1200" b="0" i="1" dirty="0">
                          <a:solidFill>
                            <a:srgbClr val="7030A0"/>
                          </a:solidFill>
                          <a:effectLst/>
                          <a:hlinkClick r:id="rId4">
                            <a:extLst>
                              <a:ext uri="{A12FA001-AC4F-418D-AE19-62706E023703}">
                                <ahyp:hlinkClr xmlns:ahyp="http://schemas.microsoft.com/office/drawing/2018/hyperlinkcolor" val="tx"/>
                              </a:ext>
                            </a:extLst>
                          </a:hlinkClick>
                        </a:rPr>
                        <a:t>r0</a:t>
                      </a:r>
                      <a:endParaRPr lang="en-US" sz="1200" b="0" i="1" dirty="0">
                        <a:solidFill>
                          <a:srgbClr val="7030A0"/>
                        </a:solidFill>
                        <a:effectLst/>
                      </a:endParaRPr>
                    </a:p>
                  </a:txBody>
                  <a:tcPr anchor="ctr"/>
                </a:tc>
                <a:tc>
                  <a:txBody>
                    <a:bodyPr/>
                    <a:lstStyle/>
                    <a:p>
                      <a:pPr algn="l"/>
                      <a:r>
                        <a:rPr lang="en-US" sz="1200" b="0" i="1" kern="1200" dirty="0">
                          <a:solidFill>
                            <a:srgbClr val="7030A0"/>
                          </a:solidFill>
                          <a:effectLst/>
                          <a:latin typeface="+mn-lt"/>
                          <a:ea typeface="+mn-ea"/>
                          <a:cs typeface="+mn-cs"/>
                        </a:rPr>
                        <a:t>LB266 CR on CID 12155</a:t>
                      </a:r>
                      <a:endParaRPr lang="en-US" sz="1200" b="0" i="1" dirty="0">
                        <a:solidFill>
                          <a:srgbClr val="7030A0"/>
                        </a:solidFill>
                        <a:effectLst/>
                      </a:endParaRPr>
                    </a:p>
                  </a:txBody>
                  <a:tcPr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err="1">
                          <a:solidFill>
                            <a:srgbClr val="7030A0"/>
                          </a:solidFill>
                          <a:effectLst/>
                          <a:latin typeface="+mn-lt"/>
                          <a:ea typeface="+mn-ea"/>
                          <a:cs typeface="+mn-cs"/>
                        </a:rPr>
                        <a:t>Yapu</a:t>
                      </a:r>
                      <a:r>
                        <a:rPr lang="en-US" sz="1200" b="0" i="1" kern="1200" dirty="0">
                          <a:solidFill>
                            <a:srgbClr val="7030A0"/>
                          </a:solidFill>
                          <a:effectLst/>
                          <a:latin typeface="+mn-lt"/>
                          <a:ea typeface="+mn-ea"/>
                          <a:cs typeface="+mn-cs"/>
                        </a:rPr>
                        <a:t> Li </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751318475"/>
                  </a:ext>
                </a:extLst>
              </a:tr>
              <a:tr h="297047">
                <a:tc>
                  <a:txBody>
                    <a:bodyPr/>
                    <a:lstStyle/>
                    <a:p>
                      <a:pPr algn="ctr" fontAlgn="b"/>
                      <a:r>
                        <a:rPr lang="en-US" sz="1200" b="0" i="1" kern="1200" dirty="0">
                          <a:solidFill>
                            <a:srgbClr val="6B9F25"/>
                          </a:solidFill>
                          <a:effectLst/>
                          <a:latin typeface="+mn-lt"/>
                          <a:ea typeface="+mn-ea"/>
                          <a:cs typeface="+mn-cs"/>
                          <a:hlinkClick r:id="rId5">
                            <a:extLst>
                              <a:ext uri="{A12FA001-AC4F-418D-AE19-62706E023703}">
                                <ahyp:hlinkClr xmlns:ahyp="http://schemas.microsoft.com/office/drawing/2018/hyperlinkcolor" val="tx"/>
                              </a:ext>
                            </a:extLst>
                          </a:hlinkClick>
                        </a:rPr>
                        <a:t>1057</a:t>
                      </a:r>
                      <a:r>
                        <a:rPr lang="en-US" sz="1200" b="0" i="1" dirty="0">
                          <a:solidFill>
                            <a:srgbClr val="7030A0"/>
                          </a:solidFill>
                          <a:effectLst/>
                          <a:hlinkClick r:id="rId5">
                            <a:extLst>
                              <a:ext uri="{A12FA001-AC4F-418D-AE19-62706E023703}">
                                <ahyp:hlinkClr xmlns:ahyp="http://schemas.microsoft.com/office/drawing/2018/hyperlinkcolor" val="tx"/>
                              </a:ext>
                            </a:extLst>
                          </a:hlinkClick>
                        </a:rPr>
                        <a:t>r1</a:t>
                      </a:r>
                      <a:endParaRPr lang="en-US" sz="1200" b="0" i="1" kern="1200" dirty="0">
                        <a:solidFill>
                          <a:srgbClr val="7030A0"/>
                        </a:solidFill>
                        <a:latin typeface="+mn-lt"/>
                        <a:ea typeface="+mn-ea"/>
                        <a:cs typeface="+mn-cs"/>
                      </a:endParaRPr>
                    </a:p>
                  </a:txBody>
                  <a:tcPr marL="0" marR="9525" marT="9525" marB="0" anchor="b"/>
                </a:tc>
                <a:tc>
                  <a:txBody>
                    <a:bodyPr/>
                    <a:lstStyle/>
                    <a:p>
                      <a:pPr algn="l" fontAlgn="b"/>
                      <a:r>
                        <a:rPr lang="en-US" sz="1200" b="0" i="1" kern="1200" dirty="0">
                          <a:solidFill>
                            <a:srgbClr val="7030A0"/>
                          </a:solidFill>
                          <a:effectLst/>
                          <a:latin typeface="+mn-lt"/>
                          <a:ea typeface="+mn-ea"/>
                          <a:cs typeface="+mn-cs"/>
                        </a:rPr>
                        <a:t>LB266 CR for CID 11284</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R4M</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3571507352"/>
                  </a:ext>
                </a:extLst>
              </a:tr>
              <a:tr h="297047">
                <a:tc>
                  <a:txBody>
                    <a:bodyPr/>
                    <a:lstStyle/>
                    <a:p>
                      <a:pPr algn="ctr"/>
                      <a:r>
                        <a:rPr lang="en-US" sz="1200" b="0" i="1" dirty="0">
                          <a:solidFill>
                            <a:srgbClr val="6B9F25"/>
                          </a:solidFill>
                          <a:effectLst/>
                          <a:hlinkClick r:id="rId6">
                            <a:extLst>
                              <a:ext uri="{A12FA001-AC4F-418D-AE19-62706E023703}">
                                <ahyp:hlinkClr xmlns:ahyp="http://schemas.microsoft.com/office/drawing/2018/hyperlinkcolor" val="tx"/>
                              </a:ext>
                            </a:extLst>
                          </a:hlinkClick>
                        </a:rPr>
                        <a:t>1058</a:t>
                      </a:r>
                      <a:r>
                        <a:rPr lang="en-US" sz="1200" b="0" i="1" dirty="0">
                          <a:solidFill>
                            <a:srgbClr val="7030A0"/>
                          </a:solidFill>
                          <a:effectLst/>
                          <a:hlinkClick r:id="rId6">
                            <a:extLst>
                              <a:ext uri="{A12FA001-AC4F-418D-AE19-62706E023703}">
                                <ahyp:hlinkClr xmlns:ahyp="http://schemas.microsoft.com/office/drawing/2018/hyperlinkcolor" val="tx"/>
                              </a:ext>
                            </a:extLst>
                          </a:hlinkClick>
                        </a:rPr>
                        <a:t>r1</a:t>
                      </a:r>
                      <a:endParaRPr lang="en-US" sz="1200" b="0" i="1" dirty="0">
                        <a:solidFill>
                          <a:srgbClr val="7030A0"/>
                        </a:solidFill>
                        <a:effectLst/>
                      </a:endParaRPr>
                    </a:p>
                  </a:txBody>
                  <a:tcPr anchor="ctr"/>
                </a:tc>
                <a:tc>
                  <a:txBody>
                    <a:bodyPr/>
                    <a:lstStyle/>
                    <a:p>
                      <a:pPr algn="l" fontAlgn="b"/>
                      <a:r>
                        <a:rPr lang="en-US" sz="1200" b="0" i="1" kern="1200" dirty="0">
                          <a:solidFill>
                            <a:srgbClr val="7030A0"/>
                          </a:solidFill>
                          <a:effectLst/>
                          <a:latin typeface="+mn-lt"/>
                          <a:ea typeface="+mn-ea"/>
                          <a:cs typeface="+mn-cs"/>
                        </a:rPr>
                        <a:t>LB266 CR for clause 36.2.12.5</a:t>
                      </a:r>
                      <a:endParaRPr lang="en-US" sz="1200" b="0" i="1" kern="1200" dirty="0">
                        <a:solidFill>
                          <a:srgbClr val="7030A0"/>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1" kern="1200" dirty="0">
                          <a:solidFill>
                            <a:srgbClr val="7030A0"/>
                          </a:solidFill>
                          <a:effectLst/>
                          <a:latin typeface="+mn-lt"/>
                          <a:ea typeface="+mn-ea"/>
                          <a:cs typeface="+mn-cs"/>
                        </a:rPr>
                        <a:t>Dongguk Lim</a:t>
                      </a:r>
                      <a:endParaRPr lang="en-US" sz="1200" b="0" i="1" kern="1200" dirty="0">
                        <a:solidFill>
                          <a:srgbClr val="7030A0"/>
                        </a:solidFill>
                        <a:latin typeface="+mn-lt"/>
                        <a:ea typeface="+mn-ea"/>
                        <a:cs typeface="+mn-cs"/>
                      </a:endParaRPr>
                    </a:p>
                  </a:txBody>
                  <a:tcPr marL="9525" marR="9525" marT="9525" marB="0" anchor="b"/>
                </a:tc>
                <a:tc>
                  <a:txBody>
                    <a:bodyPr/>
                    <a:lstStyle/>
                    <a:p>
                      <a:pPr algn="ctr" fontAlgn="b"/>
                      <a:r>
                        <a:rPr lang="en-US" sz="1200" b="0" i="1" kern="1200" dirty="0">
                          <a:solidFill>
                            <a:srgbClr val="7030A0"/>
                          </a:solidFill>
                          <a:latin typeface="+mn-lt"/>
                          <a:ea typeface="+mn-ea"/>
                          <a:cs typeface="+mn-cs"/>
                        </a:rPr>
                        <a:t>Pending</a:t>
                      </a:r>
                    </a:p>
                  </a:txBody>
                  <a:tcPr marL="9525" marR="9525" marT="9525" marB="0" anchor="b"/>
                </a:tc>
                <a:tc>
                  <a:txBody>
                    <a:bodyPr/>
                    <a:lstStyle/>
                    <a:p>
                      <a:pPr algn="ctr" fontAlgn="b"/>
                      <a:r>
                        <a:rPr lang="en-US" sz="1200" b="0" i="1" kern="1200" dirty="0">
                          <a:solidFill>
                            <a:srgbClr val="7030A0"/>
                          </a:solidFill>
                          <a:latin typeface="+mn-lt"/>
                          <a:ea typeface="+mn-ea"/>
                          <a:cs typeface="+mn-cs"/>
                        </a:rPr>
                        <a:t>1</a:t>
                      </a:r>
                    </a:p>
                  </a:txBody>
                  <a:tcPr marL="9525" marR="9525" marT="9525" marB="0" anchor="b"/>
                </a:tc>
                <a:tc>
                  <a:txBody>
                    <a:bodyPr/>
                    <a:lstStyle/>
                    <a:p>
                      <a:pPr algn="ctr" fontAlgn="b"/>
                      <a:r>
                        <a:rPr lang="en-US" sz="1200" b="0" i="1" kern="1200" dirty="0">
                          <a:solidFill>
                            <a:srgbClr val="7030A0"/>
                          </a:solidFill>
                          <a:latin typeface="+mn-lt"/>
                          <a:ea typeface="+mn-ea"/>
                          <a:cs typeface="+mn-cs"/>
                        </a:rPr>
                        <a:t>PHY</a:t>
                      </a:r>
                    </a:p>
                  </a:txBody>
                  <a:tcPr marL="9525" marR="9525" marT="9525" marB="0" anchor="b"/>
                </a:tc>
                <a:extLst>
                  <a:ext uri="{0D108BD9-81ED-4DB2-BD59-A6C34878D82A}">
                    <a16:rowId xmlns:a16="http://schemas.microsoft.com/office/drawing/2014/main" val="1211899792"/>
                  </a:ext>
                </a:extLst>
              </a:tr>
              <a:tr h="297047">
                <a:tc>
                  <a:txBody>
                    <a:bodyPr/>
                    <a:lstStyle/>
                    <a:p>
                      <a:pPr algn="ctr"/>
                      <a:r>
                        <a:rPr lang="en-US" sz="1200" b="0" dirty="0">
                          <a:effectLst/>
                        </a:rPr>
                        <a:t>1059r0</a:t>
                      </a:r>
                    </a:p>
                  </a:txBody>
                  <a:tcPr anchor="ctr"/>
                </a:tc>
                <a:tc>
                  <a:txBody>
                    <a:bodyPr/>
                    <a:lstStyle/>
                    <a:p>
                      <a:pPr algn="l" fontAlgn="b"/>
                      <a:r>
                        <a:rPr lang="en-US" sz="1200" b="0" i="0" kern="1200" dirty="0">
                          <a:solidFill>
                            <a:schemeClr val="tx1"/>
                          </a:solidFill>
                          <a:effectLst/>
                          <a:latin typeface="+mn-lt"/>
                          <a:ea typeface="+mn-ea"/>
                          <a:cs typeface="+mn-cs"/>
                        </a:rPr>
                        <a:t>LB266-CR-for-10.8</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i="0" kern="1200" dirty="0">
                          <a:solidFill>
                            <a:schemeClr val="tx1"/>
                          </a:solidFill>
                          <a:effectLst/>
                          <a:latin typeface="+mn-lt"/>
                          <a:ea typeface="+mn-ea"/>
                          <a:cs typeface="+mn-cs"/>
                        </a:rPr>
                        <a:t>Jason Yuchen Guo</a:t>
                      </a:r>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3575665778"/>
                  </a:ext>
                </a:extLst>
              </a:tr>
              <a:tr h="297047">
                <a:tc>
                  <a:txBody>
                    <a:bodyPr/>
                    <a:lstStyle/>
                    <a:p>
                      <a:pPr algn="ctr" fontAlgn="b"/>
                      <a:r>
                        <a:rPr lang="en-US" sz="1200" b="0" kern="1200" dirty="0">
                          <a:solidFill>
                            <a:schemeClr val="tx1"/>
                          </a:solidFill>
                          <a:latin typeface="+mn-lt"/>
                          <a:ea typeface="+mn-ea"/>
                          <a:cs typeface="+mn-cs"/>
                        </a:rPr>
                        <a:t>1062r0</a:t>
                      </a:r>
                    </a:p>
                  </a:txBody>
                  <a:tcPr marL="0" marR="9525" marT="9525" marB="0" anchor="b"/>
                </a:tc>
                <a:tc>
                  <a:txBody>
                    <a:bodyPr/>
                    <a:lstStyle/>
                    <a:p>
                      <a:pPr algn="l" fontAlgn="b"/>
                      <a:r>
                        <a:rPr lang="en-US" sz="1200" b="0" kern="1200" dirty="0">
                          <a:solidFill>
                            <a:schemeClr val="tx1"/>
                          </a:solidFill>
                          <a:latin typeface="+mn-lt"/>
                          <a:ea typeface="+mn-ea"/>
                          <a:cs typeface="+mn-cs"/>
                        </a:rPr>
                        <a:t>LB266 CR for Section 9.3.1.19 - part1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Genadiy Tsodik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5</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572575118"/>
                  </a:ext>
                </a:extLst>
              </a:tr>
              <a:tr h="297047">
                <a:tc>
                  <a:txBody>
                    <a:bodyPr/>
                    <a:lstStyle/>
                    <a:p>
                      <a:pPr algn="ctr" fontAlgn="b"/>
                      <a:r>
                        <a:rPr lang="en-US" sz="1200" b="0" kern="1200" dirty="0">
                          <a:solidFill>
                            <a:schemeClr val="tx1"/>
                          </a:solidFill>
                          <a:latin typeface="+mn-lt"/>
                          <a:ea typeface="+mn-ea"/>
                          <a:cs typeface="+mn-cs"/>
                        </a:rPr>
                        <a:t>1063r0</a:t>
                      </a:r>
                    </a:p>
                  </a:txBody>
                  <a:tcPr marL="0" marR="9525" marT="9525" marB="0" anchor="b"/>
                </a:tc>
                <a:tc>
                  <a:txBody>
                    <a:bodyPr/>
                    <a:lstStyle/>
                    <a:p>
                      <a:pPr algn="l" fontAlgn="b"/>
                      <a:r>
                        <a:rPr lang="en-US" sz="1200" b="0" kern="1200" dirty="0">
                          <a:solidFill>
                            <a:schemeClr val="tx1"/>
                          </a:solidFill>
                          <a:latin typeface="+mn-lt"/>
                          <a:ea typeface="+mn-ea"/>
                          <a:cs typeface="+mn-cs"/>
                        </a:rPr>
                        <a:t>B266 CR for 36.3.16 Transmit Requirements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989680276"/>
                  </a:ext>
                </a:extLst>
              </a:tr>
              <a:tr h="297047">
                <a:tc>
                  <a:txBody>
                    <a:bodyPr/>
                    <a:lstStyle/>
                    <a:p>
                      <a:pPr algn="ctr" fontAlgn="b"/>
                      <a:r>
                        <a:rPr lang="en-US" sz="1200" b="0" kern="1200" dirty="0">
                          <a:solidFill>
                            <a:schemeClr val="tx1"/>
                          </a:solidFill>
                          <a:latin typeface="+mn-lt"/>
                          <a:ea typeface="+mn-ea"/>
                          <a:cs typeface="+mn-cs"/>
                        </a:rPr>
                        <a:t>1064r0</a:t>
                      </a:r>
                    </a:p>
                  </a:txBody>
                  <a:tcPr marL="0" marR="9525" marT="9525" marB="0" anchor="b"/>
                </a:tc>
                <a:tc>
                  <a:txBody>
                    <a:bodyPr/>
                    <a:lstStyle/>
                    <a:p>
                      <a:pPr algn="l" fontAlgn="b"/>
                      <a:r>
                        <a:rPr lang="en-US" sz="1200" b="0" kern="1200" dirty="0">
                          <a:solidFill>
                            <a:schemeClr val="tx1"/>
                          </a:solidFill>
                          <a:latin typeface="+mn-lt"/>
                          <a:ea typeface="+mn-ea"/>
                          <a:cs typeface="+mn-cs"/>
                        </a:rPr>
                        <a:t>B266 CR for 9.4.2.313.5 EHT PPE Thresholds Field</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Mengshi</a:t>
                      </a:r>
                      <a:r>
                        <a:rPr lang="en-US" sz="1200" b="0" kern="1200" dirty="0">
                          <a:solidFill>
                            <a:schemeClr val="tx1"/>
                          </a:solidFill>
                          <a:latin typeface="+mn-lt"/>
                          <a:ea typeface="+mn-ea"/>
                          <a:cs typeface="+mn-cs"/>
                        </a:rPr>
                        <a:t> Hu </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r>
                        <a:rPr lang="en-US" sz="1200" b="0" kern="1200" dirty="0">
                          <a:solidFill>
                            <a:schemeClr val="tx1"/>
                          </a:solidFill>
                          <a:latin typeface="+mn-lt"/>
                          <a:ea typeface="+mn-ea"/>
                          <a:cs typeface="+mn-cs"/>
                        </a:rPr>
                        <a:t>PHY</a:t>
                      </a:r>
                    </a:p>
                  </a:txBody>
                  <a:tcPr marL="9525" marR="9525" marT="9525" marB="0" anchor="b"/>
                </a:tc>
                <a:extLst>
                  <a:ext uri="{0D108BD9-81ED-4DB2-BD59-A6C34878D82A}">
                    <a16:rowId xmlns:a16="http://schemas.microsoft.com/office/drawing/2014/main" val="3656549911"/>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a:endParaRPr lang="en-US" sz="1200" b="0" dirty="0">
                        <a:effectLst/>
                      </a:endParaRPr>
                    </a:p>
                  </a:txBody>
                  <a:tcPr anchor="ctr"/>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a:endParaRPr lang="en-US" sz="1200" b="0" i="0" kern="1200" dirty="0">
                        <a:solidFill>
                          <a:schemeClr val="tx1"/>
                        </a:solidFill>
                        <a:effectLst/>
                        <a:latin typeface="+mn-lt"/>
                        <a:ea typeface="+mn-ea"/>
                        <a:cs typeface="+mn-cs"/>
                      </a:endParaRPr>
                    </a:p>
                  </a:txBody>
                  <a:tcPr anchor="ctr"/>
                </a:tc>
                <a:tc>
                  <a:txBody>
                    <a:bodyPr/>
                    <a:lstStyle/>
                    <a:p>
                      <a:pPr algn="l" fontAlgn="b"/>
                      <a:endParaRPr lang="en-US" sz="1200" b="0" i="0"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14493755"/>
                  </a:ext>
                </a:extLst>
              </a:tr>
              <a:tr h="297047">
                <a:tc>
                  <a:txBody>
                    <a:bodyPr/>
                    <a:lstStyle/>
                    <a:p>
                      <a:pPr algn="ctr" fontAlgn="b"/>
                      <a:endParaRPr lang="en-US" sz="1200" b="0" i="0" kern="1200" dirty="0">
                        <a:solidFill>
                          <a:schemeClr val="tx1"/>
                        </a:solidFill>
                        <a:effectLst/>
                        <a:latin typeface="+mn-lt"/>
                        <a:ea typeface="+mn-ea"/>
                        <a:cs typeface="+mn-cs"/>
                      </a:endParaRPr>
                    </a:p>
                  </a:txBody>
                  <a:tcPr marL="0" marR="9525" marT="9525" marB="0" anchor="b"/>
                </a:tc>
                <a:tc>
                  <a:txBody>
                    <a:bodyPr/>
                    <a:lstStyle/>
                    <a:p>
                      <a:pPr algn="l" fontAlgn="b"/>
                      <a:endParaRPr lang="en-US" sz="1200" b="0" i="0"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082113667"/>
                  </a:ext>
                </a:extLst>
              </a:tr>
            </a:tbl>
          </a:graphicData>
        </a:graphic>
      </p:graphicFrame>
    </p:spTree>
    <p:extLst>
      <p:ext uri="{BB962C8B-B14F-4D97-AF65-F5344CB8AC3E}">
        <p14:creationId xmlns:p14="http://schemas.microsoft.com/office/powerpoint/2010/main" val="3544943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Technical Submission’s List</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2022</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88253367"/>
              </p:ext>
            </p:extLst>
          </p:nvPr>
        </p:nvGraphicFramePr>
        <p:xfrm>
          <a:off x="851217" y="1582301"/>
          <a:ext cx="7683183" cy="45879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746817">
                  <a:extLst>
                    <a:ext uri="{9D8B030D-6E8A-4147-A177-3AD203B41FA5}">
                      <a16:colId xmlns:a16="http://schemas.microsoft.com/office/drawing/2014/main" val="20001"/>
                    </a:ext>
                  </a:extLst>
                </a:gridCol>
                <a:gridCol w="1282383">
                  <a:extLst>
                    <a:ext uri="{9D8B030D-6E8A-4147-A177-3AD203B41FA5}">
                      <a16:colId xmlns:a16="http://schemas.microsoft.com/office/drawing/2014/main" val="20002"/>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algn="ctr" fontAlgn="b"/>
                      <a:r>
                        <a:rPr lang="en-US" sz="1200" b="0" kern="1200" dirty="0">
                          <a:solidFill>
                            <a:schemeClr val="tx1"/>
                          </a:solidFill>
                          <a:latin typeface="+mn-lt"/>
                          <a:ea typeface="+mn-ea"/>
                          <a:cs typeface="+mn-cs"/>
                          <a:hlinkClick r:id="rId2"/>
                        </a:rPr>
                        <a:t>1887r0</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Conditional STR</a:t>
                      </a:r>
                    </a:p>
                  </a:txBody>
                  <a:tcPr marL="9525" marR="9525" marT="9525" marB="0" anchor="b"/>
                </a:tc>
                <a:tc>
                  <a:txBody>
                    <a:bodyPr/>
                    <a:lstStyle/>
                    <a:p>
                      <a:pPr algn="ctr" fontAlgn="b"/>
                      <a:r>
                        <a:rPr lang="en-US" sz="1200" b="0" kern="1200" dirty="0">
                          <a:solidFill>
                            <a:schemeClr val="tx1"/>
                          </a:solidFill>
                          <a:latin typeface="+mn-lt"/>
                          <a:ea typeface="+mn-ea"/>
                          <a:cs typeface="+mn-cs"/>
                        </a:rPr>
                        <a:t>Evgeny Khorov</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942160162"/>
                  </a:ext>
                </a:extLst>
              </a:tr>
              <a:tr h="259126">
                <a:tc>
                  <a:txBody>
                    <a:bodyPr/>
                    <a:lstStyle/>
                    <a:p>
                      <a:pPr algn="ctr" fontAlgn="b"/>
                      <a:r>
                        <a:rPr lang="en-US" sz="1200" b="0" kern="1200" dirty="0">
                          <a:solidFill>
                            <a:schemeClr val="tx1"/>
                          </a:solidFill>
                          <a:latin typeface="+mn-lt"/>
                          <a:ea typeface="+mn-ea"/>
                          <a:cs typeface="+mn-cs"/>
                          <a:hlinkClick r:id="rId3"/>
                        </a:rPr>
                        <a:t>887r1</a:t>
                      </a:r>
                      <a:endParaRPr lang="en-US" sz="1200" b="0" kern="1200" dirty="0">
                        <a:solidFill>
                          <a:schemeClr val="tx1"/>
                        </a:solidFill>
                        <a:latin typeface="+mn-lt"/>
                        <a:ea typeface="+mn-ea"/>
                        <a:cs typeface="+mn-cs"/>
                      </a:endParaRPr>
                    </a:p>
                  </a:txBody>
                  <a:tcPr marL="0" marR="9525" marT="9525" marB="0" anchor="b"/>
                </a:tc>
                <a:tc>
                  <a:txBody>
                    <a:bodyPr/>
                    <a:lstStyle/>
                    <a:p>
                      <a:pPr algn="l" fontAlgn="b"/>
                      <a:r>
                        <a:rPr lang="en-US" sz="1200" b="0" kern="1200" dirty="0">
                          <a:solidFill>
                            <a:schemeClr val="tx1"/>
                          </a:solidFill>
                          <a:latin typeface="+mn-lt"/>
                          <a:ea typeface="+mn-ea"/>
                          <a:cs typeface="+mn-cs"/>
                        </a:rPr>
                        <a:t>Enhancements for massive TSN </a:t>
                      </a:r>
                    </a:p>
                  </a:txBody>
                  <a:tcPr marL="9525" marR="9525" marT="9525" marB="0" anchor="b"/>
                </a:tc>
                <a:tc>
                  <a:txBody>
                    <a:bodyPr/>
                    <a:lstStyle/>
                    <a:p>
                      <a:pPr algn="ctr" fontAlgn="b"/>
                      <a:r>
                        <a:rPr lang="en-US" sz="1200" b="0" kern="1200" dirty="0">
                          <a:solidFill>
                            <a:schemeClr val="tx1"/>
                          </a:solidFill>
                          <a:latin typeface="+mn-lt"/>
                          <a:ea typeface="+mn-ea"/>
                          <a:cs typeface="+mn-cs"/>
                        </a:rPr>
                        <a:t>Evgeny Khorov</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Joint</a:t>
                      </a:r>
                    </a:p>
                  </a:txBody>
                  <a:tcPr marL="9525" marR="9525" marT="9525" marB="0" anchor="b"/>
                </a:tc>
                <a:extLst>
                  <a:ext uri="{0D108BD9-81ED-4DB2-BD59-A6C34878D82A}">
                    <a16:rowId xmlns:a16="http://schemas.microsoft.com/office/drawing/2014/main" val="10003"/>
                  </a:ext>
                </a:extLst>
              </a:tr>
              <a:tr h="259126">
                <a:tc>
                  <a:txBody>
                    <a:bodyPr/>
                    <a:lstStyle/>
                    <a:p>
                      <a:pPr algn="ctr" fontAlgn="b"/>
                      <a:r>
                        <a:rPr lang="en-US" sz="1200" b="0" kern="1200" dirty="0">
                          <a:solidFill>
                            <a:schemeClr val="tx1"/>
                          </a:solidFill>
                          <a:latin typeface="+mn-lt"/>
                          <a:ea typeface="+mn-ea"/>
                          <a:cs typeface="+mn-cs"/>
                        </a:rPr>
                        <a:t>303r0</a:t>
                      </a:r>
                    </a:p>
                  </a:txBody>
                  <a:tcPr marL="0" marR="9525" marT="9525" marB="0" anchor="b"/>
                </a:tc>
                <a:tc>
                  <a:txBody>
                    <a:bodyPr/>
                    <a:lstStyle/>
                    <a:p>
                      <a:pPr algn="l" fontAlgn="b"/>
                      <a:r>
                        <a:rPr lang="en-US" sz="1200" b="0" kern="1200" dirty="0">
                          <a:solidFill>
                            <a:schemeClr val="tx1"/>
                          </a:solidFill>
                          <a:latin typeface="+mn-lt"/>
                          <a:ea typeface="+mn-ea"/>
                          <a:cs typeface="+mn-cs"/>
                        </a:rPr>
                        <a:t>Restricted TWT SP Extension</a:t>
                      </a:r>
                    </a:p>
                  </a:txBody>
                  <a:tcPr marL="9525" marR="9525" marT="9525" marB="0" anchor="b"/>
                </a:tc>
                <a:tc>
                  <a:txBody>
                    <a:bodyPr/>
                    <a:lstStyle/>
                    <a:p>
                      <a:pPr algn="ctr" fontAlgn="b"/>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387265439"/>
                  </a:ext>
                </a:extLst>
              </a:tr>
              <a:tr h="259126">
                <a:tc>
                  <a:txBody>
                    <a:bodyPr/>
                    <a:lstStyle/>
                    <a:p>
                      <a:pPr algn="ctr"/>
                      <a:r>
                        <a:rPr lang="en-US" sz="1200" b="0" dirty="0">
                          <a:effectLst/>
                        </a:rPr>
                        <a:t>304r0</a:t>
                      </a:r>
                    </a:p>
                  </a:txBody>
                  <a:tcPr anchor="ctr"/>
                </a:tc>
                <a:tc>
                  <a:txBody>
                    <a:bodyPr/>
                    <a:lstStyle/>
                    <a:p>
                      <a:pPr algn="l" fontAlgn="b"/>
                      <a:r>
                        <a:rPr lang="en-US" sz="1200" b="0" kern="1200" dirty="0">
                          <a:solidFill>
                            <a:schemeClr val="tx1"/>
                          </a:solidFill>
                          <a:latin typeface="+mn-lt"/>
                          <a:ea typeface="+mn-ea"/>
                          <a:cs typeface="+mn-cs"/>
                        </a:rPr>
                        <a:t>Restricted TWT SP Early Termination</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 Kumail Haider</a:t>
                      </a:r>
                    </a:p>
                  </a:txBody>
                  <a:tcPr marL="9525" marR="9525" marT="9525" marB="0" anchor="b"/>
                </a:tc>
                <a:tc>
                  <a:txBody>
                    <a:bodyPr/>
                    <a:lstStyle/>
                    <a:p>
                      <a:pPr algn="ctr" fontAlgn="b"/>
                      <a:r>
                        <a:rPr lang="en-US" sz="1200" b="0" kern="1200" dirty="0">
                          <a:solidFill>
                            <a:schemeClr val="tx1"/>
                          </a:solidFill>
                          <a:latin typeface="+mn-lt"/>
                          <a:ea typeface="+mn-ea"/>
                          <a:cs typeface="+mn-cs"/>
                        </a:rPr>
                        <a:t>Pending</a:t>
                      </a:r>
                    </a:p>
                  </a:txBody>
                  <a:tcPr marL="9525" marR="9525" marT="9525" marB="0" anchor="b"/>
                </a:tc>
                <a:tc>
                  <a:txBody>
                    <a:bodyPr/>
                    <a:lstStyle/>
                    <a:p>
                      <a:pPr algn="ctr" fontAlgn="b"/>
                      <a:r>
                        <a:rPr lang="en-US" sz="1200" b="0" kern="1200" dirty="0">
                          <a:solidFill>
                            <a:schemeClr val="tx1"/>
                          </a:solidFill>
                          <a:latin typeface="+mn-lt"/>
                          <a:ea typeface="+mn-ea"/>
                          <a:cs typeface="+mn-cs"/>
                        </a:rPr>
                        <a:t>??</a:t>
                      </a:r>
                    </a:p>
                  </a:txBody>
                  <a:tcPr marL="9525" marR="9525" marT="9525" marB="0" anchor="b"/>
                </a:tc>
                <a:tc>
                  <a:txBody>
                    <a:bodyPr/>
                    <a:lstStyle/>
                    <a:p>
                      <a:pPr algn="ctr" fontAlgn="b"/>
                      <a:r>
                        <a:rPr lang="en-US" sz="1200" b="0" kern="1200" dirty="0">
                          <a:solidFill>
                            <a:schemeClr val="tx1"/>
                          </a:solidFill>
                          <a:latin typeface="+mn-lt"/>
                          <a:ea typeface="+mn-ea"/>
                          <a:cs typeface="+mn-cs"/>
                        </a:rPr>
                        <a:t>MAC</a:t>
                      </a:r>
                    </a:p>
                  </a:txBody>
                  <a:tcPr marL="9525" marR="9525" marT="9525" marB="0" anchor="b"/>
                </a:tc>
                <a:extLst>
                  <a:ext uri="{0D108BD9-81ED-4DB2-BD59-A6C34878D82A}">
                    <a16:rowId xmlns:a16="http://schemas.microsoft.com/office/drawing/2014/main" val="10004"/>
                  </a:ext>
                </a:extLst>
              </a:tr>
              <a:tr h="259126">
                <a:tc>
                  <a:txBody>
                    <a:bodyPr/>
                    <a:lstStyle/>
                    <a:p>
                      <a:pPr algn="ctr"/>
                      <a:endParaRPr lang="en-US" sz="1200" b="0" dirty="0">
                        <a:effectLst/>
                      </a:endParaRPr>
                    </a:p>
                  </a:txBody>
                  <a:tcPr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dirty="0">
                        <a:effectLst/>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067772204"/>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76573783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751318475"/>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15073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1189979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57566577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572575118"/>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989680276"/>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656549911"/>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200" b="0" kern="1200" dirty="0">
                        <a:solidFill>
                          <a:schemeClr val="tx1"/>
                        </a:solidFill>
                        <a:latin typeface="+mn-lt"/>
                        <a:ea typeface="+mn-ea"/>
                        <a:cs typeface="+mn-cs"/>
                      </a:endParaRPr>
                    </a:p>
                  </a:txBody>
                  <a:tcPr marL="0" marR="9525" marT="9525" marB="0" anchor="b"/>
                </a:tc>
                <a:tc>
                  <a:txBody>
                    <a:bodyPr/>
                    <a:lstStyle/>
                    <a:p>
                      <a:pPr algn="l" fontAlgn="b"/>
                      <a:endParaRPr lang="en-US" sz="12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tc>
                  <a:txBody>
                    <a:bodyPr/>
                    <a:lstStyle/>
                    <a:p>
                      <a:pPr algn="ctr" fontAlgn="b"/>
                      <a:endParaRPr lang="en-US" sz="12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1024r</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LB266-CRs-on-CCA-sensitivity 				Lin Yang 		[5C]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1027r0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D2.0 Comment Resolution on U-SIG Part 1 			Alice Chen</a:t>
            </a:r>
            <a:r>
              <a:rPr lang="en-US" sz="1400" kern="1200" dirty="0">
                <a:solidFill>
                  <a:srgbClr val="000000"/>
                </a:solidFill>
                <a:latin typeface="Arial" panose="020B0604020202020204" pitchFamily="34" charset="0"/>
                <a:ea typeface="MS Gothic" panose="020B0609070205080204" pitchFamily="49" charset="-128"/>
              </a:rPr>
              <a:t>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4"/>
              </a:rPr>
              <a:t>1030r0</a:t>
            </a:r>
            <a:r>
              <a:rPr lang="en-US" sz="1400" kern="1200" dirty="0">
                <a:latin typeface="Times New Roman" panose="02020603050405020304" pitchFamily="18" charset="0"/>
                <a:ea typeface="MS Gothic" panose="020B0609070205080204" pitchFamily="49" charset="-128"/>
              </a:rPr>
              <a:t> </a:t>
            </a:r>
            <a:r>
              <a:rPr lang="nb-NO" sz="1400" dirty="0"/>
              <a:t>LB266 CR for 36.3.2.5 20 MHz operating non-AP StAs	Eunsung Park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[12C]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1031r0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dirty="0"/>
              <a:t>LB266 CR for 36.3.12.9 EHT-STF				</a:t>
            </a:r>
            <a:r>
              <a:rPr lang="nb-NO" sz="1400" dirty="0"/>
              <a:t>Eunsung Park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[3C]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6"/>
              </a:rPr>
              <a:t>1056r0</a:t>
            </a:r>
            <a:r>
              <a:rPr lang="en-US" sz="1400" kern="1200" dirty="0">
                <a:latin typeface="Times New Roman" panose="02020603050405020304" pitchFamily="18" charset="0"/>
                <a:ea typeface="MS Gothic" panose="020B0609070205080204" pitchFamily="49" charset="-128"/>
              </a:rPr>
              <a:t> </a:t>
            </a:r>
            <a:r>
              <a:rPr lang="en-US" sz="1400" dirty="0"/>
              <a:t>LB266 CR on CID 12155						</a:t>
            </a:r>
            <a:r>
              <a:rPr lang="en-US" sz="1400" dirty="0" err="1"/>
              <a:t>Yapu</a:t>
            </a:r>
            <a:r>
              <a:rPr lang="en-US" sz="1400" dirty="0"/>
              <a:t> Li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7"/>
              </a:rPr>
              <a:t>1057r0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400" dirty="0"/>
              <a:t>LB266 CR for CID 11284					Dongguk Lim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[1C]</a:t>
            </a:r>
          </a:p>
          <a:p>
            <a:pPr lvl="1">
              <a:buFont typeface="Arial" panose="020B0604020202020204" pitchFamily="34" charset="0"/>
              <a:buChar char="•"/>
            </a:pPr>
            <a:r>
              <a:rPr lang="en-US" sz="1400" kern="1200" dirty="0">
                <a:latin typeface="Times New Roman" panose="02020603050405020304" pitchFamily="18" charset="0"/>
                <a:ea typeface="MS Gothic" panose="020B0609070205080204" pitchFamily="49" charset="-128"/>
                <a:hlinkClick r:id="rId8"/>
              </a:rPr>
              <a:t>1058r0</a:t>
            </a:r>
            <a:r>
              <a:rPr lang="en-US" sz="1400" kern="1200" dirty="0">
                <a:latin typeface="Times New Roman" panose="02020603050405020304" pitchFamily="18" charset="0"/>
                <a:ea typeface="MS Gothic" panose="020B0609070205080204" pitchFamily="49" charset="-128"/>
              </a:rPr>
              <a:t> </a:t>
            </a:r>
            <a:r>
              <a:rPr lang="en-US" sz="1400" dirty="0"/>
              <a:t>LB266 CR for clause 36.2.12.5</a:t>
            </a:r>
            <a:r>
              <a:rPr lang="en-US" sz="1400" kern="1200" dirty="0">
                <a:latin typeface="Times New Roman" panose="02020603050405020304" pitchFamily="18" charset="0"/>
                <a:ea typeface="MS Gothic" panose="020B0609070205080204" pitchFamily="49" charset="-128"/>
              </a:rPr>
              <a:t>					Dongguk Lim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[1C]</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marL="400050" lvl="1" fontAlgn="b">
              <a:spcBef>
                <a:spcPts val="0"/>
              </a:spcBef>
              <a:spcAft>
                <a:spcPts val="0"/>
              </a:spcAft>
              <a:buFont typeface="Arial" panose="020B0604020202020204" pitchFamily="34" charset="0"/>
              <a:buChar char="•"/>
            </a:pPr>
            <a:r>
              <a:rPr lang="en-US" sz="1400" b="0" kern="1200" dirty="0">
                <a:solidFill>
                  <a:srgbClr val="00B050"/>
                </a:solidFill>
                <a:latin typeface="+mn-lt"/>
                <a:ea typeface="+mn-ea"/>
                <a:cs typeface="+mn-cs"/>
                <a:hlinkClick r:id="rId2">
                  <a:extLst>
                    <a:ext uri="{A12FA001-AC4F-418D-AE19-62706E023703}">
                      <ahyp:hlinkClr xmlns:ahyp="http://schemas.microsoft.com/office/drawing/2018/hyperlinkcolor" val="tx"/>
                    </a:ext>
                  </a:extLst>
                </a:hlinkClick>
              </a:rPr>
              <a:t>997r0</a:t>
            </a:r>
            <a:r>
              <a:rPr lang="en-US" sz="1400" b="0" kern="1200" dirty="0">
                <a:solidFill>
                  <a:srgbClr val="00B050"/>
                </a:solidFill>
                <a:latin typeface="+mn-lt"/>
                <a:ea typeface="+mn-ea"/>
                <a:cs typeface="+mn-cs"/>
              </a:rPr>
              <a:t> </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CR for 10.3.14.2 and 10.3.14.3 						</a:t>
            </a:r>
            <a:r>
              <a:rPr lang="en-US" sz="1400" b="0" kern="1200" dirty="0">
                <a:solidFill>
                  <a:srgbClr val="00B050"/>
                </a:solidFill>
                <a:latin typeface="+mn-lt"/>
                <a:ea typeface="+mn-ea"/>
                <a:cs typeface="+mn-cs"/>
              </a:rPr>
              <a:t>Po-Kai Huang 	[18C]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1004r0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PS operation with MLO 				</a:t>
            </a:r>
            <a:r>
              <a:rPr lang="en-US" sz="1400" b="0" kern="1200" dirty="0">
                <a:solidFill>
                  <a:srgbClr val="00B050"/>
                </a:solidFill>
                <a:latin typeface="+mn-lt"/>
                <a:ea typeface="+mn-ea"/>
                <a:cs typeface="+mn-cs"/>
              </a:rPr>
              <a:t>Abhishek Patil 	[19C]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1005r0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BA operation with MLO 				</a:t>
            </a:r>
            <a:r>
              <a:rPr lang="en-US" sz="1400" b="0" kern="1200" dirty="0">
                <a:solidFill>
                  <a:srgbClr val="00B050"/>
                </a:solidFill>
                <a:latin typeface="+mn-lt"/>
                <a:ea typeface="+mn-ea"/>
                <a:cs typeface="+mn-cs"/>
              </a:rPr>
              <a:t>Abhishek Patil  	[14C]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1008r0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LB266: CR for MISC CIDs in clause 9.4.2 				</a:t>
            </a:r>
            <a:r>
              <a:rPr lang="en-US" sz="1400" b="0" kern="1200" dirty="0">
                <a:solidFill>
                  <a:srgbClr val="00B050"/>
                </a:solidFill>
                <a:latin typeface="+mn-lt"/>
                <a:ea typeface="+mn-ea"/>
                <a:cs typeface="+mn-cs"/>
              </a:rPr>
              <a:t>Abhishek Patil 	[10C]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1009r0</a:t>
            </a:r>
            <a:r>
              <a:rPr lang="en-US" sz="1400" b="0" i="0" u="none" strike="noStrike" kern="1200" dirty="0">
                <a:solidFill>
                  <a:srgbClr val="00B050"/>
                </a:solidFill>
                <a:effectLst/>
                <a:latin typeface="Times New Roman" panose="02020603050405020304" pitchFamily="18" charset="0"/>
                <a:ea typeface="MS Gothic" panose="020B0609070205080204" pitchFamily="49" charset="-128"/>
              </a:rPr>
              <a:t> CR for 35.3.13 								Po-Kai Huang 	[5C]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1014r0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1015r0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chemeClr val="bg1">
                  <a:lumMod val="65000"/>
                </a:schemeClr>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1019r0</a:t>
            </a:r>
            <a:r>
              <a:rPr lang="en-US" sz="1400" b="0" i="0" u="none" strike="noStrike" kern="1200" dirty="0">
                <a:solidFill>
                  <a:schemeClr val="bg1">
                    <a:lumMod val="65000"/>
                  </a:schemeClr>
                </a:solidFill>
                <a:effectLst/>
                <a:latin typeface="Times New Roman" panose="02020603050405020304" pitchFamily="18" charset="0"/>
                <a:ea typeface="MS Gothic" panose="020B0609070205080204" pitchFamily="49" charset="-128"/>
              </a:rPr>
              <a:t> LB266: CR for Clause 9.3.3 						Gaurang Naik 	[15C]</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US" sz="1400" dirty="0"/>
              <a:t>Summary from May 2022 meeting and conf calls</a:t>
            </a:r>
          </a:p>
          <a:p>
            <a:pPr lvl="0">
              <a:buFont typeface="Arial" panose="020B0604020202020204" pitchFamily="34" charset="0"/>
              <a:buChar char="•"/>
            </a:pPr>
            <a:r>
              <a:rPr lang="en-US" sz="1400" strike="sngStrike" dirty="0">
                <a:solidFill>
                  <a:srgbClr val="FF0000"/>
                </a:solidFill>
              </a:rPr>
              <a:t>Approve TG minutes (postponed to tomorrow) and </a:t>
            </a:r>
            <a:r>
              <a:rPr lang="en-US" sz="1400" dirty="0"/>
              <a:t>confirm TGbe secretary: </a:t>
            </a:r>
            <a:r>
              <a:rPr lang="en-US" sz="1400" dirty="0">
                <a:hlinkClick r:id="rId2"/>
              </a:rPr>
              <a:t>11-22/1038r0</a:t>
            </a:r>
            <a:endParaRPr lang="en-US" sz="1400" dirty="0"/>
          </a:p>
          <a:p>
            <a:pPr lvl="0">
              <a:buFont typeface="Arial" panose="020B0604020202020204" pitchFamily="34" charset="0"/>
              <a:buChar char="•"/>
            </a:pPr>
            <a:r>
              <a:rPr lang="en-US" sz="1400" dirty="0"/>
              <a:t>TGbe Editor’s Report: </a:t>
            </a:r>
            <a:r>
              <a:rPr lang="en-US" sz="1400" dirty="0">
                <a:hlinkClick r:id="rId3"/>
              </a:rPr>
              <a:t>972r2</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992r0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LB266 CR for 9.3.1.22.1 			Yanjun Sun 			[7C 15’]</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993r0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LB266 CR for 9.3.1.22.3 			Yanjun Sun 			[2C 10’]</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999r0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LB266 CR for 9.3.1.22.2 			Yanjun Sun 			[9C 15’]</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7"/>
              </a:rPr>
              <a:t>1016r0</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CR for Table 35-7 				Po-Kai Huang 		[4C 15’]</a:t>
            </a: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8"/>
              </a:rPr>
              <a:t>1887r1</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Conditional STR 				Evgeny Khorov</a:t>
            </a:r>
            <a:r>
              <a:rPr lang="en-US" sz="1200" dirty="0">
                <a:latin typeface="Arial" panose="020B0604020202020204" pitchFamily="34" charset="0"/>
              </a:rPr>
              <a:t> </a:t>
            </a:r>
            <a:r>
              <a:rPr lang="en-US" sz="1200" kern="1200" dirty="0">
                <a:latin typeface="Times New Roman" panose="02020603050405020304" pitchFamily="18" charset="0"/>
                <a:ea typeface="MS Gothic" panose="020B0609070205080204" pitchFamily="49" charset="-128"/>
              </a:rPr>
              <a:t>		[1C  20’]</a:t>
            </a:r>
            <a:endParaRPr lang="en-US" sz="1200" b="0" i="0" u="none" strike="noStrike" kern="1200" dirty="0">
              <a:solidFill>
                <a:srgbClr val="000000"/>
              </a:solidFill>
              <a:effectLst/>
              <a:latin typeface="Times New Roman" panose="02020603050405020304" pitchFamily="18" charset="0"/>
              <a:ea typeface="MS Gothic" panose="020B0609070205080204" pitchFamily="49" charset="-128"/>
            </a:endParaRPr>
          </a:p>
          <a:p>
            <a:pPr lvl="1">
              <a:buFont typeface="Arial" panose="020B0604020202020204" pitchFamily="34" charset="0"/>
              <a:buChar char="•"/>
            </a:pPr>
            <a:r>
              <a:rPr lang="en-US" sz="1200" b="0" i="0" u="none" strike="noStrike" kern="1200" dirty="0">
                <a:solidFill>
                  <a:srgbClr val="000000"/>
                </a:solidFill>
                <a:effectLst/>
                <a:latin typeface="Times New Roman" panose="02020603050405020304" pitchFamily="18" charset="0"/>
                <a:ea typeface="MS Gothic" panose="020B0609070205080204" pitchFamily="49" charset="-128"/>
                <a:hlinkClick r:id="rId9"/>
              </a:rPr>
              <a:t>887r2</a:t>
            </a:r>
            <a:r>
              <a:rPr lang="en-US" sz="1200" b="0" i="0" u="none" strike="noStrike" kern="1200" dirty="0">
                <a:solidFill>
                  <a:srgbClr val="000000"/>
                </a:solidFill>
                <a:effectLst/>
                <a:latin typeface="Times New Roman" panose="02020603050405020304" pitchFamily="18" charset="0"/>
                <a:ea typeface="MS Gothic" panose="020B0609070205080204" pitchFamily="49" charset="-128"/>
              </a:rPr>
              <a:t> Enhancements for massive TSN 			Evgeny Khorov 		[1C 20’]</a:t>
            </a:r>
            <a:endParaRPr lang="en-US" sz="1200" b="0" i="0" u="none" strike="noStrike" dirty="0">
              <a:effectLst/>
              <a:latin typeface="Arial" panose="020B0604020202020204" pitchFamily="34" charset="0"/>
            </a:endParaRP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May meeting and conf calls</a:t>
            </a:r>
          </a:p>
        </p:txBody>
      </p:sp>
      <p:sp>
        <p:nvSpPr>
          <p:cNvPr id="3" name="Content Placeholder 2">
            <a:extLst>
              <a:ext uri="{FF2B5EF4-FFF2-40B4-BE49-F238E27FC236}">
                <a16:creationId xmlns:a16="http://schemas.microsoft.com/office/drawing/2014/main" id="{39530AAB-A6A0-8811-A99F-B42B5EA28321}"/>
              </a:ext>
            </a:extLst>
          </p:cNvPr>
          <p:cNvSpPr>
            <a:spLocks noGrp="1"/>
          </p:cNvSpPr>
          <p:nvPr>
            <p:ph idx="1"/>
          </p:nvPr>
        </p:nvSpPr>
        <p:spPr/>
        <p:txBody>
          <a:bodyPr/>
          <a:lstStyle/>
          <a:p>
            <a:pPr marL="400050">
              <a:buFont typeface="Arial" panose="020B0604020202020204" pitchFamily="34" charset="0"/>
              <a:buChar char="•"/>
            </a:pPr>
            <a:r>
              <a:rPr lang="en-US" sz="2000" dirty="0"/>
              <a:t>Delivered TGbe D2.0, which is available in the members area</a:t>
            </a:r>
          </a:p>
          <a:p>
            <a:pPr marL="400050">
              <a:buFont typeface="Arial" panose="020B0604020202020204" pitchFamily="34" charset="0"/>
              <a:buChar char="•"/>
            </a:pPr>
            <a:r>
              <a:rPr lang="en-US" sz="2000" dirty="0"/>
              <a:t>Completed IEEE802.11 WG letter ballot (LB266) on TGbe D2.0</a:t>
            </a:r>
          </a:p>
          <a:p>
            <a:pPr marL="800100" lvl="1">
              <a:buFont typeface="Arial" panose="020B0604020202020204" pitchFamily="34" charset="0"/>
              <a:buChar char="•"/>
            </a:pPr>
            <a:r>
              <a:rPr lang="en-US" sz="1800" dirty="0"/>
              <a:t>The ballot failed with approval rate of ~64% (~4120 comments received)</a:t>
            </a:r>
          </a:p>
          <a:p>
            <a:pPr marL="400050">
              <a:buFont typeface="Arial" panose="020B0604020202020204" pitchFamily="34" charset="0"/>
              <a:buChar char="•"/>
            </a:pPr>
            <a:r>
              <a:rPr lang="en-US" sz="2000" dirty="0"/>
              <a:t>Completed IEEE802.19 ballot on TGbe CA document</a:t>
            </a:r>
          </a:p>
          <a:p>
            <a:pPr marL="800100" lvl="1">
              <a:buFont typeface="Arial" panose="020B0604020202020204" pitchFamily="34" charset="0"/>
              <a:buChar char="•"/>
            </a:pPr>
            <a:r>
              <a:rPr lang="en-US" sz="1800" dirty="0"/>
              <a:t>The ballot passed with approval rate of ~93% (9 comments received)</a:t>
            </a:r>
          </a:p>
          <a:p>
            <a:pPr marL="400050">
              <a:buFont typeface="Arial" panose="020B0604020202020204" pitchFamily="34" charset="0"/>
              <a:buChar char="•"/>
            </a:pPr>
            <a:r>
              <a:rPr lang="en-US" sz="2000" dirty="0"/>
              <a:t>Completed the assignment of all received comments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0000"/>
                </a:highlight>
              </a:rPr>
              <a:t>Monday PHY Agenda–PM2</a:t>
            </a:r>
            <a:endParaRPr lang="en-US" dirty="0">
              <a:highlight>
                <a:srgbClr val="FF00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solidFill>
                  <a:srgbClr val="FF0000"/>
                </a:solidFill>
              </a:rPr>
              <a:t>Cancelled</a:t>
            </a:r>
            <a:endParaRPr lang="en-US" sz="2000" dirty="0">
              <a:solidFill>
                <a:srgbClr val="FF0000"/>
              </a:solidFill>
            </a:endParaRPr>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050222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July 802 plenary session</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You must pay the registration fee whether attending in-person or remotely</a:t>
            </a:r>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have not already done so, you can register here: </a:t>
            </a:r>
            <a:r>
              <a:rPr lang="en-US" sz="2000" dirty="0">
                <a:hlinkClick r:id="rId2"/>
              </a:rPr>
              <a:t>https://web.cvent.com/event/5ab3e363-ef4b-45fe-b35d-cd88bf622491/summary</a:t>
            </a:r>
            <a:endParaRPr lang="en-US" sz="2000" dirty="0"/>
          </a:p>
          <a:p>
            <a:pPr lvl="2">
              <a:buFont typeface="Arial" panose="020B0604020202020204" pitchFamily="34" charset="0"/>
              <a:buChar char="•"/>
            </a:pPr>
            <a:endParaRPr lang="en-US" sz="14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2"/>
              </a:rPr>
              <a:t>1014r0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Resolution of CIDs in clause 3.1 related to EPCS (CC 266) 	John Wullert 	[9C]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3"/>
              </a:rPr>
              <a:t>1015r0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Resolution of EPCS-related CIDs in clause 4.5.13 (CC 266) 	John Wullert 	[14C]</a:t>
            </a:r>
            <a:endParaRPr lang="en-US" sz="1400" b="0" i="0" u="none" strike="noStrike" kern="1200" dirty="0">
              <a:solidFill>
                <a:srgbClr val="000000"/>
              </a:solidFill>
              <a:effectLst/>
              <a:latin typeface="Arial" panose="020B0604020202020204" pitchFamily="34" charset="0"/>
              <a:ea typeface="MS Gothic" panose="020B0609070205080204" pitchFamily="49" charset="-128"/>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4"/>
              </a:rPr>
              <a:t>1019r0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 CR for Clause 9.3.3 						Gaurang Naik 	[15C]</a:t>
            </a: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5"/>
              </a:rPr>
              <a:t>1025r0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CR-for-OM-part-1 							Po-Kai Huang </a:t>
            </a:r>
            <a:r>
              <a:rPr lang="en-US" sz="1400" b="0" i="0" u="none" strike="noStrike" kern="1200" spc="0" baseline="0" dirty="0">
                <a:ln>
                  <a:noFill/>
                </a:ln>
                <a:solidFill>
                  <a:srgbClr val="000000"/>
                </a:solidFill>
                <a:effectLst/>
                <a:latin typeface="Times New Roman" panose="02020603050405020304" pitchFamily="18" charset="0"/>
                <a:ea typeface="MS Gothic" panose="020B0609070205080204" pitchFamily="49" charset="-128"/>
              </a:rPr>
              <a:t>  	[</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9C]</a:t>
            </a:r>
            <a:endParaRPr lang="en-US" sz="1400" dirty="0">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6"/>
              </a:rPr>
              <a:t>1026r0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a:t>
            </a:r>
            <a:r>
              <a:rPr lang="en-US" sz="1400" b="0" i="0" u="none" strike="noStrike" kern="1200" dirty="0" err="1">
                <a:solidFill>
                  <a:srgbClr val="000000"/>
                </a:solidFill>
                <a:effectLst/>
                <a:latin typeface="Times New Roman" panose="02020603050405020304" pitchFamily="18" charset="0"/>
                <a:ea typeface="MS Gothic" panose="020B0609070205080204" pitchFamily="49" charset="-128"/>
              </a:rPr>
              <a:t>misc</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CIDs for 35.3.12.4 					Laurent Cariou 	[6C] </a:t>
            </a:r>
            <a:endParaRPr lang="en-US" sz="1400" dirty="0">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7"/>
              </a:rPr>
              <a:t>1029r0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LB266-CR-for-35.3.4.1 							Laurent Cariou 	[19C]</a:t>
            </a:r>
            <a:endParaRPr lang="en-US" sz="1400" dirty="0">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8"/>
              </a:rPr>
              <a:t>1032r0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CR for 35.3.3 								Po-Kai Huang 	[22C]</a:t>
            </a:r>
            <a:endParaRPr lang="en-US" sz="1400" dirty="0">
              <a:latin typeface="Arial" panose="020B0604020202020204" pitchFamily="34" charset="0"/>
            </a:endParaRPr>
          </a:p>
          <a:p>
            <a:pPr marL="400050" lvl="1" fontAlgn="b">
              <a:spcBef>
                <a:spcPts val="0"/>
              </a:spcBef>
              <a:spcAft>
                <a:spcPts val="0"/>
              </a:spcAft>
              <a:buFont typeface="Arial" panose="020B0604020202020204" pitchFamily="34" charset="0"/>
              <a:buChar char="•"/>
            </a:pPr>
            <a:r>
              <a:rPr lang="en-US" sz="1400" b="0" i="0" u="none" strike="noStrike" kern="1200" dirty="0">
                <a:solidFill>
                  <a:srgbClr val="000000"/>
                </a:solidFill>
                <a:effectLst/>
                <a:latin typeface="Times New Roman" panose="02020603050405020304" pitchFamily="18" charset="0"/>
                <a:ea typeface="MS Gothic" panose="020B0609070205080204" pitchFamily="49" charset="-128"/>
                <a:hlinkClick r:id="rId9"/>
              </a:rPr>
              <a:t>1053r0</a:t>
            </a:r>
            <a:r>
              <a:rPr lang="en-US" sz="1400" b="0" i="0" u="none" strike="noStrike" kern="1200" dirty="0">
                <a:solidFill>
                  <a:srgbClr val="000000"/>
                </a:solidFill>
                <a:effectLst/>
                <a:latin typeface="Times New Roman" panose="02020603050405020304" pitchFamily="18" charset="0"/>
                <a:ea typeface="MS Gothic" panose="020B0609070205080204" pitchFamily="49" charset="-128"/>
              </a:rPr>
              <a:t> CR for 9.4.2.1 								Po-Kai Huang 	[3C]</a:t>
            </a:r>
            <a:endParaRPr lang="en-US" sz="1400" b="0" i="0" u="none" strike="noStrike" dirty="0">
              <a:effectLst/>
              <a:latin typeface="Arial" panose="020B0604020202020204" pitchFamily="34" charset="0"/>
            </a:endParaRP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1012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647101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altLang="en-US" sz="2000" dirty="0"/>
              <a:t>Motions: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6205467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Recess</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2000" dirty="0"/>
              <a:t>Call meeting to order </a:t>
            </a:r>
          </a:p>
          <a:p>
            <a:pPr>
              <a:buFont typeface="Arial" panose="020B0604020202020204" pitchFamily="34" charset="0"/>
              <a:buChar char="•"/>
            </a:pPr>
            <a:r>
              <a:rPr lang="en-US" altLang="en-US" sz="2000" dirty="0"/>
              <a:t>IEEE-SA Policies and Procedure</a:t>
            </a:r>
          </a:p>
          <a:p>
            <a:pPr>
              <a:buFont typeface="Arial" panose="020B0604020202020204" pitchFamily="34" charset="0"/>
              <a:buChar char="•"/>
            </a:pPr>
            <a:r>
              <a:rPr lang="en-US" altLang="en-US" sz="2000" dirty="0"/>
              <a:t>Attendance reminder</a:t>
            </a:r>
          </a:p>
          <a:p>
            <a:pPr>
              <a:buFont typeface="Arial" panose="020B0604020202020204" pitchFamily="34" charset="0"/>
              <a:buChar char="•"/>
            </a:pPr>
            <a:r>
              <a:rPr lang="en-GB" sz="2000" dirty="0"/>
              <a:t>Announcements:</a:t>
            </a:r>
          </a:p>
          <a:p>
            <a:pPr lvl="0">
              <a:buFont typeface="Arial" panose="020B0604020202020204" pitchFamily="34" charset="0"/>
              <a:buChar char="•"/>
            </a:pPr>
            <a:r>
              <a:rPr lang="en-GB" sz="2000" dirty="0"/>
              <a:t>Submissions:</a:t>
            </a:r>
          </a:p>
          <a:p>
            <a:pPr>
              <a:buFont typeface="Arial" panose="020B0604020202020204" pitchFamily="34" charset="0"/>
              <a:buChar char="•"/>
            </a:pPr>
            <a:r>
              <a:rPr lang="en-US" sz="2000" dirty="0"/>
              <a:t>Motions:</a:t>
            </a:r>
          </a:p>
          <a:p>
            <a:pPr lvl="0">
              <a:buFont typeface="Arial" panose="020B0604020202020204" pitchFamily="34" charset="0"/>
              <a:buChar char="•"/>
            </a:pPr>
            <a:r>
              <a:rPr lang="en-US" sz="2000" dirty="0"/>
              <a:t>Goals for September 2022</a:t>
            </a:r>
          </a:p>
          <a:p>
            <a:pPr lvl="0">
              <a:buFont typeface="Arial" panose="020B0604020202020204" pitchFamily="34" charset="0"/>
              <a:buChar char="•"/>
            </a:pPr>
            <a:r>
              <a:rPr lang="en-US" sz="2000" dirty="0"/>
              <a:t>Teleconference Plan</a:t>
            </a:r>
          </a:p>
          <a:p>
            <a:pPr lvl="0">
              <a:buFont typeface="Arial" panose="020B0604020202020204" pitchFamily="34" charset="0"/>
              <a:buChar char="•"/>
            </a:pPr>
            <a:r>
              <a:rPr lang="en-GB" sz="2000" dirty="0" err="1"/>
              <a:t>AoB</a:t>
            </a:r>
            <a:r>
              <a:rPr lang="en-GB" sz="2000" dirty="0"/>
              <a:t>: </a:t>
            </a:r>
          </a:p>
          <a:p>
            <a:pPr lvl="0">
              <a:buFont typeface="Arial" panose="020B0604020202020204" pitchFamily="34" charset="0"/>
              <a:buChar char="•"/>
            </a:pPr>
            <a:r>
              <a:rPr lang="en-GB" sz="2000" dirty="0"/>
              <a:t>Adjourn</a:t>
            </a:r>
            <a:endParaRPr lang="en-US" sz="20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1C1B02-DA5D-59DA-CACE-BAB1DFCE5AB4}"/>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a:t>December 2021</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102014</TotalTime>
  <Words>4308</Words>
  <Application>Microsoft Office PowerPoint</Application>
  <PresentationFormat>On-screen Show (4:3)</PresentationFormat>
  <Paragraphs>870</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July 2022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Submission’s List-1</vt:lpstr>
      <vt:lpstr>Submission’s List-2</vt:lpstr>
      <vt:lpstr>Submission’s List-3</vt:lpstr>
      <vt:lpstr>Submission’s List-4</vt:lpstr>
      <vt:lpstr>Technical Submission’s List</vt:lpstr>
      <vt:lpstr>Monday PHY Agenda–AM1</vt:lpstr>
      <vt:lpstr>Monday MAC Agenda–AM1</vt:lpstr>
      <vt:lpstr>Monday Joint Agenda-PM1</vt:lpstr>
      <vt:lpstr>Summary from May meeting and conf calls</vt:lpstr>
      <vt:lpstr>Monday PHY Agenda–PM2</vt:lpstr>
      <vt:lpstr>Monday MAC Agenda–PM2</vt:lpstr>
      <vt:lpstr>Tuesday Joint Agenda-AM1</vt:lpstr>
      <vt:lpstr>Tuesday PHY Agenda–PM1</vt:lpstr>
      <vt:lpstr>Tuesday MAC Agenda–PM1</vt:lpstr>
      <vt:lpstr>Tuesday PHY Agenda–PM2</vt:lpstr>
      <vt:lpstr>Tuesday MAC Agenda–PM2</vt:lpstr>
      <vt:lpstr>Wednesday Joint Agenda-AM1</vt:lpstr>
      <vt:lpstr>Wednesday PHY Agenda–PM2</vt:lpstr>
      <vt:lpstr>Wednesday MAC Agenda–PM2</vt:lpstr>
      <vt:lpstr>Thursday Joint Agenda-AM1</vt:lpstr>
      <vt:lpstr>Thursday Joint Agenda-AM2</vt:lpstr>
      <vt:lpstr>PowerPoint Presentation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2022-07-11T16:07:25Z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