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handoutMasterIdLst>
    <p:handoutMasterId r:id="rId25"/>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229" r:id="rId15"/>
    <p:sldId id="753" r:id="rId16"/>
    <p:sldId id="1107" r:id="rId17"/>
    <p:sldId id="1142" r:id="rId18"/>
    <p:sldId id="1181" r:id="rId19"/>
    <p:sldId id="1203" r:id="rId20"/>
    <p:sldId id="1244" r:id="rId21"/>
    <p:sldId id="1245" r:id="rId22"/>
    <p:sldId id="1230" r:id="rId23"/>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27" autoAdjust="0"/>
    <p:restoredTop sz="95405"/>
  </p:normalViewPr>
  <p:slideViewPr>
    <p:cSldViewPr showGuides="1">
      <p:cViewPr varScale="1">
        <p:scale>
          <a:sx n="78" d="100"/>
          <a:sy n="78" d="100"/>
        </p:scale>
        <p:origin x="20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Jun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Jun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/0860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11-18-0316-00-0bcs-march-2018-bcs-chair-slide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0597-03-0000-may-2022-working-group-motions.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Session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Jul Plenary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2022-6-20</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14"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3200" dirty="0" smtClean="0"/>
              <a:t>Registration for the Jul 802.11 plenary session</a:t>
            </a:r>
            <a:endParaRPr lang="zh-CN" altLang="en-US" sz="3200" dirty="0"/>
          </a:p>
        </p:txBody>
      </p:sp>
      <p:sp>
        <p:nvSpPr>
          <p:cNvPr id="3" name="内容占位符 2"/>
          <p:cNvSpPr>
            <a:spLocks noGrp="1"/>
          </p:cNvSpPr>
          <p:nvPr>
            <p:ph idx="1"/>
          </p:nvPr>
        </p:nvSpPr>
        <p:spPr>
          <a:xfrm>
            <a:off x="685942" y="1981200"/>
            <a:ext cx="10667856" cy="4113213"/>
          </a:xfrm>
        </p:spPr>
        <p:txBody>
          <a:bodyPr/>
          <a:lstStyle/>
          <a:p>
            <a:pPr>
              <a:buFont typeface="Arial" panose="020B0604020202020204" pitchFamily="34" charset="0"/>
              <a:buChar char="•"/>
            </a:pPr>
            <a:r>
              <a:rPr lang="en-US" altLang="zh-CN" sz="2400" dirty="0"/>
              <a:t>This meeting is part of the </a:t>
            </a:r>
            <a:r>
              <a:rPr lang="en-US" altLang="zh-CN" sz="2400" dirty="0" smtClean="0"/>
              <a:t>Jul </a:t>
            </a:r>
            <a:r>
              <a:rPr lang="en-US" altLang="zh-CN" sz="2400" dirty="0"/>
              <a:t>802 wireless </a:t>
            </a:r>
            <a:r>
              <a:rPr lang="en-US" altLang="zh-CN" sz="2400" dirty="0" smtClean="0"/>
              <a:t>plenary </a:t>
            </a:r>
            <a:r>
              <a:rPr lang="en-US" altLang="zh-CN" sz="2400" dirty="0"/>
              <a:t>session</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You must pay the registration fee in order to attend</a:t>
            </a:r>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have not already done so, you can register here: </a:t>
            </a:r>
            <a:r>
              <a:rPr lang="en-US" altLang="zh-CN" sz="2400" dirty="0" smtClean="0">
                <a:hlinkClick r:id="rId2" action="ppaction://hlinkpres?slideindex=1&amp;slidetitle="/>
              </a:rPr>
              <a:t>https://web.cvent.com/event/5ab3e363-ef4b-45fe-b35d-cd88bf622491/register</a:t>
            </a:r>
            <a:endParaRPr lang="en-US" altLang="zh-CN" sz="2400" dirty="0"/>
          </a:p>
          <a:p>
            <a:pPr>
              <a:buFont typeface="Arial" panose="020B0604020202020204" pitchFamily="34" charset="0"/>
              <a:buChar char="•"/>
            </a:pPr>
            <a:endParaRPr lang="en-US" altLang="zh-CN" sz="2400" dirty="0"/>
          </a:p>
          <a:p>
            <a:pPr>
              <a:buFont typeface="Arial" panose="020B0604020202020204" pitchFamily="34" charset="0"/>
              <a:buChar char="•"/>
            </a:pPr>
            <a:r>
              <a:rPr lang="en-US" altLang="zh-CN" sz="2400" dirty="0"/>
              <a:t>If you do not intend to register for this session you must leave this meeting and, if you have logged attendance on IMAT, email the 802.11 chair or vice chairs to have your attendance cancelled</a:t>
            </a:r>
          </a:p>
          <a:p>
            <a:endParaRPr lang="zh-CN" altLang="en-US" sz="24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Tree>
    <p:extLst>
      <p:ext uri="{BB962C8B-B14F-4D97-AF65-F5344CB8AC3E}">
        <p14:creationId xmlns:p14="http://schemas.microsoft.com/office/powerpoint/2010/main" val="4340938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696988" y="606425"/>
            <a:ext cx="10896450" cy="1065213"/>
          </a:xfrm>
        </p:spPr>
        <p:txBody>
          <a:bodyPr vert="horz" wrap="square" lIns="92160" tIns="46080" rIns="92160" bIns="46080" anchor="ctr" anchorCtr="0"/>
          <a:lstStyle/>
          <a:p>
            <a:pPr eaLnBrk="1" hangingPunct="1"/>
            <a:r>
              <a:rPr lang="en-US" altLang="zh-CN" sz="3200" dirty="0" smtClean="0"/>
              <a:t>AMP TIG Session Plan during IEEE 802.11 Jul Plenary 2022</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内容占位符 2"/>
          <p:cNvSpPr>
            <a:spLocks noGrp="1"/>
          </p:cNvSpPr>
          <p:nvPr/>
        </p:nvSpPr>
        <p:spPr>
          <a:xfrm>
            <a:off x="2132253" y="2252296"/>
            <a:ext cx="9143760" cy="2929258"/>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Aft>
                <a:spcPts val="600"/>
              </a:spcAft>
              <a:buFont typeface="Arial" panose="020B0604020202020204" pitchFamily="34" charset="0"/>
              <a:buChar char="•"/>
            </a:pPr>
            <a:r>
              <a:rPr lang="en-US" altLang="zh-CN" sz="2800" dirty="0" smtClean="0">
                <a:solidFill>
                  <a:srgbClr val="00B050"/>
                </a:solidFill>
                <a:cs typeface="+mn-ea"/>
                <a:sym typeface="+mn-ea"/>
              </a:rPr>
              <a:t>Jul 11</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19:30 </a:t>
            </a:r>
            <a:r>
              <a:rPr lang="en-US" altLang="zh-CN" sz="2800" dirty="0">
                <a:solidFill>
                  <a:srgbClr val="00B050"/>
                </a:solidFill>
                <a:cs typeface="+mn-ea"/>
                <a:sym typeface="+mn-ea"/>
              </a:rPr>
              <a:t>~ </a:t>
            </a:r>
            <a:r>
              <a:rPr lang="en-US" altLang="zh-CN" sz="2800" dirty="0" smtClean="0">
                <a:solidFill>
                  <a:srgbClr val="00B050"/>
                </a:solidFill>
                <a:cs typeface="+mn-ea"/>
                <a:sym typeface="+mn-ea"/>
              </a:rPr>
              <a:t>21:30, </a:t>
            </a:r>
            <a:r>
              <a:rPr lang="en-US" altLang="zh-CN" sz="2800" dirty="0">
                <a:solidFill>
                  <a:srgbClr val="00B050"/>
                </a:solidFill>
                <a:cs typeface="+mn-ea"/>
                <a:sym typeface="+mn-ea"/>
              </a:rPr>
              <a:t>ET</a:t>
            </a:r>
          </a:p>
          <a:p>
            <a:pPr>
              <a:spcAft>
                <a:spcPts val="600"/>
              </a:spcAft>
              <a:buFont typeface="Arial" panose="020B0604020202020204" pitchFamily="34" charset="0"/>
              <a:buChar char="•"/>
            </a:pPr>
            <a:r>
              <a:rPr lang="en-US" altLang="zh-CN" sz="2800" dirty="0" smtClean="0">
                <a:solidFill>
                  <a:srgbClr val="00B050"/>
                </a:solidFill>
                <a:cs typeface="+mn-ea"/>
                <a:sym typeface="+mn-ea"/>
              </a:rPr>
              <a:t>Jul 14</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8:00 </a:t>
            </a:r>
            <a:r>
              <a:rPr lang="en-US" altLang="zh-CN" sz="2800" dirty="0">
                <a:solidFill>
                  <a:srgbClr val="00B050"/>
                </a:solidFill>
                <a:cs typeface="+mn-ea"/>
                <a:sym typeface="+mn-ea"/>
              </a:rPr>
              <a:t>~ </a:t>
            </a:r>
            <a:r>
              <a:rPr lang="en-US" altLang="zh-CN" sz="2800" dirty="0" smtClean="0">
                <a:solidFill>
                  <a:srgbClr val="00B050"/>
                </a:solidFill>
                <a:cs typeface="+mn-ea"/>
                <a:sym typeface="+mn-ea"/>
              </a:rPr>
              <a:t>10:00, </a:t>
            </a:r>
            <a:r>
              <a:rPr lang="en-US" altLang="zh-CN" sz="2800" dirty="0">
                <a:solidFill>
                  <a:srgbClr val="00B050"/>
                </a:solidFill>
                <a:cs typeface="+mn-ea"/>
                <a:sym typeface="+mn-ea"/>
              </a:rPr>
              <a:t>ET</a:t>
            </a:r>
          </a:p>
          <a:p>
            <a:pPr marL="0" indent="0" eaLnBrk="1" hangingPunct="1">
              <a:spcAft>
                <a:spcPts val="600"/>
              </a:spcAft>
            </a:pPr>
            <a:endParaRPr lang="en-US" altLang="zh-CN" sz="2800" dirty="0">
              <a:solidFill>
                <a:schemeClr val="tx1"/>
              </a:solidFill>
              <a:cs typeface="+mn-ea"/>
              <a:sym typeface="+mn-ea"/>
            </a:endParaRPr>
          </a:p>
          <a:p>
            <a:pPr eaLnBrk="1" hangingPunct="1">
              <a:spcAft>
                <a:spcPts val="600"/>
              </a:spcAft>
            </a:pPr>
            <a:endParaRPr lang="en-US" altLang="zh-CN" sz="2800" dirty="0">
              <a:solidFill>
                <a:schemeClr val="tx1"/>
              </a:solidFill>
              <a:cs typeface="+mn-ea"/>
            </a:endParaRP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11-22/0969, </a:t>
            </a:r>
            <a:r>
              <a:rPr lang="en-US" altLang="zh-CN" sz="1600" dirty="0">
                <a:solidFill>
                  <a:schemeClr val="tx1"/>
                </a:solidFill>
                <a:latin typeface="Calibri" panose="020F0502020204030204" pitchFamily="34" charset="0"/>
                <a:cs typeface="Calibri" panose="020F0502020204030204" pitchFamily="34" charset="0"/>
              </a:rPr>
              <a:t>draft technical report on support of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devices in </a:t>
            </a:r>
            <a:r>
              <a:rPr lang="en-US" altLang="zh-CN" sz="1600" dirty="0">
                <a:solidFill>
                  <a:schemeClr val="tx1"/>
                </a:solidFill>
                <a:latin typeface="Calibri" panose="020F0502020204030204" pitchFamily="34" charset="0"/>
                <a:cs typeface="Calibri" panose="020F0502020204030204" pitchFamily="34" charset="0"/>
              </a:rPr>
              <a:t>WLAN, </a:t>
            </a:r>
            <a:r>
              <a:rPr lang="en-US" altLang="zh-CN" sz="1600" dirty="0" err="1">
                <a:solidFill>
                  <a:schemeClr val="tx1"/>
                </a:solidFill>
                <a:latin typeface="Calibri" panose="020F0502020204030204" pitchFamily="34" charset="0"/>
                <a:cs typeface="Calibri" panose="020F0502020204030204" pitchFamily="34" charset="0"/>
              </a:rPr>
              <a:t>Weijie</a:t>
            </a:r>
            <a:r>
              <a:rPr lang="en-US" altLang="zh-CN" sz="1600" dirty="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11-22/0963, </a:t>
            </a:r>
            <a:r>
              <a:rPr lang="en-US" altLang="zh-CN" sz="1600" dirty="0">
                <a:solidFill>
                  <a:schemeClr val="tx1"/>
                </a:solidFill>
                <a:latin typeface="Calibri" panose="020F0502020204030204" pitchFamily="34" charset="0"/>
                <a:cs typeface="Calibri" panose="020F0502020204030204" pitchFamily="34" charset="0"/>
              </a:rPr>
              <a:t>Use Cases for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a:solidFill>
                  <a:schemeClr val="tx1"/>
                </a:solidFill>
                <a:latin typeface="Calibri" panose="020F0502020204030204" pitchFamily="34" charset="0"/>
                <a:cs typeface="Calibri" panose="020F0502020204030204" pitchFamily="34" charset="0"/>
              </a:rPr>
              <a:t>Devices, </a:t>
            </a:r>
            <a:r>
              <a:rPr lang="en-US" altLang="zh-CN" sz="1600" dirty="0" err="1">
                <a:solidFill>
                  <a:schemeClr val="tx1"/>
                </a:solidFill>
                <a:latin typeface="Calibri" panose="020F0502020204030204" pitchFamily="34" charset="0"/>
                <a:cs typeface="Calibri" panose="020F0502020204030204" pitchFamily="34" charset="0"/>
              </a:rPr>
              <a:t>Zhisong</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Zuo</a:t>
            </a:r>
            <a:r>
              <a:rPr lang="en-US" altLang="zh-CN" sz="1600" dirty="0">
                <a:solidFill>
                  <a:schemeClr val="tx1"/>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11-22/0962, </a:t>
            </a:r>
            <a:r>
              <a:rPr lang="en-US" altLang="zh-CN" sz="1600" dirty="0">
                <a:solidFill>
                  <a:schemeClr val="tx1"/>
                </a:solidFill>
                <a:latin typeface="Calibri" panose="020F0502020204030204" pitchFamily="34" charset="0"/>
                <a:cs typeface="Calibri" panose="020F0502020204030204" pitchFamily="34" charset="0"/>
              </a:rPr>
              <a:t>Potential techniques to support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devices in </a:t>
            </a:r>
            <a:r>
              <a:rPr lang="en-US" altLang="zh-CN" sz="1600" dirty="0">
                <a:solidFill>
                  <a:schemeClr val="tx1"/>
                </a:solidFill>
                <a:latin typeface="Calibri" panose="020F0502020204030204" pitchFamily="34" charset="0"/>
                <a:cs typeface="Calibri" panose="020F0502020204030204" pitchFamily="34" charset="0"/>
              </a:rPr>
              <a:t>WLAN, </a:t>
            </a:r>
            <a:r>
              <a:rPr lang="en-US" altLang="zh-CN" sz="1600" dirty="0" err="1">
                <a:solidFill>
                  <a:schemeClr val="tx1"/>
                </a:solidFill>
                <a:latin typeface="Calibri" panose="020F0502020204030204" pitchFamily="34" charset="0"/>
                <a:cs typeface="Calibri" panose="020F0502020204030204" pitchFamily="34" charset="0"/>
              </a:rPr>
              <a:t>Weijie</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a:solidFill>
                  <a:schemeClr val="tx1"/>
                </a:solidFill>
                <a:latin typeface="Calibri" panose="020F0502020204030204" pitchFamily="34" charset="0"/>
                <a:cs typeface="Calibri" panose="020F0502020204030204" pitchFamily="34" charset="0"/>
              </a:rPr>
              <a:t>Xu (OPPO)</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11-22/0970, Feasibility of supporting AMP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devices in WLAN</a:t>
            </a:r>
            <a:r>
              <a:rPr lang="en-US" altLang="zh-CN" sz="1600" dirty="0">
                <a:solidFill>
                  <a:schemeClr val="tx1"/>
                </a:solidFill>
                <a:latin typeface="Calibri" panose="020F0502020204030204" pitchFamily="34" charset="0"/>
                <a:cs typeface="Calibri" panose="020F0502020204030204" pitchFamily="34" charset="0"/>
              </a:rPr>
              <a:t>, </a:t>
            </a:r>
            <a:r>
              <a:rPr lang="en-US" altLang="zh-CN" sz="1600" dirty="0" err="1">
                <a:solidFill>
                  <a:schemeClr val="tx1"/>
                </a:solidFill>
                <a:latin typeface="Calibri" panose="020F0502020204030204" pitchFamily="34" charset="0"/>
                <a:cs typeface="Calibri" panose="020F0502020204030204" pitchFamily="34" charset="0"/>
              </a:rPr>
              <a:t>Weijie</a:t>
            </a:r>
            <a:r>
              <a:rPr lang="en-US" altLang="zh-CN" sz="1600" dirty="0">
                <a:solidFill>
                  <a:schemeClr val="tx1"/>
                </a:solidFill>
                <a:latin typeface="Calibri" panose="020F0502020204030204" pitchFamily="34" charset="0"/>
                <a:cs typeface="Calibri" panose="020F0502020204030204" pitchFamily="34" charset="0"/>
              </a:rPr>
              <a:t> Xu (OPPO)</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17</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11</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TBD</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Appoint executive Secretary</a:t>
            </a:r>
          </a:p>
          <a:p>
            <a:pPr lvl="0" eaLnBrk="0" hangingPunct="0">
              <a:defRPr/>
            </a:pPr>
            <a:r>
              <a:rPr lang="en-US" altLang="en-GB" dirty="0" smtClean="0"/>
              <a:t>Approval </a:t>
            </a:r>
            <a:r>
              <a:rPr lang="en-US" altLang="en-GB" dirty="0"/>
              <a:t>of </a:t>
            </a:r>
            <a:r>
              <a:rPr lang="en-GB" altLang="en-US" dirty="0"/>
              <a:t>agenda</a:t>
            </a:r>
          </a:p>
          <a:p>
            <a:pPr eaLnBrk="0" hangingPunct="0">
              <a:defRPr/>
            </a:pPr>
            <a:r>
              <a:rPr lang="en-GB" altLang="en-US" dirty="0" smtClean="0"/>
              <a:t>AMP TIG background and </a:t>
            </a:r>
            <a:r>
              <a:rPr lang="en-GB" altLang="en-US" dirty="0" err="1" smtClean="0"/>
              <a:t>kickoff</a:t>
            </a:r>
            <a:endParaRPr lang="en-GB" altLang="en-US" dirty="0" smtClean="0"/>
          </a:p>
          <a:p>
            <a:pPr eaLnBrk="0" hangingPunct="0">
              <a:defRPr/>
            </a:pPr>
            <a:r>
              <a:rPr lang="en-US" altLang="en-GB" dirty="0" smtClean="0"/>
              <a:t>Contribution discussion</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z="2800" dirty="0" smtClean="0"/>
              <a:t>AMP TIG Background and Kickoff</a:t>
            </a:r>
            <a:endParaRPr lang="zh-CN" altLang="en-US" sz="2800" dirty="0"/>
          </a:p>
        </p:txBody>
      </p:sp>
      <p:sp>
        <p:nvSpPr>
          <p:cNvPr id="3" name="内容占位符 2"/>
          <p:cNvSpPr>
            <a:spLocks noGrp="1"/>
          </p:cNvSpPr>
          <p:nvPr>
            <p:ph idx="1"/>
          </p:nvPr>
        </p:nvSpPr>
        <p:spPr>
          <a:xfrm>
            <a:off x="914400" y="1828842"/>
            <a:ext cx="10361613" cy="4675189"/>
          </a:xfrm>
        </p:spPr>
        <p:txBody>
          <a:bodyPr>
            <a:normAutofit fontScale="62500" lnSpcReduction="20000"/>
          </a:bodyPr>
          <a:lstStyle/>
          <a:p>
            <a:r>
              <a:rPr lang="en-US" altLang="zh-CN" sz="2800" dirty="0" smtClean="0">
                <a:sym typeface="+mn-ea"/>
              </a:rPr>
              <a:t>Background</a:t>
            </a:r>
          </a:p>
          <a:p>
            <a:pPr marL="685800" lvl="1" indent="-342900">
              <a:buFontTx/>
              <a:buChar char="-"/>
            </a:pPr>
            <a:r>
              <a:rPr lang="en-US" altLang="zh-CN" sz="2900" dirty="0" smtClean="0">
                <a:sym typeface="+mn-ea"/>
              </a:rPr>
              <a:t>11-22/0645r2 was presented and discussed in May interim WNG SC session and two SPs run:</a:t>
            </a:r>
          </a:p>
          <a:p>
            <a:pPr lvl="2"/>
            <a:r>
              <a:rPr lang="en-GB" altLang="zh-CN" sz="2000" dirty="0" smtClean="0"/>
              <a:t>Straw Poll #1: Do you think ambient power-enabled </a:t>
            </a:r>
            <a:r>
              <a:rPr lang="en-GB" altLang="zh-CN" sz="2000" dirty="0" err="1" smtClean="0"/>
              <a:t>IoT</a:t>
            </a:r>
            <a:r>
              <a:rPr lang="en-GB" altLang="zh-CN" sz="2000" dirty="0" smtClean="0"/>
              <a:t> for WLAN would be an interesting topic for 802.11 to study as a separate activity? (Result: 79Y/23N/28A)</a:t>
            </a:r>
            <a:endParaRPr lang="zh-CN" altLang="zh-CN" dirty="0" smtClean="0"/>
          </a:p>
          <a:p>
            <a:pPr lvl="2"/>
            <a:r>
              <a:rPr lang="en-GB" altLang="zh-CN" sz="2000" dirty="0" smtClean="0"/>
              <a:t>Straw Poll #2: Do you support the formation of a new 802.11 Topic Interest Group (TIG) for “Support of Ambient Power-Enabled </a:t>
            </a:r>
            <a:r>
              <a:rPr lang="en-GB" altLang="zh-CN" sz="2000" dirty="0" err="1" smtClean="0"/>
              <a:t>IoT</a:t>
            </a:r>
            <a:r>
              <a:rPr lang="en-GB" altLang="zh-CN" sz="2000" dirty="0" smtClean="0"/>
              <a:t> for WLAN”? (Result: 70Y/21N/36A)</a:t>
            </a:r>
            <a:endParaRPr lang="zh-CN" altLang="zh-CN" dirty="0" smtClean="0"/>
          </a:p>
          <a:p>
            <a:pPr marL="685800" lvl="1" indent="-342900">
              <a:buFontTx/>
              <a:buChar char="-"/>
            </a:pPr>
            <a:r>
              <a:rPr lang="en-US" altLang="zh-CN" sz="2900" dirty="0" smtClean="0">
                <a:sym typeface="+mn-ea"/>
              </a:rPr>
              <a:t>The formation of AMP TIG was approved at the 2022 May session, see slide 11 (Motion #6) in </a:t>
            </a:r>
            <a:r>
              <a:rPr lang="en-US" altLang="zh-CN" sz="2500" dirty="0" smtClean="0">
                <a:hlinkClick r:id="rId2"/>
              </a:rPr>
              <a:t>11-22-0597-03-0000-may-2022-working-group-motions.pptx</a:t>
            </a:r>
            <a:endParaRPr lang="en-US" altLang="zh-CN" sz="2500" dirty="0" smtClean="0"/>
          </a:p>
          <a:p>
            <a:pPr marL="685800" lvl="1" indent="-342900">
              <a:buFontTx/>
              <a:buChar char="-"/>
            </a:pPr>
            <a:r>
              <a:rPr lang="en-US" altLang="zh-CN" sz="2500" dirty="0" smtClean="0">
                <a:sym typeface="+mn-ea"/>
              </a:rPr>
              <a:t>The AMP TIG will have its first meeting during Jul Plenary week.</a:t>
            </a:r>
          </a:p>
          <a:p>
            <a:pPr marL="685800" lvl="1" indent="-342900">
              <a:buFontTx/>
              <a:buChar char="-"/>
            </a:pPr>
            <a:r>
              <a:rPr lang="en-US" altLang="zh-CN" sz="2500" dirty="0" smtClean="0">
                <a:sym typeface="+mn-ea"/>
              </a:rPr>
              <a:t>Bo Sun was appoint as the chair of AMP TIG</a:t>
            </a:r>
          </a:p>
          <a:p>
            <a:pPr marL="685800" lvl="1" indent="-342900">
              <a:buFontTx/>
              <a:buChar char="-"/>
            </a:pPr>
            <a:endParaRPr lang="en-US" altLang="zh-CN" sz="2500" dirty="0" smtClean="0">
              <a:sym typeface="+mn-ea"/>
            </a:endParaRPr>
          </a:p>
          <a:p>
            <a:r>
              <a:rPr lang="en-US" altLang="zh-CN" sz="2800" dirty="0" smtClean="0">
                <a:sym typeface="+mn-ea"/>
              </a:rPr>
              <a:t>Scope: </a:t>
            </a:r>
            <a:endParaRPr lang="en-US" altLang="zh-CN" sz="2800" b="0" dirty="0" smtClean="0">
              <a:sym typeface="+mn-ea"/>
            </a:endParaRPr>
          </a:p>
          <a:p>
            <a:pPr marL="685800" lvl="1" indent="-342900">
              <a:buFontTx/>
              <a:buChar char="-"/>
            </a:pPr>
            <a:r>
              <a:rPr lang="en-US" altLang="zh-CN" sz="2600" dirty="0" smtClean="0"/>
              <a:t>describe </a:t>
            </a:r>
            <a:r>
              <a:rPr lang="en-US" altLang="zh-CN" sz="2600" dirty="0"/>
              <a:t>use cases for 802.11 ambient power-enabled </a:t>
            </a:r>
            <a:r>
              <a:rPr lang="en-US" altLang="zh-CN" sz="2600" dirty="0" err="1"/>
              <a:t>IoT</a:t>
            </a:r>
            <a:r>
              <a:rPr lang="en-US" altLang="zh-CN" sz="2600" dirty="0"/>
              <a:t> devices </a:t>
            </a:r>
            <a:r>
              <a:rPr lang="en-US" altLang="zh-CN" sz="2600" dirty="0" smtClean="0"/>
              <a:t>and</a:t>
            </a:r>
          </a:p>
          <a:p>
            <a:pPr marL="685800" lvl="1" indent="-342900">
              <a:buFontTx/>
              <a:buChar char="-"/>
            </a:pPr>
            <a:r>
              <a:rPr lang="en-US" altLang="zh-CN" sz="2600" dirty="0" smtClean="0"/>
              <a:t>investigate </a:t>
            </a:r>
            <a:r>
              <a:rPr lang="en-US" altLang="zh-CN" sz="2600" dirty="0"/>
              <a:t>the technical feasibility of features to enable 802.11 WLAN support of ambient power enabled </a:t>
            </a:r>
            <a:r>
              <a:rPr lang="en-US" altLang="zh-CN" sz="2600" dirty="0" err="1"/>
              <a:t>IoT</a:t>
            </a:r>
            <a:r>
              <a:rPr lang="en-US" altLang="zh-CN" sz="2600" dirty="0"/>
              <a:t> devices.</a:t>
            </a:r>
          </a:p>
          <a:p>
            <a:endParaRPr lang="en-US" altLang="zh-CN" sz="2800" dirty="0" smtClean="0">
              <a:sym typeface="+mn-ea"/>
            </a:endParaRPr>
          </a:p>
          <a:p>
            <a:r>
              <a:rPr lang="en-US" altLang="zh-CN" sz="2800" dirty="0" smtClean="0">
                <a:sym typeface="+mn-ea"/>
              </a:rPr>
              <a:t>Outp</a:t>
            </a:r>
            <a:r>
              <a:rPr lang="en-US" altLang="zh-CN" sz="2700" dirty="0">
                <a:sym typeface="+mn-ea"/>
              </a:rPr>
              <a:t>ut: </a:t>
            </a:r>
            <a:r>
              <a:rPr lang="en-US" altLang="zh-CN" sz="2700" b="0" dirty="0"/>
              <a:t>complete a report on this topic at or before the March 2023 session</a:t>
            </a:r>
            <a:endParaRPr lang="en-US" altLang="zh-CN" sz="2700" b="0" dirty="0">
              <a:sym typeface="+mn-ea"/>
            </a:endParaRPr>
          </a:p>
          <a:p>
            <a:endParaRPr lang="en-US" altLang="zh-CN" sz="2800" b="0" dirty="0">
              <a:sym typeface="+mn-ea"/>
            </a:endParaRPr>
          </a:p>
          <a:p>
            <a:r>
              <a:rPr lang="en-US" altLang="zh-CN" sz="2800" dirty="0" smtClean="0">
                <a:sym typeface="+mn-ea"/>
              </a:rPr>
              <a:t>Timeline:</a:t>
            </a:r>
            <a:r>
              <a:rPr lang="en-US" altLang="zh-CN" sz="2800" b="0" dirty="0" smtClean="0">
                <a:sym typeface="+mn-ea"/>
              </a:rPr>
              <a:t> contribution collection (Jul  – Nov, 2022) , report draft development (Jul 2022 – Jan 2023)</a:t>
            </a:r>
            <a:endParaRPr lang="zh-CN" altLang="en-US" sz="2800"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Tree>
    <p:extLst>
      <p:ext uri="{BB962C8B-B14F-4D97-AF65-F5344CB8AC3E}">
        <p14:creationId xmlns:p14="http://schemas.microsoft.com/office/powerpoint/2010/main" val="1030228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Session</a:t>
            </a:r>
            <a:br>
              <a:rPr lang="en-US" sz="3200" dirty="0" smtClean="0">
                <a:solidFill>
                  <a:srgbClr val="0000FF"/>
                </a:solidFill>
                <a:latin typeface="Arial Black" panose="020B0A04020102020204" pitchFamily="34" charset="0"/>
              </a:rPr>
            </a:br>
            <a:r>
              <a:rPr lang="en-US" sz="3200" dirty="0" smtClean="0">
                <a:solidFill>
                  <a:srgbClr val="0000FF"/>
                </a:solidFill>
                <a:latin typeface="Arial Black" panose="020B0A04020102020204" pitchFamily="34" charset="0"/>
              </a:rPr>
              <a:t>During IEEE 802.11 Jul Plenary 2022</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Jul 14</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TBD</a:t>
            </a:r>
          </a:p>
          <a:p>
            <a:pPr lvl="0">
              <a:lnSpc>
                <a:spcPct val="90000"/>
              </a:lnSpc>
              <a:buNone/>
              <a:defRPr/>
            </a:pPr>
            <a:r>
              <a:rPr lang="en-US" altLang="en-US" sz="2000" kern="0" dirty="0" smtClean="0">
                <a:latin typeface="Arial" panose="020B0604020202020204" pitchFamily="34" charset="0"/>
              </a:rPr>
              <a:t>		</a:t>
            </a: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62066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4"/>
            <a:ext cx="10375582" cy="4710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eaLnBrk="0" hangingPunct="0">
              <a:defRPr/>
            </a:pPr>
            <a:r>
              <a:rPr lang="en-US" altLang="en-GB" dirty="0" smtClean="0"/>
              <a:t>Teleconference plan</a:t>
            </a:r>
            <a:endParaRPr lang="en-US" altLang="en-GB" dirty="0"/>
          </a:p>
          <a:p>
            <a:pPr eaLnBrk="0" hangingPunct="0">
              <a:defRPr/>
            </a:pPr>
            <a:r>
              <a:rPr lang="en-US" altLang="en-GB" dirty="0"/>
              <a:t>Any other business?</a:t>
            </a:r>
          </a:p>
          <a:p>
            <a:pPr lvl="0" eaLnBrk="0" hangingPunct="0">
              <a:defRPr/>
            </a:pPr>
            <a:r>
              <a:rPr lang="en-GB" altLang="en-US" dirty="0" smtClean="0">
                <a:sym typeface="+mn-ea"/>
              </a:rPr>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17433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AMP TIG Teleconference Plan</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dirty="0" smtClean="0"/>
              <a:t>Jun 2022</a:t>
            </a:r>
            <a:endParaRPr lang="en-US" dirty="0"/>
          </a:p>
        </p:txBody>
      </p:sp>
      <p:sp>
        <p:nvSpPr>
          <p:cNvPr id="7" name="内容占位符 2"/>
          <p:cNvSpPr>
            <a:spLocks noGrp="1"/>
          </p:cNvSpPr>
          <p:nvPr/>
        </p:nvSpPr>
        <p:spPr>
          <a:xfrm>
            <a:off x="1143000" y="2057400"/>
            <a:ext cx="10287000" cy="3960810"/>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spcAft>
                <a:spcPts val="600"/>
              </a:spcAft>
              <a:buFont typeface="Arial" panose="020B0604020202020204" pitchFamily="34" charset="0"/>
              <a:buChar char="•"/>
            </a:pPr>
            <a:r>
              <a:rPr lang="en-US" altLang="zh-CN" sz="2800" dirty="0" smtClean="0">
                <a:solidFill>
                  <a:srgbClr val="00B050"/>
                </a:solidFill>
                <a:cs typeface="+mn-ea"/>
                <a:sym typeface="+mn-ea"/>
              </a:rPr>
              <a:t>Aug 16</a:t>
            </a:r>
            <a:r>
              <a:rPr lang="en-US" altLang="zh-CN" sz="2800" baseline="30000" dirty="0" smtClean="0">
                <a:solidFill>
                  <a:srgbClr val="00B050"/>
                </a:solidFill>
                <a:cs typeface="+mn-ea"/>
                <a:sym typeface="+mn-ea"/>
              </a:rPr>
              <a:t>th</a:t>
            </a:r>
            <a:r>
              <a:rPr lang="en-US" altLang="zh-CN" sz="2800" dirty="0" smtClean="0">
                <a:solidFill>
                  <a:srgbClr val="00B050"/>
                </a:solidFill>
                <a:cs typeface="+mn-ea"/>
                <a:sym typeface="+mn-ea"/>
              </a:rPr>
              <a:t>, 2022</a:t>
            </a:r>
            <a:r>
              <a:rPr lang="en-US" altLang="zh-CN" sz="2800" dirty="0">
                <a:solidFill>
                  <a:srgbClr val="00B050"/>
                </a:solidFill>
                <a:cs typeface="+mn-ea"/>
                <a:sym typeface="+mn-ea"/>
              </a:rPr>
              <a:t>, 	</a:t>
            </a:r>
            <a:r>
              <a:rPr lang="en-US" altLang="zh-CN" sz="2800" dirty="0" smtClean="0">
                <a:solidFill>
                  <a:srgbClr val="00B050"/>
                </a:solidFill>
                <a:cs typeface="+mn-ea"/>
                <a:sym typeface="+mn-ea"/>
              </a:rPr>
              <a:t>	10:00am </a:t>
            </a:r>
            <a:r>
              <a:rPr lang="en-US" altLang="zh-CN" sz="2800" dirty="0">
                <a:solidFill>
                  <a:srgbClr val="00B050"/>
                </a:solidFill>
                <a:cs typeface="+mn-ea"/>
                <a:sym typeface="+mn-ea"/>
              </a:rPr>
              <a:t>~ 11:59am, ET</a:t>
            </a:r>
          </a:p>
          <a:p>
            <a:pPr eaLnBrk="1" hangingPunct="1">
              <a:spcAft>
                <a:spcPts val="600"/>
              </a:spcAft>
            </a:pPr>
            <a:endParaRPr lang="en-US" altLang="zh-CN" sz="2800" dirty="0">
              <a:solidFill>
                <a:schemeClr val="tx1"/>
              </a:solidFill>
              <a:cs typeface="+mn-ea"/>
            </a:endParaRPr>
          </a:p>
        </p:txBody>
      </p:sp>
    </p:spTree>
    <p:extLst>
      <p:ext uri="{BB962C8B-B14F-4D97-AF65-F5344CB8AC3E}">
        <p14:creationId xmlns:p14="http://schemas.microsoft.com/office/powerpoint/2010/main" val="3295198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Jun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136291</TotalTime>
  <Words>1829</Words>
  <Application>Microsoft Office PowerPoint</Application>
  <PresentationFormat>宽屏</PresentationFormat>
  <Paragraphs>261</Paragraphs>
  <Slides>22</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22</vt:i4>
      </vt:variant>
    </vt:vector>
  </HeadingPairs>
  <TitlesOfParts>
    <vt:vector size="33"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Registration for the Jul 802.11 plenary session</vt:lpstr>
      <vt:lpstr>AMP TIG Session Plan during IEEE 802.11 Jul Plenary 2022</vt:lpstr>
      <vt:lpstr>Submission List (Call for submissions)</vt:lpstr>
      <vt:lpstr>IEEE 802.11 AMP TIG Session During IEEE 802.11 Jul Plenary 2022</vt:lpstr>
      <vt:lpstr>PowerPoint 演示文稿</vt:lpstr>
      <vt:lpstr>AMP TIG Background and Kickoff</vt:lpstr>
      <vt:lpstr>IEEE 802.11 AMP TIG Session During IEEE 802.11 Jul Plenary 2022</vt:lpstr>
      <vt:lpstr>PowerPoint 演示文稿</vt:lpstr>
      <vt:lpstr>AMP TIG Teleconference Plan</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5461</cp:revision>
  <cp:lastPrinted>2014-11-04T15:04:00Z</cp:lastPrinted>
  <dcterms:created xsi:type="dcterms:W3CDTF">2007-04-17T18:10:00Z</dcterms:created>
  <dcterms:modified xsi:type="dcterms:W3CDTF">2022-07-08T01:19:47Z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