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4" r:id="rId4"/>
  </p:sldMasterIdLst>
  <p:notesMasterIdLst>
    <p:notesMasterId r:id="rId34"/>
  </p:notesMasterIdLst>
  <p:handoutMasterIdLst>
    <p:handoutMasterId r:id="rId35"/>
  </p:handoutMasterIdLst>
  <p:sldIdLst>
    <p:sldId id="256" r:id="rId5"/>
    <p:sldId id="257" r:id="rId6"/>
    <p:sldId id="265" r:id="rId7"/>
    <p:sldId id="522" r:id="rId8"/>
    <p:sldId id="258" r:id="rId9"/>
    <p:sldId id="259" r:id="rId10"/>
    <p:sldId id="523" r:id="rId11"/>
    <p:sldId id="526" r:id="rId12"/>
    <p:sldId id="498" r:id="rId13"/>
    <p:sldId id="394" r:id="rId14"/>
    <p:sldId id="261" r:id="rId15"/>
    <p:sldId id="262" r:id="rId16"/>
    <p:sldId id="486" r:id="rId17"/>
    <p:sldId id="263" r:id="rId18"/>
    <p:sldId id="524" r:id="rId19"/>
    <p:sldId id="525" r:id="rId20"/>
    <p:sldId id="388" r:id="rId21"/>
    <p:sldId id="353" r:id="rId22"/>
    <p:sldId id="344" r:id="rId23"/>
    <p:sldId id="527" r:id="rId24"/>
    <p:sldId id="499" r:id="rId25"/>
    <p:sldId id="350" r:id="rId26"/>
    <p:sldId id="283" r:id="rId27"/>
    <p:sldId id="529" r:id="rId28"/>
    <p:sldId id="519" r:id="rId29"/>
    <p:sldId id="521" r:id="rId30"/>
    <p:sldId id="528" r:id="rId31"/>
    <p:sldId id="511" r:id="rId32"/>
    <p:sldId id="264" r:id="rId33"/>
  </p:sldIdLst>
  <p:sldSz cx="12192000" cy="6858000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521415D9-36F7-43E2-AB2F-B90AF26B5E84}">
      <p14:sectionLst xmlns:p14="http://schemas.microsoft.com/office/powerpoint/2010/main">
        <p14:section name="Default Section" id="{DFA654AF-9022-4599-BB81-5CEF1DAC50DC}">
          <p14:sldIdLst>
            <p14:sldId id="256"/>
            <p14:sldId id="257"/>
            <p14:sldId id="265"/>
            <p14:sldId id="522"/>
            <p14:sldId id="258"/>
            <p14:sldId id="259"/>
            <p14:sldId id="523"/>
            <p14:sldId id="526"/>
            <p14:sldId id="498"/>
            <p14:sldId id="394"/>
            <p14:sldId id="261"/>
            <p14:sldId id="262"/>
            <p14:sldId id="486"/>
            <p14:sldId id="263"/>
            <p14:sldId id="524"/>
            <p14:sldId id="525"/>
            <p14:sldId id="388"/>
            <p14:sldId id="353"/>
            <p14:sldId id="344"/>
            <p14:sldId id="527"/>
            <p14:sldId id="499"/>
            <p14:sldId id="350"/>
          </p14:sldIdLst>
        </p14:section>
        <p14:section name="Closing Plenary" id="{BB49951C-DAD2-492A-A499-C494C1B632FE}">
          <p14:sldIdLst>
            <p14:sldId id="283"/>
            <p14:sldId id="529"/>
            <p14:sldId id="519"/>
            <p14:sldId id="521"/>
            <p14:sldId id="528"/>
            <p14:sldId id="511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CF0E62-2E91-485F-AB96-51BD26616C59}" v="2" dt="2022-07-11T14:50:04.5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194" autoAdjust="0"/>
    <p:restoredTop sz="88989" autoAdjust="0"/>
  </p:normalViewPr>
  <p:slideViewPr>
    <p:cSldViewPr>
      <p:cViewPr>
        <p:scale>
          <a:sx n="70" d="100"/>
          <a:sy n="70" d="100"/>
        </p:scale>
        <p:origin x="438" y="-3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BDCF0E62-2E91-485F-AB96-51BD26616C59}"/>
    <pc:docChg chg="custSel addSld modSld modMainMaster addSection modSection">
      <pc:chgData name="Jon Rosdahl" userId="2820f357-2dd4-4127-8713-e0bfde0fd756" providerId="ADAL" clId="{BDCF0E62-2E91-485F-AB96-51BD26616C59}" dt="2022-07-15T04:22:17.766" v="232" actId="20577"/>
      <pc:docMkLst>
        <pc:docMk/>
      </pc:docMkLst>
      <pc:sldChg chg="modSp mod">
        <pc:chgData name="Jon Rosdahl" userId="2820f357-2dd4-4127-8713-e0bfde0fd756" providerId="ADAL" clId="{BDCF0E62-2E91-485F-AB96-51BD26616C59}" dt="2022-07-15T04:21:57.838" v="229" actId="6549"/>
        <pc:sldMkLst>
          <pc:docMk/>
          <pc:sldMk cId="0" sldId="256"/>
        </pc:sldMkLst>
        <pc:spChg chg="mod">
          <ac:chgData name="Jon Rosdahl" userId="2820f357-2dd4-4127-8713-e0bfde0fd756" providerId="ADAL" clId="{BDCF0E62-2E91-485F-AB96-51BD26616C59}" dt="2022-07-15T04:21:57.838" v="229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on Rosdahl" userId="2820f357-2dd4-4127-8713-e0bfde0fd756" providerId="ADAL" clId="{BDCF0E62-2E91-485F-AB96-51BD26616C59}" dt="2022-07-15T04:22:17.766" v="232" actId="20577"/>
        <pc:sldMkLst>
          <pc:docMk/>
          <pc:sldMk cId="0" sldId="257"/>
        </pc:sldMkLst>
        <pc:spChg chg="mod">
          <ac:chgData name="Jon Rosdahl" userId="2820f357-2dd4-4127-8713-e0bfde0fd756" providerId="ADAL" clId="{BDCF0E62-2E91-485F-AB96-51BD26616C59}" dt="2022-07-15T04:22:17.766" v="232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 modClrScheme chgLayout">
        <pc:chgData name="Jon Rosdahl" userId="2820f357-2dd4-4127-8713-e0bfde0fd756" providerId="ADAL" clId="{BDCF0E62-2E91-485F-AB96-51BD26616C59}" dt="2022-07-15T04:15:09.681" v="39" actId="1076"/>
        <pc:sldMkLst>
          <pc:docMk/>
          <pc:sldMk cId="321978803" sldId="283"/>
        </pc:sldMkLst>
        <pc:spChg chg="mod ord">
          <ac:chgData name="Jon Rosdahl" userId="2820f357-2dd4-4127-8713-e0bfde0fd756" providerId="ADAL" clId="{BDCF0E62-2E91-485F-AB96-51BD26616C59}" dt="2022-07-15T04:14:24.914" v="35" actId="700"/>
          <ac:spMkLst>
            <pc:docMk/>
            <pc:sldMk cId="321978803" sldId="283"/>
            <ac:spMk id="2" creationId="{B6471B00-D561-4706-9119-80B8D07348EB}"/>
          </ac:spMkLst>
        </pc:spChg>
        <pc:spChg chg="mod ord">
          <ac:chgData name="Jon Rosdahl" userId="2820f357-2dd4-4127-8713-e0bfde0fd756" providerId="ADAL" clId="{BDCF0E62-2E91-485F-AB96-51BD26616C59}" dt="2022-07-15T04:14:24.914" v="35" actId="700"/>
          <ac:spMkLst>
            <pc:docMk/>
            <pc:sldMk cId="321978803" sldId="283"/>
            <ac:spMk id="5" creationId="{00000000-0000-0000-0000-000000000000}"/>
          </ac:spMkLst>
        </pc:spChg>
        <pc:spChg chg="mod ord">
          <ac:chgData name="Jon Rosdahl" userId="2820f357-2dd4-4127-8713-e0bfde0fd756" providerId="ADAL" clId="{BDCF0E62-2E91-485F-AB96-51BD26616C59}" dt="2022-07-15T04:14:24.914" v="35" actId="700"/>
          <ac:spMkLst>
            <pc:docMk/>
            <pc:sldMk cId="321978803" sldId="283"/>
            <ac:spMk id="6" creationId="{00000000-0000-0000-0000-000000000000}"/>
          </ac:spMkLst>
        </pc:spChg>
        <pc:spChg chg="mod ord">
          <ac:chgData name="Jon Rosdahl" userId="2820f357-2dd4-4127-8713-e0bfde0fd756" providerId="ADAL" clId="{BDCF0E62-2E91-485F-AB96-51BD26616C59}" dt="2022-07-15T04:15:09.681" v="39" actId="1076"/>
          <ac:spMkLst>
            <pc:docMk/>
            <pc:sldMk cId="321978803" sldId="283"/>
            <ac:spMk id="7" creationId="{00000000-0000-0000-0000-000000000000}"/>
          </ac:spMkLst>
        </pc:spChg>
        <pc:spChg chg="mod ord">
          <ac:chgData name="Jon Rosdahl" userId="2820f357-2dd4-4127-8713-e0bfde0fd756" providerId="ADAL" clId="{BDCF0E62-2E91-485F-AB96-51BD26616C59}" dt="2022-07-15T04:14:24.914" v="35" actId="700"/>
          <ac:spMkLst>
            <pc:docMk/>
            <pc:sldMk cId="321978803" sldId="283"/>
            <ac:spMk id="8" creationId="{00000000-0000-0000-0000-000000000000}"/>
          </ac:spMkLst>
        </pc:spChg>
      </pc:sldChg>
      <pc:sldChg chg="modSp mod">
        <pc:chgData name="Jon Rosdahl" userId="2820f357-2dd4-4127-8713-e0bfde0fd756" providerId="ADAL" clId="{BDCF0E62-2E91-485F-AB96-51BD26616C59}" dt="2022-07-15T04:17:46.817" v="131" actId="1076"/>
        <pc:sldMkLst>
          <pc:docMk/>
          <pc:sldMk cId="1017069488" sldId="511"/>
        </pc:sldMkLst>
        <pc:spChg chg="mod">
          <ac:chgData name="Jon Rosdahl" userId="2820f357-2dd4-4127-8713-e0bfde0fd756" providerId="ADAL" clId="{BDCF0E62-2E91-485F-AB96-51BD26616C59}" dt="2022-07-15T04:17:46.817" v="131" actId="1076"/>
          <ac:spMkLst>
            <pc:docMk/>
            <pc:sldMk cId="1017069488" sldId="511"/>
            <ac:spMk id="4" creationId="{00000000-0000-0000-0000-000000000000}"/>
          </ac:spMkLst>
        </pc:spChg>
      </pc:sldChg>
      <pc:sldChg chg="modSp mod">
        <pc:chgData name="Jon Rosdahl" userId="2820f357-2dd4-4127-8713-e0bfde0fd756" providerId="ADAL" clId="{BDCF0E62-2E91-485F-AB96-51BD26616C59}" dt="2022-07-15T04:21:17.967" v="203" actId="20577"/>
        <pc:sldMkLst>
          <pc:docMk/>
          <pc:sldMk cId="1285106033" sldId="519"/>
        </pc:sldMkLst>
        <pc:spChg chg="mod">
          <ac:chgData name="Jon Rosdahl" userId="2820f357-2dd4-4127-8713-e0bfde0fd756" providerId="ADAL" clId="{BDCF0E62-2E91-485F-AB96-51BD26616C59}" dt="2022-07-15T04:21:17.967" v="203" actId="20577"/>
          <ac:spMkLst>
            <pc:docMk/>
            <pc:sldMk cId="1285106033" sldId="519"/>
            <ac:spMk id="7" creationId="{0FF671D6-FDDA-4A19-8C83-488CA38272BA}"/>
          </ac:spMkLst>
        </pc:spChg>
        <pc:spChg chg="mod">
          <ac:chgData name="Jon Rosdahl" userId="2820f357-2dd4-4127-8713-e0bfde0fd756" providerId="ADAL" clId="{BDCF0E62-2E91-485F-AB96-51BD26616C59}" dt="2022-07-15T04:20:55.496" v="179" actId="255"/>
          <ac:spMkLst>
            <pc:docMk/>
            <pc:sldMk cId="1285106033" sldId="519"/>
            <ac:spMk id="8" creationId="{7B8A0CA0-9C1E-4722-82B0-EF1FBB7A6360}"/>
          </ac:spMkLst>
        </pc:spChg>
      </pc:sldChg>
      <pc:sldChg chg="modSp mod">
        <pc:chgData name="Jon Rosdahl" userId="2820f357-2dd4-4127-8713-e0bfde0fd756" providerId="ADAL" clId="{BDCF0E62-2E91-485F-AB96-51BD26616C59}" dt="2022-07-15T04:21:32.935" v="227" actId="20577"/>
        <pc:sldMkLst>
          <pc:docMk/>
          <pc:sldMk cId="1048918162" sldId="521"/>
        </pc:sldMkLst>
        <pc:spChg chg="mod">
          <ac:chgData name="Jon Rosdahl" userId="2820f357-2dd4-4127-8713-e0bfde0fd756" providerId="ADAL" clId="{BDCF0E62-2E91-485F-AB96-51BD26616C59}" dt="2022-07-15T04:21:32.935" v="227" actId="20577"/>
          <ac:spMkLst>
            <pc:docMk/>
            <pc:sldMk cId="1048918162" sldId="521"/>
            <ac:spMk id="7" creationId="{0FF671D6-FDDA-4A19-8C83-488CA38272BA}"/>
          </ac:spMkLst>
        </pc:spChg>
        <pc:spChg chg="mod">
          <ac:chgData name="Jon Rosdahl" userId="2820f357-2dd4-4127-8713-e0bfde0fd756" providerId="ADAL" clId="{BDCF0E62-2E91-485F-AB96-51BD26616C59}" dt="2022-07-15T04:18:36.050" v="137" actId="20577"/>
          <ac:spMkLst>
            <pc:docMk/>
            <pc:sldMk cId="1048918162" sldId="521"/>
            <ac:spMk id="8" creationId="{7B8A0CA0-9C1E-4722-82B0-EF1FBB7A6360}"/>
          </ac:spMkLst>
        </pc:spChg>
      </pc:sldChg>
      <pc:sldChg chg="modSp new mod modNotesTx">
        <pc:chgData name="Jon Rosdahl" userId="2820f357-2dd4-4127-8713-e0bfde0fd756" providerId="ADAL" clId="{BDCF0E62-2E91-485F-AB96-51BD26616C59}" dt="2022-07-15T04:18:49.285" v="146" actId="20577"/>
        <pc:sldMkLst>
          <pc:docMk/>
          <pc:sldMk cId="3728223044" sldId="528"/>
        </pc:sldMkLst>
        <pc:spChg chg="mod">
          <ac:chgData name="Jon Rosdahl" userId="2820f357-2dd4-4127-8713-e0bfde0fd756" providerId="ADAL" clId="{BDCF0E62-2E91-485F-AB96-51BD26616C59}" dt="2022-07-15T04:16:43.946" v="86" actId="20577"/>
          <ac:spMkLst>
            <pc:docMk/>
            <pc:sldMk cId="3728223044" sldId="528"/>
            <ac:spMk id="2" creationId="{FFC4D8E6-7A92-9C8D-6833-5B40111CF2A8}"/>
          </ac:spMkLst>
        </pc:spChg>
        <pc:spChg chg="mod">
          <ac:chgData name="Jon Rosdahl" userId="2820f357-2dd4-4127-8713-e0bfde0fd756" providerId="ADAL" clId="{BDCF0E62-2E91-485F-AB96-51BD26616C59}" dt="2022-07-15T04:18:49.285" v="146" actId="20577"/>
          <ac:spMkLst>
            <pc:docMk/>
            <pc:sldMk cId="3728223044" sldId="528"/>
            <ac:spMk id="3" creationId="{C2421C23-33DA-1DC8-9B35-96B79CF73EBF}"/>
          </ac:spMkLst>
        </pc:spChg>
      </pc:sldChg>
      <pc:sldChg chg="addSp delSp modSp new mod modClrScheme chgLayout">
        <pc:chgData name="Jon Rosdahl" userId="2820f357-2dd4-4127-8713-e0bfde0fd756" providerId="ADAL" clId="{BDCF0E62-2E91-485F-AB96-51BD26616C59}" dt="2022-07-15T04:21:04.428" v="180" actId="255"/>
        <pc:sldMkLst>
          <pc:docMk/>
          <pc:sldMk cId="4088118765" sldId="529"/>
        </pc:sldMkLst>
        <pc:spChg chg="del mod ord">
          <ac:chgData name="Jon Rosdahl" userId="2820f357-2dd4-4127-8713-e0bfde0fd756" providerId="ADAL" clId="{BDCF0E62-2E91-485F-AB96-51BD26616C59}" dt="2022-07-15T04:19:51.117" v="149" actId="700"/>
          <ac:spMkLst>
            <pc:docMk/>
            <pc:sldMk cId="4088118765" sldId="529"/>
            <ac:spMk id="2" creationId="{695FA6AF-6903-16AD-2753-ABCB35FFEF53}"/>
          </ac:spMkLst>
        </pc:spChg>
        <pc:spChg chg="del mod ord">
          <ac:chgData name="Jon Rosdahl" userId="2820f357-2dd4-4127-8713-e0bfde0fd756" providerId="ADAL" clId="{BDCF0E62-2E91-485F-AB96-51BD26616C59}" dt="2022-07-15T04:19:51.117" v="149" actId="700"/>
          <ac:spMkLst>
            <pc:docMk/>
            <pc:sldMk cId="4088118765" sldId="529"/>
            <ac:spMk id="3" creationId="{E2C1515E-1701-1ECA-B834-D6D53FD2C615}"/>
          </ac:spMkLst>
        </pc:spChg>
        <pc:spChg chg="mod ord">
          <ac:chgData name="Jon Rosdahl" userId="2820f357-2dd4-4127-8713-e0bfde0fd756" providerId="ADAL" clId="{BDCF0E62-2E91-485F-AB96-51BD26616C59}" dt="2022-07-15T04:19:51.117" v="149" actId="700"/>
          <ac:spMkLst>
            <pc:docMk/>
            <pc:sldMk cId="4088118765" sldId="529"/>
            <ac:spMk id="4" creationId="{1CF66290-6F73-796D-522E-D7593992CAE0}"/>
          </ac:spMkLst>
        </pc:spChg>
        <pc:spChg chg="mod ord">
          <ac:chgData name="Jon Rosdahl" userId="2820f357-2dd4-4127-8713-e0bfde0fd756" providerId="ADAL" clId="{BDCF0E62-2E91-485F-AB96-51BD26616C59}" dt="2022-07-15T04:19:51.117" v="149" actId="700"/>
          <ac:spMkLst>
            <pc:docMk/>
            <pc:sldMk cId="4088118765" sldId="529"/>
            <ac:spMk id="5" creationId="{866A03F7-5EE0-2AA6-EA01-C1ABF436E324}"/>
          </ac:spMkLst>
        </pc:spChg>
        <pc:spChg chg="mod ord">
          <ac:chgData name="Jon Rosdahl" userId="2820f357-2dd4-4127-8713-e0bfde0fd756" providerId="ADAL" clId="{BDCF0E62-2E91-485F-AB96-51BD26616C59}" dt="2022-07-15T04:19:51.117" v="149" actId="700"/>
          <ac:spMkLst>
            <pc:docMk/>
            <pc:sldMk cId="4088118765" sldId="529"/>
            <ac:spMk id="6" creationId="{7196C876-78BA-96F9-B7DC-CD13FEB68B3E}"/>
          </ac:spMkLst>
        </pc:spChg>
        <pc:spChg chg="add mod ord">
          <ac:chgData name="Jon Rosdahl" userId="2820f357-2dd4-4127-8713-e0bfde0fd756" providerId="ADAL" clId="{BDCF0E62-2E91-485F-AB96-51BD26616C59}" dt="2022-07-15T04:20:27.314" v="173" actId="20577"/>
          <ac:spMkLst>
            <pc:docMk/>
            <pc:sldMk cId="4088118765" sldId="529"/>
            <ac:spMk id="7" creationId="{3E1CA111-8CB4-0F9A-AEDC-CF8C304168AE}"/>
          </ac:spMkLst>
        </pc:spChg>
        <pc:spChg chg="add mod ord">
          <ac:chgData name="Jon Rosdahl" userId="2820f357-2dd4-4127-8713-e0bfde0fd756" providerId="ADAL" clId="{BDCF0E62-2E91-485F-AB96-51BD26616C59}" dt="2022-07-15T04:21:04.428" v="180" actId="255"/>
          <ac:spMkLst>
            <pc:docMk/>
            <pc:sldMk cId="4088118765" sldId="529"/>
            <ac:spMk id="8" creationId="{3168C48C-CD56-6321-CD82-AFF9B8C7EB60}"/>
          </ac:spMkLst>
        </pc:spChg>
      </pc:sldChg>
      <pc:sldMasterChg chg="modSp mod">
        <pc:chgData name="Jon Rosdahl" userId="2820f357-2dd4-4127-8713-e0bfde0fd756" providerId="ADAL" clId="{BDCF0E62-2E91-485F-AB96-51BD26616C59}" dt="2022-07-11T14:50:25.591" v="1" actId="6549"/>
        <pc:sldMasterMkLst>
          <pc:docMk/>
          <pc:sldMasterMk cId="4009877954" sldId="2147483734"/>
        </pc:sldMasterMkLst>
        <pc:spChg chg="mod">
          <ac:chgData name="Jon Rosdahl" userId="2820f357-2dd4-4127-8713-e0bfde0fd756" providerId="ADAL" clId="{BDCF0E62-2E91-485F-AB96-51BD26616C59}" dt="2022-07-11T14:50:25.591" v="1" actId="6549"/>
          <ac:spMkLst>
            <pc:docMk/>
            <pc:sldMasterMk cId="4009877954" sldId="2147483734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802.11-22/0859r1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802.11-22/0859r1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802.11-22/0859r1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368f2b5254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368f2b5254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368f2b5254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368f2b5254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368f2b5254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368f2b5254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Yellow Highlight – Potential deferral identified.</a:t>
            </a:r>
          </a:p>
          <a:p>
            <a:r>
              <a:rPr lang="en-US" dirty="0"/>
              <a:t>Blue  Highlight – replacement dates for venues deferred.</a:t>
            </a:r>
          </a:p>
          <a:p>
            <a:r>
              <a:rPr lang="en-US" dirty="0"/>
              <a:t>Light Green highlight – potential targets for possible deferrals or offset penalties.</a:t>
            </a:r>
          </a:p>
          <a:p>
            <a:r>
              <a:rPr lang="en-US" dirty="0"/>
              <a:t>Dark Green Highlight – rebooking due to COVID</a:t>
            </a:r>
          </a:p>
          <a:p>
            <a:r>
              <a:rPr lang="en-US" dirty="0"/>
              <a:t>Red – Cancelled – Electronic Plenary</a:t>
            </a:r>
          </a:p>
          <a:p>
            <a:r>
              <a:rPr lang="en-US" dirty="0"/>
              <a:t>No highlight – pre Covid assigned dates/venues.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Note: 2026 March - </a:t>
            </a:r>
            <a:r>
              <a:rPr lang="en-US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RFP -2019 - Hyatt Regency Chicago selected for March 2023, Contract not signed due to PSAV - Moved to 2024 March - then moved to 2026 due to agreement with rebooking Denver.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A52B0D-DD1E-4554-8B26-BB0942B0983C}" type="slidenum">
              <a:rPr lang="en-US" altLang="en-US" smtClean="0"/>
              <a:pPr/>
              <a:t>19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3BA170-C2F2-4DE2-9ED7-EFDC36CB466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July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CCCEF-1EEE-440B-B6E4-D171747D3EE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EC-22-0137-00-00EC</a:t>
            </a:r>
          </a:p>
        </p:txBody>
      </p:sp>
    </p:spTree>
    <p:extLst>
      <p:ext uri="{BB962C8B-B14F-4D97-AF65-F5344CB8AC3E}">
        <p14:creationId xmlns:p14="http://schemas.microsoft.com/office/powerpoint/2010/main" val="12540878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Yellow Highlight – Potential deferral identified.</a:t>
            </a:r>
          </a:p>
          <a:p>
            <a:r>
              <a:rPr lang="en-US" dirty="0"/>
              <a:t>Blue  Highlight – replacement dates for venues deferred.</a:t>
            </a:r>
          </a:p>
          <a:p>
            <a:r>
              <a:rPr lang="en-US" dirty="0"/>
              <a:t>Light Green highlight – potential targets for possible deferrals or offset penalties.</a:t>
            </a:r>
          </a:p>
          <a:p>
            <a:r>
              <a:rPr lang="en-US" dirty="0"/>
              <a:t>Dark Green Highlight – rebooking due to COVID</a:t>
            </a:r>
          </a:p>
          <a:p>
            <a:r>
              <a:rPr lang="en-US" dirty="0"/>
              <a:t>Red – Cancelled – Electronic Plenary</a:t>
            </a:r>
          </a:p>
          <a:p>
            <a:r>
              <a:rPr lang="en-US" dirty="0"/>
              <a:t>No highlight – pre Covid assigned dates/venues.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Note: 2026 March - </a:t>
            </a:r>
            <a:r>
              <a:rPr lang="en-US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RFP -2019 - Hyatt Regency Chicago selected for March 2023, Contract not signed due to PSAV - Moved to 2024 March - then moved to 2026 due to agreement with rebooking Denver.</a:t>
            </a:r>
            <a:endParaRPr lang="en-US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802.11-22/0859r1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July 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2469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Show of Hands of those in the room.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802.11-22/0859r1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July 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5434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200" dirty="0"/>
              <a:t>For Nov – Go/</a:t>
            </a:r>
            <a:r>
              <a:rPr lang="en-US" sz="1200" dirty="0" err="1"/>
              <a:t>NoGo</a:t>
            </a:r>
            <a:r>
              <a:rPr lang="en-US" sz="1200" dirty="0"/>
              <a:t> decision on July 15, 2022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sz="1200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802.11-22/0859r1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July 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4373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802.11-22/0859r1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802.11-22/0859r1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368f2b5254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368f2b5254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368f2b5254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368f2b5254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368f2b5254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1368f2b5254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368f2b5254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1368f2b5254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368f2b5254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368f2b5254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802.11-22/0859r1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July 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62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2941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062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72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007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203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450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24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78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676902" y="6558296"/>
            <a:ext cx="83608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29218" y="6558296"/>
            <a:ext cx="45931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0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</a:t>
            </a:r>
            <a:r>
              <a:rPr lang="en-US" sz="1800" b="1" dirty="0">
                <a:solidFill>
                  <a:schemeClr val="tx1"/>
                </a:solidFill>
                <a:effectLst/>
              </a:rPr>
              <a:t>11-22-0859r1</a:t>
            </a:r>
            <a:endParaRPr lang="en-GB" sz="1800" b="1" dirty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87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lisa@facetoface-events.co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dawns@facetoface-events.com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linespeed.io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tl.org/eng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vent.com/event/5ab3e363-ef4b-45fe-b35d-cd88bf622491/websitePage:22085e89-487f-466f-ab24-c64cbd87aad4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eb.cvent.com/event/5ab3e363-ef4b-45fe-b35d-cd88bf622491/summary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001-05-00EC-802-plenary-future-venue-contract-status.xls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001-05-00EC-802-plenary-future-venue-contract-status.xls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22/ec-22-0001-06-WCSG-ieee-802wcsc-meeting-venue-manager-report-2022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chedule.802world.com/schedule/schedule/show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802world.org/plenary/meeting-map" TargetMode="External"/><Relationship Id="rId4" Type="http://schemas.openxmlformats.org/officeDocument/2006/relationships/hyperlink" Target="https://www.ieee802.org/802tele_calendar.html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ecentral.ca/en/" TargetMode="External"/><Relationship Id="rId2" Type="http://schemas.openxmlformats.org/officeDocument/2006/relationships/hyperlink" Target="https://garecentrale.ca/en/halles-de-la-gar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arriott.com/en-us/hotels/yulsi-le-centre-sheraton-montreal-hotel/dining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8" y="674307"/>
            <a:ext cx="10363200" cy="7493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0" dirty="0"/>
              <a:t>1st Vice Chair Report – July 2022 - Electronic Plenary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2022-07-15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FC3DD29-9CAC-4260-9BE4-AE28C71128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685483"/>
              </p:ext>
            </p:extLst>
          </p:nvPr>
        </p:nvGraphicFramePr>
        <p:xfrm>
          <a:off x="993775" y="2382457"/>
          <a:ext cx="9750425" cy="2702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3180" imgH="2529696" progId="Word.Document.8">
                  <p:embed/>
                </p:oleObj>
              </mc:Choice>
              <mc:Fallback>
                <p:oleObj name="Document" r:id="rId3" imgW="8253180" imgH="252969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FC3DD29-9CAC-4260-9BE4-AE28C71128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382457"/>
                        <a:ext cx="9750425" cy="27023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3D2ED-395F-B393-5C17-017B35D4D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Suggested best practice for Mixed-Mode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3516C3-34E9-9304-2311-F921019D4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55753"/>
            <a:ext cx="10361084" cy="4538662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buAutoNum type="arabicPeriod"/>
            </a:pPr>
            <a:r>
              <a:rPr lang="en-US" sz="2800" dirty="0"/>
              <a:t>One central laptop/computer per meeting connects at head table.</a:t>
            </a:r>
          </a:p>
          <a:p>
            <a:pPr>
              <a:lnSpc>
                <a:spcPct val="90000"/>
              </a:lnSpc>
              <a:buAutoNum type="arabicPeriod"/>
            </a:pPr>
            <a:r>
              <a:rPr lang="en-US" sz="2800" dirty="0"/>
              <a:t>Local speakers queue/speak only at the microphone</a:t>
            </a:r>
          </a:p>
          <a:p>
            <a:pPr>
              <a:lnSpc>
                <a:spcPct val="90000"/>
              </a:lnSpc>
              <a:buAutoNum type="arabicPeriod"/>
            </a:pPr>
            <a:r>
              <a:rPr lang="en-US" sz="2800" dirty="0"/>
              <a:t>Presenters may have the chair (central laptop) share the presentation</a:t>
            </a:r>
          </a:p>
          <a:p>
            <a:pPr marL="457200" lvl="1" indent="0">
              <a:lnSpc>
                <a:spcPct val="90000"/>
              </a:lnSpc>
            </a:pPr>
            <a:r>
              <a:rPr lang="en-US" sz="2400" dirty="0"/>
              <a:t>- </a:t>
            </a:r>
            <a:r>
              <a:rPr lang="en-US" sz="2800" b="1" dirty="0"/>
              <a:t>May Share via Webex</a:t>
            </a:r>
          </a:p>
          <a:p>
            <a:pPr>
              <a:lnSpc>
                <a:spcPct val="90000"/>
              </a:lnSpc>
              <a:buAutoNum type="arabicPeriod"/>
            </a:pPr>
            <a:r>
              <a:rPr lang="en-US" sz="2800" dirty="0"/>
              <a:t>Local attendees when using WebEx </a:t>
            </a:r>
            <a:r>
              <a:rPr lang="en-US" sz="2800" dirty="0">
                <a:solidFill>
                  <a:srgbClr val="FF0000"/>
                </a:solidFill>
              </a:rPr>
              <a:t>SHOULD NOT connect Audio.</a:t>
            </a:r>
          </a:p>
          <a:p>
            <a:pPr>
              <a:lnSpc>
                <a:spcPct val="90000"/>
              </a:lnSpc>
              <a:buAutoNum type="arabicPeriod"/>
            </a:pPr>
            <a:r>
              <a:rPr lang="en-US" sz="2800" dirty="0"/>
              <a:t>Remote Attendee Please Mute when not speaking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75BAD889-C9D8-626B-85E7-EE004EA77AE4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8" y="333375"/>
            <a:ext cx="2499783" cy="27305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July 2022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57813D-FE5D-7B78-52EB-B3CF7E3513C4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F738B-6EA2-E668-9A88-10287D9D7868}"/>
              </a:ext>
            </a:extLst>
          </p:cNvPr>
          <p:cNvSpPr>
            <a:spLocks noGrp="1"/>
          </p:cNvSpPr>
          <p:nvPr>
            <p:ph type="sldNum" idx="12"/>
          </p:nvPr>
        </p:nvSpPr>
        <p:spPr bwMode="auto">
          <a:xfrm>
            <a:off x="5676902" y="6558296"/>
            <a:ext cx="836082" cy="184666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741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368f2b5254_0_35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spcFirstLastPara="1" vert="horz" wrap="square" lIns="51427" tIns="25706" rIns="51427" bIns="25706" numCol="1" anchor="ctr" anchorCtr="0" compatLnSpc="1">
            <a:prstTxWarp prst="textNoShape">
              <a:avLst/>
            </a:prstTxWarp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Audio Visual</a:t>
            </a:r>
            <a:endParaRPr dirty="0"/>
          </a:p>
        </p:txBody>
      </p:sp>
      <p:sp>
        <p:nvSpPr>
          <p:cNvPr id="115" name="Google Shape;115;g1368f2b5254_0_35"/>
          <p:cNvSpPr txBox="1">
            <a:spLocks noGrp="1"/>
          </p:cNvSpPr>
          <p:nvPr>
            <p:ph idx="1"/>
          </p:nvPr>
        </p:nvSpPr>
        <p:spPr>
          <a:xfrm>
            <a:off x="929218" y="1738522"/>
            <a:ext cx="10361084" cy="4113213"/>
          </a:xfrm>
        </p:spPr>
        <p:txBody>
          <a:bodyPr spcFirstLastPara="1" vert="horz" wrap="square" lIns="51427" tIns="25706" rIns="51427" bIns="25706" numCol="1" anchor="t" anchorCtr="0" compatLnSpc="1">
            <a:prstTxWarp prst="textNoShape">
              <a:avLst/>
            </a:prstTxWarp>
            <a:normAutofit/>
          </a:bodyPr>
          <a:lstStyle/>
          <a:p>
            <a:pPr marL="0" lvl="1" indent="0">
              <a:lnSpc>
                <a:spcPct val="90000"/>
              </a:lnSpc>
              <a:spcBef>
                <a:spcPts val="405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en-US" sz="2400" dirty="0"/>
              <a:t>Stage Vision (Le Centre Sheraton Montreal) manages the LCD projectors/cables/switch boxes &amp; DA’s, audio &amp; screens.</a:t>
            </a:r>
          </a:p>
          <a:p>
            <a:pPr marL="533406" lvl="1" indent="0">
              <a:lnSpc>
                <a:spcPct val="90000"/>
              </a:lnSpc>
              <a:spcBef>
                <a:spcPts val="405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endParaRPr lang="en-US" sz="2400" dirty="0"/>
          </a:p>
          <a:p>
            <a:pPr marL="0" lvl="1" indent="0">
              <a:lnSpc>
                <a:spcPct val="90000"/>
              </a:lnSpc>
              <a:spcBef>
                <a:spcPts val="405"/>
              </a:spcBef>
              <a:spcAft>
                <a:spcPts val="0"/>
              </a:spcAft>
              <a:buNone/>
            </a:pPr>
            <a:r>
              <a:rPr lang="en-US" sz="2400" dirty="0"/>
              <a:t>If you have any difficulty kindly contact:</a:t>
            </a:r>
          </a:p>
          <a:p>
            <a:pPr marL="0" lvl="1" indent="0">
              <a:lnSpc>
                <a:spcPct val="90000"/>
              </a:lnSpc>
              <a:spcBef>
                <a:spcPts val="405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endParaRPr lang="en-US" sz="2400" dirty="0"/>
          </a:p>
          <a:p>
            <a:pPr marL="0" lvl="2" indent="0">
              <a:lnSpc>
                <a:spcPct val="90000"/>
              </a:lnSpc>
              <a:spcBef>
                <a:spcPts val="405"/>
              </a:spcBef>
              <a:spcAft>
                <a:spcPts val="0"/>
              </a:spcAft>
              <a:buNone/>
            </a:pPr>
            <a:r>
              <a:rPr lang="en-US" sz="2400" dirty="0"/>
              <a:t>Lisa </a:t>
            </a:r>
            <a:r>
              <a:rPr lang="en-US" sz="2400" dirty="0" err="1"/>
              <a:t>Ronmark</a:t>
            </a:r>
            <a:r>
              <a:rPr lang="en-US" sz="2400" dirty="0"/>
              <a:t>, Face to Face Events:</a:t>
            </a:r>
          </a:p>
          <a:p>
            <a:pPr marL="0" lvl="2" indent="257175">
              <a:lnSpc>
                <a:spcPct val="90000"/>
              </a:lnSpc>
              <a:spcBef>
                <a:spcPts val="405"/>
              </a:spcBef>
              <a:spcAft>
                <a:spcPts val="0"/>
              </a:spcAft>
              <a:buNone/>
            </a:pPr>
            <a:r>
              <a:rPr lang="en-US" sz="2400" dirty="0"/>
              <a:t>Email: </a:t>
            </a:r>
            <a:r>
              <a:rPr lang="en-US" sz="2400" u="sng" dirty="0">
                <a:hlinkClick r:id="rId3"/>
              </a:rPr>
              <a:t>lisa@facetoface-events.com</a:t>
            </a:r>
            <a:r>
              <a:rPr lang="en-US" sz="2400" dirty="0"/>
              <a:t> or Text: +1 (604) 316-4947</a:t>
            </a:r>
          </a:p>
          <a:p>
            <a:pPr marL="0" lvl="2" indent="0">
              <a:lnSpc>
                <a:spcPct val="90000"/>
              </a:lnSpc>
              <a:spcBef>
                <a:spcPts val="405"/>
              </a:spcBef>
              <a:spcAft>
                <a:spcPts val="0"/>
              </a:spcAft>
              <a:buNone/>
            </a:pPr>
            <a:r>
              <a:rPr lang="en-US" sz="2400" dirty="0"/>
              <a:t>or</a:t>
            </a:r>
          </a:p>
          <a:p>
            <a:pPr marL="0" lvl="2" indent="0">
              <a:lnSpc>
                <a:spcPct val="90000"/>
              </a:lnSpc>
              <a:spcBef>
                <a:spcPts val="405"/>
              </a:spcBef>
              <a:spcAft>
                <a:spcPts val="0"/>
              </a:spcAft>
              <a:buNone/>
            </a:pPr>
            <a:r>
              <a:rPr lang="en-US" sz="2400" dirty="0"/>
              <a:t>Dawn </a:t>
            </a:r>
            <a:r>
              <a:rPr lang="en-US" sz="2400" dirty="0" err="1"/>
              <a:t>Slykhouse</a:t>
            </a:r>
            <a:endParaRPr lang="en-US" sz="2400" dirty="0"/>
          </a:p>
          <a:p>
            <a:pPr marL="0" lvl="2" indent="257175">
              <a:lnSpc>
                <a:spcPct val="90000"/>
              </a:lnSpc>
              <a:spcBef>
                <a:spcPts val="405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-US" sz="2400" dirty="0"/>
              <a:t>Email: </a:t>
            </a:r>
            <a:r>
              <a:rPr lang="en-US" sz="2400" u="sng" dirty="0">
                <a:hlinkClick r:id="rId4"/>
              </a:rPr>
              <a:t>dawns@facetoface-events.com</a:t>
            </a:r>
            <a:r>
              <a:rPr lang="en-US" sz="2400" dirty="0"/>
              <a:t> or Text: +1 (408) 594-1342</a:t>
            </a:r>
          </a:p>
        </p:txBody>
      </p:sp>
      <p:sp>
        <p:nvSpPr>
          <p:cNvPr id="120" name="Date Placeholder 3">
            <a:extLst>
              <a:ext uri="{FF2B5EF4-FFF2-40B4-BE49-F238E27FC236}">
                <a16:creationId xmlns:a16="http://schemas.microsoft.com/office/drawing/2014/main" id="{92195B14-0D33-D787-398F-70DF47B8F8C6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8" y="333375"/>
            <a:ext cx="2499783" cy="27305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July 2022</a:t>
            </a:r>
            <a:endParaRPr lang="en-GB"/>
          </a:p>
        </p:txBody>
      </p:sp>
      <p:sp>
        <p:nvSpPr>
          <p:cNvPr id="122" name="Footer Placeholder 4">
            <a:extLst>
              <a:ext uri="{FF2B5EF4-FFF2-40B4-BE49-F238E27FC236}">
                <a16:creationId xmlns:a16="http://schemas.microsoft.com/office/drawing/2014/main" id="{90FF458D-EA0B-77F3-EB8D-7715FE4D0421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33167" y="6566694"/>
            <a:ext cx="4246033" cy="18097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Jon Rosdahl, Qualcomm</a:t>
            </a:r>
          </a:p>
        </p:txBody>
      </p:sp>
      <p:sp>
        <p:nvSpPr>
          <p:cNvPr id="124" name="Slide Number Placeholder 5">
            <a:extLst>
              <a:ext uri="{FF2B5EF4-FFF2-40B4-BE49-F238E27FC236}">
                <a16:creationId xmlns:a16="http://schemas.microsoft.com/office/drawing/2014/main" id="{8FF5EC08-89AF-CDE0-8E72-EAF338303B0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676902" y="6558296"/>
            <a:ext cx="836082" cy="184666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11</a:t>
            </a:fld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368f2b5254_0_40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 spcFirstLastPara="1" vert="horz" wrap="square" lIns="51427" tIns="25706" rIns="51427" bIns="25706" numCol="1" anchor="ctr" anchorCtr="0" compatLnSpc="1">
            <a:prstTxWarp prst="textNoShape">
              <a:avLst/>
            </a:prstTxWarp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Network Access</a:t>
            </a:r>
            <a:endParaRPr dirty="0"/>
          </a:p>
        </p:txBody>
      </p:sp>
      <p:sp>
        <p:nvSpPr>
          <p:cNvPr id="121" name="Google Shape;121;g1368f2b5254_0_40"/>
          <p:cNvSpPr txBox="1">
            <a:spLocks noGrp="1"/>
          </p:cNvSpPr>
          <p:nvPr>
            <p:ph idx="1"/>
          </p:nvPr>
        </p:nvSpPr>
        <p:spPr>
          <a:xfrm>
            <a:off x="914401" y="1524001"/>
            <a:ext cx="10361084" cy="4570414"/>
          </a:xfrm>
        </p:spPr>
        <p:txBody>
          <a:bodyPr spcFirstLastPara="1" vert="horz" wrap="square" lIns="51427" tIns="25706" rIns="51427" bIns="25706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-US" dirty="0">
                <a:highlight>
                  <a:srgbClr val="FFFFFF"/>
                </a:highlight>
              </a:rPr>
              <a:t>The IEEE 802 Plenary session secure network can be accessed using the following information.</a:t>
            </a:r>
          </a:p>
          <a:p>
            <a:pPr marL="400050" lvl="1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</a:pPr>
            <a:r>
              <a:rPr lang="en-US" sz="2400" b="1" dirty="0">
                <a:highlight>
                  <a:srgbClr val="FFFFFF"/>
                </a:highlight>
              </a:rPr>
              <a:t>Wireless Encryption Protocol:</a:t>
            </a:r>
            <a:r>
              <a:rPr lang="en-US" sz="2400" dirty="0">
                <a:highlight>
                  <a:srgbClr val="FFFFFF"/>
                </a:highlight>
              </a:rPr>
              <a:t> WPA2-PSK</a:t>
            </a:r>
          </a:p>
          <a:p>
            <a:pPr marL="400050" lvl="1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</a:pPr>
            <a:r>
              <a:rPr lang="en-US" sz="2400" b="1" dirty="0">
                <a:highlight>
                  <a:srgbClr val="FFFFFF"/>
                </a:highlight>
              </a:rPr>
              <a:t>SSID: </a:t>
            </a:r>
            <a:r>
              <a:rPr lang="en-US" sz="2400" dirty="0">
                <a:highlight>
                  <a:srgbClr val="FFFFFF"/>
                </a:highlight>
              </a:rPr>
              <a:t>IEEE802</a:t>
            </a:r>
          </a:p>
          <a:p>
            <a:pPr marL="400050" lvl="1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</a:pPr>
            <a:r>
              <a:rPr lang="en-US" sz="2400" b="1" dirty="0">
                <a:highlight>
                  <a:srgbClr val="FFFFFF"/>
                </a:highlight>
              </a:rPr>
              <a:t>Password:</a:t>
            </a:r>
            <a:r>
              <a:rPr lang="en-US" sz="2400" dirty="0">
                <a:highlight>
                  <a:srgbClr val="FFFFFF"/>
                </a:highlight>
              </a:rPr>
              <a:t> </a:t>
            </a:r>
            <a:r>
              <a:rPr lang="en-US" sz="2400" dirty="0" err="1">
                <a:highlight>
                  <a:srgbClr val="FFFFFF"/>
                </a:highlight>
              </a:rPr>
              <a:t>ieeeieee</a:t>
            </a:r>
            <a:endParaRPr lang="en-US" sz="2400" dirty="0">
              <a:highlight>
                <a:srgbClr val="FFFFFF"/>
              </a:highlight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lang="en-US" dirty="0">
              <a:highlight>
                <a:srgbClr val="FFFFFF"/>
              </a:highlight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err="1">
                <a:effectLst/>
              </a:rPr>
              <a:t>Linespeed</a:t>
            </a:r>
            <a:r>
              <a:rPr lang="en-US" b="1" dirty="0">
                <a:effectLst/>
              </a:rPr>
              <a:t> landing page</a:t>
            </a:r>
            <a:r>
              <a:rPr lang="en-US" dirty="0">
                <a:effectLst/>
              </a:rPr>
              <a:t>….         </a:t>
            </a:r>
            <a:r>
              <a:rPr lang="en-US" dirty="0">
                <a:solidFill>
                  <a:schemeClr val="accent6"/>
                </a:solidFill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ieee802.linespeed.io</a:t>
            </a:r>
            <a:r>
              <a:rPr lang="en-US" dirty="0">
                <a:solidFill>
                  <a:schemeClr val="accent6"/>
                </a:solidFill>
                <a:effectLst/>
              </a:rPr>
              <a:t> 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b="1" dirty="0">
              <a:highlight>
                <a:srgbClr val="FFFFFF"/>
              </a:highlight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-US" b="1" dirty="0">
                <a:highlight>
                  <a:srgbClr val="FFFFFF"/>
                </a:highlight>
              </a:rPr>
              <a:t>NETWORK SUPPORT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-US" dirty="0">
                <a:highlight>
                  <a:srgbClr val="FFFFFF"/>
                </a:highlight>
              </a:rPr>
              <a:t>IEEE 802 Network provider </a:t>
            </a:r>
            <a:r>
              <a:rPr lang="en-US" dirty="0" err="1">
                <a:highlight>
                  <a:srgbClr val="FFFFFF"/>
                </a:highlight>
              </a:rPr>
              <a:t>Linespeed</a:t>
            </a:r>
            <a:r>
              <a:rPr lang="en-US" dirty="0">
                <a:highlight>
                  <a:srgbClr val="FFFFFF"/>
                </a:highlight>
              </a:rPr>
              <a:t> will be onsite to support In-Person participation. If you require assistance accessing the network, please stop by the event information desk in the Ballroom Foyer.</a:t>
            </a:r>
          </a:p>
          <a:p>
            <a:pPr marL="0" indent="0">
              <a:lnSpc>
                <a:spcPct val="90000"/>
              </a:lnSpc>
              <a:spcBef>
                <a:spcPts val="203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126" name="Date Placeholder 3">
            <a:extLst>
              <a:ext uri="{FF2B5EF4-FFF2-40B4-BE49-F238E27FC236}">
                <a16:creationId xmlns:a16="http://schemas.microsoft.com/office/drawing/2014/main" id="{38683132-367C-1204-382F-6206F1D5575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8" y="333375"/>
            <a:ext cx="2499783" cy="27305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July 2022</a:t>
            </a:r>
            <a:endParaRPr lang="en-GB"/>
          </a:p>
        </p:txBody>
      </p:sp>
      <p:sp>
        <p:nvSpPr>
          <p:cNvPr id="128" name="Footer Placeholder 4">
            <a:extLst>
              <a:ext uri="{FF2B5EF4-FFF2-40B4-BE49-F238E27FC236}">
                <a16:creationId xmlns:a16="http://schemas.microsoft.com/office/drawing/2014/main" id="{CC9F4E96-C2FD-FBC4-E347-99A67385953E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33167" y="6566694"/>
            <a:ext cx="4246033" cy="18097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Jon Rosdahl, Qualcomm</a:t>
            </a:r>
          </a:p>
        </p:txBody>
      </p:sp>
      <p:sp>
        <p:nvSpPr>
          <p:cNvPr id="130" name="Slide Number Placeholder 5">
            <a:extLst>
              <a:ext uri="{FF2B5EF4-FFF2-40B4-BE49-F238E27FC236}">
                <a16:creationId xmlns:a16="http://schemas.microsoft.com/office/drawing/2014/main" id="{BC7D8531-82AD-BCB2-6B57-B380E2B8D639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676902" y="6558296"/>
            <a:ext cx="836082" cy="184666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12</a:t>
            </a:fld>
            <a:endParaRPr lang="en-GB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93" y="775702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M3.6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5459" y="1517653"/>
            <a:ext cx="10460566" cy="4957761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GB" dirty="0"/>
              <a:t>It is a </a:t>
            </a:r>
            <a:r>
              <a:rPr lang="en-GB" dirty="0">
                <a:solidFill>
                  <a:srgbClr val="FF3300"/>
                </a:solidFill>
              </a:rPr>
              <a:t>requirement</a:t>
            </a:r>
            <a:r>
              <a:rPr lang="en-GB" dirty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If you wish to participate without recording attendance,  send an email per session to the WG 2</a:t>
            </a:r>
            <a:r>
              <a:rPr lang="en-GB" baseline="30000" dirty="0"/>
              <a:t>nd</a:t>
            </a:r>
            <a:r>
              <a:rPr lang="en-GB" dirty="0"/>
              <a:t> vice chair declaring your </a:t>
            </a:r>
            <a:r>
              <a:rPr lang="en-GB" dirty="0">
                <a:solidFill>
                  <a:schemeClr val="tx1"/>
                </a:solidFill>
              </a:rPr>
              <a:t>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dirty="0">
                <a:solidFill>
                  <a:srgbClr val="FF0000"/>
                </a:solidFill>
              </a:rPr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dirty="0">
                <a:solidFill>
                  <a:schemeClr val="tx1"/>
                </a:solidFill>
              </a:rPr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If you change email addresses, update the web account,  don’t create a new web account,  or your membership status may not be calculated properly</a:t>
            </a:r>
          </a:p>
          <a:p>
            <a:pPr lvl="2">
              <a:lnSpc>
                <a:spcPct val="90000"/>
              </a:lnSpc>
            </a:pPr>
            <a:endParaRPr lang="en-GB" sz="2000" dirty="0"/>
          </a:p>
          <a:p>
            <a:pPr lvl="1">
              <a:lnSpc>
                <a:spcPct val="90000"/>
              </a:lnSpc>
            </a:pPr>
            <a:r>
              <a:rPr lang="en-GB" sz="2400" dirty="0"/>
              <a:t>Record attendance using this URL:</a:t>
            </a:r>
            <a:r>
              <a:rPr lang="en-US" sz="2400" dirty="0"/>
              <a:t>  </a:t>
            </a:r>
            <a:r>
              <a:rPr lang="en-US" sz="2400" b="1" dirty="0">
                <a:solidFill>
                  <a:schemeClr val="tx2"/>
                </a:solidFill>
              </a:rPr>
              <a:t>IMAT.IEEE.ORG/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4C263C-D4B0-4954-9299-2BA60A0286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368f2b5254_0_46"/>
          <p:cNvSpPr txBox="1">
            <a:spLocks noGrp="1"/>
          </p:cNvSpPr>
          <p:nvPr>
            <p:ph type="ctrTitle"/>
          </p:nvPr>
        </p:nvSpPr>
        <p:spPr>
          <a:xfrm>
            <a:off x="929218" y="711436"/>
            <a:ext cx="10363200" cy="827880"/>
          </a:xfrm>
        </p:spPr>
        <p:txBody>
          <a:bodyPr spcFirstLastPara="1" vert="horz" wrap="square" lIns="51427" tIns="25706" rIns="51427" bIns="25706" numCol="1" anchor="ctr" anchorCtr="0" compatLnSpc="1">
            <a:prstTxWarp prst="textNoShape">
              <a:avLst/>
            </a:prstTxWarp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Tourism Montreal</a:t>
            </a:r>
            <a:endParaRPr dirty="0"/>
          </a:p>
        </p:txBody>
      </p:sp>
      <p:sp>
        <p:nvSpPr>
          <p:cNvPr id="127" name="Google Shape;127;g1368f2b5254_0_46"/>
          <p:cNvSpPr txBox="1">
            <a:spLocks noGrp="1"/>
          </p:cNvSpPr>
          <p:nvPr>
            <p:ph type="subTitle" idx="1"/>
          </p:nvPr>
        </p:nvSpPr>
        <p:spPr>
          <a:xfrm>
            <a:off x="1828800" y="2286000"/>
            <a:ext cx="8534400" cy="3352800"/>
          </a:xfrm>
        </p:spPr>
        <p:txBody>
          <a:bodyPr spcFirstLastPara="1" vert="horz" wrap="square" lIns="51427" tIns="25706" rIns="51427" bIns="25706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-US" dirty="0">
                <a:highlight>
                  <a:srgbClr val="FFFFFF"/>
                </a:highlight>
              </a:rPr>
              <a:t>We encourage you to check out the tourism Montreal website for great information about nearby restaurants, entertainment and services.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-US" u="sng" dirty="0">
                <a:solidFill>
                  <a:schemeClr val="accent6"/>
                </a:solidFill>
                <a:highlight>
                  <a:srgbClr val="FFFFFF"/>
                </a:highlight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https://www.mtl.org/eng</a:t>
            </a:r>
            <a:r>
              <a:rPr lang="en-US" u="sng" dirty="0">
                <a:solidFill>
                  <a:schemeClr val="accent6"/>
                </a:solidFill>
                <a:highlight>
                  <a:srgbClr val="FFFFFF"/>
                </a:highlight>
              </a:rPr>
              <a:t> </a:t>
            </a:r>
          </a:p>
          <a:p>
            <a:pPr marL="0" indent="0">
              <a:spcBef>
                <a:spcPts val="203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132" name="Date Placeholder 3">
            <a:extLst>
              <a:ext uri="{FF2B5EF4-FFF2-40B4-BE49-F238E27FC236}">
                <a16:creationId xmlns:a16="http://schemas.microsoft.com/office/drawing/2014/main" id="{EE038B90-6CE0-C130-FCC5-76B4C8880331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8" y="333375"/>
            <a:ext cx="2499783" cy="27305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July 2022</a:t>
            </a:r>
            <a:endParaRPr lang="en-GB"/>
          </a:p>
        </p:txBody>
      </p:sp>
      <p:sp>
        <p:nvSpPr>
          <p:cNvPr id="134" name="Footer Placeholder 4">
            <a:extLst>
              <a:ext uri="{FF2B5EF4-FFF2-40B4-BE49-F238E27FC236}">
                <a16:creationId xmlns:a16="http://schemas.microsoft.com/office/drawing/2014/main" id="{8DC4EB59-E82B-E978-D82B-E2BFB4E54C15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33167" y="6566694"/>
            <a:ext cx="4246033" cy="18097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Jon Rosdahl, Qualcomm</a:t>
            </a:r>
          </a:p>
        </p:txBody>
      </p:sp>
      <p:sp>
        <p:nvSpPr>
          <p:cNvPr id="136" name="Slide Number Placeholder 5">
            <a:extLst>
              <a:ext uri="{FF2B5EF4-FFF2-40B4-BE49-F238E27FC236}">
                <a16:creationId xmlns:a16="http://schemas.microsoft.com/office/drawing/2014/main" id="{5AD3247D-4566-E803-5E4A-6272B078CB0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676902" y="6558296"/>
            <a:ext cx="836082" cy="184666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DE40C9FC-4879-4F20-9ECA-A574A90476B7}" type="slidenum">
              <a:rPr lang="en-GB" smtClean="0"/>
              <a:pPr>
                <a:spcAft>
                  <a:spcPts val="600"/>
                </a:spcAft>
              </a:pPr>
              <a:t>14</a:t>
            </a:fld>
            <a:endParaRPr lang="en-GB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368f2b5254_0_52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 spcFirstLastPara="1" vert="horz" wrap="square" lIns="51427" tIns="25706" rIns="51427" bIns="25706" numCol="1" anchor="ctr" anchorCtr="0" compatLnSpc="1">
            <a:prstTxWarp prst="textNoShape">
              <a:avLst/>
            </a:prstTxWarp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Health &amp; Safety</a:t>
            </a:r>
            <a:endParaRPr dirty="0"/>
          </a:p>
        </p:txBody>
      </p:sp>
      <p:sp>
        <p:nvSpPr>
          <p:cNvPr id="133" name="Google Shape;133;g1368f2b5254_0_52"/>
          <p:cNvSpPr txBox="1">
            <a:spLocks noGrp="1"/>
          </p:cNvSpPr>
          <p:nvPr>
            <p:ph idx="1"/>
          </p:nvPr>
        </p:nvSpPr>
        <p:spPr>
          <a:xfrm>
            <a:off x="914401" y="1374777"/>
            <a:ext cx="10361084" cy="4719638"/>
          </a:xfrm>
        </p:spPr>
        <p:txBody>
          <a:bodyPr spcFirstLastPara="1" vert="horz" wrap="square" lIns="51427" tIns="25706" rIns="51427" bIns="25706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spcBef>
                <a:spcPts val="203"/>
              </a:spcBef>
              <a:spcAft>
                <a:spcPts val="0"/>
              </a:spcAft>
              <a:buNone/>
            </a:pPr>
            <a:r>
              <a:rPr lang="en-US" dirty="0">
                <a:highlight>
                  <a:srgbClr val="FFFFFF"/>
                </a:highlight>
              </a:rPr>
              <a:t>The health and safety of all attendees is a concern. To ensure the well-being of all event participants, we have assembled guidelines to provide a safe and enjoyable experience.</a:t>
            </a:r>
            <a:endParaRPr lang="en-US" b="1" dirty="0"/>
          </a:p>
          <a:p>
            <a:pPr marL="0" indent="0">
              <a:spcBef>
                <a:spcPts val="203"/>
              </a:spcBef>
              <a:spcAft>
                <a:spcPts val="0"/>
              </a:spcAft>
              <a:buNone/>
            </a:pPr>
            <a:endParaRPr lang="en-US" b="1" dirty="0"/>
          </a:p>
          <a:p>
            <a:pPr marL="0" indent="0">
              <a:spcBef>
                <a:spcPts val="203"/>
              </a:spcBef>
              <a:spcAft>
                <a:spcPts val="0"/>
              </a:spcAft>
              <a:buNone/>
            </a:pPr>
            <a:r>
              <a:rPr lang="en-US" b="1" dirty="0"/>
              <a:t>Health &amp; Safety Guidelines and Comprehensive Listing of Nearby Services Online at </a:t>
            </a:r>
            <a:r>
              <a:rPr lang="en-US" u="sng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https://web.cvent.com/event/5ab3e363-ef4b-45fe-b35d-cd88bf622491/websitePage:22085e89-487f-466f-ab24-c64cbd87aad4</a:t>
            </a:r>
            <a:r>
              <a:rPr lang="en-US" u="sng" dirty="0">
                <a:solidFill>
                  <a:schemeClr val="accent6"/>
                </a:solidFill>
              </a:rPr>
              <a:t> </a:t>
            </a:r>
          </a:p>
          <a:p>
            <a:pPr marL="0" indent="0">
              <a:spcBef>
                <a:spcPts val="203"/>
              </a:spcBef>
              <a:spcAft>
                <a:spcPts val="0"/>
              </a:spcAft>
              <a:buNone/>
            </a:pPr>
            <a:endParaRPr lang="en-US" u="sng" dirty="0"/>
          </a:p>
          <a:p>
            <a:pPr marL="0" indent="0">
              <a:spcBef>
                <a:spcPts val="203"/>
              </a:spcBef>
              <a:spcAft>
                <a:spcPts val="0"/>
              </a:spcAft>
              <a:buNone/>
            </a:pPr>
            <a:r>
              <a:rPr lang="en-US" dirty="0"/>
              <a:t>Please be courteous and mindful of others.</a:t>
            </a:r>
          </a:p>
          <a:p>
            <a:pPr marL="0" indent="0">
              <a:spcBef>
                <a:spcPts val="203"/>
              </a:spcBef>
              <a:spcAft>
                <a:spcPts val="0"/>
              </a:spcAft>
              <a:buNone/>
            </a:pPr>
            <a:r>
              <a:rPr lang="en-US" dirty="0"/>
              <a:t>Wash Hands often.</a:t>
            </a:r>
          </a:p>
          <a:p>
            <a:pPr marL="0" indent="0">
              <a:spcBef>
                <a:spcPts val="203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138" name="Date Placeholder 3">
            <a:extLst>
              <a:ext uri="{FF2B5EF4-FFF2-40B4-BE49-F238E27FC236}">
                <a16:creationId xmlns:a16="http://schemas.microsoft.com/office/drawing/2014/main" id="{99F42A1D-187A-103C-BA3E-D48DFB3A51DE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8" y="333375"/>
            <a:ext cx="2499783" cy="27305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July 2022</a:t>
            </a:r>
            <a:endParaRPr lang="en-GB"/>
          </a:p>
        </p:txBody>
      </p:sp>
      <p:sp>
        <p:nvSpPr>
          <p:cNvPr id="140" name="Footer Placeholder 4">
            <a:extLst>
              <a:ext uri="{FF2B5EF4-FFF2-40B4-BE49-F238E27FC236}">
                <a16:creationId xmlns:a16="http://schemas.microsoft.com/office/drawing/2014/main" id="{6D58A8BD-AA0A-09AA-1B6B-E1BD6CAB8C22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33167" y="6566694"/>
            <a:ext cx="4246033" cy="18097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Jon Rosdahl, Qualcomm</a:t>
            </a:r>
          </a:p>
        </p:txBody>
      </p:sp>
      <p:sp>
        <p:nvSpPr>
          <p:cNvPr id="142" name="Slide Number Placeholder 5">
            <a:extLst>
              <a:ext uri="{FF2B5EF4-FFF2-40B4-BE49-F238E27FC236}">
                <a16:creationId xmlns:a16="http://schemas.microsoft.com/office/drawing/2014/main" id="{3753CBFF-4FD8-DCA0-818F-CA9775D3623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676902" y="6558296"/>
            <a:ext cx="836082" cy="184666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15</a:t>
            </a:fld>
            <a:endParaRPr lang="en-GB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368f2b5254_0_10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 spcFirstLastPara="1" vert="horz" wrap="square" lIns="51427" tIns="25706" rIns="51427" bIns="25706" numCol="1" anchor="ctr" anchorCtr="0" compatLnSpc="1">
            <a:prstTxWarp prst="textNoShape">
              <a:avLst/>
            </a:prstTxWarp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Meeting Planner </a:t>
            </a:r>
            <a:endParaRPr dirty="0"/>
          </a:p>
        </p:txBody>
      </p:sp>
      <p:sp>
        <p:nvSpPr>
          <p:cNvPr id="91" name="Google Shape;91;g1368f2b5254_0_10"/>
          <p:cNvSpPr txBox="1">
            <a:spLocks noGrp="1"/>
          </p:cNvSpPr>
          <p:nvPr>
            <p:ph idx="1"/>
          </p:nvPr>
        </p:nvSpPr>
        <p:spPr>
          <a:xfrm>
            <a:off x="914401" y="1600201"/>
            <a:ext cx="10361084" cy="4494214"/>
          </a:xfrm>
        </p:spPr>
        <p:txBody>
          <a:bodyPr spcFirstLastPara="1" vert="horz" wrap="square" lIns="51427" tIns="25706" rIns="51427" bIns="25706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None/>
            </a:pPr>
            <a:r>
              <a:rPr lang="en-US" dirty="0">
                <a:highlight>
                  <a:srgbClr val="FFFFFF"/>
                </a:highlight>
              </a:rPr>
              <a:t>The July 2022 IEEE 802 Plenary Session Meeting Planner is </a:t>
            </a:r>
          </a:p>
          <a:p>
            <a:pPr marL="800100" lvl="2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</a:pPr>
            <a:r>
              <a:rPr lang="en-US" sz="2400" b="1" dirty="0">
                <a:highlight>
                  <a:srgbClr val="FFFFFF"/>
                </a:highlight>
              </a:rPr>
              <a:t>Face to Face Events.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None/>
            </a:pPr>
            <a:endParaRPr lang="en-US" dirty="0">
              <a:highlight>
                <a:srgbClr val="FFFFFF"/>
              </a:highlight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highlight>
                  <a:srgbClr val="FFFFFF"/>
                </a:highlight>
              </a:rPr>
              <a:t>Members of the team will be available as follows:</a:t>
            </a:r>
          </a:p>
          <a:p>
            <a:pPr marL="400050" lvl="1" indent="0">
              <a:lnSpc>
                <a:spcPct val="90000"/>
              </a:lnSpc>
              <a:spcBef>
                <a:spcPts val="506"/>
              </a:spcBef>
              <a:spcAft>
                <a:spcPts val="0"/>
              </a:spcAft>
              <a:buNone/>
            </a:pPr>
            <a:r>
              <a:rPr lang="en-US" sz="2400" b="1" dirty="0">
                <a:highlight>
                  <a:srgbClr val="FFFFFF"/>
                </a:highlight>
              </a:rPr>
              <a:t>Office Hours (Eastern Time Zone, GMT-5):</a:t>
            </a:r>
          </a:p>
          <a:p>
            <a:pPr marL="800100" lvl="2" indent="0">
              <a:lnSpc>
                <a:spcPct val="90000"/>
              </a:lnSpc>
              <a:spcBef>
                <a:spcPts val="506"/>
              </a:spcBef>
              <a:spcAft>
                <a:spcPts val="0"/>
              </a:spcAft>
              <a:buNone/>
            </a:pPr>
            <a:r>
              <a:rPr lang="en-US" sz="2400" dirty="0">
                <a:highlight>
                  <a:srgbClr val="FFFFFF"/>
                </a:highlight>
              </a:rPr>
              <a:t>Sunday July 10th 1:00 PM - 7:00 PM</a:t>
            </a:r>
          </a:p>
          <a:p>
            <a:pPr marL="800100" lvl="2" indent="0">
              <a:lnSpc>
                <a:spcPct val="90000"/>
              </a:lnSpc>
              <a:spcBef>
                <a:spcPts val="506"/>
              </a:spcBef>
              <a:spcAft>
                <a:spcPts val="0"/>
              </a:spcAft>
              <a:buNone/>
            </a:pPr>
            <a:r>
              <a:rPr lang="en-US" sz="2400" dirty="0">
                <a:highlight>
                  <a:srgbClr val="FFFFFF"/>
                </a:highlight>
              </a:rPr>
              <a:t>Monday July 11th to Thursday July 14th 7:30 AM to 5:00 PM</a:t>
            </a:r>
          </a:p>
          <a:p>
            <a:pPr marL="800100" lvl="2" indent="0">
              <a:lnSpc>
                <a:spcPct val="90000"/>
              </a:lnSpc>
              <a:spcBef>
                <a:spcPts val="506"/>
              </a:spcBef>
              <a:spcAft>
                <a:spcPts val="0"/>
              </a:spcAft>
              <a:buNone/>
            </a:pPr>
            <a:r>
              <a:rPr lang="en-US" sz="2400" dirty="0">
                <a:highlight>
                  <a:srgbClr val="FFFFFF"/>
                </a:highlight>
              </a:rPr>
              <a:t>Friday July 15</a:t>
            </a:r>
            <a:r>
              <a:rPr lang="en-US" sz="2400" baseline="30000" dirty="0">
                <a:highlight>
                  <a:srgbClr val="FFFFFF"/>
                </a:highlight>
              </a:rPr>
              <a:t>th</a:t>
            </a:r>
            <a:r>
              <a:rPr lang="en-US" sz="2400" dirty="0">
                <a:highlight>
                  <a:srgbClr val="FFFFFF"/>
                </a:highlight>
              </a:rPr>
              <a:t> 7:30 AM to 12:00 PM</a:t>
            </a:r>
          </a:p>
          <a:p>
            <a:pPr marL="800100" lvl="2" indent="0">
              <a:lnSpc>
                <a:spcPct val="90000"/>
              </a:lnSpc>
              <a:spcBef>
                <a:spcPts val="506"/>
              </a:spcBef>
              <a:spcAft>
                <a:spcPts val="0"/>
              </a:spcAft>
              <a:buNone/>
            </a:pPr>
            <a:endParaRPr lang="en-US" sz="2400" dirty="0">
              <a:highlight>
                <a:srgbClr val="FFFFFF"/>
              </a:highlight>
            </a:endParaRPr>
          </a:p>
          <a:p>
            <a:pPr marL="400050" lvl="1" indent="0">
              <a:lnSpc>
                <a:spcPct val="90000"/>
              </a:lnSpc>
              <a:spcBef>
                <a:spcPts val="506"/>
              </a:spcBef>
              <a:spcAft>
                <a:spcPts val="0"/>
              </a:spcAft>
              <a:buNone/>
            </a:pPr>
            <a:r>
              <a:rPr lang="en-US" sz="2400" b="1" dirty="0">
                <a:highlight>
                  <a:srgbClr val="FFFFFF"/>
                </a:highlight>
              </a:rPr>
              <a:t>General Information Desk Location: </a:t>
            </a:r>
            <a:r>
              <a:rPr lang="en-US" sz="2400" dirty="0">
                <a:highlight>
                  <a:srgbClr val="FFFFFF"/>
                </a:highlight>
              </a:rPr>
              <a:t>East Ballroom Foyer – Level 4</a:t>
            </a:r>
          </a:p>
          <a:p>
            <a:pPr marL="400050" lvl="1" indent="0">
              <a:lnSpc>
                <a:spcPct val="90000"/>
              </a:lnSpc>
              <a:spcBef>
                <a:spcPts val="506"/>
              </a:spcBef>
              <a:spcAft>
                <a:spcPts val="0"/>
              </a:spcAft>
              <a:buNone/>
            </a:pPr>
            <a:r>
              <a:rPr lang="en-US" sz="2400" b="1" dirty="0">
                <a:highlight>
                  <a:srgbClr val="FFFFFF"/>
                </a:highlight>
              </a:rPr>
              <a:t>Event Office:</a:t>
            </a:r>
            <a:r>
              <a:rPr lang="en-US" sz="2400" dirty="0">
                <a:highlight>
                  <a:srgbClr val="FFFFFF"/>
                </a:highlight>
              </a:rPr>
              <a:t> Salon 8 -Level 4</a:t>
            </a:r>
          </a:p>
          <a:p>
            <a:pPr marL="0" indent="0">
              <a:lnSpc>
                <a:spcPct val="90000"/>
              </a:lnSpc>
              <a:spcBef>
                <a:spcPts val="506"/>
              </a:spcBef>
              <a:spcAft>
                <a:spcPts val="0"/>
              </a:spcAft>
              <a:buNone/>
            </a:pPr>
            <a:endParaRPr lang="en-US" b="1" dirty="0">
              <a:highlight>
                <a:srgbClr val="FFFFFF"/>
              </a:highlight>
            </a:endParaRPr>
          </a:p>
          <a:p>
            <a:pPr marL="0" indent="0">
              <a:lnSpc>
                <a:spcPct val="90000"/>
              </a:lnSpc>
              <a:spcBef>
                <a:spcPts val="506"/>
              </a:spcBef>
              <a:spcAft>
                <a:spcPts val="0"/>
              </a:spcAft>
              <a:buNone/>
            </a:pPr>
            <a:r>
              <a:rPr lang="en-US" b="1" dirty="0">
                <a:highlight>
                  <a:srgbClr val="FFFFFF"/>
                </a:highlight>
              </a:rPr>
              <a:t>Meeting Planner Email: </a:t>
            </a:r>
            <a:r>
              <a:rPr lang="en-US" dirty="0">
                <a:highlight>
                  <a:srgbClr val="FFFFFF"/>
                </a:highlight>
              </a:rPr>
              <a:t>802info@facetoface-events.com</a:t>
            </a:r>
          </a:p>
          <a:p>
            <a:pPr marL="0" indent="0">
              <a:lnSpc>
                <a:spcPct val="90000"/>
              </a:lnSpc>
              <a:spcBef>
                <a:spcPts val="506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96" name="Date Placeholder 3">
            <a:extLst>
              <a:ext uri="{FF2B5EF4-FFF2-40B4-BE49-F238E27FC236}">
                <a16:creationId xmlns:a16="http://schemas.microsoft.com/office/drawing/2014/main" id="{E9A8F431-C832-9480-1D5C-60E2ADDD84E8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8" y="333375"/>
            <a:ext cx="2499783" cy="27305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July 2022</a:t>
            </a:r>
            <a:endParaRPr lang="en-GB"/>
          </a:p>
        </p:txBody>
      </p:sp>
      <p:sp>
        <p:nvSpPr>
          <p:cNvPr id="98" name="Footer Placeholder 4">
            <a:extLst>
              <a:ext uri="{FF2B5EF4-FFF2-40B4-BE49-F238E27FC236}">
                <a16:creationId xmlns:a16="http://schemas.microsoft.com/office/drawing/2014/main" id="{C4036C19-3149-A155-0245-46B2ACCA6D6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33167" y="6566694"/>
            <a:ext cx="4246033" cy="18097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Jon Rosdahl, Qualcomm</a:t>
            </a:r>
          </a:p>
        </p:txBody>
      </p:sp>
      <p:sp>
        <p:nvSpPr>
          <p:cNvPr id="100" name="Slide Number Placeholder 5">
            <a:extLst>
              <a:ext uri="{FF2B5EF4-FFF2-40B4-BE49-F238E27FC236}">
                <a16:creationId xmlns:a16="http://schemas.microsoft.com/office/drawing/2014/main" id="{51D30169-FEB7-9E26-699C-DAF62F4C9B3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676902" y="6558296"/>
            <a:ext cx="836082" cy="184666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16</a:t>
            </a:fld>
            <a:endParaRPr lang="en-GB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1611A-31B7-EF99-FBE3-4D7376C55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 wrap="square" anchor="ctr">
            <a:normAutofit/>
          </a:bodyPr>
          <a:lstStyle/>
          <a:p>
            <a:r>
              <a:rPr lang="en-US" altLang="en-US" dirty="0"/>
              <a:t>Registration Reminder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F27DD-019B-2B4F-B176-8288E3CB20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24001"/>
            <a:ext cx="10361084" cy="4570414"/>
          </a:xfrm>
        </p:spPr>
        <p:txBody>
          <a:bodyPr wrap="square" anchor="t">
            <a:normAutofit/>
          </a:bodyPr>
          <a:lstStyle/>
          <a:p>
            <a:r>
              <a:rPr lang="en-US" dirty="0"/>
              <a:t>This meeting is part of the 2022 July IEEE 802 Mixed Mode Plenary session</a:t>
            </a:r>
          </a:p>
          <a:p>
            <a:endParaRPr lang="en-US" dirty="0"/>
          </a:p>
          <a:p>
            <a:r>
              <a:rPr lang="en-US" dirty="0"/>
              <a:t>You must pay the registration fee whether attending in-person or remotely any of the 802 meetings (WG/TG/TF/SG/SC).</a:t>
            </a:r>
          </a:p>
          <a:p>
            <a:endParaRPr lang="en-US" dirty="0"/>
          </a:p>
          <a:p>
            <a:r>
              <a:rPr lang="en-US" dirty="0"/>
              <a:t>If you have not already done so, you can register here:</a:t>
            </a:r>
          </a:p>
          <a:p>
            <a:pPr marL="400050" lvl="1" indent="0">
              <a:buNone/>
            </a:pPr>
            <a:r>
              <a:rPr lang="en-US" sz="2400" dirty="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https://web.cvent.com/event/5ab3e363-ef4b-45fe-b35d-cd88bf622491/summary</a:t>
            </a:r>
            <a:r>
              <a:rPr lang="en-US" sz="2400" dirty="0">
                <a:solidFill>
                  <a:schemeClr val="accent6"/>
                </a:solidFill>
              </a:rPr>
              <a:t> </a:t>
            </a:r>
          </a:p>
          <a:p>
            <a:pPr marL="400050" lvl="1" indent="0">
              <a:buNone/>
            </a:pPr>
            <a:endParaRPr lang="en-US" sz="2400" dirty="0"/>
          </a:p>
          <a:p>
            <a:r>
              <a:rPr lang="en-US" b="1" i="0" dirty="0">
                <a:effectLst/>
              </a:rPr>
              <a:t>Late/Onsite Registration Fee: </a:t>
            </a:r>
            <a:r>
              <a:rPr lang="en-US" b="0" i="0" dirty="0">
                <a:effectLst/>
              </a:rPr>
              <a:t>$US900.00 After June 24, 2022</a:t>
            </a:r>
          </a:p>
          <a:p>
            <a:pPr marL="400050" lvl="1" indent="0">
              <a:buNone/>
            </a:pPr>
            <a:endParaRPr lang="en-US" sz="2400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EC796D9-6903-72AB-B676-7100B77ABE4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8" y="333375"/>
            <a:ext cx="2499783" cy="27305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July 2022</a:t>
            </a:r>
            <a:endParaRPr lang="en-GB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201A7605-49D7-33B9-D826-BDD1424838C8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33167" y="6566694"/>
            <a:ext cx="4246033" cy="18097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Jon Rosdahl, Qualcomm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070C50D1-5BA9-E975-C78D-C0B849F5E93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676902" y="6558296"/>
            <a:ext cx="836082" cy="184666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825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971AA-38D0-4010-8C09-DA2982B39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Straw Polls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86539C-A47B-4496-8F6C-68136BCFE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 wrap="square" anchor="t">
            <a:normAutofit/>
          </a:bodyPr>
          <a:lstStyle/>
          <a:p>
            <a:pPr marL="400050" lvl="1" indent="0">
              <a:lnSpc>
                <a:spcPct val="90000"/>
              </a:lnSpc>
              <a:buNone/>
            </a:pPr>
            <a:r>
              <a:rPr lang="en-US" sz="1700" dirty="0"/>
              <a:t>1. If the 2022 November Plenary Session is held in Bangkok, Thailand as an in-person only session, will you attend?</a:t>
            </a:r>
          </a:p>
          <a:p>
            <a:pPr lvl="2">
              <a:lnSpc>
                <a:spcPct val="90000"/>
              </a:lnSpc>
            </a:pPr>
            <a:r>
              <a:rPr lang="en-US" sz="1700" dirty="0"/>
              <a:t>Yes/No</a:t>
            </a:r>
          </a:p>
          <a:p>
            <a:pPr lvl="2">
              <a:lnSpc>
                <a:spcPct val="90000"/>
              </a:lnSpc>
            </a:pPr>
            <a:endParaRPr lang="en-US" sz="1700" dirty="0"/>
          </a:p>
          <a:p>
            <a:pPr marL="457200" lvl="1" indent="0">
              <a:lnSpc>
                <a:spcPct val="90000"/>
              </a:lnSpc>
              <a:buNone/>
            </a:pPr>
            <a:r>
              <a:rPr lang="en-US" sz="1700" dirty="0"/>
              <a:t>2. If the 2022 November Plenary Session is held in Bangkok, Thailand as a mixed-mode session, will you attend:</a:t>
            </a:r>
          </a:p>
          <a:p>
            <a:pPr lvl="2">
              <a:lnSpc>
                <a:spcPct val="90000"/>
              </a:lnSpc>
            </a:pPr>
            <a:r>
              <a:rPr lang="en-US" sz="1700" dirty="0"/>
              <a:t>Attend In-person</a:t>
            </a:r>
          </a:p>
          <a:p>
            <a:pPr lvl="2">
              <a:lnSpc>
                <a:spcPct val="90000"/>
              </a:lnSpc>
            </a:pPr>
            <a:r>
              <a:rPr lang="en-US" sz="1700" dirty="0"/>
              <a:t>Attend Virtually (remotely)</a:t>
            </a:r>
          </a:p>
          <a:p>
            <a:pPr lvl="2">
              <a:lnSpc>
                <a:spcPct val="90000"/>
              </a:lnSpc>
            </a:pPr>
            <a:r>
              <a:rPr lang="en-US" sz="1700" dirty="0"/>
              <a:t>Will not attend plenary </a:t>
            </a:r>
          </a:p>
          <a:p>
            <a:pPr marL="914400" lvl="2" indent="0">
              <a:lnSpc>
                <a:spcPct val="90000"/>
              </a:lnSpc>
              <a:buNone/>
            </a:pPr>
            <a:endParaRPr lang="en-US" sz="1700" dirty="0"/>
          </a:p>
          <a:p>
            <a:pPr>
              <a:lnSpc>
                <a:spcPct val="90000"/>
              </a:lnSpc>
            </a:pPr>
            <a:r>
              <a:rPr lang="en-US" sz="1700" b="1" dirty="0"/>
              <a:t>802 Wireless WGs are asked to ask similar question for the 2022 Sept 802 Wireless Interim in Waikoloa:</a:t>
            </a:r>
          </a:p>
          <a:p>
            <a:pPr marL="400050" lvl="1" indent="0">
              <a:lnSpc>
                <a:spcPct val="90000"/>
              </a:lnSpc>
              <a:buNone/>
            </a:pPr>
            <a:r>
              <a:rPr lang="en-US" sz="1700" dirty="0"/>
              <a:t>3. If the 2022 September Interim Session is held in Waikoloa, Hawaii as a mixed-mode session, will you attend:</a:t>
            </a:r>
          </a:p>
          <a:p>
            <a:pPr>
              <a:lnSpc>
                <a:spcPct val="90000"/>
              </a:lnSpc>
            </a:pPr>
            <a:endParaRPr lang="en-US" sz="1700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0305702B-8572-D9A4-5542-58B955AF6E0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8" y="333375"/>
            <a:ext cx="2499783" cy="27305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July 2022</a:t>
            </a:r>
            <a:endParaRPr lang="en-GB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9BF539D9-1A39-FF94-4835-CA8C0CAEE2D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33167" y="6566694"/>
            <a:ext cx="4246033" cy="18097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Jon Rosdahl, Qualcomm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A8F2DE4C-96DA-21E8-D70B-A9B4EB3DF5B4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676902" y="6558296"/>
            <a:ext cx="836082" cy="184666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2691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24CE6-4087-496B-88B7-AB7F112E6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15AE121-1930-5151-9DD8-72F4A67E75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598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298576"/>
            <a:ext cx="10361084" cy="5176837"/>
          </a:xfrm>
          <a:ln/>
        </p:spPr>
        <p:txBody>
          <a:bodyPr>
            <a:normAutofit/>
          </a:bodyPr>
          <a:lstStyle/>
          <a:p>
            <a:r>
              <a:rPr lang="en-GB" sz="2000" dirty="0"/>
              <a:t>Agenda Items for 1st Vice Chair – </a:t>
            </a:r>
          </a:p>
          <a:p>
            <a:r>
              <a:rPr lang="en-GB" sz="2000" dirty="0"/>
              <a:t>Monday July 11th:</a:t>
            </a:r>
          </a:p>
          <a:p>
            <a:r>
              <a:rPr lang="en-GB" sz="2000" b="0" dirty="0"/>
              <a:t>	M3.3		II	Session Information</a:t>
            </a:r>
          </a:p>
          <a:p>
            <a:r>
              <a:rPr lang="en-GB" sz="2000" b="0" dirty="0"/>
              <a:t>	M3.4		II	Meeting room locations</a:t>
            </a:r>
          </a:p>
          <a:p>
            <a:r>
              <a:rPr lang="en-GB" sz="2000" b="0" dirty="0"/>
              <a:t>	M3.5		II	Meeting registration </a:t>
            </a:r>
          </a:p>
          <a:p>
            <a:r>
              <a:rPr lang="en-GB" sz="2000" b="0" dirty="0"/>
              <a:t>	M3.6		II 	Recording attendance</a:t>
            </a:r>
          </a:p>
          <a:p>
            <a:r>
              <a:rPr lang="en-GB" sz="2000" b="0" dirty="0"/>
              <a:t>	M3.7		II	Local File Server Access</a:t>
            </a:r>
          </a:p>
          <a:p>
            <a:r>
              <a:rPr lang="en-GB" sz="2000" b="0" dirty="0"/>
              <a:t>	M3.8		II	Breakfast, breaks, Social logistics</a:t>
            </a:r>
          </a:p>
          <a:p>
            <a:r>
              <a:rPr lang="en-GB" sz="2000" b="0" dirty="0"/>
              <a:t>	</a:t>
            </a:r>
          </a:p>
          <a:p>
            <a:r>
              <a:rPr lang="en-GB" sz="2000" dirty="0"/>
              <a:t>Friday July 15:</a:t>
            </a:r>
          </a:p>
          <a:p>
            <a:pPr lvl="1"/>
            <a:r>
              <a:rPr lang="en-US" sz="1800" dirty="0"/>
              <a:t>F3.1.2	DT	WG Straw Poll</a:t>
            </a:r>
          </a:p>
          <a:p>
            <a:pPr lvl="1"/>
            <a:r>
              <a:rPr lang="en-US" sz="1800" dirty="0"/>
              <a:t>F3.1.3	DT	Future venues Insight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CA692-D27A-C17A-5F7A-3693272F5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en-US" dirty="0"/>
              <a:t>Future Plenary Venues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863935-9FB5-2784-3F5E-5B6BA84D332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438EC0-FE3E-2D20-4934-EB5D425D6FD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831E21-2557-9759-4673-1939C72808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8CA1EE0-36EC-016D-9695-290F06F86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298576"/>
            <a:ext cx="10361613" cy="4795837"/>
          </a:xfrm>
        </p:spPr>
        <p:txBody>
          <a:bodyPr/>
          <a:lstStyle/>
          <a:p>
            <a:r>
              <a:rPr lang="en-US" sz="1600" dirty="0"/>
              <a:t>2022 – July 10-15 – Sheraton Le Centre Montreal, Montreal, Quebec, Canada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2022 – Nov 13-18 – Marriott Marquis Queen’s Park, Bangkok, Thailand (Nov 2020)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2023 – March 12-17 –Hilton Atlanta, Atlanta, GA, United States (1 of 2 – March 2020)</a:t>
            </a:r>
          </a:p>
          <a:p>
            <a:r>
              <a:rPr lang="en-US" sz="1600" dirty="0"/>
              <a:t>2023 – July 9-14 – </a:t>
            </a:r>
            <a:r>
              <a:rPr lang="en-US" sz="1600" dirty="0" err="1"/>
              <a:t>Estrel</a:t>
            </a:r>
            <a:r>
              <a:rPr lang="en-US" sz="1600" dirty="0"/>
              <a:t> Berlin, Berlin, Germany</a:t>
            </a:r>
          </a:p>
          <a:p>
            <a:r>
              <a:rPr lang="en-US" sz="1600" dirty="0"/>
              <a:t>2023 – Nov 12-17 – Hawaiian Village, Oahu, Hawaii, United States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March 10-15 – Hyatt Regency Denver at Colorado Convention Center, Denver, CO, United States (March 2021)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July 14-19 – Sheraton Le Centre Montreal, Montreal, Quebec, Canada (July 2020)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Nov 10-15 –Hyatt Regency Vancouver, Vancouver, Canada (Nov 2021)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2025 – March 9-14 –Hilton Atlanta, Atlanta, GA, United States (2 of 2 – March 2020).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2025 – July 13-18 –Marriott Madrid Auditorium, Madrid, Spain (July 2021)</a:t>
            </a:r>
          </a:p>
          <a:p>
            <a:r>
              <a:rPr lang="en-US" sz="1600" dirty="0">
                <a:highlight>
                  <a:srgbClr val="99FF99"/>
                </a:highlight>
              </a:rPr>
              <a:t>2025 – Nov 9-24 – Possible need for penalty offset-  Le Centre Sheraton Montreal, Montreal (July 2022)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2026 March 8-13 - Hyatt Regency Chicago, Chicago, IL, United States (March 2024) – (Contract pending)</a:t>
            </a:r>
          </a:p>
          <a:p>
            <a:r>
              <a:rPr lang="en-US" sz="1600" dirty="0"/>
              <a:t>2027 – Nov 14-19 – Hawaiian Village, Oahu, Hawaii, United States</a:t>
            </a:r>
          </a:p>
          <a:p>
            <a:pPr marL="800100" lvl="2" indent="0">
              <a:buNone/>
            </a:pPr>
            <a:endParaRPr lang="en-US" sz="1600" dirty="0">
              <a:highlight>
                <a:srgbClr val="99FF99"/>
              </a:highlight>
            </a:endParaRPr>
          </a:p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https://mentor.ieee.org/802-ec/dcn/20/ec-20-0001-05-00EC-802-plenary-future-venue-contract-status.xlsx</a:t>
            </a:r>
            <a:endParaRPr lang="en-US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7046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3365C-92B4-6D1B-CE6E-3EEE168F3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416" y="517192"/>
            <a:ext cx="11705167" cy="792162"/>
          </a:xfrm>
        </p:spPr>
        <p:txBody>
          <a:bodyPr/>
          <a:lstStyle/>
          <a:p>
            <a:r>
              <a:rPr lang="en-US" sz="2800" b="1" dirty="0"/>
              <a:t>2022 Nov 13-18 – Marriott Marquis Queen’s Park, Bangkok, Thailand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E52E6-777D-0F5D-79A6-D485B1EAE9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2022 Nov 13-18 – Marriott Marquis Queen’s Park, Bangkok, Thailand </a:t>
            </a:r>
            <a:r>
              <a:rPr lang="en-US" dirty="0"/>
              <a:t>rebooked from </a:t>
            </a:r>
            <a:r>
              <a:rPr lang="en-US" sz="3200" dirty="0"/>
              <a:t>Nov 2020.</a:t>
            </a:r>
          </a:p>
          <a:p>
            <a:r>
              <a:rPr lang="en-US" dirty="0"/>
              <a:t>Expectations:</a:t>
            </a:r>
          </a:p>
          <a:p>
            <a:pPr lvl="1"/>
            <a:r>
              <a:rPr lang="en-US" dirty="0"/>
              <a:t> Meeting Fees to be confirmed this week (July 15).</a:t>
            </a:r>
          </a:p>
          <a:p>
            <a:pPr lvl="1"/>
            <a:r>
              <a:rPr lang="en-US" dirty="0"/>
              <a:t>nominal rate: $400+$100+100 = $600 (Early-bird rate)</a:t>
            </a:r>
          </a:p>
          <a:p>
            <a:pPr lvl="1"/>
            <a:r>
              <a:rPr lang="en-US" dirty="0"/>
              <a:t>open Registration first week of August.</a:t>
            </a:r>
          </a:p>
          <a:p>
            <a:r>
              <a:rPr lang="en-US" dirty="0"/>
              <a:t>Treasurer/Mtg Planner/Exec Sec to have proposal for Closing plenary.</a:t>
            </a:r>
          </a:p>
          <a:p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761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B286A-735B-4EAB-B47B-955D713EC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Session </a:t>
            </a:r>
            <a:r>
              <a:rPr lang="en-US" dirty="0" err="1"/>
              <a:t>AdHocs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57F8A-5834-4BD7-8DBC-9537F96B5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41440"/>
            <a:ext cx="11049000" cy="5111749"/>
          </a:xfrm>
        </p:spPr>
        <p:txBody>
          <a:bodyPr/>
          <a:lstStyle/>
          <a:p>
            <a:r>
              <a:rPr lang="en-US" sz="2400" dirty="0"/>
              <a:t>All potential New Future Venues not already approved are on hold.</a:t>
            </a:r>
          </a:p>
          <a:p>
            <a:r>
              <a:rPr lang="en-US" sz="2400" dirty="0"/>
              <a:t>Negotiations on Madrid (2025 July) and Chicago (2026 March) on hold.</a:t>
            </a:r>
          </a:p>
          <a:p>
            <a:endParaRPr lang="en-US" sz="2400" dirty="0"/>
          </a:p>
          <a:p>
            <a:r>
              <a:rPr lang="en-US" sz="2400" dirty="0"/>
              <a:t>Future Venue </a:t>
            </a:r>
            <a:r>
              <a:rPr lang="en-US" sz="2400" dirty="0" err="1"/>
              <a:t>AdHoc</a:t>
            </a:r>
            <a:r>
              <a:rPr lang="en-US" sz="2400" dirty="0"/>
              <a:t>: Next Plenary </a:t>
            </a:r>
          </a:p>
          <a:p>
            <a:pPr lvl="1"/>
            <a:r>
              <a:rPr lang="en-US" sz="2400" dirty="0"/>
              <a:t>Thursday 14 July 2022 7:30am Salon 5 level 2 </a:t>
            </a:r>
          </a:p>
          <a:p>
            <a:pPr lvl="2"/>
            <a:r>
              <a:rPr lang="en-US" dirty="0"/>
              <a:t>Review Resources for 2022 November Plenary</a:t>
            </a:r>
          </a:p>
          <a:p>
            <a:pPr lvl="2"/>
            <a:endParaRPr lang="en-US" dirty="0"/>
          </a:p>
          <a:p>
            <a:r>
              <a:rPr lang="en-US" sz="2400" dirty="0"/>
              <a:t>Future Venue Ad-Hoc: Futures</a:t>
            </a:r>
          </a:p>
          <a:p>
            <a:pPr lvl="1"/>
            <a:r>
              <a:rPr lang="en-US" sz="2400" dirty="0"/>
              <a:t>Thursday 14 July 2022 8:00 am Salon 5 Level 2</a:t>
            </a:r>
          </a:p>
          <a:p>
            <a:pPr lvl="2"/>
            <a:r>
              <a:rPr lang="en-US" dirty="0"/>
              <a:t>Review requirements for future sessions.</a:t>
            </a:r>
          </a:p>
          <a:p>
            <a:pPr lvl="2"/>
            <a:r>
              <a:rPr lang="en-US" dirty="0"/>
              <a:t>Review requirement expectations/actuals for this week.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432694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286934" y="1676400"/>
            <a:ext cx="9616018" cy="1362075"/>
          </a:xfrm>
        </p:spPr>
        <p:txBody>
          <a:bodyPr/>
          <a:lstStyle/>
          <a:p>
            <a:pPr algn="ctr"/>
            <a:r>
              <a:rPr lang="en-US" sz="3600" dirty="0"/>
              <a:t>Friday, July 15, 2022</a:t>
            </a:r>
            <a:br>
              <a:rPr lang="en-US" sz="3600" dirty="0"/>
            </a:br>
            <a:r>
              <a:rPr lang="en-US" sz="3600" dirty="0"/>
              <a:t>802.11 WG Closing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3.1.2 	DT		Straw Poll regarding meetings</a:t>
            </a:r>
          </a:p>
          <a:p>
            <a:r>
              <a:rPr lang="en-US" dirty="0"/>
              <a:t>3.1.3	DT		Future venues status and discussion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471B00-D561-4706-9119-80B8D07348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E1CA111-8CB4-0F9A-AEDC-CF8C30416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F3.1.2 – Straw Poll – In person November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168C48C-CD56-6321-CD82-AFF9B8C7E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400" dirty="0"/>
              <a:t>1. If the 2022 November Plenary Session is held in Bangkok, Thailand as an in-person only session, will you attend?</a:t>
            </a:r>
          </a:p>
          <a:p>
            <a:pPr lvl="2"/>
            <a:r>
              <a:rPr lang="en-US" sz="2400" dirty="0"/>
              <a:t>Yes/No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F66290-6F73-796D-522E-D7593992CAE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A03F7-5EE0-2AA6-EA01-C1ABF436E32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96C876-78BA-96F9-B7DC-CD13FEB68B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1187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FF671D6-FDDA-4A19-8C83-488CA3827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F3.1.2 – Straw Poll – Mixed-mode November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B8A0CA0-9C1E-4722-82B0-EF1FBB7A6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494214"/>
          </a:xfrm>
        </p:spPr>
        <p:txBody>
          <a:bodyPr/>
          <a:lstStyle/>
          <a:p>
            <a:r>
              <a:rPr lang="en-US" dirty="0"/>
              <a:t>2. If the 2022 November Plenary Session is a mixed-mode session with the in-person meetings being held in Bangkok, Thailand, will you attend:</a:t>
            </a:r>
          </a:p>
          <a:p>
            <a:pPr lvl="2"/>
            <a:r>
              <a:rPr lang="en-US" sz="2400" dirty="0"/>
              <a:t>Attend In-person				-     </a:t>
            </a:r>
          </a:p>
          <a:p>
            <a:pPr lvl="2"/>
            <a:r>
              <a:rPr lang="en-US" sz="2400" dirty="0"/>
              <a:t>Attend Virtually (remotely)		-   </a:t>
            </a:r>
          </a:p>
          <a:p>
            <a:pPr lvl="2"/>
            <a:r>
              <a:rPr lang="en-US" sz="2400" dirty="0"/>
              <a:t>Will not attend plenary </a:t>
            </a:r>
            <a:r>
              <a:rPr lang="en-US" dirty="0"/>
              <a:t>			-  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9E5204-9BDD-4980-B56F-93B1A3D151A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9EB24-0867-464D-A306-2487657A210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07BA04-11BF-4D20-9B02-AB6DC53A31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1060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FF671D6-FDDA-4A19-8C83-488CA3827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F3.1.2 – Straw Poll – Mixed-mode September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B8A0CA0-9C1E-4722-82B0-EF1FBB7A6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494214"/>
          </a:xfrm>
        </p:spPr>
        <p:txBody>
          <a:bodyPr/>
          <a:lstStyle/>
          <a:p>
            <a:r>
              <a:rPr lang="en-US" sz="2400" dirty="0"/>
              <a:t>3. The 2022 </a:t>
            </a:r>
            <a:r>
              <a:rPr lang="en-US" dirty="0"/>
              <a:t>Sept 802 Wireless Interim</a:t>
            </a:r>
            <a:r>
              <a:rPr lang="en-US" sz="2400" dirty="0"/>
              <a:t> Session is scheduled to be held </a:t>
            </a:r>
            <a:r>
              <a:rPr lang="en-US" dirty="0"/>
              <a:t>at the Waikoloa Hilton in Waikoloa, Hawaii, US, </a:t>
            </a:r>
            <a:r>
              <a:rPr lang="en-US" sz="2400" dirty="0"/>
              <a:t>as a mixed mode session, will you attend?</a:t>
            </a:r>
          </a:p>
          <a:p>
            <a:pPr lvl="2"/>
            <a:r>
              <a:rPr lang="en-US" dirty="0"/>
              <a:t>Attend In-person				</a:t>
            </a:r>
          </a:p>
          <a:p>
            <a:pPr lvl="2"/>
            <a:r>
              <a:rPr lang="en-US" dirty="0"/>
              <a:t>Attend Virtually (remotely)		</a:t>
            </a:r>
          </a:p>
          <a:p>
            <a:pPr lvl="2"/>
            <a:r>
              <a:rPr lang="en-US" dirty="0"/>
              <a:t>Will not attend the interim 	 	  	</a:t>
            </a:r>
          </a:p>
          <a:p>
            <a:r>
              <a:rPr lang="en-US" sz="1800" b="0" dirty="0"/>
              <a:t>               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9E5204-9BDD-4980-B56F-93B1A3D151A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9EB24-0867-464D-A306-2487657A210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07BA04-11BF-4D20-9B02-AB6DC53A31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89181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4D8E6-7A92-9C8D-6833-5B40111CF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Return to This Venue (Sheraton Montreal)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21C23-33DA-1DC8-9B35-96B79CF73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4. How many people would like to come back to this venue? </a:t>
            </a:r>
          </a:p>
          <a:p>
            <a:pPr lvl="1"/>
            <a:r>
              <a:rPr lang="en-US" sz="2400" dirty="0"/>
              <a:t>Yes/No</a:t>
            </a:r>
          </a:p>
          <a:p>
            <a:r>
              <a:rPr lang="en-US" dirty="0"/>
              <a:t>5. Did you go to the social?</a:t>
            </a:r>
          </a:p>
          <a:p>
            <a:pPr lvl="1"/>
            <a:r>
              <a:rPr lang="en-US" sz="2400" dirty="0"/>
              <a:t>Yes/No</a:t>
            </a:r>
          </a:p>
          <a:p>
            <a:r>
              <a:rPr lang="en-US" dirty="0"/>
              <a:t>6. Did you like the social?</a:t>
            </a:r>
          </a:p>
          <a:p>
            <a:pPr lvl="1"/>
            <a:r>
              <a:rPr lang="en-US" dirty="0"/>
              <a:t>Yes/No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BBEE8D-7673-B9F3-0D94-8146821254E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13E1F-6E2E-38C5-5255-C4D4BB236CF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CC54C5-D39A-184E-7290-CE76A14CF9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82230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F3.1.3</a:t>
            </a:r>
            <a:r>
              <a:rPr lang="en-US" dirty="0"/>
              <a:t>:Future Venue Insight  -  2022/2023 Future Venues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929218" y="1830390"/>
            <a:ext cx="10555816" cy="3889707"/>
          </a:xfrm>
        </p:spPr>
        <p:txBody>
          <a:bodyPr/>
          <a:lstStyle/>
          <a:p>
            <a:r>
              <a:rPr lang="en-US" sz="2000" dirty="0"/>
              <a:t>2022 – Sept 11-16 – </a:t>
            </a:r>
            <a:r>
              <a:rPr lang="en-US" sz="1800" b="1" i="0" u="none" strike="noStrike" baseline="0" dirty="0">
                <a:latin typeface="Arial" panose="020B0604020202020204" pitchFamily="34" charset="0"/>
              </a:rPr>
              <a:t>Hilton Waikoloa Village</a:t>
            </a:r>
            <a:r>
              <a:rPr lang="en-US" sz="2000" dirty="0"/>
              <a:t>, Waikoloa, HI United States</a:t>
            </a:r>
          </a:p>
          <a:p>
            <a:r>
              <a:rPr lang="en-US" sz="2000" dirty="0"/>
              <a:t>2022 – Nov 13-18 – Marriott Marquis Queen’s Park, Bangkok, Thailand</a:t>
            </a:r>
          </a:p>
          <a:p>
            <a:endParaRPr lang="en-US" sz="1400" dirty="0"/>
          </a:p>
          <a:p>
            <a:r>
              <a:rPr lang="en-GB" sz="2000" dirty="0"/>
              <a:t>2023 </a:t>
            </a:r>
            <a:r>
              <a:rPr lang="en-US" sz="2000" dirty="0"/>
              <a:t>–</a:t>
            </a:r>
            <a:r>
              <a:rPr lang="en-GB" sz="2000" dirty="0"/>
              <a:t> Jan 15-20 </a:t>
            </a:r>
            <a:r>
              <a:rPr lang="en-US" sz="2000" dirty="0"/>
              <a:t>– Baltimore Marriott Waterfront, </a:t>
            </a:r>
            <a:r>
              <a:rPr lang="en-GB" sz="2000" dirty="0"/>
              <a:t>Baltimore, MD, United States</a:t>
            </a:r>
          </a:p>
          <a:p>
            <a:r>
              <a:rPr lang="en-US" sz="2000" dirty="0"/>
              <a:t>2023 – March 12-17 – Hilton Atlanta, Atlanta, GA, United States</a:t>
            </a:r>
          </a:p>
          <a:p>
            <a:r>
              <a:rPr lang="en-GB" sz="2000" dirty="0"/>
              <a:t>2023 </a:t>
            </a:r>
            <a:r>
              <a:rPr lang="en-US" sz="2000" dirty="0"/>
              <a:t>–</a:t>
            </a:r>
            <a:r>
              <a:rPr lang="en-GB" sz="2000" dirty="0"/>
              <a:t>  May 14-19 </a:t>
            </a:r>
            <a:r>
              <a:rPr lang="en-US" sz="2000" dirty="0"/>
              <a:t>– </a:t>
            </a:r>
            <a:r>
              <a:rPr lang="en-GB" sz="2000" dirty="0"/>
              <a:t>Hilton Orlando Lake Buena Vista Hotel, Orlando, FL, United States (TBC)</a:t>
            </a:r>
            <a:endParaRPr lang="en-GB" sz="1800" dirty="0"/>
          </a:p>
          <a:p>
            <a:r>
              <a:rPr lang="en-US" sz="2000" dirty="0"/>
              <a:t>2023 – July 9-14 – </a:t>
            </a:r>
            <a:r>
              <a:rPr lang="en-US" sz="2000" dirty="0" err="1"/>
              <a:t>Estrel</a:t>
            </a:r>
            <a:r>
              <a:rPr lang="en-US" sz="2000" dirty="0"/>
              <a:t> Berlin, Berlin, Germany</a:t>
            </a:r>
          </a:p>
          <a:p>
            <a:r>
              <a:rPr lang="en-GB" sz="2000" dirty="0"/>
              <a:t>2023 </a:t>
            </a:r>
            <a:r>
              <a:rPr lang="en-US" sz="2000" dirty="0"/>
              <a:t>–</a:t>
            </a:r>
            <a:r>
              <a:rPr lang="en-GB" sz="2000" dirty="0"/>
              <a:t> Sept 10-15 </a:t>
            </a:r>
            <a:r>
              <a:rPr lang="en-US" sz="2000" dirty="0"/>
              <a:t>– </a:t>
            </a:r>
            <a:r>
              <a:rPr lang="en-GB" sz="2000" dirty="0"/>
              <a:t>Grand Hyatt Buckhead, Atlanta – Buckhead, GA</a:t>
            </a:r>
          </a:p>
          <a:p>
            <a:r>
              <a:rPr lang="en-US" sz="2000" dirty="0"/>
              <a:t>2023 – Nov 12-17 – Hawaiian Village, Oahu, Hawaii, United States</a:t>
            </a:r>
          </a:p>
          <a:p>
            <a:endParaRPr lang="en-US" sz="2000" dirty="0"/>
          </a:p>
        </p:txBody>
      </p:sp>
      <p:sp>
        <p:nvSpPr>
          <p:cNvPr id="15" name="Date Placeholder 14">
            <a:extLst>
              <a:ext uri="{FF2B5EF4-FFF2-40B4-BE49-F238E27FC236}">
                <a16:creationId xmlns:a16="http://schemas.microsoft.com/office/drawing/2014/main" id="{7E801F79-7CC0-4F91-B7A7-55EF76FAF74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B7FAB641-08D5-4FC0-9CBF-DA696C27F61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Arial Unicode MS" pitchFamily="34" charset="-128"/>
              </a:rPr>
              <a:t>Jon Rosdahl, Qualcomm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Arial Unicode MS" pitchFamily="34" charset="-128"/>
            </a:endParaRPr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1E52803C-3EAF-4433-AC68-A9A1DAF071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28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70694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r>
              <a:rPr lang="en-US" dirty="0"/>
              <a:t>1. Plenary Meeting Status File: 802 EC-20/0001r5</a:t>
            </a:r>
          </a:p>
          <a:p>
            <a:pPr lvl="1"/>
            <a:r>
              <a:rPr lang="en-US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https://mentor.ieee.org/802-ec/dcn/20/ec-20-0001-05-00EC-802-plenary-future-venue-contract-status.xlsx</a:t>
            </a:r>
            <a:endParaRPr lang="en-US" dirty="0">
              <a:solidFill>
                <a:schemeClr val="accent6"/>
              </a:solidFill>
            </a:endParaRPr>
          </a:p>
          <a:p>
            <a:pPr lvl="1"/>
            <a:endParaRPr lang="en-GB" dirty="0"/>
          </a:p>
          <a:p>
            <a:r>
              <a:rPr lang="en-US" dirty="0"/>
              <a:t>2. IEEE 802WCSC Meeting Venue Manager Report: 802 EC-22/0001r6</a:t>
            </a:r>
          </a:p>
          <a:p>
            <a:pPr lvl="1"/>
            <a:r>
              <a:rPr lang="en-GB" dirty="0">
                <a:solidFill>
                  <a:schemeClr val="accent6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https://mentor.ieee.org/802-ec/dcn/22/ec-22-0001-06-WCSG-ieee-802wcsc-meeting-venue-manager-report-2022.pptx</a:t>
            </a:r>
            <a:r>
              <a:rPr lang="en-GB" dirty="0">
                <a:solidFill>
                  <a:schemeClr val="accent6"/>
                </a:solidFill>
              </a:rPr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29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43DF2AD-D7EF-4A51-AD0E-A14652E5B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997" y="1565275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Monday, July 11</a:t>
            </a:r>
            <a:r>
              <a:rPr lang="en-US" baseline="30000" dirty="0"/>
              <a:t>th</a:t>
            </a:r>
            <a:r>
              <a:rPr lang="en-US" dirty="0"/>
              <a:t>, 2022 </a:t>
            </a:r>
            <a:br>
              <a:rPr lang="en-US" dirty="0"/>
            </a:br>
            <a:r>
              <a:rPr lang="en-US" dirty="0"/>
              <a:t>802.11 WG Opening Plenary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D2F5436-70CC-4EDA-9B70-2C205A1BE6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3510" y="3886200"/>
            <a:ext cx="10363200" cy="2438400"/>
          </a:xfrm>
        </p:spPr>
        <p:txBody>
          <a:bodyPr/>
          <a:lstStyle/>
          <a:p>
            <a:r>
              <a:rPr lang="en-GB" sz="2000" b="0" dirty="0"/>
              <a:t>	M3.3		II	Session Information</a:t>
            </a:r>
          </a:p>
          <a:p>
            <a:r>
              <a:rPr lang="en-GB" sz="2000" b="0" dirty="0"/>
              <a:t>	M3.4		II	Meeting room locations</a:t>
            </a:r>
          </a:p>
          <a:p>
            <a:r>
              <a:rPr lang="en-GB" sz="2000" b="0" dirty="0"/>
              <a:t>	M3.5		II	Meeting registration </a:t>
            </a:r>
          </a:p>
          <a:p>
            <a:r>
              <a:rPr lang="en-GB" sz="2000" b="0" dirty="0"/>
              <a:t>	M3.6		II 	Recording attendance</a:t>
            </a:r>
          </a:p>
          <a:p>
            <a:r>
              <a:rPr lang="en-GB" sz="2000" b="0" dirty="0"/>
              <a:t>	M3.7		II	Local File Server Access</a:t>
            </a:r>
          </a:p>
          <a:p>
            <a:r>
              <a:rPr lang="en-GB" sz="2000" b="0" dirty="0"/>
              <a:t>	M3.8		II	Breakfast, breaks, Social logistics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10CDB2-C764-4522-8019-692D594FF9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EBB26-3EFB-4A3F-A85A-C2F02A0A2D0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9CDC4-C5A6-488A-B56A-4C64EBBF2C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462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title"/>
          </p:nvPr>
        </p:nvSpPr>
        <p:spPr>
          <a:xfrm>
            <a:off x="1018116" y="2363787"/>
            <a:ext cx="10361084" cy="1065213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Things to Know about this week!</a:t>
            </a:r>
          </a:p>
        </p:txBody>
      </p:sp>
      <p:sp>
        <p:nvSpPr>
          <p:cNvPr id="85" name="Google Shape;85;p1"/>
          <p:cNvSpPr txBox="1">
            <a:spLocks noGrp="1"/>
          </p:cNvSpPr>
          <p:nvPr>
            <p:ph idx="1"/>
          </p:nvPr>
        </p:nvSpPr>
        <p:spPr>
          <a:xfrm>
            <a:off x="4191000" y="4038600"/>
            <a:ext cx="4419599" cy="1676399"/>
          </a:xfrm>
        </p:spPr>
        <p:txBody>
          <a:bodyPr wrap="square" anchor="t">
            <a:normAutofit/>
          </a:bodyPr>
          <a:lstStyle/>
          <a:p>
            <a:r>
              <a:rPr lang="en-US" dirty="0"/>
              <a:t>2022 July IEEE 802 </a:t>
            </a:r>
          </a:p>
          <a:p>
            <a:r>
              <a:rPr lang="en-US" dirty="0"/>
              <a:t>Mixed Mode Plenary </a:t>
            </a:r>
          </a:p>
          <a:p>
            <a:r>
              <a:rPr lang="en-US" dirty="0"/>
              <a:t>Montreal, QC Canada</a:t>
            </a:r>
          </a:p>
        </p:txBody>
      </p:sp>
      <p:sp>
        <p:nvSpPr>
          <p:cNvPr id="96" name="Date Placeholder 3">
            <a:extLst>
              <a:ext uri="{FF2B5EF4-FFF2-40B4-BE49-F238E27FC236}">
                <a16:creationId xmlns:a16="http://schemas.microsoft.com/office/drawing/2014/main" id="{6687773B-A721-A331-017C-A055A9A329F9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8" y="333375"/>
            <a:ext cx="2499783" cy="27305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July 2022</a:t>
            </a:r>
            <a:endParaRPr lang="en-GB"/>
          </a:p>
        </p:txBody>
      </p:sp>
      <p:sp>
        <p:nvSpPr>
          <p:cNvPr id="97" name="Footer Placeholder 4">
            <a:extLst>
              <a:ext uri="{FF2B5EF4-FFF2-40B4-BE49-F238E27FC236}">
                <a16:creationId xmlns:a16="http://schemas.microsoft.com/office/drawing/2014/main" id="{0EA5DBEE-D8C2-3800-CE6E-5A0BCBA921D9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33167" y="6566694"/>
            <a:ext cx="4246033" cy="18097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Jon Rosdahl, Qualcomm</a:t>
            </a:r>
          </a:p>
        </p:txBody>
      </p:sp>
      <p:sp>
        <p:nvSpPr>
          <p:cNvPr id="98" name="Slide Number Placeholder 5">
            <a:extLst>
              <a:ext uri="{FF2B5EF4-FFF2-40B4-BE49-F238E27FC236}">
                <a16:creationId xmlns:a16="http://schemas.microsoft.com/office/drawing/2014/main" id="{91A6549A-0026-5EF4-F9C6-FC37F04EC18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676902" y="6558296"/>
            <a:ext cx="836082" cy="184666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4</a:t>
            </a:fld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368f2b5254_0_20"/>
          <p:cNvSpPr txBox="1">
            <a:spLocks noGrp="1"/>
          </p:cNvSpPr>
          <p:nvPr>
            <p:ph type="ctrTitle"/>
          </p:nvPr>
        </p:nvSpPr>
        <p:spPr>
          <a:xfrm>
            <a:off x="1016000" y="722314"/>
            <a:ext cx="10363200" cy="688974"/>
          </a:xfrm>
        </p:spPr>
        <p:txBody>
          <a:bodyPr spcFirstLastPara="1" vert="horz" wrap="square" lIns="51427" tIns="25706" rIns="51427" bIns="25706" numCol="1" anchor="ctr" anchorCtr="0" compatLnSpc="1">
            <a:prstTxWarp prst="textNoShape">
              <a:avLst/>
            </a:prstTxWarp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Meeting Information</a:t>
            </a:r>
            <a:endParaRPr dirty="0"/>
          </a:p>
        </p:txBody>
      </p:sp>
      <p:sp>
        <p:nvSpPr>
          <p:cNvPr id="97" name="Google Shape;97;g1368f2b5254_0_20"/>
          <p:cNvSpPr txBox="1">
            <a:spLocks noGrp="1"/>
          </p:cNvSpPr>
          <p:nvPr>
            <p:ph type="subTitle" idx="1"/>
          </p:nvPr>
        </p:nvSpPr>
        <p:spPr>
          <a:xfrm>
            <a:off x="2438400" y="1676400"/>
            <a:ext cx="6934200" cy="3396734"/>
          </a:xfrm>
        </p:spPr>
        <p:txBody>
          <a:bodyPr spcFirstLastPara="1" vert="horz" wrap="square" lIns="51427" tIns="25706" rIns="51427" bIns="25706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416"/>
              </a:spcBef>
              <a:spcAft>
                <a:spcPts val="0"/>
              </a:spcAft>
              <a:buNone/>
            </a:pPr>
            <a:r>
              <a:rPr lang="en-US" sz="2000" b="1" dirty="0"/>
              <a:t>In-Person Schedule of Meeting Times and Rooms:</a:t>
            </a:r>
          </a:p>
          <a:p>
            <a:pPr marL="257175" indent="0" algn="l">
              <a:lnSpc>
                <a:spcPct val="90000"/>
              </a:lnSpc>
              <a:spcBef>
                <a:spcPts val="416"/>
              </a:spcBef>
              <a:spcAft>
                <a:spcPts val="0"/>
              </a:spcAft>
              <a:buNone/>
            </a:pPr>
            <a:r>
              <a:rPr lang="en-US" sz="2000" u="sng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https://schedule.802world.com/schedule/schedule/show</a:t>
            </a:r>
            <a:r>
              <a:rPr lang="en-US" sz="2000" u="sng" dirty="0">
                <a:solidFill>
                  <a:schemeClr val="accent6"/>
                </a:solidFill>
              </a:rPr>
              <a:t> </a:t>
            </a:r>
            <a:endParaRPr lang="en-US" sz="2000" dirty="0">
              <a:solidFill>
                <a:schemeClr val="accent6"/>
              </a:solidFill>
            </a:endParaRPr>
          </a:p>
          <a:p>
            <a:pPr marL="514350" indent="0" algn="l">
              <a:lnSpc>
                <a:spcPct val="90000"/>
              </a:lnSpc>
              <a:spcBef>
                <a:spcPts val="416"/>
              </a:spcBef>
              <a:spcAft>
                <a:spcPts val="0"/>
              </a:spcAft>
              <a:buNone/>
            </a:pPr>
            <a:endParaRPr lang="en-US" sz="2000" dirty="0"/>
          </a:p>
          <a:p>
            <a:pPr marL="0" indent="0" algn="l">
              <a:lnSpc>
                <a:spcPct val="90000"/>
              </a:lnSpc>
              <a:spcBef>
                <a:spcPts val="416"/>
              </a:spcBef>
              <a:spcAft>
                <a:spcPts val="0"/>
              </a:spcAft>
              <a:buNone/>
            </a:pPr>
            <a:r>
              <a:rPr lang="en-US" sz="2000" b="1" dirty="0"/>
              <a:t>802 LAN/MAN Standards Committee - composite calendar:</a:t>
            </a:r>
          </a:p>
          <a:p>
            <a:pPr marL="257175" indent="0" algn="l">
              <a:lnSpc>
                <a:spcPct val="90000"/>
              </a:lnSpc>
              <a:spcBef>
                <a:spcPts val="416"/>
              </a:spcBef>
              <a:spcAft>
                <a:spcPts val="0"/>
              </a:spcAft>
              <a:buNone/>
            </a:pPr>
            <a:r>
              <a:rPr lang="en-US" sz="2000" u="sng" dirty="0">
                <a:solidFill>
                  <a:schemeClr val="accent6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https://www.ieee802.org/802tele_calendar.html</a:t>
            </a:r>
            <a:r>
              <a:rPr lang="en-US" sz="2000" u="sng" dirty="0">
                <a:solidFill>
                  <a:schemeClr val="accent6"/>
                </a:solidFill>
              </a:rPr>
              <a:t> </a:t>
            </a:r>
            <a:endParaRPr lang="en-US" sz="2000" dirty="0">
              <a:solidFill>
                <a:schemeClr val="accent6"/>
              </a:solidFill>
            </a:endParaRPr>
          </a:p>
          <a:p>
            <a:pPr marL="514350" indent="0" algn="l">
              <a:lnSpc>
                <a:spcPct val="90000"/>
              </a:lnSpc>
              <a:spcBef>
                <a:spcPts val="416"/>
              </a:spcBef>
              <a:spcAft>
                <a:spcPts val="0"/>
              </a:spcAft>
              <a:buNone/>
            </a:pPr>
            <a:endParaRPr lang="en-US" sz="2000" dirty="0"/>
          </a:p>
          <a:p>
            <a:pPr marL="0" indent="0" algn="l">
              <a:lnSpc>
                <a:spcPct val="90000"/>
              </a:lnSpc>
              <a:spcBef>
                <a:spcPts val="416"/>
              </a:spcBef>
              <a:spcAft>
                <a:spcPts val="0"/>
              </a:spcAft>
              <a:buNone/>
            </a:pPr>
            <a:r>
              <a:rPr lang="en-US" sz="2000" b="1" dirty="0"/>
              <a:t>Le Center Montreal Meeting Space Map</a:t>
            </a:r>
          </a:p>
          <a:p>
            <a:pPr marL="257175" indent="0" algn="l">
              <a:lnSpc>
                <a:spcPct val="90000"/>
              </a:lnSpc>
              <a:spcBef>
                <a:spcPts val="416"/>
              </a:spcBef>
              <a:spcAft>
                <a:spcPts val="0"/>
              </a:spcAft>
              <a:buNone/>
            </a:pPr>
            <a:r>
              <a:rPr lang="en-US" sz="2000" u="sng" dirty="0">
                <a:solidFill>
                  <a:schemeClr val="accent6"/>
                </a:solidFill>
                <a:highlight>
                  <a:srgbClr val="FFFFFF"/>
                </a:highlight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http://802world.org/plenary/meeting-map</a:t>
            </a:r>
            <a:endParaRPr lang="en-US" sz="2000" b="1" dirty="0">
              <a:solidFill>
                <a:schemeClr val="accent6"/>
              </a:solidFill>
            </a:endParaRPr>
          </a:p>
          <a:p>
            <a:pPr marL="0" indent="0">
              <a:lnSpc>
                <a:spcPct val="90000"/>
              </a:lnSpc>
              <a:spcBef>
                <a:spcPts val="416"/>
              </a:spcBef>
              <a:spcAft>
                <a:spcPts val="0"/>
              </a:spcAft>
              <a:buNone/>
            </a:pPr>
            <a:endParaRPr lang="en-US" sz="2000" dirty="0"/>
          </a:p>
        </p:txBody>
      </p:sp>
      <p:sp>
        <p:nvSpPr>
          <p:cNvPr id="102" name="Date Placeholder 3">
            <a:extLst>
              <a:ext uri="{FF2B5EF4-FFF2-40B4-BE49-F238E27FC236}">
                <a16:creationId xmlns:a16="http://schemas.microsoft.com/office/drawing/2014/main" id="{8C20CB4B-7454-21BE-CB08-A4376239CF22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8" y="333375"/>
            <a:ext cx="2499783" cy="27305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July 2022</a:t>
            </a:r>
            <a:endParaRPr lang="en-GB"/>
          </a:p>
        </p:txBody>
      </p:sp>
      <p:sp>
        <p:nvSpPr>
          <p:cNvPr id="104" name="Footer Placeholder 4">
            <a:extLst>
              <a:ext uri="{FF2B5EF4-FFF2-40B4-BE49-F238E27FC236}">
                <a16:creationId xmlns:a16="http://schemas.microsoft.com/office/drawing/2014/main" id="{E684689A-B4EE-4441-AD29-6C7AE377FBBD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33167" y="6566694"/>
            <a:ext cx="4246033" cy="18097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Jon Rosdahl, Qualcomm</a:t>
            </a:r>
          </a:p>
        </p:txBody>
      </p:sp>
      <p:sp>
        <p:nvSpPr>
          <p:cNvPr id="106" name="Slide Number Placeholder 5">
            <a:extLst>
              <a:ext uri="{FF2B5EF4-FFF2-40B4-BE49-F238E27FC236}">
                <a16:creationId xmlns:a16="http://schemas.microsoft.com/office/drawing/2014/main" id="{F073AEF7-E6C1-1A92-2ECB-5ECB9F88B05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676902" y="6558296"/>
            <a:ext cx="836082" cy="184666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DE40C9FC-4879-4F20-9ECA-A574A90476B7}" type="slidenum">
              <a:rPr lang="en-GB" smtClean="0"/>
              <a:pPr>
                <a:spcAft>
                  <a:spcPts val="600"/>
                </a:spcAft>
              </a:pPr>
              <a:t>5</a:t>
            </a:fld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368f2b5254_0_25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 spcFirstLastPara="1" vert="horz" wrap="square" lIns="51427" tIns="25706" rIns="51427" bIns="25706" numCol="1" anchor="ctr" anchorCtr="0" compatLnSpc="1">
            <a:prstTxWarp prst="textNoShape">
              <a:avLst/>
            </a:prstTxWarp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Local Attendee Food &amp; Beverage</a:t>
            </a:r>
            <a:endParaRPr dirty="0"/>
          </a:p>
        </p:txBody>
      </p:sp>
      <p:sp>
        <p:nvSpPr>
          <p:cNvPr id="103" name="Google Shape;103;g1368f2b5254_0_25"/>
          <p:cNvSpPr txBox="1">
            <a:spLocks noGrp="1"/>
          </p:cNvSpPr>
          <p:nvPr>
            <p:ph idx="1"/>
          </p:nvPr>
        </p:nvSpPr>
        <p:spPr>
          <a:xfrm>
            <a:off x="3427943" y="1524000"/>
            <a:ext cx="5333999" cy="4113213"/>
          </a:xfrm>
        </p:spPr>
        <p:txBody>
          <a:bodyPr spcFirstLastPara="1" vert="horz" wrap="square" lIns="51427" tIns="25706" rIns="51427" bIns="25706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4400"/>
              <a:buNone/>
            </a:pPr>
            <a:r>
              <a:rPr lang="en-US" sz="2000" b="1" dirty="0">
                <a:highlight>
                  <a:srgbClr val="FFFFFF"/>
                </a:highlight>
              </a:rPr>
              <a:t>Light Breakfast</a:t>
            </a:r>
          </a:p>
          <a:p>
            <a:pPr marL="400050" lvl="1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4400"/>
              <a:buNone/>
            </a:pPr>
            <a:r>
              <a:rPr lang="en-US" dirty="0">
                <a:highlight>
                  <a:srgbClr val="FFFFFF"/>
                </a:highlight>
              </a:rPr>
              <a:t>7:30 AM - 8:30 AM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4400"/>
              <a:buNone/>
            </a:pPr>
            <a:r>
              <a:rPr lang="en-US" sz="2000" b="1" dirty="0">
                <a:highlight>
                  <a:srgbClr val="FFFFFF"/>
                </a:highlight>
              </a:rPr>
              <a:t>AM Coffee and Tea</a:t>
            </a:r>
          </a:p>
          <a:p>
            <a:pPr marL="400050" lvl="1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4400"/>
              <a:buNone/>
            </a:pPr>
            <a:r>
              <a:rPr lang="en-US" dirty="0">
                <a:highlight>
                  <a:srgbClr val="FFFFFF"/>
                </a:highlight>
              </a:rPr>
              <a:t>10:00 AM - 11:00 AM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4400"/>
              <a:buNone/>
            </a:pPr>
            <a:r>
              <a:rPr lang="en-US" sz="2000" b="1" dirty="0">
                <a:highlight>
                  <a:srgbClr val="FFFFFF"/>
                </a:highlight>
              </a:rPr>
              <a:t>PM Coffee and Tea and Snacks</a:t>
            </a:r>
          </a:p>
          <a:p>
            <a:pPr marL="400050" lvl="2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dirty="0">
                <a:highlight>
                  <a:srgbClr val="FFFFFF"/>
                </a:highlight>
              </a:rPr>
              <a:t>3:00 PM - 4:00 PM</a:t>
            </a:r>
          </a:p>
          <a:p>
            <a:pPr marL="400050" lvl="2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2000" dirty="0">
              <a:highlight>
                <a:srgbClr val="FFFFFF"/>
              </a:highlight>
            </a:endParaRPr>
          </a:p>
          <a:p>
            <a:pPr marL="0" indent="-40005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b="1" dirty="0"/>
              <a:t>Monday – Thursday:</a:t>
            </a:r>
          </a:p>
          <a:p>
            <a:pPr marL="400050" lvl="2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b="1" dirty="0"/>
              <a:t>Served in the Ballroom Foyer, Level 4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2000" b="1" dirty="0"/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1100"/>
              <a:buNone/>
            </a:pPr>
            <a:r>
              <a:rPr lang="en-US" sz="2000" b="1" dirty="0"/>
              <a:t>   Friday Service Location:</a:t>
            </a:r>
          </a:p>
          <a:p>
            <a:pPr marL="400050" lvl="1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1100"/>
              <a:buNone/>
            </a:pPr>
            <a:r>
              <a:rPr lang="en-US" b="1" dirty="0"/>
              <a:t>TBC</a:t>
            </a:r>
            <a:endParaRPr lang="en-US" dirty="0">
              <a:highlight>
                <a:srgbClr val="FFFFFF"/>
              </a:highlight>
            </a:endParaRPr>
          </a:p>
        </p:txBody>
      </p:sp>
      <p:sp>
        <p:nvSpPr>
          <p:cNvPr id="108" name="Date Placeholder 3">
            <a:extLst>
              <a:ext uri="{FF2B5EF4-FFF2-40B4-BE49-F238E27FC236}">
                <a16:creationId xmlns:a16="http://schemas.microsoft.com/office/drawing/2014/main" id="{FE9952E0-B67C-AA7E-1236-875D5E40D15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July 2022</a:t>
            </a:r>
            <a:endParaRPr lang="en-GB"/>
          </a:p>
        </p:txBody>
      </p:sp>
      <p:sp>
        <p:nvSpPr>
          <p:cNvPr id="110" name="Footer Placeholder 4">
            <a:extLst>
              <a:ext uri="{FF2B5EF4-FFF2-40B4-BE49-F238E27FC236}">
                <a16:creationId xmlns:a16="http://schemas.microsoft.com/office/drawing/2014/main" id="{F2985CBE-B645-F03D-D82C-D468695E131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Jon Rosdahl, Qualcomm</a:t>
            </a:r>
          </a:p>
        </p:txBody>
      </p:sp>
      <p:sp>
        <p:nvSpPr>
          <p:cNvPr id="112" name="Slide Number Placeholder 5">
            <a:extLst>
              <a:ext uri="{FF2B5EF4-FFF2-40B4-BE49-F238E27FC236}">
                <a16:creationId xmlns:a16="http://schemas.microsoft.com/office/drawing/2014/main" id="{EF0A536F-4940-AC9F-5820-7ADCEC899CA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6</a:t>
            </a:fld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368f2b5254_0_60"/>
          <p:cNvSpPr txBox="1">
            <a:spLocks noGrp="1"/>
          </p:cNvSpPr>
          <p:nvPr>
            <p:ph type="ctrTitle"/>
          </p:nvPr>
        </p:nvSpPr>
        <p:spPr>
          <a:xfrm>
            <a:off x="1143000" y="573946"/>
            <a:ext cx="10363200" cy="726615"/>
          </a:xfrm>
        </p:spPr>
        <p:txBody>
          <a:bodyPr spcFirstLastPara="1" vert="horz" wrap="square" lIns="51427" tIns="25706" rIns="51427" bIns="25706" numCol="1" anchor="ctr" anchorCtr="0" compatLnSpc="1">
            <a:prstTxWarp prst="textNoShape">
              <a:avLst/>
            </a:prstTxWarp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Social Networking Event</a:t>
            </a:r>
            <a:endParaRPr dirty="0"/>
          </a:p>
        </p:txBody>
      </p:sp>
      <p:sp>
        <p:nvSpPr>
          <p:cNvPr id="139" name="Google Shape;139;g1368f2b5254_0_60"/>
          <p:cNvSpPr txBox="1">
            <a:spLocks noGrp="1"/>
          </p:cNvSpPr>
          <p:nvPr>
            <p:ph type="subTitle" idx="1"/>
          </p:nvPr>
        </p:nvSpPr>
        <p:spPr>
          <a:xfrm>
            <a:off x="1827743" y="1828800"/>
            <a:ext cx="8534400" cy="2667000"/>
          </a:xfrm>
        </p:spPr>
        <p:txBody>
          <a:bodyPr spcFirstLastPara="1" vert="horz" wrap="square" lIns="51427" tIns="25706" rIns="51427" bIns="25706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lnSpc>
                <a:spcPct val="90000"/>
              </a:lnSpc>
              <a:spcBef>
                <a:spcPts val="203"/>
              </a:spcBef>
              <a:spcAft>
                <a:spcPts val="0"/>
              </a:spcAft>
              <a:buNone/>
            </a:pPr>
            <a:r>
              <a:rPr lang="en-US" dirty="0"/>
              <a:t>Wednesday July 13, 2022</a:t>
            </a:r>
          </a:p>
          <a:p>
            <a:pPr marL="0" indent="0">
              <a:lnSpc>
                <a:spcPct val="90000"/>
              </a:lnSpc>
              <a:spcBef>
                <a:spcPts val="203"/>
              </a:spcBef>
              <a:spcAft>
                <a:spcPts val="0"/>
              </a:spcAft>
              <a:buNone/>
            </a:pPr>
            <a:r>
              <a:rPr lang="en-US" dirty="0"/>
              <a:t>6:30 - 8:30 PM</a:t>
            </a:r>
          </a:p>
          <a:p>
            <a:pPr marL="0" indent="0">
              <a:lnSpc>
                <a:spcPct val="90000"/>
              </a:lnSpc>
              <a:spcBef>
                <a:spcPts val="203"/>
              </a:spcBef>
              <a:spcAft>
                <a:spcPts val="0"/>
              </a:spcAft>
              <a:buNone/>
            </a:pPr>
            <a:r>
              <a:rPr lang="en-US" dirty="0"/>
              <a:t>Ballroom Foyer</a:t>
            </a:r>
          </a:p>
          <a:p>
            <a:pPr marL="0" indent="0">
              <a:lnSpc>
                <a:spcPct val="90000"/>
              </a:lnSpc>
              <a:spcBef>
                <a:spcPts val="203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90000"/>
              </a:lnSpc>
              <a:spcBef>
                <a:spcPts val="203"/>
              </a:spcBef>
              <a:spcAft>
                <a:spcPts val="0"/>
              </a:spcAft>
              <a:buNone/>
            </a:pPr>
            <a:r>
              <a:rPr lang="en-US" dirty="0"/>
              <a:t>Refreshments, Bar Service, Music</a:t>
            </a:r>
          </a:p>
        </p:txBody>
      </p:sp>
      <p:sp>
        <p:nvSpPr>
          <p:cNvPr id="144" name="Date Placeholder 3">
            <a:extLst>
              <a:ext uri="{FF2B5EF4-FFF2-40B4-BE49-F238E27FC236}">
                <a16:creationId xmlns:a16="http://schemas.microsoft.com/office/drawing/2014/main" id="{2CB60F37-1A75-D775-BD12-390384707998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8" y="333375"/>
            <a:ext cx="2499783" cy="27305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July 2022</a:t>
            </a:r>
            <a:endParaRPr lang="en-GB"/>
          </a:p>
        </p:txBody>
      </p:sp>
      <p:sp>
        <p:nvSpPr>
          <p:cNvPr id="146" name="Footer Placeholder 4">
            <a:extLst>
              <a:ext uri="{FF2B5EF4-FFF2-40B4-BE49-F238E27FC236}">
                <a16:creationId xmlns:a16="http://schemas.microsoft.com/office/drawing/2014/main" id="{5026D48F-4449-E290-A1E3-345B669DE8E1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33167" y="6566694"/>
            <a:ext cx="4246033" cy="18097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Jon Rosdahl, Qualcomm</a:t>
            </a:r>
          </a:p>
        </p:txBody>
      </p:sp>
      <p:sp>
        <p:nvSpPr>
          <p:cNvPr id="148" name="Slide Number Placeholder 5">
            <a:extLst>
              <a:ext uri="{FF2B5EF4-FFF2-40B4-BE49-F238E27FC236}">
                <a16:creationId xmlns:a16="http://schemas.microsoft.com/office/drawing/2014/main" id="{F6AE333E-FABD-51DA-973E-720DC777D09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676902" y="6558296"/>
            <a:ext cx="836082" cy="184666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DE40C9FC-4879-4F20-9ECA-A574A90476B7}" type="slidenum">
              <a:rPr lang="en-GB" smtClean="0"/>
              <a:pPr>
                <a:spcAft>
                  <a:spcPts val="600"/>
                </a:spcAft>
              </a:pPr>
              <a:t>7</a:t>
            </a:fld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AD4DD-9E63-0E27-8FDB-72A0246A0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92903"/>
          </a:xfrm>
        </p:spPr>
        <p:txBody>
          <a:bodyPr/>
          <a:lstStyle/>
          <a:p>
            <a:r>
              <a:rPr lang="en-US" dirty="0"/>
              <a:t>Lunch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85E9C-7C65-9106-BC5C-4F96D57CA2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158080"/>
            <a:ext cx="10361084" cy="4936335"/>
          </a:xfrm>
        </p:spPr>
        <p:txBody>
          <a:bodyPr/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FF0000"/>
                </a:solidFill>
              </a:rPr>
              <a:t>Cafe Bar</a:t>
            </a:r>
            <a:r>
              <a:rPr lang="en-US" sz="1800" dirty="0"/>
              <a:t>, Lobby Level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	Monday – Thursday 11:30am to 1:30pm.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	Menu changes daily and includes salads, sandwiches items fresh off the grill plus more.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FF0000"/>
                </a:solidFill>
              </a:rPr>
              <a:t>Food Court at CIBC Building (Across the Street from the hotel)</a:t>
            </a:r>
            <a:r>
              <a:rPr lang="en-US" sz="1800" dirty="0"/>
              <a:t>,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highlight>
                  <a:srgbClr val="FFFFFF"/>
                </a:highlight>
              </a:rPr>
              <a:t>	1155 Boulevard René-Lévesque O, B1</a:t>
            </a:r>
            <a:r>
              <a:rPr lang="en-US" sz="1800" dirty="0">
                <a:solidFill>
                  <a:srgbClr val="545454"/>
                </a:solidFill>
                <a:highlight>
                  <a:srgbClr val="FFFFFF"/>
                </a:highlight>
                <a:ea typeface="Arial"/>
                <a:cs typeface="Arial"/>
                <a:sym typeface="Arial"/>
              </a:rPr>
              <a:t>,</a:t>
            </a:r>
            <a:r>
              <a:rPr lang="en-US" sz="1800" dirty="0"/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FF0000"/>
                </a:solidFill>
              </a:rPr>
              <a:t>Food Court located in the VIA Rail train station </a:t>
            </a:r>
          </a:p>
          <a:p>
            <a:pPr marL="257175" indent="0">
              <a:spcBef>
                <a:spcPts val="421"/>
              </a:spcBef>
              <a:spcAft>
                <a:spcPts val="0"/>
              </a:spcAft>
              <a:buNone/>
            </a:pPr>
            <a:r>
              <a:rPr lang="en-US" sz="1800" dirty="0"/>
              <a:t>below the Fairmont Queen Elizabeth hotel.</a:t>
            </a:r>
          </a:p>
          <a:p>
            <a:pPr marL="257175" indent="0">
              <a:spcBef>
                <a:spcPts val="421"/>
              </a:spcBef>
              <a:spcAft>
                <a:spcPts val="0"/>
              </a:spcAft>
              <a:buNone/>
            </a:pPr>
            <a:r>
              <a:rPr lang="en-US" sz="1800" dirty="0"/>
              <a:t>	URL: </a:t>
            </a:r>
            <a:r>
              <a:rPr lang="en-US" sz="1800" dirty="0">
                <a:solidFill>
                  <a:srgbClr val="0066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https://garecentrale.ca/en/halles-de-la-gare</a:t>
            </a:r>
            <a:r>
              <a:rPr lang="en-US" sz="1800" dirty="0">
                <a:solidFill>
                  <a:srgbClr val="0066FF"/>
                </a:solidFill>
              </a:rPr>
              <a:t> </a:t>
            </a:r>
          </a:p>
          <a:p>
            <a:pPr marL="257175" indent="0">
              <a:spcBef>
                <a:spcPts val="421"/>
              </a:spcBef>
              <a:spcAft>
                <a:spcPts val="0"/>
              </a:spcAft>
              <a:buNone/>
            </a:pPr>
            <a:endParaRPr lang="en-US" sz="1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FF0000"/>
                </a:solidFill>
              </a:rPr>
              <a:t>Time Out (Le Centre Montreal)</a:t>
            </a:r>
            <a:r>
              <a:rPr lang="en-US" sz="1800" dirty="0"/>
              <a:t>, 30 Sainte-Catherine West, Montreal</a:t>
            </a:r>
          </a:p>
          <a:p>
            <a:pPr marL="51435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 dirty="0">
                <a:solidFill>
                  <a:schemeClr val="hlink"/>
                </a:solidFill>
                <a:hlinkClick r:id="rId3"/>
              </a:rPr>
              <a:t>https://lecentral.ca/en/</a:t>
            </a:r>
            <a:endParaRPr lang="en-US" sz="1800" u="sng" dirty="0">
              <a:solidFill>
                <a:schemeClr val="hlink"/>
              </a:solidFill>
            </a:endParaRPr>
          </a:p>
          <a:p>
            <a:pPr marL="51435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0066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Bar and Restaurant near Bell Centre | Le Centre Sheraton Montreal Hotel (marriott.com)</a:t>
            </a:r>
            <a:endParaRPr lang="en-US" sz="1800" dirty="0">
              <a:solidFill>
                <a:srgbClr val="0066FF"/>
              </a:solidFill>
            </a:endParaRPr>
          </a:p>
          <a:p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A2FDED-B680-E05E-2E7C-955A11B4C45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21074C-4774-BBEA-B20D-370E9773BB3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C6697-E188-5E7D-FCD2-A22BF12864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7726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B1C6171-599C-4786-8796-0390F6339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295400"/>
          </a:xfrm>
        </p:spPr>
        <p:txBody>
          <a:bodyPr wrap="square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b="1" dirty="0"/>
              <a:t>Request for information from local Attendees</a:t>
            </a:r>
            <a:br>
              <a:rPr lang="en-US" b="1" dirty="0"/>
            </a:br>
            <a:r>
              <a:rPr lang="en-US" b="1" dirty="0"/>
              <a:t>Attending Friday Meetings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618415-B2DA-4F0A-9C9E-F457C6690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000" dirty="0"/>
              <a:t>We need to try to get an accurate count to prepare for the Breaks and Lunch on Friday.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If you will be at one of the three meetings on Friday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( 802 EC Closing Plenary, the 802.11 Closing Plenary or the 802.1 " IEC/IEEE 60802" meeting ) will you participate (eat/drink) : 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With breakfast?  -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with the AM Break? -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with the PM Break? - </a:t>
            </a:r>
          </a:p>
          <a:p>
            <a:pPr lvl="1">
              <a:lnSpc>
                <a:spcPct val="90000"/>
              </a:lnSpc>
            </a:pPr>
            <a:endParaRPr lang="en-US" sz="17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1700" dirty="0"/>
              <a:t>.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7DA544E4-AE51-3C97-2480-7938DB478A63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8" y="333375"/>
            <a:ext cx="2499783" cy="27305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July 2022</a:t>
            </a:r>
            <a:endParaRPr lang="en-GB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6A6ADF6-CCA8-9C63-D1E9-799A66A2F4AA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33167" y="6566694"/>
            <a:ext cx="4246033" cy="18097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Jon Rosdahl, Qualcomm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773F6E2A-CA9E-B42E-51E1-D9E85DCD7D7B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676902" y="6558296"/>
            <a:ext cx="836082" cy="184666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28185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D6226DE-9941-4687-A049-5E39BD5353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367D09A-A537-41F5-B62F-4C5A1FAF67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89C679E-BCDB-4A5C-A38F-ECA97E9DDB6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ba37140e-f4c5-4a6c-a9b4-20a691ce6c8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15086</TotalTime>
  <Words>2631</Words>
  <Application>Microsoft Office PowerPoint</Application>
  <PresentationFormat>Widescreen</PresentationFormat>
  <Paragraphs>363</Paragraphs>
  <Slides>29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Times New Roman</vt:lpstr>
      <vt:lpstr>802-11 Theme</vt:lpstr>
      <vt:lpstr>Document</vt:lpstr>
      <vt:lpstr>1st Vice Chair Report – July 2022 - Electronic Plenary</vt:lpstr>
      <vt:lpstr>Abstract</vt:lpstr>
      <vt:lpstr>Monday, July 11th, 2022  802.11 WG Opening Plenary</vt:lpstr>
      <vt:lpstr>Things to Know about this week!</vt:lpstr>
      <vt:lpstr>Meeting Information</vt:lpstr>
      <vt:lpstr>Local Attendee Food &amp; Beverage</vt:lpstr>
      <vt:lpstr>Social Networking Event</vt:lpstr>
      <vt:lpstr>Lunch Options</vt:lpstr>
      <vt:lpstr>Request for information from local Attendees Attending Friday Meetings</vt:lpstr>
      <vt:lpstr>Suggested best practice for Mixed-Mode Meetings</vt:lpstr>
      <vt:lpstr>Audio Visual</vt:lpstr>
      <vt:lpstr>Network Access</vt:lpstr>
      <vt:lpstr>M3.6 Recording attendance</vt:lpstr>
      <vt:lpstr>Tourism Montreal</vt:lpstr>
      <vt:lpstr>Health &amp; Safety</vt:lpstr>
      <vt:lpstr>Meeting Planner </vt:lpstr>
      <vt:lpstr>Registration Reminder</vt:lpstr>
      <vt:lpstr>Straw Polls</vt:lpstr>
      <vt:lpstr>PowerPoint Presentation</vt:lpstr>
      <vt:lpstr>Future Plenary Venues</vt:lpstr>
      <vt:lpstr>2022 Nov 13-18 – Marriott Marquis Queen’s Park, Bangkok, Thailand</vt:lpstr>
      <vt:lpstr>Future Session AdHocs</vt:lpstr>
      <vt:lpstr>Friday, July 15, 2022 802.11 WG Closing Plenary</vt:lpstr>
      <vt:lpstr>F3.1.2 – Straw Poll – In person November</vt:lpstr>
      <vt:lpstr>F3.1.2 – Straw Poll – Mixed-mode November</vt:lpstr>
      <vt:lpstr>F3.1.2 – Straw Poll – Mixed-mode September</vt:lpstr>
      <vt:lpstr>Straw Poll: Return to This Venue (Sheraton Montreal)</vt:lpstr>
      <vt:lpstr>F3.1.3:Future Venue Insight  -  2022/2023 Future Venues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- 2022 July Plenary</dc:title>
  <dc:subject>July 2022</dc:subject>
  <dc:creator>Jon Rosdahl</dc:creator>
  <dc:description>Jon Rosdahl (Qualcomm)</dc:description>
  <cp:lastModifiedBy>Jon Rosdahl</cp:lastModifiedBy>
  <cp:revision>24</cp:revision>
  <cp:lastPrinted>1601-01-01T00:00:00Z</cp:lastPrinted>
  <dcterms:created xsi:type="dcterms:W3CDTF">2020-01-12T14:48:27Z</dcterms:created>
  <dcterms:modified xsi:type="dcterms:W3CDTF">2022-07-15T04:22:25Z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