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9"/>
  </p:notesMasterIdLst>
  <p:handoutMasterIdLst>
    <p:handoutMasterId r:id="rId40"/>
  </p:handoutMasterIdLst>
  <p:sldIdLst>
    <p:sldId id="256" r:id="rId5"/>
    <p:sldId id="257" r:id="rId6"/>
    <p:sldId id="283" r:id="rId7"/>
    <p:sldId id="2350" r:id="rId8"/>
    <p:sldId id="258" r:id="rId9"/>
    <p:sldId id="259" r:id="rId10"/>
    <p:sldId id="1575" r:id="rId11"/>
    <p:sldId id="1576" r:id="rId12"/>
    <p:sldId id="287" r:id="rId13"/>
    <p:sldId id="274" r:id="rId14"/>
    <p:sldId id="1573" r:id="rId15"/>
    <p:sldId id="1577" r:id="rId16"/>
    <p:sldId id="1574" r:id="rId17"/>
    <p:sldId id="2351" r:id="rId18"/>
    <p:sldId id="2352" r:id="rId19"/>
    <p:sldId id="2353" r:id="rId20"/>
    <p:sldId id="2354" r:id="rId21"/>
    <p:sldId id="2355" r:id="rId22"/>
    <p:sldId id="302" r:id="rId23"/>
    <p:sldId id="301" r:id="rId24"/>
    <p:sldId id="2358" r:id="rId25"/>
    <p:sldId id="2359" r:id="rId26"/>
    <p:sldId id="2360" r:id="rId27"/>
    <p:sldId id="2361" r:id="rId28"/>
    <p:sldId id="2362" r:id="rId29"/>
    <p:sldId id="271" r:id="rId30"/>
    <p:sldId id="272" r:id="rId31"/>
    <p:sldId id="273" r:id="rId32"/>
    <p:sldId id="2363" r:id="rId33"/>
    <p:sldId id="2364" r:id="rId34"/>
    <p:sldId id="2381" r:id="rId35"/>
    <p:sldId id="1578" r:id="rId36"/>
    <p:sldId id="2382" r:id="rId37"/>
    <p:sldId id="261" r:id="rId3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6" d="100"/>
          <a:sy n="86" d="100"/>
        </p:scale>
        <p:origin x="331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P802.11az</a:t>
            </a:r>
            <a:r>
              <a:rPr lang="en-US" baseline="0" dirty="0"/>
              <a:t> </a:t>
            </a:r>
            <a:r>
              <a:rPr lang="en-US" dirty="0"/>
              <a:t>SA1</a:t>
            </a:r>
            <a:r>
              <a:rPr lang="en-US" baseline="0" dirty="0"/>
              <a:t> CR Status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35</c:v>
                </c:pt>
                <c:pt idx="1">
                  <c:v>2</c:v>
                </c:pt>
                <c:pt idx="2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33470200"/>
        <c:axId val="1133476432"/>
      </c:barChart>
      <c:catAx>
        <c:axId val="113347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476432"/>
        <c:crosses val="autoZero"/>
        <c:auto val="1"/>
        <c:lblAlgn val="ctr"/>
        <c:lblOffset val="100"/>
        <c:noMultiLvlLbl val="0"/>
      </c:catAx>
      <c:valAx>
        <c:axId val="1133476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3470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P802.11bf D0.1 CR Status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591</c:v>
                </c:pt>
                <c:pt idx="1">
                  <c:v>55</c:v>
                </c:pt>
                <c:pt idx="2">
                  <c:v>266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110316736"/>
        <c:axId val="1110317280"/>
      </c:barChart>
      <c:catAx>
        <c:axId val="1110316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0317280"/>
        <c:crosses val="autoZero"/>
        <c:auto val="1"/>
        <c:lblAlgn val="ctr"/>
        <c:lblOffset val="100"/>
        <c:noMultiLvlLbl val="0"/>
      </c:catAx>
      <c:valAx>
        <c:axId val="111031728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10316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14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31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145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857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924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60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998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911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0741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830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77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69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311774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47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8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BB8FC73-320C-4C5E-BA37-2C8AFB8A1C2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AD4AEED-C2E3-4E3A-A502-64E1A1CC90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CBFC1745-C5CD-4126-8E64-CD3317F31EC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AF539F11-8633-481F-A06F-FE73F4EC7F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F23D6872-F419-4170-B81C-F7A883DD3545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46862234-360C-4085-AFE8-813E68BC8D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F2B8FE73-0305-4277-B7F2-6A9584221F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70368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60B4635-47EA-40C4-A8C2-4854ED32062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EA11154-FEA2-4E3B-842A-7BBFE429CD0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8436" name="Rectangle 6">
            <a:extLst>
              <a:ext uri="{FF2B5EF4-FFF2-40B4-BE49-F238E27FC236}">
                <a16:creationId xmlns:a16="http://schemas.microsoft.com/office/drawing/2014/main" id="{DE589EB4-DE8E-4769-962A-74D6990FCD4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37A52F7C-BE78-4C0A-A6E8-00D9FEEE39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8C074D77-937B-483F-863C-BCE524E75DFA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8438" name="Rectangle 2">
            <a:extLst>
              <a:ext uri="{FF2B5EF4-FFF2-40B4-BE49-F238E27FC236}">
                <a16:creationId xmlns:a16="http://schemas.microsoft.com/office/drawing/2014/main" id="{A6FCC094-E4A4-4706-9E0D-C5014F9497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>
            <a:extLst>
              <a:ext uri="{FF2B5EF4-FFF2-40B4-BE49-F238E27FC236}">
                <a16:creationId xmlns:a16="http://schemas.microsoft.com/office/drawing/2014/main" id="{3C63818D-FBF9-4A1B-8D53-96E8D69815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177622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E9B6734-33B6-4E78-BC74-78889F5EB1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752C598-3490-4FF8-ADBE-613F13A542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1627C49D-B231-4F86-A578-CEED72F04EA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EA6E5B70-06E5-429D-9438-6A2E0838BF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5168C629-E993-4F78-98A7-6C44E49F9C7D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E60A197B-2F03-4C2B-AF7B-E85FB1636D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2EAFB44F-2134-44CC-8A35-BAF9D664F9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3067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1BCBBBF-8811-458F-AD3C-8E7F58D5CA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1A21AE8-8B2F-4451-996B-20D30E4B8D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57DFB374-B99F-4047-B7CE-3C74E8F9B1E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D018F427-10E9-4004-8207-2C4186926B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57C5AD47-EBF4-40A7-A9A3-6D61DC1B19FF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AE47D1D6-3057-41DA-8EB4-6D7C5B45A0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0AA430F3-7D32-4090-9150-766E7362C7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939436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802.11-22/0857r0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841&amp;is_group=00az&amp;is_year=2022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896-00-00bd-ieee-802-11bd-may-june-2022-tc-meeting-minutes.docx" TargetMode="External"/><Relationship Id="rId2" Type="http://schemas.openxmlformats.org/officeDocument/2006/relationships/hyperlink" Target="https://mentor.ieee.org/802.11/dcn/22/11-22-0778-00-00bd-ieee-802-11bd-may-interim-2022-tc-meeting-minutes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mentor.ieee.org/802.11/dcn/22/11-22-0862-00-00be-tgbe-july-2022-meeting-agenda.ppt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703-00-0000-2021-april-liaison-from-wba.docx" TargetMode="External"/><Relationship Id="rId3" Type="http://schemas.openxmlformats.org/officeDocument/2006/relationships/hyperlink" Target="https://mentor.ieee.org/802.11/dcn/22/11-22-1010-00-00bh-agenda-tgbh-2022-july-11.pptx" TargetMode="External"/><Relationship Id="rId7" Type="http://schemas.openxmlformats.org/officeDocument/2006/relationships/hyperlink" Target="https://mentor.ieee.org/802.11/dcn/22/11-22-0435-02-00bh-open-issues-from-issues-tracking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2-37-00bh-issues-tracking.docx" TargetMode="External"/><Relationship Id="rId5" Type="http://schemas.openxmlformats.org/officeDocument/2006/relationships/hyperlink" Target="https://mentor.ieee.org/802.11/dcn/22/11-22-0973-00-00bh-cc41-comments-against-d0-2.xlsx" TargetMode="External"/><Relationship Id="rId4" Type="http://schemas.openxmlformats.org/officeDocument/2006/relationships/hyperlink" Target="https://mentor.ieee.org/802.11/dcn/22/11-22-0844-01-00bh-agenda-tgbh-2022-july-plenary.pptx" TargetMode="External"/><Relationship Id="rId9" Type="http://schemas.openxmlformats.org/officeDocument/2006/relationships/hyperlink" Target="https://mentor.ieee.org/802.11/dcn/21/11-21-1141-00-00bh-excerpts-of-wba-document-wi-fi-id-scope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597-03-0000-may-2022-working-group-motions.pptx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2-05-0000-proposed-modifications-to-itu-r-m-1450-5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events/eventdetails.asp?eventid=19616" TargetMode="External"/><Relationship Id="rId5" Type="http://schemas.openxmlformats.org/officeDocument/2006/relationships/hyperlink" Target="https://www.itu.int/events/eventdetails.asp?eventid=19471" TargetMode="External"/><Relationship Id="rId4" Type="http://schemas.openxmlformats.org/officeDocument/2006/relationships/hyperlink" Target="https://mentor.ieee.org/802.18/dcn/22/18-22-0033-04-0000-proposed-modifications-to-itu-r-m-1801-2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916-02-0arc-clause-6-3-new-text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2/11-22-0843-01-0arc-arc-sc-agenda-july-2022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174-00-0arc-epd-and-lpd-terminology-misalignment-in-ieee-std-802-1-and-802-11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0106-00-000m-sta-and-ap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eee802.org/1/files/public/docs2022/dw-draft-CSD-0522-v01.pdf" TargetMode="External"/><Relationship Id="rId13" Type="http://schemas.openxmlformats.org/officeDocument/2006/relationships/hyperlink" Target="https://mentor.ieee.org/802-ec/dcn/22/ec-22-0122-00-00EC-802-endorsement-letter-and-icaid-new-ethernet-applications.pdf" TargetMode="External"/><Relationship Id="rId3" Type="http://schemas.openxmlformats.org/officeDocument/2006/relationships/hyperlink" Target="https://www.ieee802.org/1/files/public/docs2022/60802-draft-CSD-modification-0522-v01.pdf" TargetMode="External"/><Relationship Id="rId7" Type="http://schemas.openxmlformats.org/officeDocument/2006/relationships/hyperlink" Target="https://www.ieee802.org/1/files/public/docs2022/dw-draft-PAR-0522-v01.pdf" TargetMode="External"/><Relationship Id="rId12" Type="http://schemas.openxmlformats.org/officeDocument/2006/relationships/hyperlink" Target="https://protect2.fireeye.com/v1/url?k=31323334-501d5122-313273af-454445555731-13d599bac2de622c&amp;q=1&amp;e=93d11142-a7b1-4583-bb95-08b2f4d15ddc&amp;u=https%3A%2F%2Fwww.ieee802.org%2F1%2Ffiles%2Fpublic%2Fdocs2022%2Fdd-draft-PAR-extension-0522-v01.pdf" TargetMode="External"/><Relationship Id="rId2" Type="http://schemas.openxmlformats.org/officeDocument/2006/relationships/hyperlink" Target="https://www.ieee802.org/1/files/public/docs2022/60802-draft-PAR-modification-0522-v0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ee802.org/1/files/public/docs2022/dv-draft-CSD-0522-v01.pdf" TargetMode="External"/><Relationship Id="rId11" Type="http://schemas.openxmlformats.org/officeDocument/2006/relationships/hyperlink" Target="https://protect2.fireeye.com/v1/url?k=31323334-501d5122-313273af-454445555731-a59cf91119e6be6f&amp;q=1&amp;e=93d11142-a7b1-4583-bb95-08b2f4d15ddc&amp;u=https%3A%2F%2Fwww.ieee802.org%2F1%2Ffiles%2Fpublic%2Fdocs2022%2Fcz-draft-PAR-extension-0522-v01.pdf" TargetMode="External"/><Relationship Id="rId5" Type="http://schemas.openxmlformats.org/officeDocument/2006/relationships/hyperlink" Target="https://www.ieee802.org/1/files/public/docs2022/dv-draft-PAR-0522-v01.pdf" TargetMode="External"/><Relationship Id="rId10" Type="http://schemas.openxmlformats.org/officeDocument/2006/relationships/hyperlink" Target="https://protect2.fireeye.com/v1/url?k=31323334-501d5122-313273af-454445555731-0d5ae3fd0539c193&amp;q=1&amp;e=93d11142-a7b1-4583-bb95-08b2f4d15ddc&amp;u=https%3A%2F%2Fwww.ieee802.org%2F1%2Ffiles%2Fpublic%2Fdocs2022%2Fdc-draft-PAR-extension-0522-v01.pdf" TargetMode="External"/><Relationship Id="rId4" Type="http://schemas.openxmlformats.org/officeDocument/2006/relationships/hyperlink" Target="https://www.ieee802.org/1/files/public/docs2022/60802-draft-PAR-extension-0522-v01.pdf" TargetMode="External"/><Relationship Id="rId9" Type="http://schemas.openxmlformats.org/officeDocument/2006/relationships/hyperlink" Target="https://protect2.fireeye.com/v1/url?k=31323334-501d5122-313273af-454445555731-a84537bce964aae1&amp;q=1&amp;e=93d11142-a7b1-4583-bb95-08b2f4d15ddc&amp;u=https%3A%2F%2Fwww.ieee802.org%2F1%2Ffiles%2Fpublic%2Fdocs2022%2Fcq-draft-PAR-extension-0522-v01.pdf" TargetMode="External"/><Relationship Id="rId14" Type="http://schemas.openxmlformats.org/officeDocument/2006/relationships/hyperlink" Target="https://mentor.ieee.org/802.15/dcn/22/15-22-0259-03-0mag-802-15-4-revision-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July 2022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 2022-07-10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84822D0-A096-4D93-9CBB-C8A6D15675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581026"/>
            <a:ext cx="7772400" cy="561975"/>
          </a:xfrm>
        </p:spPr>
        <p:txBody>
          <a:bodyPr/>
          <a:lstStyle/>
          <a:p>
            <a:pPr eaLnBrk="1" hangingPunct="1"/>
            <a:r>
              <a:rPr lang="en-US" altLang="en-US"/>
              <a:t>802.11 WNG – July 2022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C6CB58E-F975-4CB3-AE4D-7DB0565F60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722439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sz="2000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2000" dirty="0"/>
              <a:t>Approval of Minutes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2000" dirty="0"/>
              <a:t>Presentations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400" dirty="0">
                <a:highlight>
                  <a:srgbClr val="00FFFF"/>
                </a:highlight>
              </a:rPr>
              <a:t>“Next Generation SG formation,” Ming Gan (Huawei)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400" dirty="0">
                <a:highlight>
                  <a:srgbClr val="00FFFF"/>
                </a:highlight>
              </a:rPr>
              <a:t>“View on Beyond BE,” Yusuke Tanaka (Sony)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400" dirty="0">
                <a:highlight>
                  <a:srgbClr val="00FFFF"/>
                </a:highlight>
              </a:rPr>
              <a:t>“Network Operator's Perspective on Next Generation WLAN,” Akira Kishida (NTT)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400" dirty="0">
                <a:highlight>
                  <a:srgbClr val="00FFFF"/>
                </a:highlight>
              </a:rPr>
              <a:t>“Plans for Study Group formation,” Rolf de Vegt (Qualcomm)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400" dirty="0">
                <a:highlight>
                  <a:srgbClr val="FFFF00"/>
                </a:highlight>
              </a:rPr>
              <a:t>“Tame ACK (TACK) in QUIC,” Tong Li (Renmin University)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400" dirty="0">
                <a:highlight>
                  <a:srgbClr val="FFFF00"/>
                </a:highlight>
              </a:rPr>
              <a:t>“Thoughts on Beyond 802.11be,” </a:t>
            </a:r>
            <a:r>
              <a:rPr lang="en-US" sz="1400" dirty="0" err="1">
                <a:highlight>
                  <a:srgbClr val="FFFF00"/>
                </a:highlight>
              </a:rPr>
              <a:t>Wook</a:t>
            </a:r>
            <a:r>
              <a:rPr lang="en-US" sz="1400" dirty="0">
                <a:highlight>
                  <a:srgbClr val="FFFF00"/>
                </a:highlight>
              </a:rPr>
              <a:t> Bong Lee (Samsung)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400" dirty="0">
                <a:highlight>
                  <a:srgbClr val="FFFF00"/>
                </a:highlight>
              </a:rPr>
              <a:t>“Introduction to 802.15.4ab UWB and coexistence issues,” Ben Rolfe (Blind Creek Associates)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400" dirty="0">
                <a:highlight>
                  <a:srgbClr val="FFFF00"/>
                </a:highlight>
              </a:rPr>
              <a:t>“Cloud VR use case and requirements for beyond be,” Ross Jian Yu (Huawei)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400" dirty="0">
                <a:highlight>
                  <a:srgbClr val="00FF00"/>
                </a:highlight>
              </a:rPr>
              <a:t>“NS-3 Working Group on </a:t>
            </a:r>
            <a:r>
              <a:rPr lang="en-US" sz="1400" dirty="0" err="1">
                <a:highlight>
                  <a:srgbClr val="00FF00"/>
                </a:highlight>
              </a:rPr>
              <a:t>WiFi</a:t>
            </a:r>
            <a:r>
              <a:rPr lang="en-US" sz="1400" dirty="0">
                <a:highlight>
                  <a:srgbClr val="00FF00"/>
                </a:highlight>
              </a:rPr>
              <a:t>: An Update on 802.11ax and .11be Models,” Sumit Roy (University of Washington)</a:t>
            </a:r>
          </a:p>
          <a:p>
            <a:pPr marL="1200150" lvl="2" indent="-457200">
              <a:spcBef>
                <a:spcPts val="0"/>
              </a:spcBef>
              <a:defRPr/>
            </a:pPr>
            <a:r>
              <a:rPr lang="en-US" sz="1400" dirty="0">
                <a:highlight>
                  <a:srgbClr val="00FF00"/>
                </a:highlight>
              </a:rPr>
              <a:t>“Clear Channel Assessment (CCA) behavior of commercial Wi-Fi equipment,” Jeff Bailey (Carleton University)</a:t>
            </a:r>
            <a:endParaRPr lang="en-US" altLang="en-US" sz="1400" dirty="0"/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September 2022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sz="1800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sz="2000" dirty="0"/>
              <a:t>Adjourn</a:t>
            </a:r>
            <a:endParaRPr lang="en-US" altLang="en-US" sz="2000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sz="1800" dirty="0"/>
              <a:t>Current agenda is document 11-22/0845r1</a:t>
            </a:r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B7277E24-5977-42D5-9A04-F931A31D2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066801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12 July 2022, 1030-1230 EDT &amp; 1930-2130 EDT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14 July 2022, 1330-1530 EDT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3EBAFA-4449-4376-A7B9-0459ED7632B4}"/>
              </a:ext>
            </a:extLst>
          </p:cNvPr>
          <p:cNvSpPr txBox="1"/>
          <p:nvPr/>
        </p:nvSpPr>
        <p:spPr>
          <a:xfrm>
            <a:off x="971418" y="2816682"/>
            <a:ext cx="171476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Tuesday 7/12 AM2</a:t>
            </a:r>
          </a:p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(1030-1230 EDT)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2ED0A4-41D2-4F95-B900-07C9A8D19CD1}"/>
              </a:ext>
            </a:extLst>
          </p:cNvPr>
          <p:cNvSpPr txBox="1"/>
          <p:nvPr/>
        </p:nvSpPr>
        <p:spPr>
          <a:xfrm>
            <a:off x="972893" y="3601900"/>
            <a:ext cx="171181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Tuesday 7/12 PM3</a:t>
            </a:r>
          </a:p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(1930-2130 EDT)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44836D-97A7-4EE5-A90C-5E4AE0211448}"/>
              </a:ext>
            </a:extLst>
          </p:cNvPr>
          <p:cNvSpPr txBox="1"/>
          <p:nvPr/>
        </p:nvSpPr>
        <p:spPr>
          <a:xfrm>
            <a:off x="971418" y="4417269"/>
            <a:ext cx="180530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Thursday 7/14 PM1</a:t>
            </a:r>
          </a:p>
          <a:p>
            <a:pPr algn="ctr">
              <a:defRPr/>
            </a:pPr>
            <a:r>
              <a:rPr lang="en-US" sz="1400" b="1" dirty="0">
                <a:solidFill>
                  <a:schemeClr val="tx1"/>
                </a:solidFill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(1330-1530 EDT)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1DD6A11-FBF6-4487-A205-996E498A11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Jim Lansford,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CC4584-65AF-4C50-B189-75F194125C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6DB3C-850B-45A1-A090-8015C75CD9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2877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DCA1ED6F-8723-4B76-A579-C26B76BDD7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/>
              <a:t>IEEE 802 JTC1 SC will meet once on </a:t>
            </a:r>
            <a:r>
              <a:rPr lang="en-AU" altLang="en-US"/>
              <a:t>Tue, 12 July 2022 @ 4-6pm ET</a:t>
            </a:r>
            <a:endParaRPr lang="en-US" altLang="en-US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D8C26073-E21B-41F5-88A9-82E75FEA0A0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(11-22-0807) will include “the usual”:</a:t>
            </a:r>
          </a:p>
          <a:p>
            <a:pPr>
              <a:defRPr/>
            </a:pPr>
            <a:r>
              <a:rPr lang="en-AU" dirty="0"/>
              <a:t>Review of status of PSDO process</a:t>
            </a:r>
          </a:p>
          <a:p>
            <a:pPr lvl="1">
              <a:defRPr/>
            </a:pPr>
            <a:r>
              <a:rPr lang="en-AU" dirty="0"/>
              <a:t>Review liaisons &amp;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 lvl="2">
              <a:defRPr/>
            </a:pPr>
            <a:r>
              <a:rPr lang="en-AU" dirty="0"/>
              <a:t>Update on response to IPR comments on 802.11ax/ay &amp; 802.11-2020</a:t>
            </a:r>
          </a:p>
          <a:p>
            <a:pPr>
              <a:defRPr/>
            </a:pPr>
            <a:r>
              <a:rPr lang="en-AU" dirty="0"/>
              <a:t>Review of recent SC6 activities</a:t>
            </a:r>
          </a:p>
          <a:p>
            <a:pPr lvl="1">
              <a:defRPr/>
            </a:pPr>
            <a:r>
              <a:rPr lang="en-AU" dirty="0"/>
              <a:t>Advisory Group:</a:t>
            </a:r>
            <a:r>
              <a:rPr lang="en-GB" sz="2200" i="1" dirty="0"/>
              <a:t>WLAN MCS Efficiency</a:t>
            </a:r>
            <a:endParaRPr lang="en-AU" sz="2200" dirty="0"/>
          </a:p>
          <a:p>
            <a:pPr lvl="1">
              <a:defRPr/>
            </a:pPr>
            <a:r>
              <a:rPr lang="en-AU" dirty="0"/>
              <a:t>NP: </a:t>
            </a:r>
            <a:r>
              <a:rPr lang="en-AU" i="1" dirty="0"/>
              <a:t>Industrial Wireless Network</a:t>
            </a:r>
            <a:endParaRPr lang="en-AU" dirty="0"/>
          </a:p>
          <a:p>
            <a:pPr lvl="1">
              <a:defRPr/>
            </a:pPr>
            <a:r>
              <a:rPr lang="en-AU" dirty="0"/>
              <a:t>PWI: </a:t>
            </a:r>
            <a:r>
              <a:rPr lang="en-AU" i="1" dirty="0"/>
              <a:t>Licensed narrowband in field area network for Smart Grid </a:t>
            </a:r>
          </a:p>
          <a:p>
            <a:pPr lvl="1">
              <a:defRPr/>
            </a:pPr>
            <a:r>
              <a:rPr lang="en-AU" dirty="0"/>
              <a:t>PWI: </a:t>
            </a:r>
            <a:r>
              <a:rPr lang="en-AU" i="1" dirty="0"/>
              <a:t>Control Protocol for Radio Frequency Directional Signal Transmission</a:t>
            </a:r>
          </a:p>
          <a:p>
            <a:pPr lvl="1">
              <a:defRPr/>
            </a:pPr>
            <a:r>
              <a:rPr lang="en-AU" dirty="0"/>
              <a:t>Project:</a:t>
            </a:r>
            <a:r>
              <a:rPr lang="en-AU" i="1" dirty="0"/>
              <a:t> Wireless LAN Access Control</a:t>
            </a:r>
            <a:endParaRPr lang="en-AU" dirty="0"/>
          </a:p>
          <a:p>
            <a:pPr lvl="1">
              <a:defRPr/>
            </a:pPr>
            <a:endParaRPr lang="en-AU" dirty="0"/>
          </a:p>
          <a:p>
            <a:pPr lvl="1">
              <a:defRPr/>
            </a:pPr>
            <a:endParaRPr lang="en-AU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C52FFB-42EF-4AE1-9BC3-91CD39C09B7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78813F-7A80-4706-B131-C045391DF7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59805-0B86-4439-9C86-8E38ED718FB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619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D2D4DD82-51E6-4C62-9317-2E425362B1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 large number of IEEE 802 submissions are in the PSDO balloting process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EC7FB26-0E5B-43EF-823B-D601369EB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7415" name="Content Placeholder 2">
            <a:extLst>
              <a:ext uri="{FF2B5EF4-FFF2-40B4-BE49-F238E27FC236}">
                <a16:creationId xmlns:a16="http://schemas.microsoft.com/office/drawing/2014/main" id="{7BBE7C40-7971-4164-8540-9DB961949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5CF699-6D1E-46B5-8C8F-E9755D7BD159}"/>
              </a:ext>
            </a:extLst>
          </p:cNvPr>
          <p:cNvSpPr/>
          <p:nvPr/>
        </p:nvSpPr>
        <p:spPr bwMode="auto">
          <a:xfrm>
            <a:off x="2498726" y="5668963"/>
            <a:ext cx="1260475" cy="354012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>
              <a:defRPr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IPR issues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604273C9-34F8-47DD-AFBD-5F1CC4F64CAB}"/>
              </a:ext>
            </a:extLst>
          </p:cNvPr>
          <p:cNvSpPr txBox="1">
            <a:spLocks/>
          </p:cNvSpPr>
          <p:nvPr/>
        </p:nvSpPr>
        <p:spPr bwMode="auto">
          <a:xfrm>
            <a:off x="4876800" y="2219325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Failed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802.11ay</a:t>
            </a:r>
          </a:p>
          <a:p>
            <a:pPr lvl="1">
              <a:defRPr/>
            </a:pPr>
            <a:r>
              <a:rPr lang="en-AU" sz="1800" kern="0" dirty="0"/>
              <a:t>Waiting for FDIS</a:t>
            </a:r>
          </a:p>
          <a:p>
            <a:pPr lvl="2">
              <a:defRPr/>
            </a:pPr>
            <a:r>
              <a:rPr lang="en-AU" dirty="0"/>
              <a:t>802.1CBdb</a:t>
            </a:r>
          </a:p>
          <a:p>
            <a:pPr lvl="2">
              <a:defRPr/>
            </a:pPr>
            <a:r>
              <a:rPr lang="en-AU" dirty="0"/>
              <a:t>802.1CBcv</a:t>
            </a: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In FDIS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802.3ct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802.3cv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802.3cp</a:t>
            </a:r>
            <a:endParaRPr lang="en-AU" kern="0" dirty="0"/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802.1AS-2020/Cor 1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721C283-592C-457A-B0C4-47790AB2A2E7}"/>
              </a:ext>
            </a:extLst>
          </p:cNvPr>
          <p:cNvSpPr txBox="1">
            <a:spLocks/>
          </p:cNvSpPr>
          <p:nvPr/>
        </p:nvSpPr>
        <p:spPr bwMode="auto">
          <a:xfrm>
            <a:off x="7391400" y="2209800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Passed FDIS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</a:p>
          <a:p>
            <a:pPr lvl="2">
              <a:defRPr/>
            </a:pPr>
            <a:r>
              <a:rPr lang="en-AU" kern="0" dirty="0"/>
              <a:t>802.22</a:t>
            </a:r>
          </a:p>
          <a:p>
            <a:pPr lvl="2">
              <a:defRPr/>
            </a:pPr>
            <a:r>
              <a:rPr lang="en-AU" dirty="0">
                <a:solidFill>
                  <a:srgbClr val="FF0000"/>
                </a:solidFill>
              </a:rPr>
              <a:t>802.11md</a:t>
            </a:r>
            <a:endParaRPr lang="en-AU" sz="1800" kern="0" dirty="0"/>
          </a:p>
          <a:p>
            <a:pPr lvl="1">
              <a:defRPr/>
            </a:pPr>
            <a:r>
              <a:rPr lang="en-AU" sz="1800" kern="0" dirty="0"/>
              <a:t>Waiting for publication</a:t>
            </a:r>
          </a:p>
          <a:p>
            <a:pPr lvl="2">
              <a:defRPr/>
            </a:pPr>
            <a:r>
              <a:rPr lang="en-AU" dirty="0"/>
              <a:t>802.1CS</a:t>
            </a:r>
            <a:endParaRPr lang="en-AU" kern="0" dirty="0"/>
          </a:p>
          <a:p>
            <a:pPr lvl="1">
              <a:defRPr/>
            </a:pPr>
            <a:r>
              <a:rPr lang="en-AU" sz="1800" kern="0" dirty="0"/>
              <a:t>Published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802.1X 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802.3cr</a:t>
            </a:r>
          </a:p>
          <a:p>
            <a:pPr lvl="2">
              <a:spcBef>
                <a:spcPts val="200"/>
              </a:spcBef>
              <a:defRPr/>
            </a:pPr>
            <a:r>
              <a:rPr lang="en-AU" kern="0" dirty="0"/>
              <a:t>802.3cu</a:t>
            </a:r>
          </a:p>
          <a:p>
            <a:pPr lvl="2">
              <a:spcBef>
                <a:spcPts val="200"/>
              </a:spcBef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  <a:p>
            <a:pPr lvl="2">
              <a:defRPr/>
            </a:pPr>
            <a:endParaRPr lang="en-AU" kern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68A9722-1DC4-4C44-A07C-AF3766B1DC16}"/>
              </a:ext>
            </a:extLst>
          </p:cNvPr>
          <p:cNvSpPr txBox="1">
            <a:spLocks/>
          </p:cNvSpPr>
          <p:nvPr/>
        </p:nvSpPr>
        <p:spPr bwMode="auto">
          <a:xfrm>
            <a:off x="2247900" y="2211388"/>
            <a:ext cx="2590800" cy="4114800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defRPr/>
            </a:pPr>
            <a:r>
              <a:rPr lang="en-AU" sz="1800" kern="0" dirty="0"/>
              <a:t>Waiting for 60-day ballot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>
                <a:solidFill>
                  <a:srgbClr val="FF0000"/>
                </a:solidFill>
              </a:rPr>
              <a:t>802.11ba</a:t>
            </a:r>
          </a:p>
          <a:p>
            <a:pPr lvl="1">
              <a:defRPr/>
            </a:pPr>
            <a:r>
              <a:rPr lang="en-AU" sz="1800" kern="0" dirty="0"/>
              <a:t>In 60-day ballot 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802.1ABcu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802.1ABdh</a:t>
            </a:r>
          </a:p>
          <a:p>
            <a:pPr lvl="1">
              <a:spcBef>
                <a:spcPts val="200"/>
              </a:spcBef>
              <a:defRPr/>
            </a:pPr>
            <a:r>
              <a:rPr lang="en-AU" sz="1800" kern="0" dirty="0"/>
              <a:t>Passed 60-day ballot</a:t>
            </a:r>
            <a:br>
              <a:rPr lang="en-AU" sz="1800" kern="0" dirty="0"/>
            </a:br>
            <a:r>
              <a:rPr lang="en-AU" sz="1800" dirty="0"/>
              <a:t>(resolutions req)</a:t>
            </a:r>
            <a:endParaRPr lang="en-AU" sz="1800" kern="0" dirty="0"/>
          </a:p>
          <a:p>
            <a:pPr lvl="2">
              <a:spcBef>
                <a:spcPts val="200"/>
              </a:spcBef>
              <a:defRPr/>
            </a:pPr>
            <a:r>
              <a:rPr lang="en-AU" kern="0" dirty="0">
                <a:solidFill>
                  <a:srgbClr val="FF0000"/>
                </a:solidFill>
              </a:rPr>
              <a:t>802.11ax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802.1ACct</a:t>
            </a:r>
          </a:p>
          <a:p>
            <a:pPr lvl="2">
              <a:spcBef>
                <a:spcPts val="200"/>
              </a:spcBef>
              <a:defRPr/>
            </a:pPr>
            <a:r>
              <a:rPr lang="en-AU" dirty="0"/>
              <a:t>802.1BA-Rev</a:t>
            </a:r>
          </a:p>
          <a:p>
            <a:pPr lvl="2">
              <a:spcBef>
                <a:spcPts val="200"/>
              </a:spcBef>
              <a:defRPr/>
            </a:pPr>
            <a:endParaRPr lang="en-AU" kern="0" dirty="0">
              <a:solidFill>
                <a:schemeClr val="accent2"/>
              </a:solidFill>
            </a:endParaRPr>
          </a:p>
          <a:p>
            <a:pPr lvl="1">
              <a:spcBef>
                <a:spcPts val="200"/>
              </a:spcBef>
              <a:defRPr/>
            </a:pPr>
            <a:endParaRPr lang="en-AU" sz="2600" kern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7248555-6E34-4F60-907C-FB4B7A9591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4F87D3-A928-4D17-A676-E992616B7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FDAFF-558F-4472-B9F0-CBF0E0CC9A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002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C6FA188F-1396-4C68-8FFA-16543F06E7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129 standards in or through the PSDO pipeline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8D56D93D-FF33-4921-BC76-B102346C71E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38500" y="2149475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CF18196-0FA9-44B0-8985-417C7CCB2D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BE45FC-8E2E-4AAB-BE26-17F8C56B9D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41AF1-CC48-438E-B2F9-B80043E698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901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REVme</a:t>
            </a:r>
            <a:r>
              <a:rPr lang="en-US" altLang="en-US"/>
              <a:t> (Maintenance) Summary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46297"/>
            <a:ext cx="10361084" cy="4113213"/>
          </a:xfrm>
          <a:ln/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Status: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LB 258 comment status: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1393 Total; 728 Resolved;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LB 258 comment spreadsheet status: https://www.ieee802.org/11/Reports/tgm_update.htm</a:t>
            </a:r>
          </a:p>
          <a:p>
            <a:pPr marL="0" indent="0"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Objectives: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Resolve remaining comments and go to recirculation LB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Continue comment resolution on LB 258 with focus on “Review/Discuss” comments</a:t>
            </a:r>
          </a:p>
          <a:p>
            <a:pPr marL="0" indent="0"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Sessions: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Monday July 11, 4-6pm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Tuesday July 12, 4-6pm ET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Wednesday July 13, 4-6pm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Thursday July 14, 10:30-12:30pm ET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Thursday July 14, 4-6pm ET</a:t>
            </a:r>
            <a:endParaRPr 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7A98B70-EB47-4890-A9BC-ED02C7AB51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8A20ABA-FA63-4B40-B4ED-010BD60396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2B1B7C-E8B7-44FD-81BF-2B29D78F88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9925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344" y="1701804"/>
            <a:ext cx="7560840" cy="477361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Status and Work completed since May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Published D5.0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Conducted 1</a:t>
            </a:r>
            <a:r>
              <a:rPr lang="en-US" baseline="30000" dirty="0"/>
              <a:t>st</a:t>
            </a:r>
            <a:r>
              <a:rPr lang="en-US" dirty="0"/>
              <a:t> SA ballot recirculation.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Adopted resolution to 14 Technical/General comments (see figure).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Ballot results: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93% approve / 6% disapprove / 5% abstain</a:t>
            </a:r>
            <a:endParaRPr lang="en-US" dirty="0">
              <a:highlight>
                <a:srgbClr val="FFFF00"/>
              </a:highlight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Comments received/resolved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Total: 65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Technical: 35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General: 2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Editorial: 27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0726576"/>
              </p:ext>
            </p:extLst>
          </p:nvPr>
        </p:nvGraphicFramePr>
        <p:xfrm>
          <a:off x="8184232" y="2767017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1E2679-241D-487D-8AF6-F64DA44197B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D7DF02-B746-49B5-9F63-2237A3D9B1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0AA4692-3DA4-4E42-8BDC-E9EEDD532F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78396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751015"/>
            <a:ext cx="1116124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Targets for the July IEEE week: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Continue with comment resolution for SAB recirculation.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Review proposal for 320MHz ranging support.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2E4926E-9A26-4D5B-901D-2718E0DB5F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4E964B-84B6-411B-BF12-008A6ABBEE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99BFE3-5644-496B-91AB-AC09957CD9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86925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1095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484784"/>
            <a:ext cx="11161240" cy="4609631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b="0" dirty="0"/>
              <a:t>TG scheduled to meet for 3 meeting slots during the IEEE electronic meeting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July 11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  </a:t>
            </a:r>
            <a:r>
              <a:rPr lang="en-US" altLang="en-US" sz="1800" b="0" dirty="0"/>
              <a:t> 		Mon.		13:30 – 15:30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July 12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 		Tue. 	  	</a:t>
            </a:r>
            <a:r>
              <a:rPr lang="en-US" altLang="en-US" sz="1800" b="0" dirty="0"/>
              <a:t>13:30 – 15:30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/>
              <a:t>July 14</a:t>
            </a:r>
            <a:r>
              <a:rPr lang="en-US" altLang="en-US" sz="1800" baseline="30000" dirty="0"/>
              <a:t>th</a:t>
            </a:r>
            <a:r>
              <a:rPr lang="en-US" altLang="en-US" sz="1800" dirty="0"/>
              <a:t> 		Thu. 		</a:t>
            </a:r>
            <a:r>
              <a:rPr lang="en-US" altLang="en-US" sz="1800" b="0" dirty="0"/>
              <a:t>13:30 – 15:30 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600" b="0" dirty="0"/>
          </a:p>
          <a:p>
            <a:pPr>
              <a:buFont typeface="Times New Roman" pitchFamily="16" charset="0"/>
              <a:buChar char="•"/>
            </a:pPr>
            <a:r>
              <a:rPr lang="en-US" sz="2000" b="0" dirty="0"/>
              <a:t>Agenda document is submission: 11-22/841, for latest revision use </a:t>
            </a:r>
            <a:r>
              <a:rPr lang="en-US" sz="2000" b="0" dirty="0">
                <a:hlinkClick r:id="rId3"/>
              </a:rPr>
              <a:t>link</a:t>
            </a:r>
            <a:r>
              <a:rPr lang="en-US" sz="2000" b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23ED16-9DC0-41A3-BDFD-0B3ED97E44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A8A4437-A1D4-4E78-AE84-2EC342FC2F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D128D6-222F-4838-81D1-F315D8CACD0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1893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TGbb</a:t>
            </a:r>
            <a:r>
              <a:rPr lang="en-GB" dirty="0"/>
              <a:t> – Light Communication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May 2022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D2.1 Comment Collection completed with 51 comments 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GB" altLang="en-US" sz="1600" dirty="0"/>
              <a:t>4 General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GB" altLang="en-US" sz="1600" dirty="0"/>
              <a:t>29 Technical</a:t>
            </a: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GB" altLang="en-US" sz="1600" dirty="0"/>
              <a:t>18 Editorial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111 comments received </a:t>
            </a:r>
            <a:endParaRPr lang="en-GB" altLang="en-US" sz="1600" dirty="0"/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July 2022 meeting (agenda in doc. 11-22/0855)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Review and resolve comments against D2.1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Move for D3.0 re-circulation </a:t>
            </a:r>
          </a:p>
          <a:p>
            <a:pPr marL="514350" lvl="1" indent="0" algn="just"/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7E247AC-5708-46A9-8662-5E1D4B71AC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41D22D-AC33-45E2-8D9B-DAD534F4BE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FB24A3-1B3C-40C6-925F-132D9C80EF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4541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Conducted 6 telcos since May</a:t>
            </a:r>
          </a:p>
          <a:p>
            <a:pPr lvl="1">
              <a:buFont typeface="Arial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Resolved almost all comments received from last WG Recirculation Ballot</a:t>
            </a:r>
          </a:p>
          <a:p>
            <a:pPr lvl="2"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6 resolutions ready for motion</a:t>
            </a:r>
          </a:p>
          <a:p>
            <a:pPr lvl="2"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5 CIDs open; having submissions for all comments available for discussion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Resolve all remaining comments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Approve MDR report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Approve creation of D4.0 for WG Recirculation ballot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E0EC1F1-2363-441C-81AB-B106EC121B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7F5A51B-5C0A-459B-B981-4B77741D8E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1EACA34-376F-4BCD-A265-B0BDDE0EF8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228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438400"/>
            <a:ext cx="10361084" cy="4037013"/>
          </a:xfrm>
          <a:ln/>
        </p:spPr>
        <p:txBody>
          <a:bodyPr numCol="2"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TGme</a:t>
            </a:r>
            <a:r>
              <a:rPr lang="en-US" altLang="en-US" dirty="0"/>
              <a:t> (Maintenance)
</a:t>
            </a:r>
            <a:r>
              <a:rPr lang="en-US" altLang="en-US" dirty="0" err="1"/>
              <a:t>TGaz</a:t>
            </a:r>
            <a:r>
              <a:rPr lang="en-US" altLang="en-US" dirty="0"/>
              <a:t> (Next Generation Positioning)
</a:t>
            </a:r>
            <a:r>
              <a:rPr lang="en-US" altLang="en-US" dirty="0" err="1"/>
              <a:t>TGbb</a:t>
            </a:r>
            <a:r>
              <a:rPr lang="en-US" altLang="en-US" dirty="0"/>
              <a:t> (Light Communication)
</a:t>
            </a:r>
            <a:r>
              <a:rPr lang="en-US" altLang="en-US" dirty="0" err="1"/>
              <a:t>TGbc</a:t>
            </a:r>
            <a:r>
              <a:rPr lang="en-US" altLang="en-US" dirty="0"/>
              <a:t> (Broadcast Services)
</a:t>
            </a:r>
            <a:r>
              <a:rPr lang="en-US" altLang="en-US" dirty="0" err="1"/>
              <a:t>TGbd</a:t>
            </a:r>
            <a:r>
              <a:rPr lang="en-US" altLang="en-US" dirty="0"/>
              <a:t> (Next Gen V2X)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</a:t>
            </a:r>
            <a:r>
              <a:rPr lang="en-US" altLang="en-US" dirty="0" err="1"/>
              <a:t>TGbf</a:t>
            </a:r>
            <a:r>
              <a:rPr lang="en-US" altLang="en-US" dirty="0"/>
              <a:t> (WLAN Sensing)
</a:t>
            </a:r>
            <a:r>
              <a:rPr lang="en-US" altLang="en-US" dirty="0" err="1"/>
              <a:t>TGbh</a:t>
            </a:r>
            <a:r>
              <a:rPr lang="en-US" altLang="en-US" dirty="0"/>
              <a:t> (Random and Changing MAC Addresses)
</a:t>
            </a:r>
            <a:r>
              <a:rPr lang="en-US" altLang="en-US" dirty="0" err="1"/>
              <a:t>TGbi</a:t>
            </a:r>
            <a:r>
              <a:rPr lang="en-US" altLang="en-US" dirty="0"/>
              <a:t> (Enhanced Data Privacy)
AIML TIG (AI and ML)
AMP TIG (Ambient power IoT devices)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/>
              <a:t>This presentation contains the IEEE 802.11 WG snapshot slides for the July 2022 session:</a:t>
            </a:r>
            <a:endParaRPr lang="en-US" altLang="en-US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3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09:00 – 11:00h (AM1)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 (AM1)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 (AM2)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11-22/0863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2DCC00F-8D57-4E98-A03D-443E7E8D01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5E37B4F-6595-495B-BE3B-6E4C175CE2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BDBECBF-4250-405E-9324-07CA83634B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3962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– Next Gen V2X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583430"/>
          </a:xfrm>
        </p:spPr>
        <p:txBody>
          <a:bodyPr>
            <a:normAutofit fontScale="80000" lnSpcReduction="20000"/>
          </a:bodyPr>
          <a:lstStyle/>
          <a:p>
            <a:r>
              <a:rPr lang="en-GB" altLang="en-US" dirty="0"/>
              <a:t>Since May 2022 </a:t>
            </a:r>
            <a:r>
              <a:rPr lang="en-US" altLang="en-GB" dirty="0"/>
              <a:t>IEEE 802.11 interim </a:t>
            </a:r>
            <a:r>
              <a:rPr lang="en-GB" altLang="en-US" dirty="0"/>
              <a:t>meeting</a:t>
            </a:r>
          </a:p>
          <a:p>
            <a:pPr marL="800100" lvl="1">
              <a:buFontTx/>
              <a:buChar char="-"/>
            </a:pPr>
            <a:r>
              <a:rPr lang="en-US" altLang="en-GB" sz="2100" dirty="0"/>
              <a:t>4 TCs were organized for CRC discussion. All CRs and a 15-day SA recirculation ballot on D5.0 were approved.</a:t>
            </a:r>
          </a:p>
          <a:p>
            <a:pPr marL="800100" lvl="1">
              <a:buFontTx/>
              <a:buChar char="-"/>
            </a:pPr>
            <a:r>
              <a:rPr lang="en-US" altLang="en-GB" sz="2100" dirty="0"/>
              <a:t>A 15-day SA recirculation ballot on D5.0 was conducted with 92% approval rate and totally 41 comments received</a:t>
            </a:r>
          </a:p>
          <a:p>
            <a:pPr marL="800100" lvl="1">
              <a:buFontTx/>
              <a:buChar char="-"/>
            </a:pPr>
            <a:r>
              <a:rPr lang="en-US" altLang="en-GB" sz="2100" dirty="0"/>
              <a:t>The minutes for May interim meeting and following </a:t>
            </a:r>
            <a:r>
              <a:rPr lang="en-US" altLang="en-GB" sz="2100" dirty="0" err="1"/>
              <a:t>TGbd</a:t>
            </a:r>
            <a:r>
              <a:rPr lang="en-US" altLang="en-GB" sz="2100" dirty="0"/>
              <a:t> teleconferences are listed below:</a:t>
            </a:r>
          </a:p>
          <a:p>
            <a:pPr marL="1085850" lvl="2" indent="-342900">
              <a:buFontTx/>
              <a:buChar char="-"/>
            </a:pPr>
            <a:r>
              <a:rPr lang="en-US" altLang="zh-CN" sz="19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https://mentor.ieee.org/802.11/dcn/22/11-22-0778-00-00bd-ieee-802-11bd-may-interim-2022-tc-meeting-minutes.docx</a:t>
            </a:r>
            <a:endParaRPr lang="en-US" altLang="zh-CN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85850" lvl="2" indent="-342900">
              <a:buFontTx/>
              <a:buChar char="-"/>
            </a:pPr>
            <a:r>
              <a:rPr lang="en-US" altLang="zh-CN" sz="19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https://mentor.ieee.org/802.11/dcn/22/11-22-0896-00-00bd-ieee-802-11bd-may-june-2022-tc-meeting-minutes.docx</a:t>
            </a:r>
            <a:endParaRPr lang="en-US" altLang="zh-CN" sz="1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2" indent="0"/>
            <a:endParaRPr lang="en-US" altLang="en-GB" dirty="0"/>
          </a:p>
          <a:p>
            <a:pPr marL="0" indent="0"/>
            <a:r>
              <a:rPr lang="en-US" altLang="en-GB" dirty="0"/>
              <a:t>During the IEEE 802.11 July plenary week,  2 </a:t>
            </a:r>
            <a:r>
              <a:rPr lang="en-US" altLang="en-GB" dirty="0" err="1"/>
              <a:t>TGbd</a:t>
            </a:r>
            <a:r>
              <a:rPr lang="en-US" altLang="en-GB" dirty="0"/>
              <a:t> sessions are planned on Tue and Wed individually. The </a:t>
            </a:r>
            <a:r>
              <a:rPr lang="en-US" altLang="en-GB" dirty="0" err="1"/>
              <a:t>TGbd</a:t>
            </a:r>
            <a:r>
              <a:rPr lang="en-US" altLang="en-GB" dirty="0"/>
              <a:t> agenda for July plenary week is included in the latest revision of 11-22/0849.</a:t>
            </a:r>
          </a:p>
          <a:p>
            <a:pPr marL="57150" indent="0"/>
            <a:endParaRPr lang="en-US" altLang="en-GB" dirty="0"/>
          </a:p>
          <a:p>
            <a:pPr marL="57150" indent="0"/>
            <a:r>
              <a:rPr lang="en-US" altLang="en-GB" dirty="0"/>
              <a:t>Goal for IEEE 802.11 July plenary week: </a:t>
            </a:r>
          </a:p>
          <a:p>
            <a:pPr marL="800100" lvl="1" indent="-342900">
              <a:buFontTx/>
              <a:buChar char="-"/>
            </a:pPr>
            <a:r>
              <a:rPr lang="en-US" altLang="en-GB" dirty="0"/>
              <a:t>CRC CR discussion for comments collected during SA recirculation ballot.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013105D-80F3-4E95-B9F3-99A2A8E2AD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05DCBB3-776F-47D1-9EFB-BFC9911E3F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4DF4EBBD-1045-44F4-B5A1-106807C70F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10143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meetings for the July Plenary Week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66801" y="2209800"/>
            <a:ext cx="10322984" cy="3200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Jul 12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2022, 		8:00 ~ 10:00, ET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Jul 13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2022, 		10:30 ~ 12:30, ET</a:t>
            </a:r>
            <a:endParaRPr lang="en-US" altLang="zh-CN" dirty="0">
              <a:solidFill>
                <a:schemeClr val="tx1"/>
              </a:solidFill>
              <a:cs typeface="+mn-ea"/>
              <a:sym typeface="+mn-ea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6819C-A38D-4C5F-9B53-44B383C999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E2A8A2-FE6C-4A98-8EE6-F6FF8816DF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F9C8A0FA-D8B2-46F5-BFDE-491CAB6A9B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6890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Timeline</a:t>
            </a:r>
            <a:endParaRPr lang="zh-CN" altLang="en-US" dirty="0"/>
          </a:p>
        </p:txBody>
      </p:sp>
      <p:sp>
        <p:nvSpPr>
          <p:cNvPr id="7" name="文本占位符 2"/>
          <p:cNvSpPr txBox="1"/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 lnSpcReduction="10000"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2020 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Form SA Ballot Pool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Nov 1 to Nov 30,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D3.0 LB recirculation					Dec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D4.0 LB recirculation					Mar 2022</a:t>
            </a: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strike="sngStrike" kern="0" dirty="0">
                <a:solidFill>
                  <a:schemeClr val="tx1"/>
                </a:solidFill>
                <a:sym typeface="+mn-ea"/>
              </a:rPr>
              <a:t>D4.0 LB unchanged recirculation 		</a:t>
            </a:r>
            <a:r>
              <a:rPr lang="en-US" altLang="en-US" sz="2000" strike="sngStrike" kern="0" dirty="0">
                <a:solidFill>
                  <a:schemeClr val="tx1"/>
                </a:solidFill>
                <a:sym typeface="Wingdings" panose="05000000000000000000" pitchFamily="2" charset="2"/>
              </a:rPr>
              <a:t>Apr 2022</a:t>
            </a:r>
            <a:endParaRPr lang="en-US" altLang="en-US" sz="2000" strike="sngStrike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Initial SA Ballot (D4.0)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Apr 2022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662506-388E-4B9D-A51F-D7676DFAA2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33717-2F2F-4C36-9845-F1D09638E8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84D92BF-19A3-40A8-8DEC-34AEB3F22E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8319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399" y="1565758"/>
            <a:ext cx="7254931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Since the May electronic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Delivered IEEE802.11be D2.0, which is available in the members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Completed IEEE802.11 WG letter ballot (LB266) on TGbe D2.0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 ballot failed with an approval rate of ~64%, with ~4120 comments received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Completed IEEE802.19 ballot on TGbe CA document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 ballot passed with an approval rate of ~93%, with 9 comments received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Completed the assignment of all comments received from the two ballots</a:t>
            </a:r>
            <a:endParaRPr lang="en-US" sz="1050" dirty="0"/>
          </a:p>
          <a:p>
            <a:pPr lvl="1">
              <a:buFont typeface="Arial" panose="020B0604020202020204" pitchFamily="34" charset="0"/>
              <a:buChar char="•"/>
            </a:pPr>
            <a:endParaRPr lang="en-US" sz="9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Targets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Begin resolving comments that were received from both ballots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Discuss any technical presentations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Appoint a TGbe secretary</a:t>
            </a:r>
          </a:p>
          <a:p>
            <a:pPr marL="1085850" lvl="2">
              <a:buFont typeface="Arial" panose="020B0604020202020204" pitchFamily="34" charset="0"/>
              <a:buChar char="•"/>
            </a:pPr>
            <a:endParaRPr lang="en-US" sz="10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hlinkClick r:id="rId2"/>
              </a:rPr>
              <a:t>11-22/0862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Schedule is provided in the next slide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DE90360-D941-43D1-853B-3415B3A0ED7E}"/>
              </a:ext>
            </a:extLst>
          </p:cNvPr>
          <p:cNvGrpSpPr/>
          <p:nvPr/>
        </p:nvGrpSpPr>
        <p:grpSpPr>
          <a:xfrm>
            <a:off x="8686800" y="5181755"/>
            <a:ext cx="3116365" cy="1043858"/>
            <a:chOff x="9314474" y="5383231"/>
            <a:chExt cx="2574867" cy="1006577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24DBDADD-EFD5-4EBD-8722-F83530F3A109}"/>
                </a:ext>
              </a:extLst>
            </p:cNvPr>
            <p:cNvSpPr/>
            <p:nvPr/>
          </p:nvSpPr>
          <p:spPr bwMode="auto">
            <a:xfrm>
              <a:off x="9372599" y="5578368"/>
              <a:ext cx="2514601" cy="49688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1036C4B-10F5-4228-BB94-1D0325C95929}"/>
                </a:ext>
              </a:extLst>
            </p:cNvPr>
            <p:cNvSpPr txBox="1"/>
            <p:nvPr/>
          </p:nvSpPr>
          <p:spPr>
            <a:xfrm>
              <a:off x="9663399" y="6093023"/>
              <a:ext cx="1711476" cy="2967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 CID Distribution (~4120)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CABFFB5-EB33-496A-8B11-9F178DE319A0}"/>
                </a:ext>
              </a:extLst>
            </p:cNvPr>
            <p:cNvSpPr/>
            <p:nvPr/>
          </p:nvSpPr>
          <p:spPr bwMode="auto">
            <a:xfrm>
              <a:off x="9370965" y="5578368"/>
              <a:ext cx="241884" cy="49688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C08FBFF-CEAD-49D5-BC69-DCF68E787267}"/>
                </a:ext>
              </a:extLst>
            </p:cNvPr>
            <p:cNvSpPr/>
            <p:nvPr/>
          </p:nvSpPr>
          <p:spPr bwMode="auto">
            <a:xfrm>
              <a:off x="9612853" y="5578368"/>
              <a:ext cx="1917802" cy="49688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FE48AD9-9D43-4965-A380-828DB24EF4E0}"/>
                </a:ext>
              </a:extLst>
            </p:cNvPr>
            <p:cNvSpPr/>
            <p:nvPr/>
          </p:nvSpPr>
          <p:spPr bwMode="auto">
            <a:xfrm>
              <a:off x="11530651" y="5578368"/>
              <a:ext cx="356546" cy="496886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3AC7F5B-8E05-46E5-8A8C-8CA361E79753}"/>
                </a:ext>
              </a:extLst>
            </p:cNvPr>
            <p:cNvSpPr txBox="1"/>
            <p:nvPr/>
          </p:nvSpPr>
          <p:spPr>
            <a:xfrm>
              <a:off x="11532795" y="5388508"/>
              <a:ext cx="356546" cy="244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16%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0D181A5-EDC2-4175-8345-CCC7A324853D}"/>
                </a:ext>
              </a:extLst>
            </p:cNvPr>
            <p:cNvSpPr txBox="1"/>
            <p:nvPr/>
          </p:nvSpPr>
          <p:spPr>
            <a:xfrm>
              <a:off x="10421491" y="5388507"/>
              <a:ext cx="356546" cy="244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73%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AA1AB56-3428-4FAA-B81A-51FE57AE3119}"/>
                </a:ext>
              </a:extLst>
            </p:cNvPr>
            <p:cNvSpPr txBox="1"/>
            <p:nvPr/>
          </p:nvSpPr>
          <p:spPr>
            <a:xfrm>
              <a:off x="9314474" y="5383231"/>
              <a:ext cx="356546" cy="244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11%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CA8D016-FE3F-BA6D-AF49-26AA24436D5C}"/>
              </a:ext>
            </a:extLst>
          </p:cNvPr>
          <p:cNvGrpSpPr/>
          <p:nvPr/>
        </p:nvGrpSpPr>
        <p:grpSpPr>
          <a:xfrm>
            <a:off x="8037341" y="1751014"/>
            <a:ext cx="4214928" cy="3161196"/>
            <a:chOff x="8037341" y="1751014"/>
            <a:chExt cx="4214928" cy="3161196"/>
          </a:xfrm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8A552DF1-4DDA-F777-4108-DB345E6A8B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037341" y="1751014"/>
              <a:ext cx="4214928" cy="3161196"/>
            </a:xfrm>
            <a:prstGeom prst="rect">
              <a:avLst/>
            </a:prstGeom>
          </p:spPr>
        </p:pic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32D1A93-4889-4393-9523-9230667923D8}"/>
                </a:ext>
              </a:extLst>
            </p:cNvPr>
            <p:cNvSpPr/>
            <p:nvPr/>
          </p:nvSpPr>
          <p:spPr bwMode="auto">
            <a:xfrm>
              <a:off x="8610600" y="1976845"/>
              <a:ext cx="762000" cy="259074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639AFD3-C40F-1B2D-D8CD-F391BA7EBA73}"/>
                </a:ext>
              </a:extLst>
            </p:cNvPr>
            <p:cNvSpPr/>
            <p:nvPr/>
          </p:nvSpPr>
          <p:spPr bwMode="auto">
            <a:xfrm>
              <a:off x="9418898" y="1981199"/>
              <a:ext cx="762000" cy="258639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AE196C-F5EA-D3EA-227F-CE11B2817F32}"/>
                </a:ext>
              </a:extLst>
            </p:cNvPr>
            <p:cNvSpPr/>
            <p:nvPr/>
          </p:nvSpPr>
          <p:spPr bwMode="auto">
            <a:xfrm>
              <a:off x="10233949" y="1981199"/>
              <a:ext cx="762000" cy="258639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7B0F472-61D3-8317-9598-5D0B83DFDAA9}"/>
                </a:ext>
              </a:extLst>
            </p:cNvPr>
            <p:cNvSpPr/>
            <p:nvPr/>
          </p:nvSpPr>
          <p:spPr bwMode="auto">
            <a:xfrm>
              <a:off x="11049000" y="1981199"/>
              <a:ext cx="762000" cy="258639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E1139043-43E5-B97C-4B52-0CD55CF29C3C}"/>
              </a:ext>
            </a:extLst>
          </p:cNvPr>
          <p:cNvSpPr txBox="1"/>
          <p:nvPr/>
        </p:nvSpPr>
        <p:spPr>
          <a:xfrm>
            <a:off x="8668921" y="5501759"/>
            <a:ext cx="4828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PHY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911947-3F10-DC44-B977-0E11C4E945ED}"/>
              </a:ext>
            </a:extLst>
          </p:cNvPr>
          <p:cNvSpPr txBox="1"/>
          <p:nvPr/>
        </p:nvSpPr>
        <p:spPr>
          <a:xfrm>
            <a:off x="9994236" y="5510553"/>
            <a:ext cx="65245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MAC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2CAA85B-14A2-2477-3BED-CFDE4FF457CE}"/>
              </a:ext>
            </a:extLst>
          </p:cNvPr>
          <p:cNvSpPr txBox="1"/>
          <p:nvPr/>
        </p:nvSpPr>
        <p:spPr>
          <a:xfrm>
            <a:off x="11290648" y="5510553"/>
            <a:ext cx="65245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chemeClr val="tx1"/>
                </a:solidFill>
              </a:rPr>
              <a:t>JOINT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AA2FC7-C472-43C8-B715-5C95EF10AF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1A3244A2-6479-4D90-B730-805B6F214C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D9A06ACD-0F78-4BFE-AB5C-B782CA2712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8545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ACE5-785B-EC0B-5471-23CDEFFF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July F2F Schedule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F72FCB-D47B-95AD-DB90-CD432CD41F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633710"/>
              </p:ext>
            </p:extLst>
          </p:nvPr>
        </p:nvGraphicFramePr>
        <p:xfrm>
          <a:off x="2057400" y="1979610"/>
          <a:ext cx="7848599" cy="33512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0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4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4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4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45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2146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75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[MAC/PHY]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65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 </a:t>
                      </a:r>
                      <a:r>
                        <a:rPr lang="en-US" sz="1800" b="0" dirty="0"/>
                        <a:t>TGbe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75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[MAC/PHY]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375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PM</a:t>
                      </a:r>
                      <a:r>
                        <a:rPr lang="en-US" b="1" baseline="0" dirty="0"/>
                        <a:t> 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algn="ctr"/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[MAC/PHY]</a:t>
                      </a:r>
                      <a:r>
                        <a:rPr lang="en-US" b="0" dirty="0"/>
                        <a:t> </a:t>
                      </a: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</a:rPr>
                        <a:t>[MAC/PHY]</a:t>
                      </a: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</a:rPr>
                        <a:t>TGbe Ad-Hoc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noProof="0" dirty="0">
                          <a:solidFill>
                            <a:schemeClr val="tx1"/>
                          </a:solidFill>
                        </a:rPr>
                        <a:t>[MAC/PHY]</a:t>
                      </a: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146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24DECC-004F-4E03-B78C-24C51CE56A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975177B-FB60-4300-97B4-41C311723C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157EEF9F-CE92-4FD1-8A6F-8005EAD099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12967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0000FF"/>
                </a:solidFill>
              </a:rPr>
              <a:t>July</a:t>
            </a:r>
            <a:r>
              <a:rPr lang="en-US" altLang="zh-CN" dirty="0"/>
              <a:t>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0"/>
            <a:ext cx="6476999" cy="46482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Progress since </a:t>
            </a:r>
            <a:r>
              <a:rPr lang="en-US" altLang="zh-CN" sz="1800" dirty="0">
                <a:solidFill>
                  <a:srgbClr val="0000FF"/>
                </a:solidFill>
              </a:rPr>
              <a:t>May</a:t>
            </a:r>
            <a:r>
              <a:rPr lang="en-US" altLang="zh-CN" sz="1800" dirty="0"/>
              <a:t> </a:t>
            </a:r>
            <a:r>
              <a:rPr lang="en-US" sz="1800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>
                <a:solidFill>
                  <a:srgbClr val="0000FF"/>
                </a:solidFill>
              </a:rPr>
              <a:t>14</a:t>
            </a:r>
            <a:r>
              <a:rPr lang="en-US" sz="1600" dirty="0"/>
              <a:t> 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Released </a:t>
            </a:r>
            <a:r>
              <a:rPr lang="en-US" altLang="zh-CN" sz="1600" dirty="0" err="1">
                <a:solidFill>
                  <a:srgbClr val="0000FF"/>
                </a:solidFill>
              </a:rPr>
              <a:t>TGbf</a:t>
            </a:r>
            <a:r>
              <a:rPr lang="en-US" altLang="zh-CN" sz="1600" dirty="0">
                <a:solidFill>
                  <a:srgbClr val="0000FF"/>
                </a:solidFill>
              </a:rPr>
              <a:t> D0.1</a:t>
            </a:r>
            <a:r>
              <a:rPr lang="en-US" altLang="zh-CN" sz="1600" dirty="0"/>
              <a:t>, and </a:t>
            </a:r>
            <a:r>
              <a:rPr lang="en-US" altLang="zh-CN" sz="1600" dirty="0">
                <a:solidFill>
                  <a:srgbClr val="0000FF"/>
                </a:solidFill>
              </a:rPr>
              <a:t>30-day comment collection </a:t>
            </a:r>
            <a:r>
              <a:rPr lang="en-US" altLang="zh-CN" sz="1600" dirty="0"/>
              <a:t>window closed on Friday </a:t>
            </a:r>
            <a:r>
              <a:rPr lang="en-US" altLang="zh-CN" sz="1600" dirty="0">
                <a:solidFill>
                  <a:srgbClr val="0000FF"/>
                </a:solidFill>
              </a:rPr>
              <a:t>May 20</a:t>
            </a:r>
            <a:endParaRPr lang="en-US" altLang="zh-CN" sz="1600" dirty="0"/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/>
              <a:t>Received 912 comments (591 Technical, 55 General, 266 Editorial)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/>
              <a:t>Identified topics, </a:t>
            </a:r>
            <a:r>
              <a:rPr lang="en-US" altLang="zh-CN" sz="1400" dirty="0" err="1"/>
              <a:t>PoCs</a:t>
            </a:r>
            <a:r>
              <a:rPr lang="en-US" altLang="zh-CN" sz="1400" dirty="0"/>
              <a:t>, and volunteers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/>
              <a:t>Classified comments and share them with TTTs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/>
              <a:t>Assigned all comments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Presentation of technical submissions (e.g., Comment resolution, </a:t>
            </a:r>
            <a:r>
              <a:rPr lang="en-US" sz="1600" dirty="0">
                <a:solidFill>
                  <a:srgbClr val="0000FF"/>
                </a:solidFill>
              </a:rPr>
              <a:t>PDT, technical contribution</a:t>
            </a:r>
            <a:r>
              <a:rPr lang="en-US" sz="1600" dirty="0"/>
              <a:t>……)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Goals for </a:t>
            </a:r>
            <a:r>
              <a:rPr lang="en-US" altLang="zh-CN" sz="1800" dirty="0">
                <a:solidFill>
                  <a:srgbClr val="0000FF"/>
                </a:solidFill>
              </a:rPr>
              <a:t>July</a:t>
            </a:r>
            <a:r>
              <a:rPr lang="en-US" altLang="zh-CN" sz="1800" dirty="0"/>
              <a:t> </a:t>
            </a:r>
            <a:r>
              <a:rPr lang="en-US" sz="1800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>
                <a:solidFill>
                  <a:srgbClr val="0000FF"/>
                </a:solidFill>
              </a:rPr>
              <a:t>4</a:t>
            </a:r>
            <a:r>
              <a:rPr lang="en-US" sz="1600" dirty="0"/>
              <a:t> teleconference calls scheduled for </a:t>
            </a:r>
            <a:r>
              <a:rPr lang="en-US" sz="1600" dirty="0" err="1"/>
              <a:t>TGbf</a:t>
            </a:r>
            <a:r>
              <a:rPr lang="en-US" sz="1600" dirty="0"/>
              <a:t> (</a:t>
            </a:r>
            <a:r>
              <a:rPr lang="en-US" altLang="zh-CN" sz="1600" dirty="0">
                <a:solidFill>
                  <a:srgbClr val="0000FF"/>
                </a:solidFill>
              </a:rPr>
              <a:t>July 12 am1, 13 am1, 13 am2, 14 am1</a:t>
            </a:r>
            <a:r>
              <a:rPr lang="en-US" sz="1600" dirty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Presentation of technical submissions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Continue the technical discussion, </a:t>
            </a:r>
            <a:r>
              <a:rPr lang="en-US" altLang="zh-CN" sz="1600" dirty="0"/>
              <a:t>Comment resolution </a:t>
            </a:r>
            <a:r>
              <a:rPr lang="en-US" sz="1600" dirty="0"/>
              <a:t>and </a:t>
            </a:r>
            <a:r>
              <a:rPr lang="en-US" altLang="zh-CN" sz="1600" dirty="0"/>
              <a:t>developing the </a:t>
            </a:r>
            <a:r>
              <a:rPr lang="en-US" altLang="zh-CN" sz="1600" dirty="0">
                <a:solidFill>
                  <a:srgbClr val="0000FF"/>
                </a:solidFill>
              </a:rPr>
              <a:t>Draft</a:t>
            </a:r>
            <a:r>
              <a:rPr lang="en-US" altLang="zh-CN" sz="1600" dirty="0"/>
              <a:t> (Requested </a:t>
            </a:r>
            <a:r>
              <a:rPr lang="en-US" altLang="zh-CN" sz="1600" dirty="0">
                <a:solidFill>
                  <a:srgbClr val="0000FF"/>
                </a:solidFill>
              </a:rPr>
              <a:t>3</a:t>
            </a:r>
            <a:r>
              <a:rPr lang="en-US" altLang="zh-CN" sz="1600" dirty="0"/>
              <a:t> calls per week)</a:t>
            </a:r>
            <a:endParaRPr lang="en-US" sz="12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2669989"/>
              </p:ext>
            </p:extLst>
          </p:nvPr>
        </p:nvGraphicFramePr>
        <p:xfrm>
          <a:off x="8001000" y="1981200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8E2E88-94D7-4909-B492-93B9BF40BE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5C7508-A61B-459D-B959-EA5D5E8AF7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CB7E6AF-FD52-4ECF-AD7A-FE957ED5AB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5413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61168"/>
            <a:ext cx="4573588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562599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PAR approved			Sep 2020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First TG meeting			Oct 2020</a:t>
            </a:r>
          </a:p>
          <a:p>
            <a:pPr marL="214312" lvl="1" algn="just" defTabSz="685800" eaLnBrk="1" fontAlgn="auto" hangingPunct="1">
              <a:spcBef>
                <a:spcPts val="600"/>
              </a:spcBef>
              <a:spcAft>
                <a:spcPts val="60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Comment Collection (D0.1)	</a:t>
            </a:r>
            <a:r>
              <a:rPr lang="en-US" altLang="zh-CN" sz="18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8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zh-CN" sz="18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	  April 2022</a:t>
            </a:r>
            <a:endParaRPr lang="en-US" altLang="zh-CN" sz="1800" i="1" kern="0" dirty="0">
              <a:solidFill>
                <a:schemeClr val="bg1">
                  <a:lumMod val="50000"/>
                </a:schemeClr>
              </a:solidFill>
            </a:endParaRPr>
          </a:p>
          <a:p>
            <a:pPr marL="214312" lvl="1" algn="just" defTabSz="685800" eaLnBrk="1" fontAlgn="auto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800" kern="0" dirty="0">
                <a:solidFill>
                  <a:srgbClr val="FF0000"/>
                </a:solidFill>
              </a:rPr>
              <a:t>Initial Letter Ballot (D1.0)		</a:t>
            </a:r>
            <a:r>
              <a:rPr lang="en-US" altLang="zh-CN" sz="1800" i="1" strike="sngStrike" kern="0" dirty="0">
                <a:solidFill>
                  <a:srgbClr val="FF0000"/>
                </a:solidFill>
              </a:rPr>
              <a:t>Jul 2022</a:t>
            </a:r>
            <a:r>
              <a:rPr lang="en-US" altLang="zh-CN" sz="18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800" i="1" kern="0" dirty="0">
                <a:solidFill>
                  <a:srgbClr val="FF0000"/>
                </a:solidFill>
              </a:rPr>
              <a:t> 2022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(D2.0)		</a:t>
            </a:r>
            <a:r>
              <a:rPr lang="en-US" altLang="zh-CN" sz="1800" i="1" kern="0" dirty="0"/>
              <a:t>Jan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(D3.0)		</a:t>
            </a:r>
            <a:r>
              <a:rPr lang="en-US" altLang="zh-CN" sz="1800" i="1" kern="0" dirty="0"/>
              <a:t>May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(D4.0)	 	</a:t>
            </a:r>
            <a:r>
              <a:rPr lang="en-US" altLang="zh-CN" sz="1800" i="1" kern="0" dirty="0"/>
              <a:t>July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Initial SA Ballot (D4.0)	 	Sep 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Final 802.11 WG approval		</a:t>
            </a:r>
            <a:r>
              <a:rPr lang="en-US" altLang="zh-CN" sz="1800" i="1" kern="0" dirty="0"/>
              <a:t>July 2024 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802 EC approval			</a:t>
            </a:r>
            <a:r>
              <a:rPr lang="en-US" altLang="zh-CN" sz="1800" i="1" kern="0" dirty="0"/>
              <a:t>July 2024 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 err="1"/>
              <a:t>RevCom</a:t>
            </a:r>
            <a:r>
              <a:rPr lang="en-US" altLang="zh-CN" sz="1800" kern="0" dirty="0"/>
              <a:t> and SASB approval 	Sep 2024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collection for D0.1)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600200"/>
            <a:ext cx="573563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Early-mid May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Identify topics, </a:t>
            </a:r>
            <a:r>
              <a:rPr lang="en-US" altLang="zh-CN" sz="1800" kern="0" dirty="0" err="1">
                <a:solidFill>
                  <a:schemeClr val="bg1">
                    <a:lumMod val="50000"/>
                  </a:schemeClr>
                </a:solidFill>
                <a:latin typeface="Times New Roman"/>
              </a:rPr>
              <a:t>PoCs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, and volunteers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May 20</a:t>
            </a:r>
            <a:r>
              <a:rPr lang="en-US" altLang="zh-CN" sz="22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th</a:t>
            </a: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Comment collection closes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Week of May 23</a:t>
            </a:r>
            <a:r>
              <a:rPr lang="en-US" altLang="zh-CN" sz="22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rd</a:t>
            </a: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Editor classifies comments and share them with TTTs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June 3</a:t>
            </a:r>
            <a:r>
              <a:rPr lang="en-US" altLang="zh-CN" sz="22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rd</a:t>
            </a:r>
            <a:r>
              <a:rPr lang="en-US" altLang="zh-CN" sz="22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Deadline for comment assignment</a:t>
            </a:r>
          </a:p>
          <a:p>
            <a:pPr lvl="1">
              <a:buFont typeface="Times New Roman" pitchFamily="16" charset="0"/>
              <a:buChar char="•"/>
            </a:pPr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 lvl="0">
              <a:buFont typeface="Times New Roman" pitchFamily="16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</a:rPr>
              <a:t>Note: Initial letter ballot (D1.0) currently set for September 2022.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200" kern="0" dirty="0">
                <a:solidFill>
                  <a:srgbClr val="000000"/>
                </a:solidFill>
                <a:latin typeface="Times New Roman"/>
              </a:rPr>
              <a:t>Chair will discuss D1.0 timeline with the group at a later date.</a:t>
            </a: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18807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D219A5-93E9-4641-959C-7BB3E2F4AB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813A76-E4BC-4B3F-AA17-E0C3A826C7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453183-D5B9-4929-B81F-71F8A441E0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16992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09600" y="1066800"/>
            <a:ext cx="56388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050" dirty="0"/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en-US" altLang="zh-CN" sz="1050" dirty="0"/>
              <a:t>	</a:t>
            </a:r>
            <a:r>
              <a:rPr lang="en-US" altLang="zh-CN" sz="1600" dirty="0"/>
              <a:t>July Plenary 2022 (July 10-15)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dirty="0">
                <a:solidFill>
                  <a:srgbClr val="00B050"/>
                </a:solidFill>
                <a:cs typeface="Times New Roman" panose="02020603050405020304" pitchFamily="18" charset="0"/>
              </a:rPr>
              <a:t>July    12    (Tuesday AM 1),		8:00 - 10:00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dirty="0">
                <a:solidFill>
                  <a:srgbClr val="FF0000"/>
                </a:solidFill>
                <a:cs typeface="Times New Roman" panose="02020603050405020304" pitchFamily="18" charset="0"/>
              </a:rPr>
              <a:t>July    13    (Wednesday  AM 1),		8:00 - 10:00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dirty="0">
                <a:solidFill>
                  <a:srgbClr val="FF0000"/>
                </a:solidFill>
                <a:cs typeface="Times New Roman" panose="02020603050405020304" pitchFamily="18" charset="0"/>
              </a:rPr>
              <a:t>July    13    (Wednesday  AM 2),		10:30 - 12:30 ET</a:t>
            </a:r>
            <a:endParaRPr lang="en-US" altLang="zh-CN" sz="14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400" dirty="0">
                <a:solidFill>
                  <a:srgbClr val="00B050"/>
                </a:solidFill>
                <a:cs typeface="Times New Roman" panose="02020603050405020304" pitchFamily="18" charset="0"/>
              </a:rPr>
              <a:t>July    14    (Thursday AM 1),		8:00 - 10:00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4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100" dirty="0">
                <a:cs typeface="Times New Roman" panose="02020603050405020304" pitchFamily="18" charset="0"/>
              </a:rPr>
              <a:t>** Note: </a:t>
            </a:r>
          </a:p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AutoNum type="arabicPeriod"/>
              <a:defRPr/>
            </a:pPr>
            <a:r>
              <a:rPr lang="en-US" altLang="zh-CN" sz="1000" dirty="0">
                <a:cs typeface="Times New Roman" panose="02020603050405020304" pitchFamily="18" charset="0"/>
              </a:rPr>
              <a:t>when conflict with CAC, the call will be changed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000" dirty="0">
                <a:cs typeface="Times New Roman" panose="02020603050405020304" pitchFamily="18" charset="0"/>
              </a:rPr>
              <a:t>(No conflict for now. May – July 2022 CAC calls: </a:t>
            </a:r>
            <a:r>
              <a:rPr lang="en-US" altLang="zh-CN" sz="1000" dirty="0">
                <a:solidFill>
                  <a:srgbClr val="FF0000"/>
                </a:solidFill>
                <a:cs typeface="Times New Roman" panose="02020603050405020304" pitchFamily="18" charset="0"/>
              </a:rPr>
              <a:t>9:00 Jun 6 &amp; 27, 18:00 July 10</a:t>
            </a:r>
            <a:r>
              <a:rPr lang="en-US" altLang="zh-CN" sz="1000" dirty="0">
                <a:cs typeface="Times New Roman" panose="02020603050405020304" pitchFamily="18" charset="0"/>
              </a:rPr>
              <a:t>)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000" dirty="0">
                <a:cs typeface="Times New Roman" panose="02020603050405020304" pitchFamily="18" charset="0"/>
              </a:rPr>
              <a:t>2. </a:t>
            </a:r>
            <a:r>
              <a:rPr lang="en-US" altLang="zh-CN" sz="1000" dirty="0">
                <a:cs typeface="MS PGothic" charset="0"/>
              </a:rPr>
              <a:t>Thursday </a:t>
            </a:r>
            <a:r>
              <a:rPr lang="en-US" altLang="zh-CN" sz="1000" dirty="0">
                <a:solidFill>
                  <a:srgbClr val="00B0F0"/>
                </a:solidFill>
                <a:cs typeface="Times New Roman" panose="02020603050405020304" pitchFamily="18" charset="0"/>
              </a:rPr>
              <a:t>23:00 - 01:00am ET </a:t>
            </a:r>
            <a:r>
              <a:rPr lang="en-US" altLang="zh-CN" sz="1000" dirty="0">
                <a:cs typeface="MS PGothic" charset="0"/>
              </a:rPr>
              <a:t>(Thursday 20</a:t>
            </a:r>
            <a:r>
              <a:rPr lang="zh-CN" altLang="en-US" sz="1000" dirty="0">
                <a:cs typeface="MS PGothic" charset="0"/>
              </a:rPr>
              <a:t>：</a:t>
            </a:r>
            <a:r>
              <a:rPr lang="en-US" altLang="zh-CN" sz="1000" dirty="0"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1000" dirty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1000" dirty="0">
                <a:cs typeface="MS PGothic" charset="0"/>
              </a:rPr>
              <a:t>will help to take the minutes for these slots.</a:t>
            </a:r>
            <a:endParaRPr lang="zh-CN" altLang="en-US" sz="1000" dirty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51163" y="990600"/>
            <a:ext cx="5410200" cy="525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cs typeface="Times New Roman" panose="02020603050405020304" pitchFamily="18" charset="0"/>
              </a:rPr>
              <a:t>To be Confirmed:</a:t>
            </a:r>
            <a:endParaRPr lang="en-US" altLang="zh-CN" sz="12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July	18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 (To close to plenary)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July	19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July	21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July	25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July	26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July	28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	1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 	2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August	4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	8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 	9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August	11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	15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 	16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August	18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	22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 	23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August	25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	29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August 	30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September	1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September	5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September	6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September	8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EEB90BE-22E3-4B38-99FC-9488F70ED0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9C0C23-6F94-405B-A06E-32F77A52E1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04CC5-F26F-4E0A-ACFD-12BA53FB55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3263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10896600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 (Random and Changing MAC Addresses) – July 2022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89000" y="1447800"/>
            <a:ext cx="10500784" cy="5027614"/>
          </a:xfrm>
          <a:ln/>
        </p:spPr>
        <p:txBody>
          <a:bodyPr/>
          <a:lstStyle/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D0.2 published, and Comment Collection 41 held, since May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Four teleconferences since May: May 24, June 14, 21, 28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Considered additional solutions to be added to D0.2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four meetings this session: Monday (ad-hoc) 8:00 ET, Tuesday 13:30 ET, Wednesday 8:00 ET, Thursday 13:30 ET</a:t>
            </a:r>
          </a:p>
          <a:p>
            <a:pPr marL="342900" lvl="2" indent="-342900">
              <a:spcBef>
                <a:spcPts val="12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 (agendas are in </a:t>
            </a:r>
            <a:r>
              <a:rPr lang="en-US" altLang="en-US" sz="2400" b="1" dirty="0">
                <a:hlinkClick r:id="rId3"/>
              </a:rPr>
              <a:t>11-22/1010r0</a:t>
            </a:r>
            <a:r>
              <a:rPr lang="en-US" altLang="en-US" sz="2400" b="1" dirty="0"/>
              <a:t>, </a:t>
            </a:r>
            <a:r>
              <a:rPr lang="en-US" altLang="en-US" sz="2400" b="1" dirty="0">
                <a:hlinkClick r:id="rId4"/>
              </a:rPr>
              <a:t>11-22/0844r1</a:t>
            </a:r>
            <a:r>
              <a:rPr lang="en-US" altLang="en-US" sz="2400" b="1" dirty="0"/>
              <a:t>):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Contributions and technical discussions</a:t>
            </a:r>
          </a:p>
          <a:p>
            <a:pPr marL="800100" lvl="3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200" dirty="0"/>
              <a:t>Review/resolve comments </a:t>
            </a:r>
            <a:r>
              <a:rPr lang="en-US" altLang="en-US" sz="2200"/>
              <a:t>on CC41: </a:t>
            </a:r>
            <a:r>
              <a:rPr lang="en-US" sz="2400">
                <a:hlinkClick r:id="rId5"/>
              </a:rPr>
              <a:t>11-22/0973r0</a:t>
            </a:r>
            <a:r>
              <a:rPr lang="en-US" sz="2400"/>
              <a:t> </a:t>
            </a:r>
            <a:endParaRPr lang="en-US" altLang="en-US" sz="2200" dirty="0"/>
          </a:p>
          <a:p>
            <a:pPr marL="800100" lvl="3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200" dirty="0"/>
              <a:t>Discussion on any further material/contributions to be added to draft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Approve material for D1.0, consider WG LB, update Timeline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Discuss open issues in tracking document </a:t>
            </a:r>
            <a:r>
              <a:rPr lang="en-US" sz="2400" b="1" dirty="0">
                <a:hlinkClick r:id="rId6"/>
              </a:rPr>
              <a:t>11-21/0332r37</a:t>
            </a:r>
            <a:r>
              <a:rPr lang="en-US" sz="2400" b="1" dirty="0"/>
              <a:t> (</a:t>
            </a:r>
            <a:r>
              <a:rPr lang="en-US" sz="2400" b="1" dirty="0">
                <a:hlinkClick r:id="rId7"/>
              </a:rPr>
              <a:t>11-22/0435r2</a:t>
            </a:r>
            <a:r>
              <a:rPr lang="en-US" sz="2400" b="1" dirty="0"/>
              <a:t>) 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Respond to liaison from WBA </a:t>
            </a:r>
            <a:r>
              <a:rPr lang="en-US" sz="2400" b="1" u="sng" dirty="0">
                <a:hlinkClick r:id="rId8"/>
              </a:rPr>
              <a:t>11-21/0703r0</a:t>
            </a:r>
            <a:r>
              <a:rPr lang="en-US" sz="2400" dirty="0"/>
              <a:t>, </a:t>
            </a:r>
            <a:r>
              <a:rPr lang="en-US" sz="2400" b="1" u="sng" dirty="0">
                <a:hlinkClick r:id="rId9"/>
              </a:rPr>
              <a:t>11-21/1141r0</a:t>
            </a:r>
            <a:endParaRPr lang="en-US" altLang="en-US" sz="24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15EDA32-19C6-47B4-A221-193D43FE0E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EB7808E-CD57-4867-86A0-854B0FA9E3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194564-170F-4C8D-9FFB-6E0E9A2101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378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meeting: Agenda for 2022-07-12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Mandatory Draft Review for 11bc, 11bb</a:t>
            </a:r>
          </a:p>
          <a:p>
            <a:r>
              <a:rPr lang="en-US" dirty="0"/>
              <a:t>Review 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  <a:p>
            <a:r>
              <a:rPr lang="en-US" dirty="0"/>
              <a:t>WG Style Guide for 802.11 draft </a:t>
            </a:r>
            <a:r>
              <a:rPr lang="en-US" dirty="0">
                <a:solidFill>
                  <a:schemeClr val="tx1"/>
                </a:solidFill>
              </a:rPr>
              <a:t>09/1034r20</a:t>
            </a:r>
          </a:p>
          <a:p>
            <a:r>
              <a:rPr lang="en-US" dirty="0"/>
              <a:t>Draft and Amendment alignments</a:t>
            </a:r>
          </a:p>
          <a:p>
            <a:r>
              <a:rPr lang="en-US" dirty="0"/>
              <a:t>AOB</a:t>
            </a:r>
          </a:p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87CAE44-B45F-48DB-A2B9-B815592273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Eccelsine, Cisco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C761ABF-E319-4FAA-96F5-0598604F1E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4D426C0-D297-4CA5-A708-3BCA7C6C62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34218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July 2022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03843" y="1397876"/>
            <a:ext cx="10210800" cy="4887831"/>
          </a:xfrm>
          <a:prstGeom prst="rect">
            <a:avLst/>
          </a:prstGeom>
        </p:spPr>
        <p:txBody>
          <a:bodyPr lIns="45719" tIns="45719" rIns="45719" bIns="45719">
            <a:normAutofit lnSpcReduction="100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working to complete the Requirement definition phase of our timeline.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discussed and approved most of the requirements in the Requirements document.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3 sessions in the July Plenary for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Tuesday 	PM2 	16:00 ET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 AM2	10:30 ET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Thursday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AM2    	10:30 ET 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discuss scheduling of submissions on Tuesday for the remainder of the Plenary.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Friday, we will motion the approval of the Requirements Document if we have reached a consensus. If no consensus has been reached, we will continue Requirements discussions in parallel with technical/text submissions.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as 802.11-2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2/848r0.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A507F48-D9AE-4EC7-989A-62277198EC1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Cox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F40BC1-6994-4130-BF90-8D096C91FF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9614B-D4A6-4C63-A769-CF7C1B1EBBF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7709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TIG </a:t>
            </a:r>
            <a:r>
              <a:rPr lang="en-US" altLang="ja-JP" dirty="0"/>
              <a:t>– July 2022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28800" y="2058988"/>
            <a:ext cx="8534400" cy="39608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July Goals: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Initial meeting of AIML TIG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Leadership election &amp; confirmation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Technical submissions and discussions:</a:t>
            </a:r>
          </a:p>
          <a:p>
            <a:pPr lvl="2">
              <a:buFont typeface="Arial"/>
              <a:buChar char="•"/>
            </a:pPr>
            <a:r>
              <a:rPr lang="en-US" sz="1600" dirty="0"/>
              <a:t>Use Cases for AIML</a:t>
            </a:r>
          </a:p>
          <a:p>
            <a:pPr lvl="2">
              <a:buFont typeface="Arial"/>
              <a:buChar char="•"/>
            </a:pPr>
            <a:r>
              <a:rPr lang="en-US" sz="1600" dirty="0"/>
              <a:t>Technical feasibility</a:t>
            </a:r>
            <a:endParaRPr lang="en-US" sz="2000" dirty="0"/>
          </a:p>
          <a:p>
            <a:pPr>
              <a:buFont typeface="Arial"/>
              <a:buChar char="•"/>
            </a:pPr>
            <a:endParaRPr lang="en-US" sz="2000" dirty="0"/>
          </a:p>
          <a:p>
            <a:pPr>
              <a:buFont typeface="Arial"/>
              <a:buChar char="•"/>
            </a:pPr>
            <a:r>
              <a:rPr lang="en-US" sz="2000" dirty="0"/>
              <a:t>2 Meeting slots:  Monday Eve; Wednesday AM2</a:t>
            </a:r>
          </a:p>
          <a:p>
            <a:pPr>
              <a:buFont typeface="Arial"/>
              <a:buChar char="•"/>
            </a:pPr>
            <a:endParaRPr lang="en-US" sz="2000" dirty="0"/>
          </a:p>
          <a:p>
            <a:pPr>
              <a:buFont typeface="Arial"/>
              <a:buChar char="•"/>
            </a:pPr>
            <a:r>
              <a:rPr lang="en-US" sz="2000" dirty="0"/>
              <a:t>Agenda: 11-22/0847</a:t>
            </a:r>
          </a:p>
          <a:p>
            <a:pPr marL="0" indent="0"/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901C927-1C41-49F7-A6A9-080C413B08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Wang, InterDigital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23B8A3-8DDE-48FA-A161-7955BCB6AC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1DF2E-F82A-4667-98CA-A2C1D6BE29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32259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AMP TIG for July 2022 IEEE 802.11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7500" lnSpcReduction="10000"/>
          </a:bodyPr>
          <a:lstStyle/>
          <a:p>
            <a:r>
              <a:rPr lang="en-US" altLang="zh-CN" sz="1800" dirty="0">
                <a:sym typeface="+mn-ea"/>
              </a:rPr>
              <a:t>Background:</a:t>
            </a:r>
          </a:p>
          <a:p>
            <a:pPr marL="685800" lvl="1" indent="-342900">
              <a:buFontTx/>
              <a:buChar char="-"/>
            </a:pPr>
            <a:r>
              <a:rPr lang="en-US" altLang="zh-CN" sz="1800" dirty="0">
                <a:sym typeface="+mn-ea"/>
              </a:rPr>
              <a:t>11-22/0645r2 was presented and discussed in May interim WNG SC session and two SPs run:</a:t>
            </a:r>
          </a:p>
          <a:p>
            <a:pPr lvl="2"/>
            <a:r>
              <a:rPr lang="en-GB" altLang="zh-CN" sz="1400" dirty="0"/>
              <a:t>Straw Poll #1: Do you think ambient power-enabled </a:t>
            </a:r>
            <a:r>
              <a:rPr lang="en-GB" altLang="zh-CN" sz="1400" dirty="0" err="1"/>
              <a:t>IoT</a:t>
            </a:r>
            <a:r>
              <a:rPr lang="en-GB" altLang="zh-CN" sz="1400" dirty="0"/>
              <a:t> for WLAN would be an interesting topic for 802.11 to study as a separate activity? (Result: 79Y/23N/28A)</a:t>
            </a:r>
            <a:endParaRPr lang="zh-CN" altLang="zh-CN" sz="1100" dirty="0"/>
          </a:p>
          <a:p>
            <a:pPr lvl="2"/>
            <a:r>
              <a:rPr lang="en-GB" altLang="zh-CN" sz="1400" dirty="0"/>
              <a:t>Straw Poll #2: Do you support the formation of a new 802.11 Topic Interest Group (TIG) for “Support of Ambient Power-Enabled </a:t>
            </a:r>
            <a:r>
              <a:rPr lang="en-GB" altLang="zh-CN" sz="1400" dirty="0" err="1"/>
              <a:t>IoT</a:t>
            </a:r>
            <a:r>
              <a:rPr lang="en-GB" altLang="zh-CN" sz="1400" dirty="0"/>
              <a:t> for WLAN”? (Result: 70Y/21N/36A)</a:t>
            </a:r>
            <a:endParaRPr lang="zh-CN" altLang="zh-CN" sz="1100" dirty="0"/>
          </a:p>
          <a:p>
            <a:pPr marL="685800" lvl="1" indent="-342900">
              <a:buFontTx/>
              <a:buChar char="-"/>
            </a:pPr>
            <a:r>
              <a:rPr lang="en-US" altLang="zh-CN" sz="1800" dirty="0">
                <a:sym typeface="+mn-ea"/>
              </a:rPr>
              <a:t>The formation of AMP TIG was approved at the 2022 May session, see slide 11 (Motion #6) in </a:t>
            </a:r>
            <a:r>
              <a:rPr lang="en-US" altLang="zh-CN" sz="1600" dirty="0">
                <a:hlinkClick r:id="rId2"/>
              </a:rPr>
              <a:t>11-22-0597-03-0000-may-2022-working-group-motions.pptx</a:t>
            </a:r>
            <a:endParaRPr lang="en-US" altLang="zh-CN" sz="1600" dirty="0"/>
          </a:p>
          <a:p>
            <a:pPr marL="685800" lvl="1" indent="-342900">
              <a:buFontTx/>
              <a:buChar char="-"/>
            </a:pPr>
            <a:r>
              <a:rPr lang="en-US" altLang="zh-CN" sz="1600" dirty="0">
                <a:sym typeface="+mn-ea"/>
              </a:rPr>
              <a:t>The AMP TIG will have its first meeting during July Plenary week.</a:t>
            </a:r>
          </a:p>
          <a:p>
            <a:pPr marL="685800" lvl="1" indent="-342900">
              <a:buFontTx/>
              <a:buChar char="-"/>
            </a:pPr>
            <a:r>
              <a:rPr lang="en-US" altLang="zh-CN" sz="1600" dirty="0">
                <a:sym typeface="+mn-ea"/>
              </a:rPr>
              <a:t>Bo Sun was appointed as the chair of AMP TIG</a:t>
            </a:r>
          </a:p>
          <a:p>
            <a:pPr marL="685800" lvl="1" indent="-342900">
              <a:buFontTx/>
              <a:buChar char="-"/>
            </a:pPr>
            <a:endParaRPr lang="en-US" altLang="zh-CN" sz="1600" dirty="0">
              <a:sym typeface="+mn-ea"/>
            </a:endParaRPr>
          </a:p>
          <a:p>
            <a:r>
              <a:rPr lang="en-US" altLang="zh-CN" sz="1800" dirty="0">
                <a:sym typeface="+mn-ea"/>
              </a:rPr>
              <a:t>Scope: (slide 11 motion #6 in 11-22/0597r3)</a:t>
            </a:r>
            <a:endParaRPr lang="en-US" altLang="zh-CN" sz="1800" b="0" dirty="0">
              <a:sym typeface="+mn-ea"/>
            </a:endParaRPr>
          </a:p>
          <a:p>
            <a:pPr marL="685800" lvl="1" indent="-342900">
              <a:buFontTx/>
              <a:buChar char="-"/>
            </a:pPr>
            <a:r>
              <a:rPr lang="en-US" altLang="zh-CN" sz="1600" dirty="0"/>
              <a:t>describe use cases for 802.11 ambient power-enabled </a:t>
            </a:r>
            <a:r>
              <a:rPr lang="en-US" altLang="zh-CN" sz="1600" dirty="0" err="1"/>
              <a:t>IoT</a:t>
            </a:r>
            <a:r>
              <a:rPr lang="en-US" altLang="zh-CN" sz="1600" dirty="0"/>
              <a:t> devices and</a:t>
            </a:r>
          </a:p>
          <a:p>
            <a:pPr marL="685800" lvl="1" indent="-342900">
              <a:buFontTx/>
              <a:buChar char="-"/>
            </a:pPr>
            <a:r>
              <a:rPr lang="en-US" altLang="zh-CN" sz="1600" dirty="0"/>
              <a:t>investigate the technical feasibility of features to enable 802.11 WLAN support of ambient power enabled </a:t>
            </a:r>
            <a:r>
              <a:rPr lang="en-US" altLang="zh-CN" sz="1600" dirty="0" err="1"/>
              <a:t>IoT</a:t>
            </a:r>
            <a:r>
              <a:rPr lang="en-US" altLang="zh-CN" sz="1600" dirty="0"/>
              <a:t> devices.</a:t>
            </a:r>
          </a:p>
          <a:p>
            <a:endParaRPr lang="en-US" altLang="zh-CN" sz="1800" dirty="0">
              <a:sym typeface="+mn-ea"/>
            </a:endParaRPr>
          </a:p>
          <a:p>
            <a:r>
              <a:rPr lang="en-US" altLang="zh-CN" sz="1800" dirty="0">
                <a:sym typeface="+mn-ea"/>
              </a:rPr>
              <a:t>Output: </a:t>
            </a:r>
            <a:r>
              <a:rPr lang="en-US" altLang="zh-CN" sz="1800" b="0" dirty="0"/>
              <a:t>complete a report on this topic at or before the March 2023 session</a:t>
            </a:r>
            <a:endParaRPr lang="en-US" altLang="zh-CN" sz="1800" b="0" dirty="0">
              <a:sym typeface="+mn-ea"/>
            </a:endParaRPr>
          </a:p>
          <a:p>
            <a:pPr marL="742950" lvl="2" indent="0"/>
            <a:endParaRPr lang="en-US" altLang="zh-CN" sz="14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C368879-7808-4B52-A9D4-D9C71AC439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149E4A4-FED0-4713-9981-55D8910482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A4AD422-8A81-4AFE-85C0-0ECDE5D97B8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7731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AMP TIG for July 2022 IEEE 802.11 Plenary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5000" lnSpcReduction="10000"/>
          </a:bodyPr>
          <a:lstStyle/>
          <a:p>
            <a:pPr marL="0" indent="0"/>
            <a:r>
              <a:rPr lang="en-US" altLang="en-GB" dirty="0"/>
              <a:t>During the IEEE 802.11 July plenary week,  2 AMP TIG sessions are planned on Monday and Thursday individually. The AMP TIG agenda for July plenary week is included in the latest revision of 11-22/0860.</a:t>
            </a:r>
          </a:p>
          <a:p>
            <a:pPr marL="0" indent="0"/>
            <a:endParaRPr lang="en-US" altLang="en-GB" dirty="0"/>
          </a:p>
          <a:p>
            <a:pPr marL="0" indent="0"/>
            <a:r>
              <a:rPr lang="en-US" altLang="en-GB" dirty="0"/>
              <a:t>AMP TIG Session Plan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Jul 12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2022, 		8:00 ~ 10:00, ET</a:t>
            </a:r>
          </a:p>
          <a:p>
            <a:pPr lvl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Jul 13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2022, 		10:30 ~ 12:30, ET</a:t>
            </a:r>
            <a:endParaRPr lang="en-US" altLang="zh-CN" dirty="0">
              <a:solidFill>
                <a:schemeClr val="tx1"/>
              </a:solidFill>
              <a:cs typeface="+mn-ea"/>
              <a:sym typeface="+mn-ea"/>
            </a:endParaRPr>
          </a:p>
          <a:p>
            <a:pPr marL="0" indent="0"/>
            <a:endParaRPr lang="en-US" altLang="en-GB" dirty="0"/>
          </a:p>
          <a:p>
            <a:pPr marL="57150" indent="0"/>
            <a:r>
              <a:rPr lang="en-US" altLang="en-GB" dirty="0"/>
              <a:t>Goal for IEEE 802.11 July plenary week: </a:t>
            </a:r>
          </a:p>
          <a:p>
            <a:pPr marL="800100" lvl="1" indent="-342900">
              <a:buFontTx/>
              <a:buChar char="-"/>
            </a:pPr>
            <a:r>
              <a:rPr lang="en-US" altLang="en-GB" dirty="0"/>
              <a:t>Appoint secretary</a:t>
            </a:r>
          </a:p>
          <a:p>
            <a:pPr marL="800100" lvl="1" indent="-342900">
              <a:buFontTx/>
              <a:buChar char="-"/>
            </a:pPr>
            <a:r>
              <a:rPr lang="en-US" altLang="en-GB" dirty="0"/>
              <a:t>AMP TIG kickoff and contribution presentation/discussion.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CA2C498-CEC1-4492-A081-A63EBCC1A0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B42A8CA-B3DA-4F9B-9D5A-1ABAF24291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EA60460-C2D5-4C24-92D1-4494EAB4AB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7622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6096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ITU Liaison Ad Hoc (ITU AHG) – July 2022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360934"/>
            <a:ext cx="10361084" cy="4992810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Ad Hoc had no meetings since May 2022 Interim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IEEE 802 Recommendations on M.1450-5 &amp; M.1801-2 (based on ITU –AHG recommendations) discussed in WP 5A Meeting </a:t>
            </a:r>
            <a:r>
              <a:rPr lang="pt-BR" sz="2000" dirty="0"/>
              <a:t>2022-05-23 to 2022-06-03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3"/>
              </a:rPr>
              <a:t>https://mentor.ieee.org/802.18/dcn/22/18-22-0032-05-0000-proposed-modifications-to-itu-r-m-1450-5.docx</a:t>
            </a:r>
            <a:r>
              <a:rPr lang="en-US" altLang="en-US" sz="1600" dirty="0">
                <a:solidFill>
                  <a:schemeClr val="tx1"/>
                </a:solidFill>
              </a:rPr>
              <a:t> 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hlinkClick r:id="rId4"/>
              </a:rPr>
              <a:t>https://mentor.ieee.org/802.18/dcn/22/18-22-0033-04-0000-proposed-modifications-to-itu-r-m-1801-2.docx</a:t>
            </a:r>
            <a:endParaRPr lang="en-US" altLang="en-US" sz="1600" dirty="0">
              <a:solidFill>
                <a:schemeClr val="tx1"/>
              </a:solidFill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ITU AHG has one session during July 2022 Plenary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Meeting Date/Time: July 14</a:t>
            </a:r>
            <a:r>
              <a:rPr lang="en-US" sz="2000" baseline="30000" dirty="0">
                <a:solidFill>
                  <a:schemeClr val="tx1"/>
                </a:solidFill>
              </a:rPr>
              <a:t>th</a:t>
            </a:r>
            <a:r>
              <a:rPr lang="en-US" sz="2000" dirty="0">
                <a:solidFill>
                  <a:schemeClr val="tx1"/>
                </a:solidFill>
              </a:rPr>
              <a:t>, 16:00 ET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Agenda: </a:t>
            </a:r>
          </a:p>
          <a:p>
            <a:pPr marL="12573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To provide update on the result of WP 5A May-June 2022 meeting</a:t>
            </a:r>
          </a:p>
          <a:p>
            <a:pPr marL="12573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Discuss next steps and decide/plan for development of contributions to the WP5A Nov 2022 meeting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Next Steps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Working Party 5A Next Meeting Dates</a:t>
            </a:r>
          </a:p>
          <a:p>
            <a:pPr marL="12573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Monday </a:t>
            </a:r>
            <a:r>
              <a:rPr lang="en-US" sz="18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2022-11-14 - Friday 2022-11-25</a:t>
            </a:r>
            <a:endParaRPr lang="en-US" sz="1800" dirty="0"/>
          </a:p>
          <a:p>
            <a:pPr marL="12573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Next ITU AHG Meeting: TBD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65C6DD-C658-478D-9D48-016A0E3E649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Hassan Yaghoobi,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3D6572-5A56-48EB-9132-65A0F4691B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3099E4-B313-491F-8F0A-6C651D20073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7445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</a:t>
            </a:r>
            <a:r>
              <a:rPr lang="en-US" altLang="en-US"/>
              <a:t>is 11-11/0270r62 (July </a:t>
            </a:r>
            <a:r>
              <a:rPr lang="en-US" altLang="en-US" dirty="0"/>
              <a:t>2022)</a:t>
            </a:r>
          </a:p>
          <a:p>
            <a:pPr eaLnBrk="1" hangingPunct="1"/>
            <a:r>
              <a:rPr lang="en-US" altLang="en-US" dirty="0"/>
              <a:t>Changes since May 2022:</a:t>
            </a:r>
          </a:p>
          <a:p>
            <a:pPr lvl="1" eaLnBrk="1" hangingPunct="1"/>
            <a:r>
              <a:rPr lang="en-US" altLang="en-US" dirty="0" err="1"/>
              <a:t>TGme</a:t>
            </a:r>
            <a:r>
              <a:rPr lang="en-US" altLang="en-US" dirty="0"/>
              <a:t>: allocate Extended RSN Capabilities, release some RSN Capabilities, allocate MIB objects</a:t>
            </a:r>
          </a:p>
          <a:p>
            <a:pPr lvl="1" eaLnBrk="1" hangingPunct="1"/>
            <a:r>
              <a:rPr lang="en-US" altLang="en-US" dirty="0" err="1"/>
              <a:t>TGaz</a:t>
            </a:r>
            <a:r>
              <a:rPr lang="en-US" altLang="en-US" dirty="0"/>
              <a:t>: allocate Extended RSN Capabilities – URNM-MFPR</a:t>
            </a:r>
          </a:p>
          <a:p>
            <a:pPr lvl="1" eaLnBrk="1" hangingPunct="1"/>
            <a:r>
              <a:rPr lang="en-US" altLang="en-US" dirty="0"/>
              <a:t>ANA: release HCCA related Data frame subtypes</a:t>
            </a:r>
          </a:p>
          <a:p>
            <a:pPr lvl="1" eaLnBrk="1" hangingPunct="1"/>
            <a:r>
              <a:rPr lang="en-US" altLang="en-US" dirty="0" err="1"/>
              <a:t>TGbc</a:t>
            </a:r>
            <a:r>
              <a:rPr lang="en-US" altLang="en-US" dirty="0"/>
              <a:t>: allocate EBCS Data frame subtype, Element ID Extensions, MIB objects</a:t>
            </a:r>
          </a:p>
          <a:p>
            <a:pPr lvl="1" eaLnBrk="1" hangingPunct="1"/>
            <a:r>
              <a:rPr lang="en-US" altLang="en-US" dirty="0" err="1"/>
              <a:t>TGme</a:t>
            </a:r>
            <a:r>
              <a:rPr lang="en-US" altLang="en-US" dirty="0"/>
              <a:t>: Element ID Extension – AKM Suite Selector</a:t>
            </a:r>
          </a:p>
          <a:p>
            <a:pPr eaLnBrk="1" hangingPunct="1"/>
            <a:r>
              <a:rPr lang="en-US" altLang="en-US" dirty="0"/>
              <a:t>Pending changes: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6FF984-23F2-4F17-A987-CF6FE25F3D0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DE64B4-4D90-4963-AD63-A676AFCAB0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B45A5-593E-4A2F-A04E-D5AA280695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622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July 2022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Teleconferences since May (1): </a:t>
            </a:r>
          </a:p>
          <a:p>
            <a:pPr marL="457200" indent="-4572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Clause 6 new text: </a:t>
            </a:r>
            <a:r>
              <a:rPr lang="en-US" dirty="0">
                <a:hlinkClick r:id="rId3"/>
              </a:rPr>
              <a:t>11-22/0916r2</a:t>
            </a:r>
            <a:r>
              <a:rPr lang="en-US" dirty="0"/>
              <a:t> </a:t>
            </a:r>
          </a:p>
          <a:p>
            <a:pPr marL="342900" lvl="2" indent="-342900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altLang="en-US" sz="2400" b="1" dirty="0"/>
              <a:t>Will have three meetings this week: Monday 13:30 ET, Tuesday 11:15 ET, Thursday 8:00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is here: </a:t>
            </a:r>
            <a:r>
              <a:rPr lang="en-US" altLang="en-US" sz="2400" b="1" dirty="0">
                <a:hlinkClick r:id="rId4"/>
              </a:rPr>
              <a:t>11-22/0843r1</a:t>
            </a:r>
            <a:r>
              <a:rPr lang="en-US" altLang="en-US" sz="2400" b="1" dirty="0"/>
              <a:t>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Clause 6 discussion (purpose and value, alternative (much smaller!) representation)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200" b="1" u="sng" dirty="0"/>
              <a:t>NOTE</a:t>
            </a:r>
            <a:r>
              <a:rPr lang="en-US" altLang="en-US" sz="2200" b="1" dirty="0"/>
              <a:t>: Monday meeting is a “working session” on the clause 6 text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Consider 802/802EC/</a:t>
            </a:r>
            <a:r>
              <a:rPr lang="en-US" altLang="en-US" sz="2400" b="1" dirty="0" err="1"/>
              <a:t>Nendica</a:t>
            </a:r>
            <a:r>
              <a:rPr lang="en-US" altLang="en-US" sz="2400" b="1" dirty="0"/>
              <a:t> activity on IEEE Std 802 revision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Annex G: Discussion of new alternative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 ??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CCADA4-393C-4540-95CB-A73E3732EDB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6009A8-1414-4CBD-BA92-B50D433661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31429F-97C4-41B2-9D77-AEE56DDE6F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9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July 2022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Related to IEEE Std 802 updates: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Clarifying EPD/LPD: </a:t>
            </a:r>
            <a:r>
              <a:rPr lang="en-US" sz="2000" kern="0" dirty="0">
                <a:hlinkClick r:id="rId3"/>
              </a:rPr>
              <a:t>11-20/0174r0</a:t>
            </a:r>
            <a:endParaRPr lang="en-US" sz="2000" b="1" kern="0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b="1" kern="0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34BD0A2-7775-4496-9B74-84083D769F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1E45F0-C6E5-48C4-B3DE-21762A7E38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0ED6C6-EA95-4647-8BF7-AB55168CF1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22510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EF76EB60-A654-4322-A52B-50C16B77FC1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Coex SC will formally meet once</a:t>
            </a:r>
            <a:br>
              <a:rPr lang="en-US" altLang="en-US"/>
            </a:br>
            <a:r>
              <a:rPr lang="en-US" altLang="en-US"/>
              <a:t>(</a:t>
            </a:r>
            <a:r>
              <a:rPr lang="en-AU" altLang="en-US"/>
              <a:t>Wed, 12 Jul 2022 at 4-6 pm)</a:t>
            </a:r>
            <a:endParaRPr lang="en-US" altLang="en-US"/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C621CE41-CE03-4E39-AA5C-93E7FB6E30F5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51076" y="1905000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The Coex SC agenda (11-22-0873)</a:t>
            </a:r>
            <a:endParaRPr lang="en-AU" dirty="0"/>
          </a:p>
          <a:p>
            <a:pPr>
              <a:defRPr/>
            </a:pPr>
            <a:r>
              <a:rPr lang="en-AU" dirty="0"/>
              <a:t>Coex IEEE 802 Tech Talk report</a:t>
            </a:r>
          </a:p>
          <a:p>
            <a:pPr lvl="1">
              <a:defRPr/>
            </a:pPr>
            <a:r>
              <a:rPr lang="en-AU" dirty="0"/>
              <a:t>… advocating for Wi-Fi as main unlicensed technology</a:t>
            </a:r>
          </a:p>
          <a:p>
            <a:pPr>
              <a:defRPr/>
            </a:pPr>
            <a:r>
              <a:rPr lang="en-AU" dirty="0"/>
              <a:t>Deployment of LAA/NR-U</a:t>
            </a:r>
          </a:p>
          <a:p>
            <a:pPr lvl="1">
              <a:defRPr/>
            </a:pPr>
            <a:r>
              <a:rPr lang="en-AU" dirty="0"/>
              <a:t>… and resulting impact of LAA/NR-U on Wi-Fi</a:t>
            </a:r>
          </a:p>
          <a:p>
            <a:pPr>
              <a:defRPr/>
            </a:pPr>
            <a:r>
              <a:rPr lang="en-AU" altLang="en-US" dirty="0"/>
              <a:t>BRAN updates</a:t>
            </a:r>
          </a:p>
          <a:p>
            <a:pPr lvl="1">
              <a:defRPr/>
            </a:pPr>
            <a:r>
              <a:rPr lang="en-AU" altLang="en-US" dirty="0"/>
              <a:t>EN 301 893 (5 GHz) status</a:t>
            </a:r>
          </a:p>
          <a:p>
            <a:pPr lvl="2">
              <a:defRPr/>
            </a:pPr>
            <a:r>
              <a:rPr lang="en-AU" altLang="en-US" dirty="0"/>
              <a:t>… and resulting choices for 802.11be</a:t>
            </a:r>
          </a:p>
          <a:p>
            <a:pPr lvl="1">
              <a:defRPr/>
            </a:pPr>
            <a:r>
              <a:rPr lang="en-AU" altLang="en-US" dirty="0"/>
              <a:t>EN 303 687 (6 GHz) status</a:t>
            </a:r>
          </a:p>
          <a:p>
            <a:pPr lvl="2">
              <a:defRPr/>
            </a:pPr>
            <a:r>
              <a:rPr lang="en-AU" altLang="en-US" dirty="0"/>
              <a:t>… and resulting choices for 802.11ax/be</a:t>
            </a:r>
          </a:p>
          <a:p>
            <a:pPr lvl="2">
              <a:defRPr/>
            </a:pPr>
            <a:r>
              <a:rPr lang="en-AU" altLang="en-US" dirty="0"/>
              <a:t>… with monitoring of NB FH &amp; C2C</a:t>
            </a:r>
          </a:p>
          <a:p>
            <a:pPr>
              <a:defRPr/>
            </a:pPr>
            <a:r>
              <a:rPr lang="en-AU" altLang="en-US" dirty="0"/>
              <a:t>…</a:t>
            </a:r>
          </a:p>
          <a:p>
            <a:pPr lvl="1">
              <a:defRPr/>
            </a:pPr>
            <a:endParaRPr lang="en-AU" altLang="en-US" dirty="0"/>
          </a:p>
          <a:p>
            <a:pPr lvl="1">
              <a:defRPr/>
            </a:pPr>
            <a:endParaRPr lang="en-AU" dirty="0"/>
          </a:p>
          <a:p>
            <a:pPr lvl="1">
              <a:defRPr/>
            </a:pPr>
            <a:endParaRPr lang="en-AU" dirty="0"/>
          </a:p>
          <a:p>
            <a:pPr lvl="1">
              <a:defRPr/>
            </a:pPr>
            <a:r>
              <a:rPr lang="en-AU" dirty="0"/>
              <a:t>Impact of  Work needed in IEEE 802.11 WG because of BRAN decisions</a:t>
            </a:r>
          </a:p>
          <a:p>
            <a:pPr lvl="1">
              <a:defRPr/>
            </a:pPr>
            <a:r>
              <a:rPr lang="en-AU" dirty="0"/>
              <a:t>6 GHz spectrum availability</a:t>
            </a:r>
          </a:p>
          <a:p>
            <a:pPr lvl="1">
              <a:defRPr/>
            </a:pPr>
            <a:r>
              <a:rPr lang="en-AU" dirty="0"/>
              <a:t>60 GHz removal from scope</a:t>
            </a:r>
          </a:p>
          <a:p>
            <a:pPr lvl="1">
              <a:defRPr/>
            </a:pPr>
            <a:r>
              <a:rPr lang="en-AU" dirty="0"/>
              <a:t>3GPP </a:t>
            </a:r>
            <a:r>
              <a:rPr lang="en-AU" dirty="0" err="1"/>
              <a:t>coex</a:t>
            </a:r>
            <a:r>
              <a:rPr lang="en-AU" dirty="0"/>
              <a:t> update</a:t>
            </a:r>
          </a:p>
          <a:p>
            <a:pPr lvl="1">
              <a:defRPr/>
            </a:pPr>
            <a:r>
              <a:rPr lang="en-AU" dirty="0"/>
              <a:t>Coex Tech Talk request for assistance</a:t>
            </a:r>
          </a:p>
          <a:p>
            <a:pPr lvl="1">
              <a:defRPr/>
            </a:pPr>
            <a:endParaRPr lang="en-AU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E0FD3D-A803-4812-9263-ED7D7F60E7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405DDB-F6D9-4693-A77C-DA04F05019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2BB4E-DE00-483A-BB12-697005A1C43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313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itle 1">
            <a:extLst>
              <a:ext uri="{FF2B5EF4-FFF2-40B4-BE49-F238E27FC236}">
                <a16:creationId xmlns:a16="http://schemas.microsoft.com/office/drawing/2014/main" id="{1DF04A73-4DF5-42F1-A7A8-D3E95ADBFB3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Coex SC will formally meet once</a:t>
            </a:r>
            <a:br>
              <a:rPr lang="en-US" altLang="en-US"/>
            </a:br>
            <a:r>
              <a:rPr lang="en-US" altLang="en-US"/>
              <a:t>(</a:t>
            </a:r>
            <a:r>
              <a:rPr lang="en-AU" altLang="en-US"/>
              <a:t>Wed, 12 Jul 2022 at 4-6 pm)</a:t>
            </a:r>
            <a:endParaRPr lang="en-US" altLang="en-US"/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003BE397-E1D3-443E-BDD8-257692247BE3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51076" y="1905000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The Coex SC agenda (11-22-0873)</a:t>
            </a:r>
            <a:endParaRPr lang="en-AU" dirty="0"/>
          </a:p>
          <a:p>
            <a:pPr>
              <a:defRPr/>
            </a:pPr>
            <a:r>
              <a:rPr lang="en-AU" dirty="0"/>
              <a:t>…</a:t>
            </a:r>
          </a:p>
          <a:p>
            <a:pPr>
              <a:defRPr/>
            </a:pPr>
            <a:r>
              <a:rPr lang="en-AU" dirty="0"/>
              <a:t>Coex with 802.15.4be</a:t>
            </a:r>
          </a:p>
          <a:p>
            <a:pPr lvl="1">
              <a:defRPr/>
            </a:pPr>
            <a:r>
              <a:rPr lang="en-AU" dirty="0"/>
              <a:t>… will be discussed in WNG on Tue EV2</a:t>
            </a:r>
            <a:endParaRPr lang="en-AU" altLang="en-US" dirty="0"/>
          </a:p>
          <a:p>
            <a:pPr>
              <a:defRPr/>
            </a:pPr>
            <a:r>
              <a:rPr lang="en-AU" altLang="en-US" dirty="0"/>
              <a:t>Coex with 3GPP SL-U</a:t>
            </a:r>
          </a:p>
          <a:p>
            <a:pPr lvl="1">
              <a:defRPr/>
            </a:pPr>
            <a:r>
              <a:rPr lang="en-AU" dirty="0"/>
              <a:t>… a new concern coming out of 3GPP</a:t>
            </a:r>
          </a:p>
          <a:p>
            <a:pPr>
              <a:defRPr/>
            </a:pPr>
            <a:r>
              <a:rPr lang="en-AU" dirty="0"/>
              <a:t>6 GHz spectrum availability</a:t>
            </a:r>
          </a:p>
          <a:p>
            <a:pPr lvl="1">
              <a:defRPr/>
            </a:pPr>
            <a:r>
              <a:rPr lang="en-AU" dirty="0"/>
              <a:t>… and the push for IMT in 6 GHz</a:t>
            </a:r>
          </a:p>
          <a:p>
            <a:pPr>
              <a:defRPr/>
            </a:pPr>
            <a:r>
              <a:rPr lang="en-AU" dirty="0"/>
              <a:t>Update on 60 GHz </a:t>
            </a:r>
            <a:r>
              <a:rPr lang="en-AU" dirty="0" err="1"/>
              <a:t>coex</a:t>
            </a:r>
            <a:endParaRPr lang="en-AU" dirty="0"/>
          </a:p>
          <a:p>
            <a:pPr lvl="1">
              <a:defRPr/>
            </a:pPr>
            <a:r>
              <a:rPr lang="en-AU" dirty="0"/>
              <a:t>… with not much happening</a:t>
            </a:r>
          </a:p>
          <a:p>
            <a:pPr lvl="1">
              <a:defRPr/>
            </a:pPr>
            <a:endParaRPr lang="en-AU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0552732-FFEC-4B08-B41B-AC6B4E0D87C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A69229-86A7-44CC-B86C-F990331A80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5BD36-39D7-45D0-B23A-9E1D641297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55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641909"/>
            <a:ext cx="10361084" cy="770867"/>
          </a:xfrm>
        </p:spPr>
        <p:txBody>
          <a:bodyPr/>
          <a:lstStyle/>
          <a:p>
            <a:r>
              <a:rPr lang="en-US" altLang="en-US" sz="2800" dirty="0"/>
              <a:t>PAR Review SC – Snapshot slide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525506"/>
            <a:ext cx="10873208" cy="4949909"/>
          </a:xfrm>
        </p:spPr>
        <p:txBody>
          <a:bodyPr/>
          <a:lstStyle/>
          <a:p>
            <a:pPr marL="285750" indent="-285750"/>
            <a:r>
              <a:rPr lang="en-US" sz="2000" dirty="0"/>
              <a:t>PARs to be considered on </a:t>
            </a:r>
            <a:r>
              <a:rPr lang="en-US" altLang="en-US" sz="2000" dirty="0"/>
              <a:t>11 and 12 July 2022  13:30-15:30 ET  - Comments due July 12</a:t>
            </a:r>
            <a:r>
              <a:rPr lang="en-US" altLang="en-US" sz="2000" baseline="30000" dirty="0"/>
              <a:t>th  </a:t>
            </a:r>
            <a:r>
              <a:rPr lang="en-US" sz="2000" b="1" i="0" dirty="0">
                <a:solidFill>
                  <a:srgbClr val="000000"/>
                </a:solidFill>
                <a:effectLst/>
              </a:rPr>
              <a:t>18:00</a:t>
            </a:r>
          </a:p>
          <a:p>
            <a:r>
              <a:rPr lang="en-US" sz="2000" b="1" dirty="0"/>
              <a:t>July 10-15, 2022, Montreal, Quebec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60802 - Standard - Time-Sensitive Networking Profile for Industrial Automation, </a:t>
            </a:r>
            <a:r>
              <a:rPr lang="en-US" sz="2000" dirty="0">
                <a:hlinkClick r:id="rId2"/>
              </a:rPr>
              <a:t>PAR</a:t>
            </a:r>
            <a:r>
              <a:rPr lang="en-US" sz="2000" dirty="0"/>
              <a:t>, </a:t>
            </a:r>
            <a:r>
              <a:rPr lang="en-US" sz="2000" dirty="0">
                <a:hlinkClick r:id="rId3"/>
              </a:rPr>
              <a:t>CSD</a:t>
            </a:r>
            <a:r>
              <a:rPr lang="en-US" sz="2000" dirty="0"/>
              <a:t>, and </a:t>
            </a:r>
            <a:r>
              <a:rPr lang="en-US" sz="2000" dirty="0">
                <a:hlinkClick r:id="rId4"/>
              </a:rPr>
              <a:t>PAR Extension</a:t>
            </a:r>
            <a:endParaRPr lang="en-US" sz="2000" dirty="0"/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802.1Qdv - Amendment: Enhancements to Cyclic Queuing and Forwarding, </a:t>
            </a:r>
            <a:r>
              <a:rPr lang="en-US" sz="2000" dirty="0">
                <a:hlinkClick r:id="rId5"/>
              </a:rPr>
              <a:t>PAR</a:t>
            </a:r>
            <a:r>
              <a:rPr lang="en-US" sz="2000" dirty="0"/>
              <a:t> and </a:t>
            </a:r>
            <a:r>
              <a:rPr lang="en-US" sz="2000" dirty="0">
                <a:hlinkClick r:id="rId6"/>
              </a:rPr>
              <a:t>CSD</a:t>
            </a:r>
            <a:endParaRPr lang="en-US" sz="2000" dirty="0"/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802.1Qdw - Amendment: Source Flow Control, </a:t>
            </a:r>
            <a:r>
              <a:rPr lang="en-US" sz="2000" dirty="0">
                <a:hlinkClick r:id="rId7"/>
              </a:rPr>
              <a:t>PAR</a:t>
            </a:r>
            <a:r>
              <a:rPr lang="en-US" sz="2000" dirty="0"/>
              <a:t> and </a:t>
            </a:r>
            <a:r>
              <a:rPr lang="en-US" sz="2000" dirty="0">
                <a:hlinkClick r:id="rId8"/>
              </a:rPr>
              <a:t>CSD</a:t>
            </a:r>
            <a:endParaRPr lang="en-US" sz="2000" dirty="0"/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802.1CQ - Standard - Multicast and Local Address Assignment, </a:t>
            </a:r>
            <a:r>
              <a:rPr lang="en-US" sz="2000" dirty="0">
                <a:hlinkClick r:id="rId9"/>
              </a:rPr>
              <a:t>PAR Extension</a:t>
            </a:r>
            <a:endParaRPr lang="en-US" sz="2000" dirty="0"/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802.1DC - Standard - Quality of Service Provision by Network Systems, </a:t>
            </a:r>
            <a:r>
              <a:rPr lang="en-US" sz="2000" dirty="0">
                <a:hlinkClick r:id="rId10"/>
              </a:rPr>
              <a:t>PAR Extension</a:t>
            </a:r>
            <a:endParaRPr lang="en-US" sz="2000" dirty="0"/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802.1Qcz - Amendment: Congestion Isolation, </a:t>
            </a:r>
            <a:r>
              <a:rPr lang="en-US" sz="2000" dirty="0">
                <a:hlinkClick r:id="rId11"/>
              </a:rPr>
              <a:t>PAR Extension</a:t>
            </a:r>
            <a:endParaRPr lang="en-US" sz="2000" dirty="0"/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802.1Qdd - Amendment: Resource Allocation Protocol, </a:t>
            </a:r>
            <a:r>
              <a:rPr lang="en-US" sz="2000" dirty="0">
                <a:hlinkClick r:id="rId12"/>
              </a:rPr>
              <a:t>PAR Extension</a:t>
            </a:r>
            <a:endParaRPr lang="en-US" sz="2000" dirty="0"/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802.3 Industry Connections - New Ethernet Applications, </a:t>
            </a:r>
            <a:r>
              <a:rPr lang="en-US" sz="2000" dirty="0">
                <a:hlinkClick r:id="rId13"/>
              </a:rPr>
              <a:t>Endorsement Letter &amp; ICAID</a:t>
            </a:r>
            <a:endParaRPr lang="en-US" sz="2000" dirty="0"/>
          </a:p>
          <a:p>
            <a:pPr marL="457200" indent="-457200">
              <a:buFont typeface="+mj-lt"/>
              <a:buAutoNum type="arabicParenR"/>
            </a:pPr>
            <a:r>
              <a:rPr lang="en-US" sz="2000" dirty="0"/>
              <a:t>802.15.4 - Standard for Low Rate Wireless Networks, Revision </a:t>
            </a:r>
            <a:r>
              <a:rPr lang="en-US" sz="2000" dirty="0">
                <a:hlinkClick r:id="rId14"/>
              </a:rPr>
              <a:t>PAR </a:t>
            </a:r>
            <a:endParaRPr lang="en-US" sz="2000" dirty="0"/>
          </a:p>
          <a:p>
            <a:r>
              <a:rPr lang="en-US" altLang="en-US" sz="2000" dirty="0"/>
              <a:t>Feedback to be reviewed on Thursda</a:t>
            </a:r>
            <a:r>
              <a:rPr lang="en-US" sz="2000" dirty="0"/>
              <a:t>y 14 July 2022, </a:t>
            </a:r>
            <a:r>
              <a:rPr lang="en-US" altLang="en-US" sz="2000" dirty="0"/>
              <a:t>13:30-15:30 ET 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B793F29-2323-469F-B88E-B328FA0B7A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669EF34-7211-42AC-8AFD-AD5F8E5DBA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8A925D0A-ABC2-466D-8622-F018B9E5D4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889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7669</TotalTime>
  <Words>4274</Words>
  <Application>Microsoft Office PowerPoint</Application>
  <PresentationFormat>Widescreen</PresentationFormat>
  <Paragraphs>684</Paragraphs>
  <Slides>34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微软雅黑</vt:lpstr>
      <vt:lpstr>Arial</vt:lpstr>
      <vt:lpstr>Calibri</vt:lpstr>
      <vt:lpstr>Times New Roman</vt:lpstr>
      <vt:lpstr>Wingdings</vt:lpstr>
      <vt:lpstr>Office Theme</vt:lpstr>
      <vt:lpstr>Document</vt:lpstr>
      <vt:lpstr>WG11 Opening Report Snapshot Slides July 2022</vt:lpstr>
      <vt:lpstr>Abstract</vt:lpstr>
      <vt:lpstr>Editors meeting: Agenda for 2022-07-12</vt:lpstr>
      <vt:lpstr>ANA Status</vt:lpstr>
      <vt:lpstr>ARC (Architecture) – July 2022</vt:lpstr>
      <vt:lpstr>ARC (Architecture) – July 2022</vt:lpstr>
      <vt:lpstr>The Coex SC will formally meet once (Wed, 12 Jul 2022 at 4-6 pm)</vt:lpstr>
      <vt:lpstr>The Coex SC will formally meet once (Wed, 12 Jul 2022 at 4-6 pm)</vt:lpstr>
      <vt:lpstr>PAR Review SC – Snapshot slide Chair: Jon Rosdahl</vt:lpstr>
      <vt:lpstr>802.11 WNG – July 2022</vt:lpstr>
      <vt:lpstr>IEEE 802 JTC1 SC will meet once on Tue, 12 July 2022 @ 4-6pm ET</vt:lpstr>
      <vt:lpstr>A large number of IEEE 802 submissions are in the PSDO balloting process</vt:lpstr>
      <vt:lpstr>IEEE 802 has 129 standards in or through the PSDO pipeline</vt:lpstr>
      <vt:lpstr>REVme (Maintenance) Summary </vt:lpstr>
      <vt:lpstr>TGaz Next Generation Positioning</vt:lpstr>
      <vt:lpstr>TGaz Next Generation Positioning</vt:lpstr>
      <vt:lpstr>TGaz Next Generation Positioning</vt:lpstr>
      <vt:lpstr>TGbb – Light Communication</vt:lpstr>
      <vt:lpstr>IEEE 802.11 TGbc Broadcast Services Chair: Marc Emmelmann</vt:lpstr>
      <vt:lpstr>IEEE 802.11 TGbc Broadcast Services Chair: Marc Emmelmann</vt:lpstr>
      <vt:lpstr>TGbd – Next Gen V2X</vt:lpstr>
      <vt:lpstr>TGbd meetings for the July Plenary Week</vt:lpstr>
      <vt:lpstr>IEEE 802.11 TGbd Timeline</vt:lpstr>
      <vt:lpstr>TGbe (Extremely High Throughput)</vt:lpstr>
      <vt:lpstr>TGbe July F2F Schedule</vt:lpstr>
      <vt:lpstr>TGbf (WLAN Sensing)– July 2022</vt:lpstr>
      <vt:lpstr>TGbf Timeline (Updated)</vt:lpstr>
      <vt:lpstr>PowerPoint Presentation</vt:lpstr>
      <vt:lpstr>TGbh (Random and Changing MAC Addresses) – July 2022</vt:lpstr>
      <vt:lpstr>IEEE 802.11 TGbi – July 2022</vt:lpstr>
      <vt:lpstr>IEEE 802.11 AIML TIG – July 2022 Artificial Intelligence and Machine Learning </vt:lpstr>
      <vt:lpstr>AMP TIG for July 2022 IEEE 802.11 Plenary</vt:lpstr>
      <vt:lpstr>AMP TIG for July 2022 IEEE 802.11 Plenary</vt:lpstr>
      <vt:lpstr>802.11 ITU Liaison Ad Hoc (ITU AHG) – July 2022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193</cp:revision>
  <cp:lastPrinted>1601-01-01T00:00:00Z</cp:lastPrinted>
  <dcterms:created xsi:type="dcterms:W3CDTF">2018-05-02T19:26:26Z</dcterms:created>
  <dcterms:modified xsi:type="dcterms:W3CDTF">2022-07-10T23:16:42Z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