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257" r:id="rId3"/>
    <p:sldId id="262" r:id="rId4"/>
    <p:sldId id="266" r:id="rId5"/>
    <p:sldId id="267" r:id="rId6"/>
    <p:sldId id="268" r:id="rId7"/>
    <p:sldId id="265" r:id="rId8"/>
    <p:sldId id="269" r:id="rId9"/>
    <p:sldId id="275" r:id="rId10"/>
    <p:sldId id="277" r:id="rId11"/>
    <p:sldId id="270" r:id="rId12"/>
    <p:sldId id="271" r:id="rId13"/>
    <p:sldId id="273" r:id="rId14"/>
    <p:sldId id="278" r:id="rId15"/>
    <p:sldId id="286" r:id="rId16"/>
    <p:sldId id="287" r:id="rId17"/>
    <p:sldId id="288" r:id="rId18"/>
    <p:sldId id="264"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87" d="100"/>
          <a:sy n="87" d="100"/>
        </p:scale>
        <p:origin x="298" y="67"/>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2022</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2022</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2022</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2022</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802.11-22/0855r1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July 2022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2022-6-6</a:t>
            </a:r>
          </a:p>
        </p:txBody>
      </p:sp>
      <p:sp>
        <p:nvSpPr>
          <p:cNvPr id="6" name="Date Placeholder 3"/>
          <p:cNvSpPr>
            <a:spLocks noGrp="1"/>
          </p:cNvSpPr>
          <p:nvPr>
            <p:ph type="dt" idx="10"/>
          </p:nvPr>
        </p:nvSpPr>
        <p:spPr/>
        <p:txBody>
          <a:bodyPr/>
          <a:lstStyle/>
          <a:p>
            <a:r>
              <a:rPr lang="en-US"/>
              <a:t>July 2022</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103704216"/>
              </p:ext>
            </p:extLst>
          </p:nvPr>
        </p:nvGraphicFramePr>
        <p:xfrm>
          <a:off x="990600" y="3482975"/>
          <a:ext cx="10164763" cy="2466975"/>
        </p:xfrm>
        <a:graphic>
          <a:graphicData uri="http://schemas.openxmlformats.org/presentationml/2006/ole">
            <mc:AlternateContent xmlns:mc="http://schemas.openxmlformats.org/markup-compatibility/2006">
              <mc:Choice xmlns:v="urn:schemas-microsoft-com:vml" Requires="v">
                <p:oleObj name="Document" r:id="rId3" imgW="10444320" imgH="2540160" progId="Word.Document.8">
                  <p:embed/>
                </p:oleObj>
              </mc:Choice>
              <mc:Fallback>
                <p:oleObj name="Document" r:id="rId3" imgW="10444320" imgH="2540160" progId="Word.Document.8">
                  <p:embed/>
                  <p:pic>
                    <p:nvPicPr>
                      <p:cNvPr id="0" name="Picture 3"/>
                      <p:cNvPicPr>
                        <a:picLocks noChangeAspect="1" noChangeArrowheads="1"/>
                      </p:cNvPicPr>
                      <p:nvPr/>
                    </p:nvPicPr>
                    <p:blipFill>
                      <a:blip r:embed="rId4"/>
                      <a:srcRect/>
                      <a:stretch>
                        <a:fillRect/>
                      </a:stretch>
                    </p:blipFill>
                    <p:spPr bwMode="auto">
                      <a:xfrm>
                        <a:off x="990600" y="3482975"/>
                        <a:ext cx="10164763"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July 2022</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July 2022</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July 2022</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878128407"/>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 Harry Bims</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meeting</a:t>
            </a:r>
          </a:p>
        </p:txBody>
      </p:sp>
      <p:sp>
        <p:nvSpPr>
          <p:cNvPr id="3" name="Content Placeholder 2"/>
          <p:cNvSpPr>
            <a:spLocks noGrp="1"/>
          </p:cNvSpPr>
          <p:nvPr>
            <p:ph idx="1"/>
          </p:nvPr>
        </p:nvSpPr>
        <p:spPr>
          <a:xfrm>
            <a:off x="914401" y="1267818"/>
            <a:ext cx="10361084" cy="5113510"/>
          </a:xfrm>
        </p:spPr>
        <p:txBody>
          <a:bodyPr numCol="2">
            <a:normAutofit/>
          </a:bodyPr>
          <a:lstStyle/>
          <a:p>
            <a:r>
              <a:rPr lang="en-GB" altLang="en-US" sz="1400" dirty="0"/>
              <a:t>Agenda Agreement </a:t>
            </a:r>
          </a:p>
          <a:p>
            <a:r>
              <a:rPr lang="en-GB" altLang="en-US" sz="1400" dirty="0"/>
              <a:t>Submissions to be discussed</a:t>
            </a:r>
          </a:p>
          <a:p>
            <a:pPr marL="457200" lvl="1" indent="0"/>
            <a:r>
              <a:rPr lang="en-GB" altLang="en-US" sz="1400" u="sng" dirty="0"/>
              <a:t>MOTIONS</a:t>
            </a:r>
          </a:p>
          <a:p>
            <a:pPr lvl="1">
              <a:buFont typeface="Arial" panose="020B0604020202020204" pitchFamily="34" charset="0"/>
              <a:buChar char="•"/>
            </a:pPr>
            <a:r>
              <a:rPr lang="en-GB" altLang="en-US" sz="1400" dirty="0"/>
              <a:t>Approval of meeting minutes </a:t>
            </a:r>
          </a:p>
          <a:p>
            <a:pPr lvl="1"/>
            <a:endParaRPr lang="en-GB" altLang="en-US" sz="1400" u="sng" dirty="0"/>
          </a:p>
          <a:p>
            <a:pPr lvl="1"/>
            <a:r>
              <a:rPr lang="en-GB" altLang="en-US" sz="1400" u="sng" dirty="0"/>
              <a:t>General</a:t>
            </a:r>
            <a:r>
              <a:rPr lang="en-GB" altLang="en-US" sz="1400" dirty="0"/>
              <a:t> </a:t>
            </a:r>
          </a:p>
          <a:p>
            <a:pPr marL="800100" lvl="1" indent="-342900">
              <a:buFont typeface="Arial" panose="020B0604020202020204" pitchFamily="34" charset="0"/>
              <a:buChar char="•"/>
            </a:pPr>
            <a:r>
              <a:rPr lang="en-GB" altLang="en-US" sz="1400" dirty="0"/>
              <a:t>Reply to Thoughts on D2.0 (doc. 11-22-0831r0)</a:t>
            </a:r>
          </a:p>
          <a:p>
            <a:pPr marL="1200150" lvl="2" indent="-342900">
              <a:buFont typeface="Arial" panose="020B0604020202020204" pitchFamily="34" charset="0"/>
              <a:buChar char="•"/>
            </a:pPr>
            <a:r>
              <a:rPr lang="en-GB" altLang="en-US" sz="1200" dirty="0"/>
              <a:t>Doc. 11-22-0960r0</a:t>
            </a:r>
          </a:p>
          <a:p>
            <a:pPr marL="800100" lvl="1" indent="-342900">
              <a:buFont typeface="Arial" panose="020B0604020202020204" pitchFamily="34" charset="0"/>
              <a:buChar char="•"/>
            </a:pPr>
            <a:r>
              <a:rPr lang="en-GB" altLang="en-US" sz="1400" dirty="0"/>
              <a:t>Comment resolution on Draft 2.1</a:t>
            </a:r>
          </a:p>
          <a:p>
            <a:pPr marL="1200150" lvl="2" indent="-342900">
              <a:buFont typeface="Arial" panose="020B0604020202020204" pitchFamily="34" charset="0"/>
              <a:buChar char="•"/>
            </a:pPr>
            <a:r>
              <a:rPr lang="en-GB" altLang="en-US" sz="1200" dirty="0"/>
              <a:t>Doc. 11-22-0949r1</a:t>
            </a:r>
          </a:p>
          <a:p>
            <a:pPr marL="457200" lvl="1" indent="0"/>
            <a:endParaRPr lang="en-GB" altLang="en-US" sz="1400" u="sng" dirty="0"/>
          </a:p>
          <a:p>
            <a:pPr marL="457200" lvl="1" indent="0"/>
            <a:r>
              <a:rPr lang="en-GB" altLang="en-US" sz="1400" u="sng" dirty="0"/>
              <a:t>MOTIONS</a:t>
            </a:r>
          </a:p>
          <a:p>
            <a:pPr lvl="1">
              <a:buFont typeface="Arial" panose="020B0604020202020204" pitchFamily="34" charset="0"/>
              <a:buChar char="•"/>
            </a:pPr>
            <a:r>
              <a:rPr lang="en-GB" altLang="en-US" sz="1400" dirty="0"/>
              <a:t>Move to create D3.0 and re-circulation </a:t>
            </a:r>
            <a:endParaRPr lang="tr-TR" altLang="en-US" sz="1400" dirty="0"/>
          </a:p>
          <a:p>
            <a:pPr marL="457200" lvl="1" indent="0"/>
            <a:endParaRPr lang="en-GB" altLang="en-US" sz="1400" dirty="0"/>
          </a:p>
          <a:p>
            <a:pPr marL="457200" lvl="1" indent="0"/>
            <a:r>
              <a:rPr lang="en-GB" altLang="en-US" sz="1400" dirty="0"/>
              <a:t>AOB</a:t>
            </a:r>
          </a:p>
          <a:p>
            <a:pPr lvl="1">
              <a:buFont typeface="Arial" panose="020B0604020202020204" pitchFamily="34" charset="0"/>
              <a:buChar char="•"/>
            </a:pPr>
            <a:r>
              <a:rPr lang="en-GB" altLang="en-US" sz="1400" dirty="0"/>
              <a:t>Telecon schedule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July 2022</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July 2022</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0" y="685801"/>
            <a:ext cx="10475383" cy="1065213"/>
          </a:xfrm>
        </p:spPr>
        <p:txBody>
          <a:bodyPr/>
          <a:lstStyle/>
          <a:p>
            <a:pPr algn="l">
              <a:buFontTx/>
              <a:buNone/>
            </a:pPr>
            <a:r>
              <a:rPr lang="en-GB" altLang="en-US" dirty="0"/>
              <a:t>Motion to approve the minutes from the May 2022 meeting</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the minutes from the May 2022 plenary meeting, specifically: </a:t>
            </a:r>
          </a:p>
          <a:p>
            <a:pPr marL="342900" marR="0" lvl="0" indent="-342900" algn="l" defTabSz="449263" rtl="0" eaLnBrk="1" fontAlgn="base" latinLnBrk="0" hangingPunct="1">
              <a:lnSpc>
                <a:spcPct val="100000"/>
              </a:lnSpc>
              <a:spcBef>
                <a:spcPts val="600"/>
              </a:spcBef>
              <a:spcAft>
                <a:spcPct val="0"/>
              </a:spcAft>
              <a:buClr>
                <a:srgbClr val="000000"/>
              </a:buClr>
              <a:buSzPct val="100000"/>
              <a:buFont typeface="Arial" panose="020B0604020202020204" pitchFamily="34" charset="0"/>
              <a:buChar char="•"/>
              <a:tabLst/>
              <a:defRPr/>
            </a:pPr>
            <a:r>
              <a:rPr kumimoji="0" lang="en-GB" altLang="en-US" sz="2400" b="1" i="0" u="none" strike="noStrike" kern="0" cap="none" spc="0" normalizeH="0" baseline="0" noProof="0" dirty="0">
                <a:ln>
                  <a:noFill/>
                </a:ln>
                <a:solidFill>
                  <a:srgbClr val="000000"/>
                </a:solidFill>
                <a:effectLst/>
                <a:uLnTx/>
                <a:uFillTx/>
                <a:latin typeface="Times New Roman"/>
                <a:ea typeface="MS Gothic"/>
                <a:cs typeface="+mn-cs"/>
              </a:rPr>
              <a:t>Doc. </a:t>
            </a:r>
            <a:endParaRPr lang="en-GB" altLang="en-US" sz="2000" dirty="0"/>
          </a:p>
          <a:p>
            <a:endParaRPr lang="en-GB" altLang="en-US" sz="2000" dirty="0"/>
          </a:p>
          <a:p>
            <a:endParaRPr lang="en-GB" altLang="en-US" sz="2000" dirty="0"/>
          </a:p>
          <a:p>
            <a:r>
              <a:rPr lang="en-GB" altLang="en-US" sz="2000" dirty="0"/>
              <a:t>Move: 		</a:t>
            </a:r>
          </a:p>
          <a:p>
            <a:r>
              <a:rPr lang="en-GB" altLang="en-US" sz="2000" dirty="0"/>
              <a:t>Second:		</a:t>
            </a:r>
          </a:p>
          <a:p>
            <a:endParaRPr lang="en-GB" altLang="en-US" sz="2000" dirty="0"/>
          </a:p>
          <a:p>
            <a:r>
              <a:rPr lang="en-GB" altLang="en-US" sz="2000" dirty="0"/>
              <a:t>Y / N / A 	</a:t>
            </a:r>
            <a:endParaRPr lang="en-GB" altLang="en-US" dirty="0"/>
          </a:p>
        </p:txBody>
      </p:sp>
    </p:spTree>
    <p:extLst>
      <p:ext uri="{BB962C8B-B14F-4D97-AF65-F5344CB8AC3E}">
        <p14:creationId xmlns:p14="http://schemas.microsoft.com/office/powerpoint/2010/main" val="6983575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July 2022</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 to approve the minutes between the May 2022 and July 2022 meeting</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the minutes from the telecons between the May 2022 and July 2022 meeting, specifically: </a:t>
            </a:r>
          </a:p>
          <a:p>
            <a:pPr>
              <a:buFont typeface="Arial" panose="020B0604020202020204" pitchFamily="34" charset="0"/>
              <a:buChar char="•"/>
            </a:pPr>
            <a:r>
              <a:rPr lang="en-GB" altLang="en-US" dirty="0"/>
              <a:t>Doc. </a:t>
            </a:r>
          </a:p>
          <a:p>
            <a:pPr>
              <a:buFont typeface="Arial" panose="020B0604020202020204" pitchFamily="34" charset="0"/>
              <a:buChar char="•"/>
            </a:pPr>
            <a:endParaRPr lang="en-GB" altLang="en-US" dirty="0"/>
          </a:p>
          <a:p>
            <a:endParaRPr lang="en-GB" altLang="en-US" sz="2000" dirty="0"/>
          </a:p>
          <a:p>
            <a:r>
              <a:rPr lang="en-GB" altLang="en-US" sz="2000" dirty="0"/>
              <a:t>Move: 		</a:t>
            </a:r>
          </a:p>
          <a:p>
            <a:r>
              <a:rPr lang="en-GB" altLang="en-US" sz="2000" dirty="0"/>
              <a:t>Second:		</a:t>
            </a:r>
          </a:p>
          <a:p>
            <a:endParaRPr lang="en-GB" altLang="en-US" sz="2000" dirty="0"/>
          </a:p>
          <a:p>
            <a:r>
              <a:rPr lang="en-GB" altLang="en-US" sz="2000" dirty="0"/>
              <a:t>Y / N / A	</a:t>
            </a:r>
          </a:p>
          <a:p>
            <a:r>
              <a:rPr lang="en-GB" altLang="en-US" sz="2000" dirty="0"/>
              <a:t>	</a:t>
            </a:r>
            <a:endParaRPr lang="en-GB" altLang="en-US" dirty="0"/>
          </a:p>
        </p:txBody>
      </p:sp>
    </p:spTree>
    <p:extLst>
      <p:ext uri="{BB962C8B-B14F-4D97-AF65-F5344CB8AC3E}">
        <p14:creationId xmlns:p14="http://schemas.microsoft.com/office/powerpoint/2010/main" val="38222406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July 2022</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pPr marL="0" lvl="0" indent="0">
              <a:tabLst>
                <a:tab pos="457200" algn="l"/>
              </a:tabLst>
            </a:pPr>
            <a:r>
              <a:rPr lang="en-US" sz="2400" b="1" dirty="0">
                <a:effectLst/>
                <a:latin typeface="Times New Roman" panose="02020603050405020304" pitchFamily="18" charset="0"/>
                <a:ea typeface="Times New Roman" panose="02020603050405020304" pitchFamily="18" charset="0"/>
              </a:rPr>
              <a:t>Having approved comment resolutions for all of the comments in </a:t>
            </a:r>
            <a:br>
              <a:rPr lang="en-US" sz="2400" b="1" dirty="0">
                <a:effectLst/>
                <a:latin typeface="Times New Roman" panose="02020603050405020304" pitchFamily="18" charset="0"/>
                <a:ea typeface="Times New Roman" panose="02020603050405020304" pitchFamily="18" charset="0"/>
              </a:rPr>
            </a:br>
            <a:r>
              <a:rPr lang="en-US" sz="2400" b="1" dirty="0">
                <a:effectLst/>
                <a:latin typeface="Times New Roman" panose="02020603050405020304" pitchFamily="18" charset="0"/>
                <a:ea typeface="Times New Roman" panose="02020603050405020304" pitchFamily="18" charset="0"/>
              </a:rPr>
              <a:t>doc. 11-22/XXXX for </a:t>
            </a:r>
            <a:r>
              <a:rPr lang="en-US" sz="2400" b="1" dirty="0" err="1">
                <a:effectLst/>
                <a:latin typeface="Times New Roman" panose="02020603050405020304" pitchFamily="18" charset="0"/>
                <a:ea typeface="Times New Roman" panose="02020603050405020304" pitchFamily="18" charset="0"/>
              </a:rPr>
              <a:t>TGbb</a:t>
            </a:r>
            <a:r>
              <a:rPr lang="en-US" sz="2400" b="1" dirty="0">
                <a:effectLst/>
                <a:latin typeface="Times New Roman" panose="02020603050405020304" pitchFamily="18" charset="0"/>
                <a:ea typeface="Times New Roman" panose="02020603050405020304" pitchFamily="18" charset="0"/>
              </a:rPr>
              <a:t> Draft 2</a:t>
            </a:r>
            <a:r>
              <a:rPr lang="en-US" dirty="0">
                <a:latin typeface="Times New Roman" panose="02020603050405020304" pitchFamily="18" charset="0"/>
                <a:ea typeface="Times New Roman" panose="02020603050405020304" pitchFamily="18" charset="0"/>
              </a:rPr>
              <a:t>.1,</a:t>
            </a:r>
            <a:br>
              <a:rPr lang="en-US" sz="2400" b="1" dirty="0">
                <a:effectLst/>
                <a:latin typeface="Times New Roman" panose="02020603050405020304" pitchFamily="18" charset="0"/>
                <a:ea typeface="Times New Roman" panose="02020603050405020304" pitchFamily="18" charset="0"/>
              </a:rPr>
            </a:br>
            <a:r>
              <a:rPr lang="en-US" sz="2400" b="1" dirty="0">
                <a:effectLst/>
                <a:latin typeface="Times New Roman" panose="02020603050405020304" pitchFamily="18" charset="0"/>
                <a:ea typeface="Times New Roman" panose="02020603050405020304" pitchFamily="18" charset="0"/>
              </a:rPr>
              <a:t>Instruct the editor to prepare Draft 3.0 incorporating these resolutions, and</a:t>
            </a:r>
          </a:p>
          <a:p>
            <a:pPr marL="0" lvl="0" indent="0">
              <a:tabLst>
                <a:tab pos="457200" algn="l"/>
              </a:tabLst>
            </a:pPr>
            <a:r>
              <a:rPr lang="en-US" dirty="0">
                <a:latin typeface="Times New Roman" panose="02020603050405020304" pitchFamily="18" charset="0"/>
                <a:ea typeface="Times New Roman" panose="02020603050405020304" pitchFamily="18" charset="0"/>
              </a:rPr>
              <a:t>Start a 15-day WG re-circulation LB. </a:t>
            </a:r>
            <a:endParaRPr lang="en-US" sz="2400" b="1" dirty="0">
              <a:effectLst/>
              <a:latin typeface="Times New Roman" panose="02020603050405020304" pitchFamily="18" charset="0"/>
              <a:ea typeface="Times New Roman" panose="02020603050405020304" pitchFamily="18" charset="0"/>
            </a:endParaRPr>
          </a:p>
          <a:p>
            <a:endParaRPr lang="en-GB" altLang="en-US" sz="2000" dirty="0"/>
          </a:p>
          <a:p>
            <a:r>
              <a:rPr lang="en-GB" altLang="en-US" sz="2000" dirty="0"/>
              <a:t>Move: 		</a:t>
            </a:r>
          </a:p>
          <a:p>
            <a:r>
              <a:rPr lang="en-GB" altLang="en-US" sz="2000" dirty="0"/>
              <a:t>Second:		</a:t>
            </a:r>
          </a:p>
          <a:p>
            <a:endParaRPr lang="en-GB" altLang="en-US" sz="2000" dirty="0"/>
          </a:p>
          <a:p>
            <a:r>
              <a:rPr lang="en-GB" altLang="en-US" sz="2000" dirty="0"/>
              <a:t>Y / N / A	</a:t>
            </a:r>
          </a:p>
        </p:txBody>
      </p:sp>
    </p:spTree>
    <p:extLst>
      <p:ext uri="{BB962C8B-B14F-4D97-AF65-F5344CB8AC3E}">
        <p14:creationId xmlns:p14="http://schemas.microsoft.com/office/powerpoint/2010/main" val="28764648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July 2022</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Telecom schedule</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endParaRPr lang="en-GB" altLang="en-US" dirty="0"/>
          </a:p>
          <a:p>
            <a:endParaRPr lang="en-GB" altLang="en-US" dirty="0"/>
          </a:p>
          <a:p>
            <a:endParaRPr lang="en-GB" altLang="en-US" dirty="0"/>
          </a:p>
        </p:txBody>
      </p:sp>
    </p:spTree>
    <p:extLst>
      <p:ext uri="{BB962C8B-B14F-4D97-AF65-F5344CB8AC3E}">
        <p14:creationId xmlns:p14="http://schemas.microsoft.com/office/powerpoint/2010/main" val="2303631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July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teleconferences at the July 2022 plenary.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July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July 2022</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459013" y="800100"/>
            <a:ext cx="9373458"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GB" altLang="en-US" kern="0" dirty="0">
                  <a:solidFill>
                    <a:srgbClr val="000000"/>
                  </a:solidFill>
                  <a:latin typeface="Times New Roman"/>
                </a:rPr>
                <a:t>Link to IEEE Disclosure of Affiliation </a:t>
              </a:r>
            </a:p>
            <a:p>
              <a:pPr lvl="2">
                <a:defRPr/>
              </a:pPr>
              <a:r>
                <a:rPr lang="en-GB" altLang="en-US" sz="2000" kern="0" dirty="0">
                  <a:solidFill>
                    <a:srgbClr val="000000"/>
                  </a:solidFill>
                  <a:latin typeface="Times New Roman"/>
                  <a:hlinkClick r:id="rId3"/>
                </a:rPr>
                <a:t>http://standards.ieee.org/faqs/affiliationFAQ.html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Links to IEEE Antitrust Guidelines</a:t>
              </a:r>
            </a:p>
            <a:p>
              <a:pPr lvl="2">
                <a:defRPr/>
              </a:pPr>
              <a:r>
                <a:rPr lang="en-GB" altLang="en-US" sz="2000" kern="0" dirty="0">
                  <a:solidFill>
                    <a:srgbClr val="000000"/>
                  </a:solidFill>
                  <a:latin typeface="Times New Roman"/>
                  <a:hlinkClick r:id="rId4"/>
                </a:rPr>
                <a:t>http://standards.ieee.org/resources/antitrust-guidelines.pdf</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Code of Ethics</a:t>
              </a:r>
            </a:p>
            <a:p>
              <a:pPr lvl="2">
                <a:defRPr/>
              </a:pPr>
              <a:r>
                <a:rPr lang="en-GB" altLang="en-US" sz="2000" kern="0" dirty="0">
                  <a:solidFill>
                    <a:srgbClr val="000000"/>
                  </a:solidFill>
                  <a:latin typeface="Times New Roman"/>
                  <a:hlinkClick r:id="rId5"/>
                </a:rPr>
                <a:t>http://www.ieee.org/web/membership/ethics/code_ethics.html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Patent Policy</a:t>
              </a:r>
            </a:p>
            <a:p>
              <a:pPr lvl="2">
                <a:defRPr/>
              </a:pPr>
              <a:r>
                <a:rPr lang="en-GB" altLang="en-US" sz="2000" kern="0" dirty="0">
                  <a:solidFill>
                    <a:srgbClr val="000000"/>
                  </a:solidFill>
                  <a:latin typeface="Times New Roman"/>
                  <a:hlinkClick r:id="rId6"/>
                </a:rPr>
                <a:t>http://standards.ieee.org/board/pat/pat-slideset.ppt</a:t>
              </a:r>
              <a:r>
                <a:rPr lang="en-GB" altLang="en-US" sz="2000" kern="0" dirty="0">
                  <a:solidFill>
                    <a:srgbClr val="000000"/>
                  </a:solidFill>
                  <a:latin typeface="Times New Roman"/>
                </a:rPr>
                <a:t> </a:t>
              </a:r>
            </a:p>
            <a:p>
              <a:pPr lvl="1">
                <a:defRPr/>
              </a:pPr>
              <a:endParaRPr lang="en-GB" altLang="en-US" kern="0" dirty="0">
                <a:solidFill>
                  <a:srgbClr val="000000"/>
                </a:solidFill>
                <a:latin typeface="Times New Roman"/>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GB" altLang="en-US" b="1" dirty="0">
                <a:cs typeface="Calibri" panose="020F0502020204030204" pitchFamily="34" charset="0"/>
              </a:rPr>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 </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GB" altLang="en-US" b="1" dirty="0">
                <a:cs typeface="Calibri" panose="020F0502020204030204" pitchFamily="34" charset="0"/>
              </a:rPr>
              <a:t>Participants should 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GB" altLang="en-US" sz="3200" b="1" dirty="0">
                <a:cs typeface="Calibri" panose="020F0502020204030204" pitchFamily="34" charset="0"/>
              </a:rPr>
              <a:t>Early identification of holders of potential </a:t>
            </a:r>
          </a:p>
          <a:p>
            <a:pPr lvl="1" algn="ctr"/>
            <a:r>
              <a:rPr lang="en-GB" altLang="en-US" sz="3200" b="1" dirty="0">
                <a:cs typeface="Calibri" panose="020F0502020204030204" pitchFamily="34" charset="0"/>
              </a:rPr>
              <a:t>Essential Patent Claims is encouraged</a:t>
            </a:r>
            <a:endParaRPr lang="en-US" altLang="en-US" sz="3200" b="1"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July 2022</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July 2022</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2">
              <a:lnSpc>
                <a:spcPct val="90000"/>
              </a:lnSpc>
              <a:spcBef>
                <a:spcPct val="0"/>
              </a:spcBef>
            </a:pPr>
            <a:r>
              <a:rPr lang="en-US" altLang="en-US" b="1" dirty="0">
                <a:cs typeface="Calibri" panose="020F0502020204030204" pitchFamily="34" charset="0"/>
                <a:hlinkClick r:id="rId3"/>
              </a:rPr>
              <a:t>http://standards.ieee.org/about/sasb/patcom/materials.html</a:t>
            </a:r>
            <a:endParaRPr lang="en-US" altLang="en-US" b="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July 2022</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GB" altLang="en-US" sz="1800" b="1" dirty="0">
                <a:solidFill>
                  <a:schemeClr val="accent6">
                    <a:lumMod val="75000"/>
                  </a:schemeClr>
                </a:solidFill>
                <a:cs typeface="Arial" pitchFamily="34" charset="0"/>
              </a:rPr>
              <a:t>Don’t be silent if inappropriate topics are discussed. Formally object to the discussion immediately</a:t>
            </a:r>
            <a:r>
              <a:rPr lang="en-US" altLang="en-US" sz="1800" b="1" dirty="0">
                <a:solidFill>
                  <a:schemeClr val="accent6">
                    <a:lumMod val="75000"/>
                  </a:schemeClr>
                </a:solidFill>
                <a:cs typeface="Arial" pitchFamily="34" charset="0"/>
              </a:rPr>
              <a: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GB" altLang="en-US" sz="1400" dirty="0">
                <a:solidFill>
                  <a:schemeClr val="accent6">
                    <a:lumMod val="75000"/>
                  </a:schemeClr>
                </a:solidFill>
                <a:cs typeface="Arial" pitchFamily="34" charset="0"/>
              </a:rPr>
              <a:t>For more details, see IEEE SA Standards Board Operations Manual, clause 5.3.10 and Antitrust and Competition Policy: What You Need to Know at http://standards.ieee.org/develop/policies/antitrust.pdf</a:t>
            </a:r>
            <a:endParaRPr lang="en-US" altLang="en-US" sz="1400" dirty="0">
              <a:solidFill>
                <a:schemeClr val="accent6">
                  <a:lumMod val="75000"/>
                </a:schemeClr>
              </a:solidFill>
              <a:cs typeface="Arial"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July 2022</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July 2022</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July 2022</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1844</Words>
  <Application>Microsoft Office PowerPoint</Application>
  <PresentationFormat>Widescreen</PresentationFormat>
  <Paragraphs>245</Paragraphs>
  <Slides>18</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4" baseType="lpstr">
      <vt:lpstr>Arial</vt:lpstr>
      <vt:lpstr>Calibri</vt:lpstr>
      <vt:lpstr>Monotype Sorts</vt:lpstr>
      <vt:lpstr>Times New Roman</vt:lpstr>
      <vt:lpstr>Office Theme</vt:lpstr>
      <vt:lpstr>Document</vt:lpstr>
      <vt:lpstr>Light Communications Task Group (TGbb)  July 2022 Teleconference Agenda</vt:lpstr>
      <vt:lpstr>Abstract</vt:lpstr>
      <vt:lpstr>PowerPoint Presentation</vt:lpstr>
      <vt:lpstr>Participants have a duty to inform the IEEE</vt:lpstr>
      <vt:lpstr>Ways to inform IEEE</vt:lpstr>
      <vt:lpstr>Patent-related information</vt:lpstr>
      <vt:lpstr>Other Guidelines for IEEE WG Meetings</vt:lpstr>
      <vt:lpstr>Participation in IEEE 802 Meetings</vt:lpstr>
      <vt:lpstr>IEEE SA Copyright Policy</vt:lpstr>
      <vt:lpstr>IEEE SA Copyright Policy</vt:lpstr>
      <vt:lpstr>Logistics (1)</vt:lpstr>
      <vt:lpstr>Logistics (2)</vt:lpstr>
      <vt:lpstr>Agenda items for the meeting</vt:lpstr>
      <vt:lpstr>Motion to approve the minutes from the May 2022 meeting</vt:lpstr>
      <vt:lpstr>Motion to approve the minutes between the May 2022 and July 2022 meeting</vt:lpstr>
      <vt:lpstr>Motion</vt:lpstr>
      <vt:lpstr>Telecom schedule</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137</cp:revision>
  <cp:lastPrinted>1601-01-01T00:00:00Z</cp:lastPrinted>
  <dcterms:created xsi:type="dcterms:W3CDTF">2019-08-08T09:50:31Z</dcterms:created>
  <dcterms:modified xsi:type="dcterms:W3CDTF">2022-07-04T14:57:29Z</dcterms:modified>
</cp:coreProperties>
</file>