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56" r:id="rId3"/>
    <p:sldId id="262" r:id="rId4"/>
    <p:sldId id="265" r:id="rId5"/>
    <p:sldId id="269" r:id="rId6"/>
    <p:sldId id="293" r:id="rId7"/>
    <p:sldId id="2368" r:id="rId8"/>
    <p:sldId id="270" r:id="rId9"/>
    <p:sldId id="278" r:id="rId10"/>
    <p:sldId id="273" r:id="rId11"/>
    <p:sldId id="282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25" autoAdjust="0"/>
    <p:restoredTop sz="94660"/>
  </p:normalViewPr>
  <p:slideViewPr>
    <p:cSldViewPr>
      <p:cViewPr varScale="1">
        <p:scale>
          <a:sx n="127" d="100"/>
          <a:sy n="127" d="100"/>
        </p:scale>
        <p:origin x="354" y="12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Ecclesine (pecclesi)" userId="8026f3ca-466d-45df-ae34-64ba14570b27" providerId="ADAL" clId="{75657E4A-5C49-4C69-B6CB-65A84018BFDB}"/>
    <pc:docChg chg="delSld modMainMaster">
      <pc:chgData name="Peter Ecclesine (pecclesi)" userId="8026f3ca-466d-45df-ae34-64ba14570b27" providerId="ADAL" clId="{75657E4A-5C49-4C69-B6CB-65A84018BFDB}" dt="2022-07-14T22:04:05.326" v="21" actId="47"/>
      <pc:docMkLst>
        <pc:docMk/>
      </pc:docMkLst>
      <pc:sldChg chg="del">
        <pc:chgData name="Peter Ecclesine (pecclesi)" userId="8026f3ca-466d-45df-ae34-64ba14570b27" providerId="ADAL" clId="{75657E4A-5C49-4C69-B6CB-65A84018BFDB}" dt="2022-07-14T22:02:35.189" v="2" actId="47"/>
        <pc:sldMkLst>
          <pc:docMk/>
          <pc:sldMk cId="0" sldId="257"/>
        </pc:sldMkLst>
      </pc:sldChg>
      <pc:sldChg chg="del">
        <pc:chgData name="Peter Ecclesine (pecclesi)" userId="8026f3ca-466d-45df-ae34-64ba14570b27" providerId="ADAL" clId="{75657E4A-5C49-4C69-B6CB-65A84018BFDB}" dt="2022-07-14T22:03:50.894" v="13" actId="47"/>
        <pc:sldMkLst>
          <pc:docMk/>
          <pc:sldMk cId="0" sldId="263"/>
        </pc:sldMkLst>
      </pc:sldChg>
      <pc:sldChg chg="del">
        <pc:chgData name="Peter Ecclesine (pecclesi)" userId="8026f3ca-466d-45df-ae34-64ba14570b27" providerId="ADAL" clId="{75657E4A-5C49-4C69-B6CB-65A84018BFDB}" dt="2022-07-14T22:02:59.497" v="3" actId="47"/>
        <pc:sldMkLst>
          <pc:docMk/>
          <pc:sldMk cId="2345770568" sldId="266"/>
        </pc:sldMkLst>
      </pc:sldChg>
      <pc:sldChg chg="del">
        <pc:chgData name="Peter Ecclesine (pecclesi)" userId="8026f3ca-466d-45df-ae34-64ba14570b27" providerId="ADAL" clId="{75657E4A-5C49-4C69-B6CB-65A84018BFDB}" dt="2022-07-14T22:03:01.493" v="4" actId="47"/>
        <pc:sldMkLst>
          <pc:docMk/>
          <pc:sldMk cId="8243437" sldId="267"/>
        </pc:sldMkLst>
      </pc:sldChg>
      <pc:sldChg chg="del">
        <pc:chgData name="Peter Ecclesine (pecclesi)" userId="8026f3ca-466d-45df-ae34-64ba14570b27" providerId="ADAL" clId="{75657E4A-5C49-4C69-B6CB-65A84018BFDB}" dt="2022-07-14T22:04:01.526" v="20" actId="47"/>
        <pc:sldMkLst>
          <pc:docMk/>
          <pc:sldMk cId="1729816864" sldId="268"/>
        </pc:sldMkLst>
      </pc:sldChg>
      <pc:sldChg chg="del">
        <pc:chgData name="Peter Ecclesine (pecclesi)" userId="8026f3ca-466d-45df-ae34-64ba14570b27" providerId="ADAL" clId="{75657E4A-5C49-4C69-B6CB-65A84018BFDB}" dt="2022-07-14T22:03:34.020" v="6" actId="47"/>
        <pc:sldMkLst>
          <pc:docMk/>
          <pc:sldMk cId="2614805109" sldId="271"/>
        </pc:sldMkLst>
      </pc:sldChg>
      <pc:sldChg chg="del">
        <pc:chgData name="Peter Ecclesine (pecclesi)" userId="8026f3ca-466d-45df-ae34-64ba14570b27" providerId="ADAL" clId="{75657E4A-5C49-4C69-B6CB-65A84018BFDB}" dt="2022-07-14T22:03:36.038" v="7" actId="47"/>
        <pc:sldMkLst>
          <pc:docMk/>
          <pc:sldMk cId="3975686332" sldId="272"/>
        </pc:sldMkLst>
      </pc:sldChg>
      <pc:sldChg chg="del">
        <pc:chgData name="Peter Ecclesine (pecclesi)" userId="8026f3ca-466d-45df-ae34-64ba14570b27" providerId="ADAL" clId="{75657E4A-5C49-4C69-B6CB-65A84018BFDB}" dt="2022-07-14T22:03:38.712" v="8" actId="47"/>
        <pc:sldMkLst>
          <pc:docMk/>
          <pc:sldMk cId="4177988227" sldId="274"/>
        </pc:sldMkLst>
      </pc:sldChg>
      <pc:sldChg chg="del">
        <pc:chgData name="Peter Ecclesine (pecclesi)" userId="8026f3ca-466d-45df-ae34-64ba14570b27" providerId="ADAL" clId="{75657E4A-5C49-4C69-B6CB-65A84018BFDB}" dt="2022-07-14T22:03:43.017" v="10" actId="47"/>
        <pc:sldMkLst>
          <pc:docMk/>
          <pc:sldMk cId="2023899635" sldId="275"/>
        </pc:sldMkLst>
      </pc:sldChg>
      <pc:sldChg chg="del">
        <pc:chgData name="Peter Ecclesine (pecclesi)" userId="8026f3ca-466d-45df-ae34-64ba14570b27" providerId="ADAL" clId="{75657E4A-5C49-4C69-B6CB-65A84018BFDB}" dt="2022-07-14T22:03:45.211" v="11" actId="47"/>
        <pc:sldMkLst>
          <pc:docMk/>
          <pc:sldMk cId="2881306593" sldId="276"/>
        </pc:sldMkLst>
      </pc:sldChg>
      <pc:sldChg chg="del">
        <pc:chgData name="Peter Ecclesine (pecclesi)" userId="8026f3ca-466d-45df-ae34-64ba14570b27" providerId="ADAL" clId="{75657E4A-5C49-4C69-B6CB-65A84018BFDB}" dt="2022-07-14T22:03:41.713" v="9" actId="47"/>
        <pc:sldMkLst>
          <pc:docMk/>
          <pc:sldMk cId="4277178323" sldId="277"/>
        </pc:sldMkLst>
      </pc:sldChg>
      <pc:sldChg chg="del">
        <pc:chgData name="Peter Ecclesine (pecclesi)" userId="8026f3ca-466d-45df-ae34-64ba14570b27" providerId="ADAL" clId="{75657E4A-5C49-4C69-B6CB-65A84018BFDB}" dt="2022-07-14T22:03:49.260" v="12" actId="47"/>
        <pc:sldMkLst>
          <pc:docMk/>
          <pc:sldMk cId="637982395" sldId="279"/>
        </pc:sldMkLst>
      </pc:sldChg>
      <pc:sldChg chg="del">
        <pc:chgData name="Peter Ecclesine (pecclesi)" userId="8026f3ca-466d-45df-ae34-64ba14570b27" providerId="ADAL" clId="{75657E4A-5C49-4C69-B6CB-65A84018BFDB}" dt="2022-07-14T22:02:35.189" v="2" actId="47"/>
        <pc:sldMkLst>
          <pc:docMk/>
          <pc:sldMk cId="1372385444" sldId="281"/>
        </pc:sldMkLst>
      </pc:sldChg>
      <pc:sldChg chg="del">
        <pc:chgData name="Peter Ecclesine (pecclesi)" userId="8026f3ca-466d-45df-ae34-64ba14570b27" providerId="ADAL" clId="{75657E4A-5C49-4C69-B6CB-65A84018BFDB}" dt="2022-07-14T22:02:35.189" v="2" actId="47"/>
        <pc:sldMkLst>
          <pc:docMk/>
          <pc:sldMk cId="1968720319" sldId="283"/>
        </pc:sldMkLst>
      </pc:sldChg>
      <pc:sldChg chg="del">
        <pc:chgData name="Peter Ecclesine (pecclesi)" userId="8026f3ca-466d-45df-ae34-64ba14570b27" providerId="ADAL" clId="{75657E4A-5C49-4C69-B6CB-65A84018BFDB}" dt="2022-07-14T22:03:55.945" v="15" actId="47"/>
        <pc:sldMkLst>
          <pc:docMk/>
          <pc:sldMk cId="92982801" sldId="286"/>
        </pc:sldMkLst>
      </pc:sldChg>
      <pc:sldChg chg="del">
        <pc:chgData name="Peter Ecclesine (pecclesi)" userId="8026f3ca-466d-45df-ae34-64ba14570b27" providerId="ADAL" clId="{75657E4A-5C49-4C69-B6CB-65A84018BFDB}" dt="2022-07-14T22:03:59.297" v="18" actId="47"/>
        <pc:sldMkLst>
          <pc:docMk/>
          <pc:sldMk cId="3714381571" sldId="287"/>
        </pc:sldMkLst>
      </pc:sldChg>
      <pc:sldChg chg="del">
        <pc:chgData name="Peter Ecclesine (pecclesi)" userId="8026f3ca-466d-45df-ae34-64ba14570b27" providerId="ADAL" clId="{75657E4A-5C49-4C69-B6CB-65A84018BFDB}" dt="2022-07-14T22:03:58.104" v="16" actId="47"/>
        <pc:sldMkLst>
          <pc:docMk/>
          <pc:sldMk cId="649811360" sldId="288"/>
        </pc:sldMkLst>
      </pc:sldChg>
      <pc:sldChg chg="del">
        <pc:chgData name="Peter Ecclesine (pecclesi)" userId="8026f3ca-466d-45df-ae34-64ba14570b27" providerId="ADAL" clId="{75657E4A-5C49-4C69-B6CB-65A84018BFDB}" dt="2022-07-14T22:03:58.739" v="17" actId="47"/>
        <pc:sldMkLst>
          <pc:docMk/>
          <pc:sldMk cId="2228770162" sldId="289"/>
        </pc:sldMkLst>
      </pc:sldChg>
      <pc:sldChg chg="del">
        <pc:chgData name="Peter Ecclesine (pecclesi)" userId="8026f3ca-466d-45df-ae34-64ba14570b27" providerId="ADAL" clId="{75657E4A-5C49-4C69-B6CB-65A84018BFDB}" dt="2022-07-14T22:04:00.808" v="19" actId="47"/>
        <pc:sldMkLst>
          <pc:docMk/>
          <pc:sldMk cId="75878603" sldId="290"/>
        </pc:sldMkLst>
      </pc:sldChg>
      <pc:sldChg chg="del">
        <pc:chgData name="Peter Ecclesine (pecclesi)" userId="8026f3ca-466d-45df-ae34-64ba14570b27" providerId="ADAL" clId="{75657E4A-5C49-4C69-B6CB-65A84018BFDB}" dt="2022-07-14T22:04:05.326" v="21" actId="47"/>
        <pc:sldMkLst>
          <pc:docMk/>
          <pc:sldMk cId="1701027519" sldId="291"/>
        </pc:sldMkLst>
      </pc:sldChg>
      <pc:sldChg chg="del">
        <pc:chgData name="Peter Ecclesine (pecclesi)" userId="8026f3ca-466d-45df-ae34-64ba14570b27" providerId="ADAL" clId="{75657E4A-5C49-4C69-B6CB-65A84018BFDB}" dt="2022-07-14T22:02:35.189" v="2" actId="47"/>
        <pc:sldMkLst>
          <pc:docMk/>
          <pc:sldMk cId="2621394937" sldId="2366"/>
        </pc:sldMkLst>
      </pc:sldChg>
      <pc:sldChg chg="del">
        <pc:chgData name="Peter Ecclesine (pecclesi)" userId="8026f3ca-466d-45df-ae34-64ba14570b27" providerId="ADAL" clId="{75657E4A-5C49-4C69-B6CB-65A84018BFDB}" dt="2022-07-14T22:03:03.783" v="5" actId="47"/>
        <pc:sldMkLst>
          <pc:docMk/>
          <pc:sldMk cId="1755742735" sldId="2369"/>
        </pc:sldMkLst>
      </pc:sldChg>
      <pc:sldChg chg="del">
        <pc:chgData name="Peter Ecclesine (pecclesi)" userId="8026f3ca-466d-45df-ae34-64ba14570b27" providerId="ADAL" clId="{75657E4A-5C49-4C69-B6CB-65A84018BFDB}" dt="2022-07-14T22:03:54.149" v="14" actId="47"/>
        <pc:sldMkLst>
          <pc:docMk/>
          <pc:sldMk cId="2602353913" sldId="2370"/>
        </pc:sldMkLst>
      </pc:sldChg>
      <pc:sldMasterChg chg="modSp mod">
        <pc:chgData name="Peter Ecclesine (pecclesi)" userId="8026f3ca-466d-45df-ae34-64ba14570b27" providerId="ADAL" clId="{75657E4A-5C49-4C69-B6CB-65A84018BFDB}" dt="2022-07-14T22:02:06.884" v="1" actId="6549"/>
        <pc:sldMasterMkLst>
          <pc:docMk/>
          <pc:sldMasterMk cId="0" sldId="2147483648"/>
        </pc:sldMasterMkLst>
        <pc:spChg chg="mod">
          <ac:chgData name="Peter Ecclesine (pecclesi)" userId="8026f3ca-466d-45df-ae34-64ba14570b27" providerId="ADAL" clId="{75657E4A-5C49-4C69-B6CB-65A84018BFDB}" dt="2022-07-14T22:02:06.884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23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8085D-4B80-4537-B496-F59E6E624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37DA92-35FD-44F0-AC93-094057B9FA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004B7-0261-40C9-BC21-A76F6637D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160B1-3363-4115-AD62-4E718295D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4D7C9-CAEB-4022-8475-82E104F65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8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37937-2442-4545-9538-0A31CAF21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E5B31-8D87-462D-A646-65BA90EDB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B9E8A-CA88-4234-BB4E-56FAA7706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81F0D-9FD3-47D5-B2AA-8B8D798B2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BA934-68A1-4367-87EE-E6830B6A5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6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EE629-7D94-417F-941E-ED4FE1313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8DD55-51D2-4231-8846-C23FC90AF8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B04C0-CD8C-4F84-BAE8-60A18626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2EC47-BA99-4BB2-B9C0-AB2FB2833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80ACF-E5F0-4619-B22E-AADA7240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30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F6E55-E2CC-4E00-BDCF-7FA0C215B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995D9-DA74-449E-BCFE-01906C9E4F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208F47-9D9C-437A-BEDB-F2D34F9CE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7CD51F-C820-4E3A-A3B6-79007369A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C7476-CE53-4B15-9126-B8F7D72C5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B95E08-DBD4-43F1-888A-36D63D3F9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0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35EE3-7473-4D9A-9D79-F67DFD0DE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24506-C87D-4B75-BB27-7660BF83D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C22566-38C2-4F6D-B40E-6A48D373C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69B279-E3EB-4F54-95F9-C56F7F3B4F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84B459-98F2-41B7-96AD-9F507F612C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71F3CE-2282-4BBE-A346-BADDA48EC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0DCD6D-D4FA-47C3-862D-7E32F5761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C44F71-92DC-4E03-9A70-C369BA2FB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21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53C74-B631-459F-912E-F9CAB8E26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EFBD0D-5560-4970-9756-FED79FD04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164DB7-501E-4D93-90F6-4CC9A1A77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068654-B452-43FF-8153-1061C547E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1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22745D-B157-4A04-94DC-031DE5A5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ABABC-4FD0-49A2-B9AF-636CF6B3A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864335-5D0A-412C-9A46-0330B09B4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47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44E05-DA9E-4626-82A4-F772835FF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1DAB3-08E0-49A1-862C-679ED6F29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36F3F6-307A-4BD1-9447-D833DC0A2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8B550D-1464-4F9E-9CDB-E3E44444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CCCF00-2185-4DDA-ACF6-7327C4D2B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7AAE1-FE67-442B-B9BF-75090A1E8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90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A238D-72FA-416F-977B-F3FD7C7DE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85DE52-2BB4-4AE7-A485-687AFA899B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A2D222-19B1-4C33-B545-1FA37A8D1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E38B0B-A801-45FB-9DA6-5BFDFE6C8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CA717-57BE-43D2-A6F1-826E0D7C8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70F1D7-B6A9-47C0-8CB9-367C255A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93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AD105-B8DF-4E14-A70D-1826AF6B9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0BCCC2-2688-4D51-9EB4-A378B78B9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69002-E37C-4B5D-8BD5-22851F8CB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98806-B304-4063-8044-11FA19310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176CA-0253-4256-869E-A344A3448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4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B285FF-E807-4FFF-B633-75ED2A6D1C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4D7B93-C1A5-46FF-80A5-AB63AD5A7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90DE9-A914-4AD0-B53D-C7F9AB764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73440-84FB-4A71-94C1-061AB8EA9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9BB3F-441F-451E-B0E9-FC5C9F6B8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5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2022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802.11-22/0853r2</a:t>
            </a:r>
          </a:p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E5A64F-FE4A-4FE0-9BCF-B2F3F3D21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61BEE6-C878-4F63-AC32-07377E462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14BC5-59D7-4C84-8872-9DC2F16ED8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7EBA5-9CE0-43BC-AEBF-643192C4C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FFD25-2035-4CBB-8714-2657D63A3C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7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harrybims@me.com" TargetMode="External"/><Relationship Id="rId13" Type="http://schemas.openxmlformats.org/officeDocument/2006/relationships/hyperlink" Target="mailto:po-kai.huang@intel.com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volker.jungnickel@hhi.fraunhofer.de" TargetMode="External"/><Relationship Id="rId12" Type="http://schemas.openxmlformats.org/officeDocument/2006/relationships/hyperlink" Target="mailto:claudiodasilva@fb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ochun.wang@mediatek.com" TargetMode="External"/><Relationship Id="rId11" Type="http://schemas.openxmlformats.org/officeDocument/2006/relationships/hyperlink" Target="mailto:edward.ks.au@gmail.com" TargetMode="External"/><Relationship Id="rId5" Type="http://schemas.openxmlformats.org/officeDocument/2006/relationships/hyperlink" Target="mailto:RoyWant@google.com" TargetMode="External"/><Relationship Id="rId10" Type="http://schemas.openxmlformats.org/officeDocument/2006/relationships/hyperlink" Target="mailto:Yujin.Noh@senscomm.com" TargetMode="External"/><Relationship Id="rId4" Type="http://schemas.openxmlformats.org/officeDocument/2006/relationships/hyperlink" Target="mailto:petere@ieee.org" TargetMode="External"/><Relationship Id="rId9" Type="http://schemas.openxmlformats.org/officeDocument/2006/relationships/hyperlink" Target="mailto:carol@ansley.com" TargetMode="External"/><Relationship Id="rId14" Type="http://schemas.openxmlformats.org/officeDocument/2006/relationships/hyperlink" Target="mailto:emily.h.qi@intel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0270-62-0000-ana-database.xl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TGaz" TargetMode="External"/><Relationship Id="rId3" Type="http://schemas.openxmlformats.org/officeDocument/2006/relationships/hyperlink" Target="Extended_RSN_Capabilities" TargetMode="External"/><Relationship Id="rId7" Type="http://schemas.openxmlformats.org/officeDocument/2006/relationships/hyperlink" Target="ANA" TargetMode="External"/><Relationship Id="rId2" Type="http://schemas.openxmlformats.org/officeDocument/2006/relationships/hyperlink" Target="TGme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dot11Groups" TargetMode="External"/><Relationship Id="rId11" Type="http://schemas.openxmlformats.org/officeDocument/2006/relationships/hyperlink" Target="Element_ID_Extension_1" TargetMode="External"/><Relationship Id="rId5" Type="http://schemas.openxmlformats.org/officeDocument/2006/relationships/hyperlink" Target="dot11StationConfigEntry" TargetMode="External"/><Relationship Id="rId10" Type="http://schemas.openxmlformats.org/officeDocument/2006/relationships/hyperlink" Target="TGbc" TargetMode="External"/><Relationship Id="rId4" Type="http://schemas.openxmlformats.org/officeDocument/2006/relationships/hyperlink" Target="RSNCapabilities" TargetMode="External"/><Relationship Id="rId9" Type="http://schemas.openxmlformats.org/officeDocument/2006/relationships/hyperlink" Target="DataSubType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myproject/Public/mytools/draft/styleman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(July 2022)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2022-07-14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6686" progId="Word.Document.8">
                  <p:embed/>
                </p:oleObj>
              </mc:Choice>
              <mc:Fallback>
                <p:oleObj name="Document" r:id="rId3" imgW="10439485" imgH="254668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53" y="580101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3685567"/>
              </p:ext>
            </p:extLst>
          </p:nvPr>
        </p:nvGraphicFramePr>
        <p:xfrm>
          <a:off x="737392" y="1374227"/>
          <a:ext cx="9032625" cy="5085579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590113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25095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1976368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408610">
                  <a:extLst>
                    <a:ext uri="{9D8B030D-6E8A-4147-A177-3AD203B41FA5}">
                      <a16:colId xmlns:a16="http://schemas.microsoft.com/office/drawing/2014/main" val="3327754882"/>
                    </a:ext>
                  </a:extLst>
                </a:gridCol>
                <a:gridCol w="1221132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27658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1755449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080368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35427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Source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Editor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Snapshot Date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455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Published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az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bc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bb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me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be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bf 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483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Roy Want, Chao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Chun Wang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9-Jul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 release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Yujin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Noh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44148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 2020 release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 Ansley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Volker Jungnickel, Harry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Bims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FrameMaker 2020 release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Emily Qi, 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9157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FrameMaker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(old)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bf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Framemaker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2020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Claudio da Silva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  <a:tr h="205252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918916"/>
                  </a:ext>
                </a:extLst>
              </a:tr>
              <a:tr h="205252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103073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670986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7316" y="580101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Arial" charset="0"/>
              </a:rPr>
              <a:t>July 2022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7316" y="761104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/>
              <a:t>WG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, </a:t>
            </a:r>
            <a:r>
              <a:rPr lang="en-US" sz="1600" b="1" dirty="0"/>
              <a:t>Peter Ecclesine –</a:t>
            </a:r>
            <a:r>
              <a:rPr lang="en-US" sz="1600" dirty="0"/>
              <a:t> </a:t>
            </a:r>
            <a:r>
              <a:rPr lang="en-US" sz="1600" dirty="0">
                <a:hlinkClick r:id="rId4"/>
              </a:rPr>
              <a:t>petere@ieee.org</a:t>
            </a:r>
            <a:r>
              <a:rPr lang="en-US" sz="1600" dirty="0"/>
              <a:t> </a:t>
            </a:r>
            <a:endParaRPr lang="en-US" sz="1600" b="1" dirty="0"/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Roy Want </a:t>
            </a:r>
            <a:r>
              <a:rPr lang="en-US" sz="1600" dirty="0">
                <a:hlinkClick r:id="rId5"/>
              </a:rPr>
              <a:t>RoyWant@google.com</a:t>
            </a:r>
            <a:r>
              <a:rPr lang="en-US" sz="1600" dirty="0"/>
              <a:t> , </a:t>
            </a:r>
            <a:r>
              <a:rPr lang="en-US" sz="1600" b="1" dirty="0"/>
              <a:t>Chao Chun Wang </a:t>
            </a:r>
            <a:r>
              <a:rPr lang="en-US" sz="1600" dirty="0"/>
              <a:t>– </a:t>
            </a:r>
            <a:r>
              <a:rPr lang="en-US" sz="1600" dirty="0">
                <a:hlinkClick r:id="rId6"/>
              </a:rPr>
              <a:t>chaochun.wang@mediatek.com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TGbb</a:t>
            </a:r>
            <a:r>
              <a:rPr lang="en-US" sz="1600" b="1" dirty="0"/>
              <a:t> – Volker Jungnickel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volker.jungnickel@hhi.fraunhofer.de</a:t>
            </a:r>
            <a:r>
              <a:rPr lang="en-US" sz="1600" dirty="0"/>
              <a:t> , </a:t>
            </a:r>
            <a:r>
              <a:rPr lang="en-US" sz="1600" b="1" dirty="0"/>
              <a:t>Harry </a:t>
            </a:r>
            <a:r>
              <a:rPr lang="en-US" sz="1600" b="1" dirty="0" err="1"/>
              <a:t>Bims</a:t>
            </a:r>
            <a:r>
              <a:rPr lang="en-US" sz="1600" b="1" dirty="0"/>
              <a:t> </a:t>
            </a:r>
            <a:r>
              <a:rPr lang="en-US" sz="1600" dirty="0">
                <a:hlinkClick r:id="rId8"/>
              </a:rPr>
              <a:t>harrybims@me.com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TGbc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carol@ansley.com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TGbd</a:t>
            </a:r>
            <a:r>
              <a:rPr lang="en-US" sz="1600" b="1" dirty="0"/>
              <a:t> – </a:t>
            </a:r>
            <a:r>
              <a:rPr lang="en-US" sz="1600" b="1" dirty="0" err="1"/>
              <a:t>Yujin</a:t>
            </a:r>
            <a:r>
              <a:rPr lang="en-US" sz="1600" b="1" dirty="0"/>
              <a:t> Noh </a:t>
            </a:r>
            <a:r>
              <a:rPr lang="en-US" sz="1600" dirty="0"/>
              <a:t>–</a:t>
            </a:r>
            <a:r>
              <a:rPr lang="en-US" sz="1600" b="1" dirty="0"/>
              <a:t> </a:t>
            </a:r>
            <a:r>
              <a:rPr lang="fi-FI" sz="1600" dirty="0">
                <a:hlinkClick r:id="rId10"/>
              </a:rPr>
              <a:t>Yujin.Noh@senscomm.com</a:t>
            </a:r>
            <a:r>
              <a:rPr lang="fi-FI" sz="1600" dirty="0"/>
              <a:t> </a:t>
            </a:r>
            <a:endParaRPr lang="en-US" sz="1600" dirty="0"/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TGbe</a:t>
            </a:r>
            <a:r>
              <a:rPr lang="en-US" sz="1600" b="1" dirty="0"/>
              <a:t> – Edward Au </a:t>
            </a:r>
            <a:r>
              <a:rPr lang="en-US" sz="1600" dirty="0"/>
              <a:t>– </a:t>
            </a:r>
            <a:r>
              <a:rPr lang="en-US" sz="1600" u="sng" dirty="0">
                <a:hlinkClick r:id="rId11"/>
              </a:rPr>
              <a:t>edward.ks.au@gmail.com</a:t>
            </a:r>
            <a:r>
              <a:rPr lang="en-US" sz="1600" u="sng" dirty="0"/>
              <a:t> 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TGbf</a:t>
            </a:r>
            <a:r>
              <a:rPr lang="en-US" sz="1600" b="1" dirty="0"/>
              <a:t> – Claudio da Silva </a:t>
            </a:r>
            <a:r>
              <a:rPr lang="en-US" sz="1600" dirty="0"/>
              <a:t>– </a:t>
            </a:r>
            <a:r>
              <a:rPr lang="en-US" sz="1600" dirty="0">
                <a:hlinkClick r:id="rId12"/>
              </a:rPr>
              <a:t>claudiodasilva@fb.com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TGbh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carol@ansley.com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TGbi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13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REVme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14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11"/>
              </a:rPr>
              <a:t>edward.ks.au@</a:t>
            </a:r>
            <a:r>
              <a:rPr lang="en-US" sz="1600" u="sng" dirty="0">
                <a:hlinkClick r:id="rId11"/>
              </a:rPr>
              <a:t>gmail.com</a:t>
            </a:r>
            <a:r>
              <a:rPr lang="en-US" sz="1600" u="sng" dirty="0"/>
              <a:t> </a:t>
            </a:r>
            <a:r>
              <a:rPr lang="en-US" sz="1600" dirty="0"/>
              <a:t>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685800"/>
            <a:ext cx="10361084" cy="1065213"/>
          </a:xfrm>
        </p:spPr>
        <p:txBody>
          <a:bodyPr/>
          <a:lstStyle/>
          <a:p>
            <a:r>
              <a:rPr lang="en-GB" dirty="0"/>
              <a:t>July 12</a:t>
            </a:r>
            <a:r>
              <a:rPr lang="en-GB" baseline="30000" dirty="0"/>
              <a:t>th</a:t>
            </a:r>
            <a:r>
              <a:rPr lang="en-GB" dirty="0"/>
              <a:t> roundtable status report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1600" dirty="0"/>
              <a:t>11az – Roy/Chao Chun – published D5.0 and did SA recirc receiving 36 technical, have resolved 14. Plan to recirc out of early August</a:t>
            </a:r>
            <a:endParaRPr lang="en-GB" sz="1600" b="0" dirty="0"/>
          </a:p>
          <a:p>
            <a:r>
              <a:rPr lang="en-GB" sz="1600" dirty="0"/>
              <a:t>11bc –  Carol – resolving comments, last ~5 this week, then MDR comments, and hope to recirc out of July</a:t>
            </a:r>
          </a:p>
          <a:p>
            <a:r>
              <a:rPr lang="en-GB" sz="1600" dirty="0"/>
              <a:t>11bd – </a:t>
            </a:r>
            <a:r>
              <a:rPr lang="en-GB" sz="1600" dirty="0" err="1"/>
              <a:t>Yujin</a:t>
            </a:r>
            <a:r>
              <a:rPr lang="en-GB" sz="1600" dirty="0"/>
              <a:t> – 41 comments on D5.0 remain, 21 technical comments remain, hope to have Draft 6.0 out of Sept</a:t>
            </a:r>
          </a:p>
          <a:p>
            <a:r>
              <a:rPr lang="en-GB" sz="1600" dirty="0"/>
              <a:t>11bb – Volker/Harry – no report</a:t>
            </a:r>
            <a:endParaRPr lang="en-GB" sz="1600" b="0" dirty="0"/>
          </a:p>
          <a:p>
            <a:r>
              <a:rPr lang="en-GB" sz="1600" dirty="0"/>
              <a:t>11be – Edward – finished LB266, received 4120 comments, comments have been assigned for resolution, hope to prepare Draft 2.1 in early August</a:t>
            </a:r>
            <a:endParaRPr lang="en-US" sz="1600" b="0" dirty="0"/>
          </a:p>
          <a:p>
            <a:r>
              <a:rPr lang="en-US" sz="1600" dirty="0"/>
              <a:t>11bf </a:t>
            </a:r>
            <a:r>
              <a:rPr lang="en-GB" sz="1600" dirty="0"/>
              <a:t>–</a:t>
            </a:r>
            <a:r>
              <a:rPr lang="en-US" sz="1600" dirty="0"/>
              <a:t> Claudio –</a:t>
            </a:r>
            <a:r>
              <a:rPr lang="en-US" sz="1600" b="0" dirty="0"/>
              <a:t> </a:t>
            </a:r>
            <a:r>
              <a:rPr lang="en-US" sz="1600" dirty="0"/>
              <a:t>no report</a:t>
            </a:r>
          </a:p>
          <a:p>
            <a:r>
              <a:rPr lang="en-GB" sz="1600" dirty="0"/>
              <a:t>11bh – Carol – Classifying comments in CC, asking for volunteers to resolve comments. Goal is a draft out of July.</a:t>
            </a:r>
            <a:endParaRPr lang="en-GB" sz="1600" b="0" dirty="0"/>
          </a:p>
          <a:p>
            <a:r>
              <a:rPr lang="en-GB" sz="1600" dirty="0"/>
              <a:t>11bi – Po-kai – Working on requirements doc, discussing a mature set of requirements this week. Goal is to boil down to agreed requirements in July</a:t>
            </a:r>
          </a:p>
          <a:p>
            <a:r>
              <a:rPr lang="en-GB" sz="1600" dirty="0" err="1"/>
              <a:t>REVme</a:t>
            </a:r>
            <a:r>
              <a:rPr lang="en-GB" sz="1600" dirty="0"/>
              <a:t> – Emily/Edward – resolving comments, hope to recirc Draft 2.0 out of July plenary</a:t>
            </a:r>
            <a:endParaRPr lang="en-GB" sz="1600" b="0" dirty="0"/>
          </a:p>
          <a:p>
            <a:endParaRPr lang="en-GB" sz="1400" dirty="0"/>
          </a:p>
          <a:p>
            <a:endParaRPr lang="en-US" sz="1400" dirty="0"/>
          </a:p>
          <a:p>
            <a:r>
              <a:rPr lang="en-GB" sz="2000" dirty="0"/>
              <a:t>  </a:t>
            </a:r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4988"/>
            <a:ext cx="10361084" cy="1065213"/>
          </a:xfrm>
        </p:spPr>
        <p:txBody>
          <a:bodyPr/>
          <a:lstStyle/>
          <a:p>
            <a:r>
              <a:rPr lang="en-GB" dirty="0"/>
              <a:t>MDR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524000"/>
            <a:ext cx="10361084" cy="4799012"/>
          </a:xfrm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causes some changes to the draft, so the report is done after the editing is done. </a:t>
            </a:r>
          </a:p>
          <a:p>
            <a:r>
              <a:rPr lang="en-US" sz="1400" dirty="0"/>
              <a:t>P802.11az MDR was started on D3.0 out of January 2021 (Robert Stacey,  Emily Qi, Edward Au, Carol Ansley, Peter Ecclesine, Yongho Seok, Mark Hamilton) </a:t>
            </a:r>
            <a:r>
              <a:rPr lang="en-US" sz="1400" dirty="0">
                <a:solidFill>
                  <a:schemeClr val="tx1"/>
                </a:solidFill>
              </a:rPr>
              <a:t>21/0329r7 July 15, 2021 MDR complete</a:t>
            </a:r>
          </a:p>
          <a:p>
            <a:r>
              <a:rPr lang="en-US" sz="1800" dirty="0"/>
              <a:t>P802.11bd MDR was started on D3.0 out of November 2021 (Robert Stacey, Emily Qi, Peter Ecclesine, Joseph Levy, Edward Au, Carol Ansley, Yongho Seok, </a:t>
            </a:r>
            <a:r>
              <a:rPr lang="en-US" sz="1800" dirty="0" err="1"/>
              <a:t>Yujin</a:t>
            </a:r>
            <a:r>
              <a:rPr lang="en-US" sz="1800" dirty="0"/>
              <a:t> Noh). Reviewed MDR Report 11-22/0021r12. There was a final MDR meeting in the March 2021 Editors meeting to  allow the TG to know what all the MDR changes are. </a:t>
            </a:r>
          </a:p>
          <a:p>
            <a:r>
              <a:rPr lang="en-US" sz="1800" dirty="0"/>
              <a:t>P802.11bc MDR is started. </a:t>
            </a:r>
            <a:r>
              <a:rPr lang="en-US" sz="1800" dirty="0">
                <a:effectLst/>
                <a:ea typeface="Calibri" panose="020F0502020204030204" pitchFamily="34" charset="0"/>
              </a:rPr>
              <a:t>11-22-0699-04-0000 </a:t>
            </a:r>
            <a:r>
              <a:rPr lang="en-US" sz="1800" dirty="0" err="1">
                <a:effectLst/>
                <a:ea typeface="Calibri" panose="020F0502020204030204" pitchFamily="34" charset="0"/>
              </a:rPr>
              <a:t>TGbc</a:t>
            </a:r>
            <a:r>
              <a:rPr lang="en-US" sz="1800" dirty="0">
                <a:effectLst/>
                <a:ea typeface="Calibri" panose="020F0502020204030204" pitchFamily="34" charset="0"/>
              </a:rPr>
              <a:t> MDR report is reviewed. (Robert Stacey, Emily Qi, Edward Au, Jonathan Segev, Peter Ecclesine . MEC review was performed.</a:t>
            </a:r>
          </a:p>
          <a:p>
            <a:r>
              <a:rPr lang="en-US" sz="1800" dirty="0"/>
              <a:t>P802.11bb MDR discussion. </a:t>
            </a:r>
            <a:r>
              <a:rPr lang="en-US" sz="1800" dirty="0">
                <a:effectLst/>
                <a:ea typeface="Calibri" panose="020F0502020204030204" pitchFamily="34" charset="0"/>
              </a:rPr>
              <a:t>11-22-0727-00-0000 </a:t>
            </a:r>
            <a:r>
              <a:rPr lang="en-US" sz="1800" dirty="0" err="1">
                <a:effectLst/>
                <a:ea typeface="Calibri" panose="020F0502020204030204" pitchFamily="34" charset="0"/>
              </a:rPr>
              <a:t>TGbb</a:t>
            </a:r>
            <a:r>
              <a:rPr lang="en-US" sz="1800" dirty="0">
                <a:effectLst/>
                <a:ea typeface="Calibri" panose="020F0502020204030204" pitchFamily="34" charset="0"/>
              </a:rPr>
              <a:t> </a:t>
            </a:r>
            <a:r>
              <a:rPr lang="en-US" sz="1800" dirty="0">
                <a:ea typeface="Calibri" panose="020F0502020204030204" pitchFamily="34" charset="0"/>
              </a:rPr>
              <a:t>MDR. </a:t>
            </a:r>
            <a:r>
              <a:rPr lang="en-US" sz="1800" dirty="0"/>
              <a:t>The draft 2.0 is about ten pages. Will use D3.0 out of May as a basis. An MDR review was conducted and draft report shared. </a:t>
            </a:r>
          </a:p>
          <a:p>
            <a:endParaRPr lang="en-US" sz="1800" dirty="0"/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812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9B42F-568D-4A28-A05F-BF78B047A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Style Guide, 11be and </a:t>
            </a:r>
            <a:r>
              <a:rPr lang="en-US" dirty="0" err="1"/>
              <a:t>REVme</a:t>
            </a:r>
            <a:r>
              <a:rPr lang="en-US" dirty="0"/>
              <a:t>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181F9-FE4E-4B5B-A2BC-D06A05873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Topics – ANA assignments. </a:t>
            </a:r>
            <a:r>
              <a:rPr lang="en-US" sz="1800" dirty="0">
                <a:solidFill>
                  <a:schemeClr val="tx1"/>
                </a:solidFill>
                <a:ea typeface="Times New Roman" panose="02020603050405020304" pitchFamily="18" charset="0"/>
              </a:rPr>
              <a:t>In October we detected a duplicated assignment.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a typeface="Times New Roman" panose="02020603050405020304" pitchFamily="18" charset="0"/>
              </a:rPr>
              <a:t>   Always include the latest ANA assignments in Editors meeting on an ANA slide. </a:t>
            </a: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r>
              <a:rPr lang="en-US" dirty="0"/>
              <a:t>  </a:t>
            </a:r>
            <a:r>
              <a:rPr lang="en-US" sz="1800" dirty="0"/>
              <a:t>Request every meeting there is an Editor’s review of latest ANA assignments.</a:t>
            </a:r>
          </a:p>
          <a:p>
            <a:r>
              <a:rPr lang="en-US" sz="1800" dirty="0"/>
              <a:t>   A new revision of the ANA database is available</a:t>
            </a:r>
          </a:p>
          <a:p>
            <a:r>
              <a:rPr lang="en-US" sz="1800" dirty="0">
                <a:hlinkClick r:id="rId2"/>
              </a:rPr>
              <a:t>https://mentor.ieee.org/802.11/dcn/11/11-11-0270-62-0000-ana-database.xls</a:t>
            </a:r>
            <a:r>
              <a:rPr lang="en-US" sz="1800" dirty="0"/>
              <a:t> </a:t>
            </a:r>
          </a:p>
          <a:p>
            <a:r>
              <a:rPr lang="en-US" sz="1800" dirty="0"/>
              <a:t>   Changes since May: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TGme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: allocate Extended RSN Capabilities, release some RSN Capabilities, allocate MIB objects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TGaz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: allocate Extended RSN Capabilities – URNM-MFPR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ANA: release HCCA related Data frame subtypes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TGbc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: allocate EBCS Data frame subtype, Element ID Extensions, MIB objects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TGme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: allocate Element ID Extension – AKM Suite Selector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en-US" sz="1800" dirty="0"/>
          </a:p>
          <a:p>
            <a:r>
              <a:rPr lang="en-US" sz="1800" dirty="0"/>
              <a:t>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D4923-0F53-4009-81E1-26DA9805D9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E844F-B623-4838-848F-8BB61EF800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5D7199-F3CB-464E-B4CD-604E8BD879A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369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5FAE9-1E36-467B-9DC7-4B8F70B1E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 assignments to July 8, 2022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4D09A5-B4C2-46EA-81A4-9AE6AF56065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F3DC97-7371-4023-8A53-BA93D8D4D36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ABB8DC-F299-4CEE-B12B-479510F510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4171984E-1895-4221-904F-B876997E2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3320" y="1581152"/>
            <a:ext cx="4466287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Here are the ANA assignments, releases,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etc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since the May session: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223890A-23D0-E4F0-FA32-67727F44573C}"/>
              </a:ext>
            </a:extLst>
          </p:cNvPr>
          <p:cNvGraphicFramePr>
            <a:graphicFrameLocks noGrp="1"/>
          </p:cNvGraphicFramePr>
          <p:nvPr/>
        </p:nvGraphicFramePr>
        <p:xfrm>
          <a:off x="2164481" y="1858281"/>
          <a:ext cx="7861451" cy="43590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9267">
                  <a:extLst>
                    <a:ext uri="{9D8B030D-6E8A-4147-A177-3AD203B41FA5}">
                      <a16:colId xmlns:a16="http://schemas.microsoft.com/office/drawing/2014/main" val="482639902"/>
                    </a:ext>
                  </a:extLst>
                </a:gridCol>
                <a:gridCol w="287635">
                  <a:extLst>
                    <a:ext uri="{9D8B030D-6E8A-4147-A177-3AD203B41FA5}">
                      <a16:colId xmlns:a16="http://schemas.microsoft.com/office/drawing/2014/main" val="2971739850"/>
                    </a:ext>
                  </a:extLst>
                </a:gridCol>
                <a:gridCol w="316891">
                  <a:extLst>
                    <a:ext uri="{9D8B030D-6E8A-4147-A177-3AD203B41FA5}">
                      <a16:colId xmlns:a16="http://schemas.microsoft.com/office/drawing/2014/main" val="1490061617"/>
                    </a:ext>
                  </a:extLst>
                </a:gridCol>
                <a:gridCol w="379458">
                  <a:extLst>
                    <a:ext uri="{9D8B030D-6E8A-4147-A177-3AD203B41FA5}">
                      <a16:colId xmlns:a16="http://schemas.microsoft.com/office/drawing/2014/main" val="1486810194"/>
                    </a:ext>
                  </a:extLst>
                </a:gridCol>
                <a:gridCol w="300091">
                  <a:extLst>
                    <a:ext uri="{9D8B030D-6E8A-4147-A177-3AD203B41FA5}">
                      <a16:colId xmlns:a16="http://schemas.microsoft.com/office/drawing/2014/main" val="3555673672"/>
                    </a:ext>
                  </a:extLst>
                </a:gridCol>
                <a:gridCol w="817139">
                  <a:extLst>
                    <a:ext uri="{9D8B030D-6E8A-4147-A177-3AD203B41FA5}">
                      <a16:colId xmlns:a16="http://schemas.microsoft.com/office/drawing/2014/main" val="2935702751"/>
                    </a:ext>
                  </a:extLst>
                </a:gridCol>
                <a:gridCol w="445212">
                  <a:extLst>
                    <a:ext uri="{9D8B030D-6E8A-4147-A177-3AD203B41FA5}">
                      <a16:colId xmlns:a16="http://schemas.microsoft.com/office/drawing/2014/main" val="3651431723"/>
                    </a:ext>
                  </a:extLst>
                </a:gridCol>
                <a:gridCol w="403790">
                  <a:extLst>
                    <a:ext uri="{9D8B030D-6E8A-4147-A177-3AD203B41FA5}">
                      <a16:colId xmlns:a16="http://schemas.microsoft.com/office/drawing/2014/main" val="4279329630"/>
                    </a:ext>
                  </a:extLst>
                </a:gridCol>
                <a:gridCol w="380907">
                  <a:extLst>
                    <a:ext uri="{9D8B030D-6E8A-4147-A177-3AD203B41FA5}">
                      <a16:colId xmlns:a16="http://schemas.microsoft.com/office/drawing/2014/main" val="2295958204"/>
                    </a:ext>
                  </a:extLst>
                </a:gridCol>
                <a:gridCol w="1554621">
                  <a:extLst>
                    <a:ext uri="{9D8B030D-6E8A-4147-A177-3AD203B41FA5}">
                      <a16:colId xmlns:a16="http://schemas.microsoft.com/office/drawing/2014/main" val="2946442368"/>
                    </a:ext>
                  </a:extLst>
                </a:gridCol>
                <a:gridCol w="257510">
                  <a:extLst>
                    <a:ext uri="{9D8B030D-6E8A-4147-A177-3AD203B41FA5}">
                      <a16:colId xmlns:a16="http://schemas.microsoft.com/office/drawing/2014/main" val="603602861"/>
                    </a:ext>
                  </a:extLst>
                </a:gridCol>
                <a:gridCol w="1554621">
                  <a:extLst>
                    <a:ext uri="{9D8B030D-6E8A-4147-A177-3AD203B41FA5}">
                      <a16:colId xmlns:a16="http://schemas.microsoft.com/office/drawing/2014/main" val="194725020"/>
                    </a:ext>
                  </a:extLst>
                </a:gridCol>
                <a:gridCol w="307622">
                  <a:extLst>
                    <a:ext uri="{9D8B030D-6E8A-4147-A177-3AD203B41FA5}">
                      <a16:colId xmlns:a16="http://schemas.microsoft.com/office/drawing/2014/main" val="109969468"/>
                    </a:ext>
                  </a:extLst>
                </a:gridCol>
                <a:gridCol w="406687">
                  <a:extLst>
                    <a:ext uri="{9D8B030D-6E8A-4147-A177-3AD203B41FA5}">
                      <a16:colId xmlns:a16="http://schemas.microsoft.com/office/drawing/2014/main" val="2281804597"/>
                    </a:ext>
                  </a:extLst>
                </a:gridCol>
              </a:tblGrid>
              <a:tr h="1506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TransactionID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Type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Status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User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Group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Resource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Ref Doc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Ref Subclause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Ref Location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Name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Req Value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Description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Allocated Value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Requested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extLst>
                  <a:ext uri="{0D108BD9-81ED-4DB2-BD59-A6C34878D82A}">
                    <a16:rowId xmlns:a16="http://schemas.microsoft.com/office/drawing/2014/main" val="3156521302"/>
                  </a:ext>
                </a:extLst>
              </a:tr>
              <a:tr h="36207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1323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Allocate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Successful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Emily Qi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2"/>
                        </a:rPr>
                        <a:t>TGme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3"/>
                        </a:rPr>
                        <a:t>Extended RSN Capabilities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IEEE Std 802.11-2020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9.4.2.241.4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Table 9-321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Extended S1G Action Protection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The STA sets the Extended S1G Action Protection field to 1 when dot11ExtendedS1GActionProtectionOperationsImplemented is true and sets it to 0 otherwise.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3"/>
                        </a:rPr>
                        <a:t>13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2022-05-05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extLst>
                  <a:ext uri="{0D108BD9-81ED-4DB2-BD59-A6C34878D82A}">
                    <a16:rowId xmlns:a16="http://schemas.microsoft.com/office/drawing/2014/main" val="3741353899"/>
                  </a:ext>
                </a:extLst>
              </a:tr>
              <a:tr h="36207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1324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Allocate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Successful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Emily Qi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2"/>
                        </a:rPr>
                        <a:t>TGme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3"/>
                        </a:rPr>
                        <a:t>Extended RSN Capabilities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IEEE Std 802.11-2020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9.4.2.241.4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Table 9-321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SPP A‑MSDU Capable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A non-DMG STA sets the SPP A‑MSDU Capable subfield to 1 if dot11SPPAMSDUCapable is true. Otherwise, this subfield is set to 0. See 10.11 (A‑MSDU operation). 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3"/>
                        </a:rPr>
                        <a:t>14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2022-05-05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extLst>
                  <a:ext uri="{0D108BD9-81ED-4DB2-BD59-A6C34878D82A}">
                    <a16:rowId xmlns:a16="http://schemas.microsoft.com/office/drawing/2014/main" val="3510709393"/>
                  </a:ext>
                </a:extLst>
              </a:tr>
              <a:tr h="14483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1325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Release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Successful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Emily Qi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2"/>
                        </a:rPr>
                        <a:t>TGme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4"/>
                        </a:rPr>
                        <a:t>RSNCapabilities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IEEE Std 802.11-2020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9.4.2.24.4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Figure 9-289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Protected Block Ack Capable (PBAC)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12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Bit 12 is now reserved in REVm2 D1.0 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2022-05-05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extLst>
                  <a:ext uri="{0D108BD9-81ED-4DB2-BD59-A6C34878D82A}">
                    <a16:rowId xmlns:a16="http://schemas.microsoft.com/office/drawing/2014/main" val="3172976453"/>
                  </a:ext>
                </a:extLst>
              </a:tr>
              <a:tr h="14483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1326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Release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Successful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Emily Qi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2"/>
                        </a:rPr>
                        <a:t>TGme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4"/>
                        </a:rPr>
                        <a:t>RSNCapabilities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IEEE Std 802.11-2020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9.4.2.24.4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Figure 9-289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SPP A-MSDU Capable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10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Bit 10 is now reserved in REVme D1.3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2022-05-05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extLst>
                  <a:ext uri="{0D108BD9-81ED-4DB2-BD59-A6C34878D82A}">
                    <a16:rowId xmlns:a16="http://schemas.microsoft.com/office/drawing/2014/main" val="3848837618"/>
                  </a:ext>
                </a:extLst>
              </a:tr>
              <a:tr h="14483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1327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Release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Successful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Emily Qi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2"/>
                        </a:rPr>
                        <a:t>TGme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4"/>
                        </a:rPr>
                        <a:t>RSNCapabilities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IEEE Std 802.11-2020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9.4.2.24.4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Figure 9-289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SPP A-MSDU Required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11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Bit 11 is now reserved in REVme D1.3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2022-05-05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extLst>
                  <a:ext uri="{0D108BD9-81ED-4DB2-BD59-A6C34878D82A}">
                    <a16:rowId xmlns:a16="http://schemas.microsoft.com/office/drawing/2014/main" val="3803166342"/>
                  </a:ext>
                </a:extLst>
              </a:tr>
              <a:tr h="21724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1328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Allocate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Successful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Emily Qi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2"/>
                        </a:rPr>
                        <a:t>TGme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5"/>
                        </a:rPr>
                        <a:t>dot11StationConfigEntry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IEEE Std 802.11-2020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C.3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dot11ExtendedS1GActionProtectionOperationsImplemented 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This attribute indicates whether the entity is capable of extended S1G action protection.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5"/>
                        </a:rPr>
                        <a:t>224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2022-05-05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extLst>
                  <a:ext uri="{0D108BD9-81ED-4DB2-BD59-A6C34878D82A}">
                    <a16:rowId xmlns:a16="http://schemas.microsoft.com/office/drawing/2014/main" val="1380364202"/>
                  </a:ext>
                </a:extLst>
              </a:tr>
              <a:tr h="1390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1329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Allocate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Successful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Emily Qi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2"/>
                        </a:rPr>
                        <a:t>TGme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6"/>
                        </a:rPr>
                        <a:t>dot11Groups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IEEE Std 802.11-2020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C.3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dot11CDMGComplianceGroup1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6"/>
                        </a:rPr>
                        <a:t>127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2022-05-05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extLst>
                  <a:ext uri="{0D108BD9-81ED-4DB2-BD59-A6C34878D82A}">
                    <a16:rowId xmlns:a16="http://schemas.microsoft.com/office/drawing/2014/main" val="2355279508"/>
                  </a:ext>
                </a:extLst>
              </a:tr>
              <a:tr h="1390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1330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Allocate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Successful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Emily Qi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2"/>
                        </a:rPr>
                        <a:t>TGme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6"/>
                        </a:rPr>
                        <a:t>dot11Groups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IEEE Std 802.11-2020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C.3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dot11HTMACAdditions4 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6"/>
                        </a:rPr>
                        <a:t>128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2022-05-05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extLst>
                  <a:ext uri="{0D108BD9-81ED-4DB2-BD59-A6C34878D82A}">
                    <a16:rowId xmlns:a16="http://schemas.microsoft.com/office/drawing/2014/main" val="975953468"/>
                  </a:ext>
                </a:extLst>
              </a:tr>
              <a:tr h="14483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1331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Release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Successful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Robert Stacey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7"/>
                        </a:rPr>
                        <a:t>ANA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5"/>
                        </a:rPr>
                        <a:t>dot11StationConfigEntry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IEEE Std 802.11-2020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C.3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dot11ExtendedS1GActionProtectionOperationsImplemented 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224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2022-05-05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extLst>
                  <a:ext uri="{0D108BD9-81ED-4DB2-BD59-A6C34878D82A}">
                    <a16:rowId xmlns:a16="http://schemas.microsoft.com/office/drawing/2014/main" val="911273230"/>
                  </a:ext>
                </a:extLst>
              </a:tr>
              <a:tr h="1390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1332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Allocate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Successful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Jonathan Segev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8"/>
                        </a:rPr>
                        <a:t>TGaz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3"/>
                        </a:rPr>
                        <a:t>Extended RSN Capabilities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IEEE Std 802.11-2020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9.4.2.241.4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Table 9-321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URNM-MFPR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3"/>
                        </a:rPr>
                        <a:t>15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2022-05-13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extLst>
                  <a:ext uri="{0D108BD9-81ED-4DB2-BD59-A6C34878D82A}">
                    <a16:rowId xmlns:a16="http://schemas.microsoft.com/office/drawing/2014/main" val="3847368398"/>
                  </a:ext>
                </a:extLst>
              </a:tr>
              <a:tr h="21724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1333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Rename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Successful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Jonathan Segev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8"/>
                        </a:rPr>
                        <a:t>TGaz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3"/>
                        </a:rPr>
                        <a:t>Extended RSN Capabilities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IEEE Std 802.11-2020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9.4.2.241.4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Table 9-321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URNM-MFPR-X20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2022-05-13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extLst>
                  <a:ext uri="{0D108BD9-81ED-4DB2-BD59-A6C34878D82A}">
                    <a16:rowId xmlns:a16="http://schemas.microsoft.com/office/drawing/2014/main" val="1735820030"/>
                  </a:ext>
                </a:extLst>
              </a:tr>
              <a:tr h="1390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1334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Release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Successful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Robert Stacey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7"/>
                        </a:rPr>
                        <a:t>ANA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9"/>
                        </a:rPr>
                        <a:t>DataSubTypes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IEEE Std 802.11-2020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9.2.4.1.3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Table 9-1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Data + CF-Ack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1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2022-05-16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extLst>
                  <a:ext uri="{0D108BD9-81ED-4DB2-BD59-A6C34878D82A}">
                    <a16:rowId xmlns:a16="http://schemas.microsoft.com/office/drawing/2014/main" val="4069664090"/>
                  </a:ext>
                </a:extLst>
              </a:tr>
              <a:tr h="1390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1335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Release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Successful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Robert Stacey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7"/>
                        </a:rPr>
                        <a:t>ANA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9"/>
                        </a:rPr>
                        <a:t>DataSubTypes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IEEE Std 802.11-2020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9.2.4.1.3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Table 9-1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Data + CF-Poll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2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2022-05-16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extLst>
                  <a:ext uri="{0D108BD9-81ED-4DB2-BD59-A6C34878D82A}">
                    <a16:rowId xmlns:a16="http://schemas.microsoft.com/office/drawing/2014/main" val="3382155982"/>
                  </a:ext>
                </a:extLst>
              </a:tr>
              <a:tr h="1390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1336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Release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Successful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Robert Stacey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7"/>
                        </a:rPr>
                        <a:t>ANA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9"/>
                        </a:rPr>
                        <a:t>DataSubTypes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IEEE Std 802.11-2020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9.2.4.1.3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Table 9-1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Data + CF-Ack + CF-Poll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3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2022-05-16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extLst>
                  <a:ext uri="{0D108BD9-81ED-4DB2-BD59-A6C34878D82A}">
                    <a16:rowId xmlns:a16="http://schemas.microsoft.com/office/drawing/2014/main" val="2841357519"/>
                  </a:ext>
                </a:extLst>
              </a:tr>
              <a:tr h="1390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1337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Release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Successful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Robert Stacey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7"/>
                        </a:rPr>
                        <a:t>ANA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9"/>
                        </a:rPr>
                        <a:t>DataSubTypes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IEEE Std 802.11-2020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9.2.4.1.3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Table 9-1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CF-Ack (no data)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5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2022-05-16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extLst>
                  <a:ext uri="{0D108BD9-81ED-4DB2-BD59-A6C34878D82A}">
                    <a16:rowId xmlns:a16="http://schemas.microsoft.com/office/drawing/2014/main" val="211779685"/>
                  </a:ext>
                </a:extLst>
              </a:tr>
              <a:tr h="1390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1338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Release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Successful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Robert Stacey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7"/>
                        </a:rPr>
                        <a:t>ANA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9"/>
                        </a:rPr>
                        <a:t>DataSubTypes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IEEE Std 802.11-2020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9.2.4.1.3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Table 9-1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CF-Poll (no data)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6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2022-05-16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extLst>
                  <a:ext uri="{0D108BD9-81ED-4DB2-BD59-A6C34878D82A}">
                    <a16:rowId xmlns:a16="http://schemas.microsoft.com/office/drawing/2014/main" val="2344397514"/>
                  </a:ext>
                </a:extLst>
              </a:tr>
              <a:tr h="1390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1339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Release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Successful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Robert Stacey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7"/>
                        </a:rPr>
                        <a:t>ANA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9"/>
                        </a:rPr>
                        <a:t>DataSubTypes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IEEE Std 802.11-2020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9.2.4.1.3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Table 9-1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CF-Ack + CF-Poll (no data)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7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2022-05-16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extLst>
                  <a:ext uri="{0D108BD9-81ED-4DB2-BD59-A6C34878D82A}">
                    <a16:rowId xmlns:a16="http://schemas.microsoft.com/office/drawing/2014/main" val="1547409054"/>
                  </a:ext>
                </a:extLst>
              </a:tr>
              <a:tr h="1390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1340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Allocate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Pending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Carol Ansley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10"/>
                        </a:rPr>
                        <a:t>TGbc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9"/>
                        </a:rPr>
                        <a:t>DataSubTypes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IEEE Std 802.11-2020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9.2.4.1.3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Table 9-1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EBCS Data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9"/>
                        </a:rPr>
                        <a:t>1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2022-05-16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extLst>
                  <a:ext uri="{0D108BD9-81ED-4DB2-BD59-A6C34878D82A}">
                    <a16:rowId xmlns:a16="http://schemas.microsoft.com/office/drawing/2014/main" val="1173149852"/>
                  </a:ext>
                </a:extLst>
              </a:tr>
              <a:tr h="1390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1341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Allocate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Pending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Carol Ansley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10"/>
                        </a:rPr>
                        <a:t>TGbc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11"/>
                        </a:rPr>
                        <a:t>Element ID Extension 1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IEEE Std 802.11-2020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9.4.2.1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Table 9-92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EBCS Parameters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11"/>
                        </a:rPr>
                        <a:t>114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2022-05-16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extLst>
                  <a:ext uri="{0D108BD9-81ED-4DB2-BD59-A6C34878D82A}">
                    <a16:rowId xmlns:a16="http://schemas.microsoft.com/office/drawing/2014/main" val="3942325213"/>
                  </a:ext>
                </a:extLst>
              </a:tr>
              <a:tr h="1390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1342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Allocate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Pending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Carol Ansley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10"/>
                        </a:rPr>
                        <a:t>TGbc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11"/>
                        </a:rPr>
                        <a:t>Element ID Extension 1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IEEE Std 802.11-2020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9.4.2.1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Table 9-92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EBCS TIM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11"/>
                        </a:rPr>
                        <a:t>115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2022-05-16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extLst>
                  <a:ext uri="{0D108BD9-81ED-4DB2-BD59-A6C34878D82A}">
                    <a16:rowId xmlns:a16="http://schemas.microsoft.com/office/drawing/2014/main" val="2428877878"/>
                  </a:ext>
                </a:extLst>
              </a:tr>
              <a:tr h="1390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1343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Allocate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Pending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Carol Ansley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10"/>
                        </a:rPr>
                        <a:t>TGbc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5"/>
                        </a:rPr>
                        <a:t>dot11StationConfigEntry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IEEE Std 802.11-2020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C.3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2022-05-16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extLst>
                  <a:ext uri="{0D108BD9-81ED-4DB2-BD59-A6C34878D82A}">
                    <a16:rowId xmlns:a16="http://schemas.microsoft.com/office/drawing/2014/main" val="3549450590"/>
                  </a:ext>
                </a:extLst>
              </a:tr>
              <a:tr h="1390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1344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Release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Pending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Robert Stacey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7"/>
                        </a:rPr>
                        <a:t>ANA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11"/>
                        </a:rPr>
                        <a:t>Element ID Extension 1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IEEE Std 802.11-2020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9.4.2.1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Table 9-92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EBCS Parameters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114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2022-05-16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extLst>
                  <a:ext uri="{0D108BD9-81ED-4DB2-BD59-A6C34878D82A}">
                    <a16:rowId xmlns:a16="http://schemas.microsoft.com/office/drawing/2014/main" val="3332882264"/>
                  </a:ext>
                </a:extLst>
              </a:tr>
              <a:tr h="1390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1345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Release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Pending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Robert Stacey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7"/>
                        </a:rPr>
                        <a:t>ANA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11"/>
                        </a:rPr>
                        <a:t>Element ID Extension 1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IEEE Std 802.11-2020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9.4.2.1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Table 9-92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EBCS TIM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115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2022-05-16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extLst>
                  <a:ext uri="{0D108BD9-81ED-4DB2-BD59-A6C34878D82A}">
                    <a16:rowId xmlns:a16="http://schemas.microsoft.com/office/drawing/2014/main" val="558707499"/>
                  </a:ext>
                </a:extLst>
              </a:tr>
              <a:tr h="13903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1346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Allocate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Pending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Emily Qi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2"/>
                        </a:rPr>
                        <a:t>TGme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11"/>
                        </a:rPr>
                        <a:t>Element ID Extension 1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IEEE Std 802.11-2020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9.4.2.1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Table 9-92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AKM Suite Selector element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endParaRPr lang="en-US" sz="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u="sng">
                          <a:effectLst/>
                          <a:hlinkClick r:id="rId11"/>
                        </a:rPr>
                        <a:t>114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</a:rPr>
                        <a:t>2022-06-29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1284" marR="31284" marT="0" marB="0"/>
                </a:tc>
                <a:extLst>
                  <a:ext uri="{0D108BD9-81ED-4DB2-BD59-A6C34878D82A}">
                    <a16:rowId xmlns:a16="http://schemas.microsoft.com/office/drawing/2014/main" val="561515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555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76796" y="1600200"/>
            <a:ext cx="10361084" cy="4875214"/>
          </a:xfrm>
          <a:ln/>
        </p:spPr>
        <p:txBody>
          <a:bodyPr/>
          <a:lstStyle/>
          <a:p>
            <a:r>
              <a:rPr lang="en-GB" dirty="0"/>
              <a:t>See 11-09-1034</a:t>
            </a:r>
            <a:r>
              <a:rPr lang="en-GB" dirty="0">
                <a:solidFill>
                  <a:schemeClr val="tx1"/>
                </a:solidFill>
              </a:rPr>
              <a:t>-</a:t>
            </a:r>
            <a:r>
              <a:rPr lang="en-GB" dirty="0">
                <a:solidFill>
                  <a:srgbClr val="FF0000"/>
                </a:solidFill>
              </a:rPr>
              <a:t>20</a:t>
            </a:r>
            <a:r>
              <a:rPr lang="en-GB" dirty="0">
                <a:solidFill>
                  <a:schemeClr val="tx1"/>
                </a:solidFill>
              </a:rPr>
              <a:t>-</a:t>
            </a:r>
            <a:r>
              <a:rPr lang="en-GB" dirty="0"/>
              <a:t>0000-802-11-editorial-style-guide.docx   </a:t>
            </a:r>
          </a:p>
          <a:p>
            <a:r>
              <a:rPr lang="en-US" dirty="0"/>
              <a:t>We update 802.11 Style Guide based on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>
                <a:solidFill>
                  <a:srgbClr val="FF0000"/>
                </a:solidFill>
              </a:rPr>
              <a:t>2021</a:t>
            </a:r>
            <a:r>
              <a:rPr lang="en-US" dirty="0"/>
              <a:t> IEEE Standards Style Manual </a:t>
            </a:r>
            <a:r>
              <a:rPr lang="en-US" b="0" dirty="0"/>
              <a:t>when creating or updating drafts. Policy (inclusive terms), key words and pronouns (e.g., he, she) were revised. [</a:t>
            </a:r>
            <a:r>
              <a:rPr lang="en-US" sz="1800" b="0" dirty="0"/>
              <a:t>the male or female pronoun alone or the variation he/she/they should not be used.]</a:t>
            </a:r>
            <a:r>
              <a:rPr lang="en-US" b="0" dirty="0"/>
              <a:t>	</a:t>
            </a:r>
          </a:p>
          <a:p>
            <a:r>
              <a:rPr lang="en-US" b="0" dirty="0"/>
              <a:t> 	</a:t>
            </a: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https://mentor.ieee.org/myproject/Public/mytools/draft/styleman.pdf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</a:t>
            </a:r>
          </a:p>
          <a:p>
            <a:r>
              <a:rPr lang="en-US" b="0" dirty="0"/>
              <a:t>We may revisit numbering of MAC addresses and their form of expression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MIB Style</a:t>
            </a:r>
            <a:r>
              <a:rPr lang="en-GB" dirty="0"/>
              <a:t>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19599"/>
          </a:xfrm>
          <a:ln/>
        </p:spPr>
        <p:txBody>
          <a:bodyPr/>
          <a:lstStyle/>
          <a:p>
            <a:r>
              <a:rPr lang="en-GB" sz="1600" dirty="0"/>
              <a:t>11-15/355r13 MIB </a:t>
            </a:r>
            <a:r>
              <a:rPr lang="en-GB" sz="1600" dirty="0" err="1"/>
              <a:t>TruthValue</a:t>
            </a:r>
            <a:r>
              <a:rPr lang="en-GB" sz="1600" dirty="0"/>
              <a:t> usage patterns</a:t>
            </a:r>
          </a:p>
          <a:p>
            <a:r>
              <a:rPr lang="en-GB" sz="1600" dirty="0"/>
              <a:t>MIB Style: We use a single style with appropriately set tabs,  and use leading</a:t>
            </a:r>
            <a:r>
              <a:rPr lang="en-US" sz="1600" dirty="0"/>
              <a:t> </a:t>
            </a:r>
            <a:r>
              <a:rPr lang="en-GB" sz="1600" dirty="0"/>
              <a:t>Tabs to distinguish the syntax and description parts. (Adrian Stephens Feb 9, 2010)</a:t>
            </a:r>
            <a:endParaRPr lang="en-US" sz="1600" dirty="0"/>
          </a:p>
          <a:p>
            <a:r>
              <a:rPr lang="en-GB" sz="1600" dirty="0">
                <a:solidFill>
                  <a:schemeClr val="tx1"/>
                </a:solidFill>
              </a:rPr>
              <a:t>Two ways to format a figure &amp; its caption in frame: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GB" sz="1100" dirty="0">
                <a:solidFill>
                  <a:schemeClr val="tx1"/>
                </a:solidFill>
              </a:rPr>
              <a:t>Insert a table.  Insert anchored frame inside table cell to hold graphics.  Use table caption as figure caption.</a:t>
            </a:r>
            <a:endParaRPr lang="en-US" sz="1100" dirty="0">
              <a:solidFill>
                <a:schemeClr val="tx1"/>
              </a:solidFill>
            </a:endParaRPr>
          </a:p>
          <a:p>
            <a:pPr lvl="1"/>
            <a:r>
              <a:rPr lang="en-GB" sz="1100" dirty="0">
                <a:solidFill>
                  <a:schemeClr val="tx1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100" dirty="0">
              <a:solidFill>
                <a:schemeClr val="tx1"/>
              </a:solidFill>
            </a:endParaRPr>
          </a:p>
          <a:p>
            <a:r>
              <a:rPr lang="en-GB" sz="1400" dirty="0">
                <a:solidFill>
                  <a:srgbClr val="FF0000"/>
                </a:solidFill>
              </a:rPr>
              <a:t>Do not reference other clauses in Visio figures</a:t>
            </a:r>
            <a:r>
              <a:rPr lang="en-US" sz="1400" dirty="0"/>
              <a:t>, it is very hard to maintain the references</a:t>
            </a:r>
            <a:r>
              <a:rPr lang="en-GB" sz="1600" dirty="0"/>
              <a:t> in figures</a:t>
            </a:r>
          </a:p>
          <a:p>
            <a:r>
              <a:rPr lang="en-GB" sz="1600" dirty="0">
                <a:solidFill>
                  <a:srgbClr val="FF0000"/>
                </a:solidFill>
              </a:rPr>
              <a:t>	Comment resolvers on Visio figures will be asked to provide the revised figures</a:t>
            </a:r>
          </a:p>
          <a:p>
            <a:r>
              <a:rPr lang="en-GB" sz="1600" dirty="0"/>
              <a:t>Keep embedded figures using Visio as long as possible (not in Word)</a:t>
            </a:r>
            <a:endParaRPr lang="en-US" sz="1600" dirty="0"/>
          </a:p>
          <a:p>
            <a:pPr lvl="1"/>
            <a:r>
              <a:rPr lang="en-GB" sz="1400" dirty="0"/>
              <a:t>Near the end of sponsor ballot, </a:t>
            </a:r>
            <a:r>
              <a:rPr lang="en-GB" sz="1400" dirty="0">
                <a:solidFill>
                  <a:schemeClr val="tx1"/>
                </a:solidFill>
              </a:rPr>
              <a:t>turn these all into .emf </a:t>
            </a:r>
            <a:r>
              <a:rPr lang="en-GB" sz="1400" dirty="0"/>
              <a:t>(windows meta file) format files (you can do this from </a:t>
            </a:r>
            <a:r>
              <a:rPr lang="en-GB" sz="1400" dirty="0" err="1"/>
              <a:t>visio</a:t>
            </a:r>
            <a:r>
              <a:rPr lang="en-GB" sz="1400" dirty="0"/>
              <a:t> using “save as”).  </a:t>
            </a:r>
          </a:p>
          <a:p>
            <a:pPr lvl="1"/>
            <a:r>
              <a:rPr lang="en-GB" sz="1400" dirty="0">
                <a:solidFill>
                  <a:srgbClr val="FF0000"/>
                </a:solidFill>
              </a:rPr>
              <a:t>Keep </a:t>
            </a:r>
            <a:r>
              <a:rPr lang="en-GB" sz="1400" dirty="0"/>
              <a:t>separate files for the .</a:t>
            </a:r>
            <a:r>
              <a:rPr lang="en-GB" sz="1400" dirty="0" err="1"/>
              <a:t>vsd</a:t>
            </a:r>
            <a:r>
              <a:rPr lang="en-GB" sz="1400" dirty="0"/>
              <a:t> source and the .emf file that is linked to from frame. There is high likelihood we should use .emf</a:t>
            </a:r>
          </a:p>
          <a:p>
            <a:pPr lvl="1"/>
            <a:r>
              <a:rPr lang="en-US" sz="1400" dirty="0"/>
              <a:t>Use the figure number or a short version of the figure title (shown in your final draft) for the name of  the Visio and emf file. </a:t>
            </a:r>
          </a:p>
          <a:p>
            <a:pPr lvl="1"/>
            <a:r>
              <a:rPr lang="en-US" sz="1400" dirty="0"/>
              <a:t>One figure, one Visio file. Don’t store multiple figures in one Visio file.</a:t>
            </a:r>
            <a:endParaRPr lang="en-GB" sz="1400" dirty="0"/>
          </a:p>
          <a:p>
            <a:r>
              <a:rPr lang="en-GB" sz="1400" dirty="0"/>
              <a:t>Frame format figures are tables</a:t>
            </a:r>
          </a:p>
          <a:p>
            <a:r>
              <a:rPr lang="en-GB" sz="1400" dirty="0"/>
              <a:t>The MathML editor for equations may be applicable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July 2022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Sept, 2022. </a:t>
            </a:r>
            <a:r>
              <a:rPr lang="en-US" sz="1800" dirty="0">
                <a:solidFill>
                  <a:schemeClr val="tx1"/>
                </a:solidFill>
              </a:rPr>
              <a:t>Changes are usually based on MDR suitability.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930778"/>
              </p:ext>
            </p:extLst>
          </p:nvPr>
        </p:nvGraphicFramePr>
        <p:xfrm>
          <a:off x="838200" y="2057400"/>
          <a:ext cx="10546268" cy="4673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4297243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124825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283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TGbd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148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2022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2022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6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TGbc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- 117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July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2023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410084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2022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2524201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802.11-2024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6105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873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 2024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2024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3177727"/>
                  </a:ext>
                </a:extLst>
              </a:tr>
              <a:tr h="6778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12296</TotalTime>
  <Words>2152</Words>
  <Application>Microsoft Office PowerPoint</Application>
  <PresentationFormat>Widescreen</PresentationFormat>
  <Paragraphs>548</Paragraphs>
  <Slides>10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Custom Design</vt:lpstr>
      <vt:lpstr>Document</vt:lpstr>
      <vt:lpstr>802.11 WG Editor’s Meeting (July 2022)</vt:lpstr>
      <vt:lpstr>Volunteer Editor Contacts</vt:lpstr>
      <vt:lpstr>July 12th roundtable status report</vt:lpstr>
      <vt:lpstr>MDR Status</vt:lpstr>
      <vt:lpstr>WG Style Guide, 11be and REVme practice</vt:lpstr>
      <vt:lpstr>ANA assignments to July 8, 2022</vt:lpstr>
      <vt:lpstr>802.11 Style Guide</vt:lpstr>
      <vt:lpstr>MIB Style, Visio and Frame Practices</vt:lpstr>
      <vt:lpstr>Editor Amendment Ordering</vt:lpstr>
      <vt:lpstr>Draft Development Snapshot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Peter Ecclesine (pecclesi)</cp:lastModifiedBy>
  <cp:revision>438</cp:revision>
  <cp:lastPrinted>1601-01-01T00:00:00Z</cp:lastPrinted>
  <dcterms:created xsi:type="dcterms:W3CDTF">2018-01-07T18:30:13Z</dcterms:created>
  <dcterms:modified xsi:type="dcterms:W3CDTF">2022-07-14T22:04:10Z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2020-01-17 00:36:12Z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