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9" r:id="rId18"/>
    <p:sldId id="900" r:id="rId19"/>
    <p:sldId id="901" r:id="rId20"/>
    <p:sldId id="893" r:id="rId21"/>
    <p:sldId id="844" r:id="rId22"/>
    <p:sldId id="886" r:id="rId23"/>
    <p:sldId id="898" r:id="rId24"/>
    <p:sldId id="897" r:id="rId25"/>
    <p:sldId id="894" r:id="rId26"/>
    <p:sldId id="895" r:id="rId27"/>
    <p:sldId id="896" r:id="rId28"/>
    <p:sldId id="842" r:id="rId29"/>
    <p:sldId id="888" r:id="rId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2094" autoAdjust="0"/>
  </p:normalViewPr>
  <p:slideViewPr>
    <p:cSldViewPr>
      <p:cViewPr varScale="1">
        <p:scale>
          <a:sx n="71" d="100"/>
          <a:sy n="71" d="100"/>
        </p:scale>
        <p:origin x="292"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20331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35865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247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9807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1666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70594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18434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0851</a:t>
            </a:r>
            <a:r>
              <a:rPr lang="en-US" altLang="en-US" sz="1800" b="1" dirty="0" smtClean="0"/>
              <a:t>r9</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2021-06-20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73270131"/>
              </p:ext>
            </p:extLst>
          </p:nvPr>
        </p:nvGraphicFramePr>
        <p:xfrm>
          <a:off x="3429000" y="1524000"/>
          <a:ext cx="8305801" cy="115441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22/0647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Information Exchange of WLAN Sensing Link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994185896"/>
              </p:ext>
            </p:extLst>
          </p:nvPr>
        </p:nvGraphicFramePr>
        <p:xfrm>
          <a:off x="3429000" y="4495800"/>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 reporting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50103526"/>
              </p:ext>
            </p:extLst>
          </p:nvPr>
        </p:nvGraphicFramePr>
        <p:xfrm>
          <a:off x="3429000" y="1524000"/>
          <a:ext cx="8305801" cy="93573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22/0761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Time Requirement of Immediate Feedback</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10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08639539"/>
              </p:ext>
            </p:extLst>
          </p:nvPr>
        </p:nvGraphicFramePr>
        <p:xfrm>
          <a:off x="3429000" y="4495800"/>
          <a:ext cx="8305800" cy="192314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CR,</a:t>
                      </a:r>
                      <a:r>
                        <a:rPr lang="en-US" altLang="zh-CN" sz="1100" baseline="0" dirty="0" smtClean="0">
                          <a:solidFill>
                            <a:srgbClr val="FF0000"/>
                          </a:solidFill>
                        </a:rPr>
                        <a:t>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c>
                  <a:txBody>
                    <a:bodyPr/>
                    <a:lstStyle/>
                    <a:p>
                      <a:pPr algn="ct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22/0889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dirty="0" smtClean="0">
                          <a:solidFill>
                            <a:srgbClr val="00B050"/>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07977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zh-CN" sz="1600" dirty="0" smtClean="0"/>
              <a:t>Motion (</a:t>
            </a:r>
            <a:r>
              <a:rPr lang="en-US" altLang="zh-CN" sz="1600" dirty="0" smtClean="0">
                <a:solidFill>
                  <a:srgbClr val="0000FF"/>
                </a:solidFill>
              </a:rPr>
              <a:t>100-102</a:t>
            </a:r>
            <a:r>
              <a:rPr lang="en-US" altLang="zh-CN" sz="1600" dirty="0" smtClean="0"/>
              <a:t>)</a:t>
            </a:r>
            <a:endParaRPr lang="en-US" altLang="en-US" sz="1600" dirty="0" smtClean="0"/>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90524993"/>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Time Requirement of Immediate Feedback</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262313181"/>
              </p:ext>
            </p:extLst>
          </p:nvPr>
        </p:nvGraphicFramePr>
        <p:xfrm>
          <a:off x="3429000" y="1534092"/>
          <a:ext cx="8305800" cy="254339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22/0852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SP: Comment </a:t>
                      </a:r>
                      <a:r>
                        <a:rPr lang="fr-FR" altLang="zh-CN" sz="1200" kern="1200" dirty="0" err="1" smtClean="0">
                          <a:solidFill>
                            <a:srgbClr val="00B050"/>
                          </a:solidFill>
                          <a:latin typeface="+mn-lt"/>
                          <a:ea typeface="+mn-ea"/>
                          <a:cs typeface="+mn-cs"/>
                        </a:rPr>
                        <a:t>Resolution</a:t>
                      </a:r>
                      <a:r>
                        <a:rPr lang="fr-FR" altLang="zh-CN" sz="1200" kern="1200" dirty="0" smtClean="0">
                          <a:solidFill>
                            <a:srgbClr val="00B050"/>
                          </a:solidFill>
                          <a:latin typeface="+mn-lt"/>
                          <a:ea typeface="+mn-ea"/>
                          <a:cs typeface="+mn-cs"/>
                        </a:rPr>
                        <a:t> Document for </a:t>
                      </a:r>
                      <a:r>
                        <a:rPr lang="fr-FR" altLang="zh-CN" sz="1200" kern="1200" dirty="0" err="1" smtClean="0">
                          <a:solidFill>
                            <a:srgbClr val="00B050"/>
                          </a:solidFill>
                          <a:latin typeface="+mn-lt"/>
                          <a:ea typeface="+mn-ea"/>
                          <a:cs typeface="+mn-cs"/>
                        </a:rPr>
                        <a:t>Sub</a:t>
                      </a:r>
                      <a:r>
                        <a:rPr lang="fr-FR" altLang="zh-CN" sz="1200" kern="1200" dirty="0" smtClean="0">
                          <a:solidFill>
                            <a:srgbClr val="00B050"/>
                          </a:solidFill>
                          <a:latin typeface="+mn-lt"/>
                          <a:ea typeface="+mn-ea"/>
                          <a:cs typeface="+mn-cs"/>
                        </a:rPr>
                        <a:t>-clause 4.3.21.25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22/0901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CC40-Resolution of CIDs in clause 9.4.2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 (Tuesday)</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057869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June 21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8169555"/>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22/0647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 Information Exchange of WLAN Sensing Link</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432624531"/>
              </p:ext>
            </p:extLst>
          </p:nvPr>
        </p:nvGraphicFramePr>
        <p:xfrm>
          <a:off x="3429000" y="1534092"/>
          <a:ext cx="8305800" cy="170446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22/0891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PN SN and AC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22/0889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22/0918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CC40-DNG-sensing-req-CIDs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117187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6, 7, 13, 14, 20, 21, 27, 28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9, 16, 23, 30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July Plenary in person?</a:t>
            </a:r>
            <a:endParaRPr lang="en-US" altLang="zh-CN" sz="2800" b="1" kern="0" dirty="0"/>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June 20</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306331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100</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11-22-0798-02-00bf-pdt-updates-on-measurement-setup-termination-frame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a:t>
            </a:r>
            <a:r>
              <a:rPr lang="en-US" altLang="zh-CN" sz="1800" b="1" kern="0" dirty="0" smtClean="0"/>
              <a:t>: Chaoming Luo</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22/0798r2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17Y</a:t>
            </a:r>
            <a:r>
              <a:rPr lang="en-US" altLang="zh-CN" kern="0" dirty="0"/>
              <a:t>/ </a:t>
            </a:r>
            <a:r>
              <a:rPr lang="en-US" altLang="zh-CN" kern="0" dirty="0" smtClean="0"/>
              <a:t>5N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136475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101</a:t>
            </a:r>
            <a:endParaRPr lang="en-US" altLang="zh-CN" sz="4000" dirty="0"/>
          </a:p>
        </p:txBody>
      </p:sp>
      <p:sp>
        <p:nvSpPr>
          <p:cNvPr id="5" name="Rectangle 3"/>
          <p:cNvSpPr txBox="1">
            <a:spLocks noChangeArrowheads="1"/>
          </p:cNvSpPr>
          <p:nvPr/>
        </p:nvSpPr>
        <p:spPr bwMode="auto">
          <a:xfrm>
            <a:off x="914400" y="1295400"/>
            <a:ext cx="105156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Both </a:t>
            </a:r>
            <a:r>
              <a:rPr lang="en-US" altLang="zh-CN" sz="1600" dirty="0"/>
              <a:t>Control mode PPDU and SC mode PPDU could be adopted in DMG </a:t>
            </a:r>
            <a:r>
              <a:rPr lang="en-US" altLang="zh-CN" sz="1600" dirty="0" err="1"/>
              <a:t>bistatic</a:t>
            </a:r>
            <a:r>
              <a:rPr lang="en-US" altLang="zh-CN" sz="1600" dirty="0"/>
              <a:t> sensing, coordinated </a:t>
            </a:r>
            <a:r>
              <a:rPr lang="en-US" altLang="zh-CN" sz="1600" dirty="0" err="1"/>
              <a:t>bistatic</a:t>
            </a:r>
            <a:r>
              <a:rPr lang="en-US" altLang="zh-CN" sz="1600" dirty="0"/>
              <a:t> sensing, passive sensing, monostatic sensing,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 Yan 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16Y</a:t>
            </a:r>
            <a:r>
              <a:rPr lang="en-US" altLang="zh-CN" sz="1800" b="1" kern="0" dirty="0"/>
              <a:t>/  </a:t>
            </a:r>
            <a:r>
              <a:rPr lang="en-US" altLang="zh-CN" sz="1800" b="1" kern="0" dirty="0" smtClean="0"/>
              <a:t>5N</a:t>
            </a:r>
            <a:r>
              <a:rPr lang="en-US" altLang="zh-CN" sz="1800" b="1" kern="0" dirty="0"/>
              <a:t>/  </a:t>
            </a:r>
            <a:r>
              <a:rPr lang="en-US" altLang="zh-CN" sz="1800" b="1" kern="0" dirty="0" smtClean="0"/>
              <a:t>16A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(16Y</a:t>
            </a:r>
            <a:r>
              <a:rPr lang="en-US" altLang="zh-CN" sz="1800" b="1" dirty="0">
                <a:highlight>
                  <a:srgbClr val="00FF00"/>
                </a:highlight>
              </a:rPr>
              <a:t>, </a:t>
            </a:r>
            <a:r>
              <a:rPr lang="en-US" altLang="zh-CN" sz="1800" b="1" dirty="0" smtClean="0">
                <a:highlight>
                  <a:srgbClr val="00FF00"/>
                </a:highlight>
              </a:rPr>
              <a:t>4N</a:t>
            </a:r>
            <a:r>
              <a:rPr lang="en-US" altLang="zh-CN" sz="1800" b="1" dirty="0">
                <a:highlight>
                  <a:srgbClr val="00FF00"/>
                </a:highlight>
              </a:rPr>
              <a:t>, </a:t>
            </a:r>
            <a:r>
              <a:rPr lang="en-US" altLang="zh-CN" sz="1800" b="1" dirty="0" smtClean="0">
                <a:highlight>
                  <a:srgbClr val="00FF00"/>
                </a:highlight>
              </a:rPr>
              <a:t>14A)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2</a:t>
            </a:r>
            <a:r>
              <a:rPr lang="en-US" altLang="zh-CN" kern="0" dirty="0" smtClean="0"/>
              <a:t> </a:t>
            </a:r>
            <a:r>
              <a:rPr lang="en-US" altLang="zh-CN" kern="0" dirty="0"/>
              <a:t>votes of non-voting </a:t>
            </a:r>
            <a:r>
              <a:rPr lang="en-US" altLang="zh-CN" kern="0" dirty="0" smtClean="0"/>
              <a:t>members, and </a:t>
            </a:r>
            <a:r>
              <a:rPr lang="en-US" altLang="zh-CN" kern="0" dirty="0" smtClean="0">
                <a:solidFill>
                  <a:srgbClr val="FF0000"/>
                </a:solidFill>
              </a:rPr>
              <a:t>1 </a:t>
            </a:r>
            <a:r>
              <a:rPr lang="en-US" altLang="zh-CN" kern="0" dirty="0" smtClean="0"/>
              <a:t>change request from “No” to “Abstain” (the member clicked the wrong option, and sent the request during the meeting)</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18990096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102</a:t>
            </a:r>
            <a:endParaRPr lang="en-US" altLang="zh-CN" sz="40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TRN </a:t>
            </a:r>
            <a:r>
              <a:rPr lang="en-US" altLang="zh-CN" sz="1600" dirty="0"/>
              <a:t>based sensing should be adopted as one of the operating modes in DMG monostatic sensing and coordinated monostatic sensing.</a:t>
            </a:r>
          </a:p>
          <a:p>
            <a:pPr lvl="1" algn="just">
              <a:buFont typeface="Arial" panose="020B0604020202020204" pitchFamily="34" charset="0"/>
              <a:buChar char="–"/>
              <a:defRPr/>
            </a:pPr>
            <a:r>
              <a:rPr lang="en-US" altLang="zh-CN" sz="1600" dirty="0" smtClean="0"/>
              <a:t>TRN </a:t>
            </a:r>
            <a:r>
              <a:rPr lang="en-US" altLang="zh-CN" sz="1600" dirty="0"/>
              <a:t>based sensing is an optional operating mode for DMG monostatic sensing and coordinated monostatic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Yan </a:t>
            </a:r>
            <a:r>
              <a:rPr lang="en-US" altLang="zh-CN" sz="1800" b="1" kern="0" dirty="0" smtClean="0"/>
              <a:t>Xin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15Y</a:t>
            </a:r>
            <a:r>
              <a:rPr lang="en-US" altLang="zh-CN" sz="1800" b="1" kern="0" dirty="0"/>
              <a:t>/  </a:t>
            </a:r>
            <a:r>
              <a:rPr lang="en-US" altLang="zh-CN" sz="1800" b="1" kern="0" dirty="0" smtClean="0"/>
              <a:t>2N</a:t>
            </a:r>
            <a:r>
              <a:rPr lang="en-US" altLang="zh-CN" sz="1800" b="1" kern="0" dirty="0"/>
              <a:t>/  </a:t>
            </a:r>
            <a:r>
              <a:rPr lang="en-US" altLang="zh-CN" sz="1800" b="1" kern="0" dirty="0" smtClean="0"/>
              <a:t>18A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15Y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18A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22/0799r1</a:t>
            </a:r>
            <a:endParaRPr lang="en-US" altLang="zh-CN" kern="0" dirty="0"/>
          </a:p>
          <a:p>
            <a:pPr marL="628650" lvl="2">
              <a:buFont typeface="微软雅黑" panose="020B0503020204020204" pitchFamily="34" charset="-122"/>
              <a:buChar char="–"/>
              <a:defRPr/>
            </a:pPr>
            <a:r>
              <a:rPr lang="en-US" altLang="zh-CN" kern="0" dirty="0"/>
              <a:t>SP Result: Unanimous </a:t>
            </a:r>
            <a:r>
              <a:rPr lang="en-US" altLang="zh-CN" kern="0" dirty="0" smtClean="0"/>
              <a:t>consent</a:t>
            </a:r>
            <a:endParaRPr lang="en-US" altLang="zh-CN" kern="0" dirty="0"/>
          </a:p>
        </p:txBody>
      </p:sp>
    </p:spTree>
    <p:extLst>
      <p:ext uri="{BB962C8B-B14F-4D97-AF65-F5344CB8AC3E}">
        <p14:creationId xmlns:p14="http://schemas.microsoft.com/office/powerpoint/2010/main" val="2759323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6, 7, 13, 14, 20, 21, 27, 28	</a:t>
            </a:r>
            <a:r>
              <a:rPr lang="en-US" altLang="en-US" sz="1800" dirty="0" smtClean="0">
                <a:solidFill>
                  <a:srgbClr val="0000FF"/>
                </a:solidFill>
              </a:rPr>
              <a:t>10:00 </a:t>
            </a:r>
            <a:r>
              <a:rPr lang="en-US" altLang="en-US" sz="1800" dirty="0">
                <a:solidFill>
                  <a:srgbClr val="0000FF"/>
                </a:solidFill>
              </a:rPr>
              <a:t>- 12:00 ET</a:t>
            </a:r>
          </a:p>
          <a:p>
            <a:pPr marL="285750" indent="-285750" algn="just"/>
            <a:r>
              <a:rPr lang="en-US" altLang="en-US" sz="1800" dirty="0" smtClean="0">
                <a:solidFill>
                  <a:srgbClr val="0000FF"/>
                </a:solidFill>
              </a:rPr>
              <a:t>May</a:t>
            </a:r>
            <a:r>
              <a:rPr lang="en-US" altLang="en-US" sz="1800" dirty="0">
                <a:solidFill>
                  <a:srgbClr val="0000FF"/>
                </a:solidFill>
              </a:rPr>
              <a:t>	9, 16, 23, 30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132892</TotalTime>
  <Words>2354</Words>
  <Application>Microsoft Office PowerPoint</Application>
  <PresentationFormat>宽屏</PresentationFormat>
  <Paragraphs>523</Paragraphs>
  <Slides>29</Slides>
  <Notes>29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29</vt:i4>
      </vt:variant>
    </vt:vector>
  </HeadingPairs>
  <TitlesOfParts>
    <vt:vector size="39"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June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5115</cp:revision>
  <cp:lastPrinted>2014-11-04T15:04:57Z</cp:lastPrinted>
  <dcterms:created xsi:type="dcterms:W3CDTF">2007-04-17T18:10:23Z</dcterms:created>
  <dcterms:modified xsi:type="dcterms:W3CDTF">2022-06-21T14:10:55Z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(3)pdRMEWjtDX/c/Pcly+wz8dHt+kCKsDlmxREfEua2egvKh/HPskGMmj82IBMukVL6rei8ry5E
d6884yRuy4IuO1xFVS+NIU6xO1NhCjypWZv3/K03L/S1SVH/2ix78LB1tQA58oIdxygcuSri
XIS51Jb5mPTBVzG/KWeSSJxpm8FyBURUqI4UObYo5hF7E5V6H/HUD+BLVTbcCthr7E2j7iEN
BOK/vGUqjPJL/ijjLu</vt:lpwstr>
  </property>
  <property fmtid="{D5CDD505-2E9C-101B-9397-08002B2CF9AE}" pid="27" name="_2015_ms_pID_7253431">
    <vt:lpwstr>1O4Hgc3AJLOuPtCfx8qyYB3uprqFHs0PbUWcu+JB9/eloAJxWXQGtT
T5+n/K+pnhC+qsftEnMD8d6opRp6u10SwgZSxG344pQsZqKIb5sPYb2EiliKXBvPvbmHShxl
wAju6YlnbmVB1b/g2ckYXO4aAG9UtTkbXjesuFhml51RgDDpW1o005dtIJ+WDOkB2rKu0jVN
IiUJ7nhVhRxuIHfZVmtHCIEahm20C4RtqOgw</vt:lpwstr>
  </property>
  <property fmtid="{D5CDD505-2E9C-101B-9397-08002B2CF9AE}" pid="28" name="_2015_ms_pID_7253432">
    <vt:lpwstr>U0DLpAULxpOZpJnNbtZ8xN0=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