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879" r:id="rId17"/>
    <p:sldId id="899" r:id="rId18"/>
    <p:sldId id="900" r:id="rId19"/>
    <p:sldId id="901" r:id="rId20"/>
    <p:sldId id="893" r:id="rId21"/>
    <p:sldId id="844" r:id="rId22"/>
    <p:sldId id="886" r:id="rId23"/>
    <p:sldId id="898" r:id="rId24"/>
    <p:sldId id="897" r:id="rId25"/>
    <p:sldId id="894" r:id="rId26"/>
    <p:sldId id="895" r:id="rId27"/>
    <p:sldId id="896" r:id="rId28"/>
    <p:sldId id="842" r:id="rId29"/>
    <p:sldId id="888" r:id="rId30"/>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182" autoAdjust="0"/>
    <p:restoredTop sz="92094" autoAdjust="0"/>
  </p:normalViewPr>
  <p:slideViewPr>
    <p:cSldViewPr>
      <p:cViewPr varScale="1">
        <p:scale>
          <a:sx n="103" d="100"/>
          <a:sy n="103" d="100"/>
        </p:scale>
        <p:origin x="648" y="10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4166491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2033187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4358651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652476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656975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429067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068740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8240023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980785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9166639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170594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8184346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32041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802.11-22/</a:t>
            </a:r>
            <a:r>
              <a:rPr lang="en-US" altLang="zh-CN" sz="1800" b="1" dirty="0" smtClean="0"/>
              <a:t>0851</a:t>
            </a:r>
            <a:r>
              <a:rPr lang="en-US" altLang="en-US" sz="1800" b="1" dirty="0" smtClean="0"/>
              <a:t>r8</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99386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June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June teleconference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2021-06-20</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June 9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1673270131"/>
              </p:ext>
            </p:extLst>
          </p:nvPr>
        </p:nvGraphicFramePr>
        <p:xfrm>
          <a:off x="3429000" y="1524000"/>
          <a:ext cx="8305801" cy="115441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22/0761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Time Requirement of Immediate Feedback</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22/0647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Du(Huawei)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Information Exchange of WLAN Sensing Link</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2994185896"/>
              </p:ext>
            </p:extLst>
          </p:nvPr>
        </p:nvGraphicFramePr>
        <p:xfrm>
          <a:off x="3429000" y="4495800"/>
          <a:ext cx="8305800" cy="1704466"/>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CR,</a:t>
                      </a:r>
                      <a:r>
                        <a:rPr lang="en-US" altLang="zh-CN" sz="1100" baseline="0" dirty="0" smtClean="0">
                          <a:solidFill>
                            <a:srgbClr val="FF0000"/>
                          </a:solidFill>
                        </a:rPr>
                        <a:t>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c>
                  <a:txBody>
                    <a:bodyPr/>
                    <a:lstStyle/>
                    <a:p>
                      <a:pPr algn="ctr"/>
                      <a:endParaRPr lang="zh-CN" altLang="en-US" sz="1100" dirty="0"/>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22/0852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Rajat </a:t>
                      </a:r>
                      <a:r>
                        <a:rPr lang="en-US" altLang="zh-CN" sz="1200" kern="1200" dirty="0" err="1" smtClean="0">
                          <a:solidFill>
                            <a:srgbClr val="00B050"/>
                          </a:solidFill>
                          <a:latin typeface="+mn-lt"/>
                          <a:ea typeface="+mn-ea"/>
                          <a:cs typeface="+mn-cs"/>
                        </a:rPr>
                        <a:t>Pushkarna</a:t>
                      </a:r>
                      <a:r>
                        <a:rPr lang="en-US" altLang="zh-CN" sz="1200" kern="1200" dirty="0" smtClean="0">
                          <a:solidFill>
                            <a:srgbClr val="00B050"/>
                          </a:solidFill>
                          <a:latin typeface="+mn-lt"/>
                          <a:ea typeface="+mn-ea"/>
                          <a:cs typeface="+mn-cs"/>
                        </a:rPr>
                        <a:t> (Panasonic)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B050"/>
                          </a:solidFill>
                          <a:latin typeface="+mn-lt"/>
                          <a:ea typeface="+mn-ea"/>
                          <a:cs typeface="+mn-cs"/>
                        </a:rPr>
                        <a:t>Comment </a:t>
                      </a:r>
                      <a:r>
                        <a:rPr lang="fr-FR" altLang="zh-CN" sz="1200" kern="1200" dirty="0" err="1" smtClean="0">
                          <a:solidFill>
                            <a:srgbClr val="00B050"/>
                          </a:solidFill>
                          <a:latin typeface="+mn-lt"/>
                          <a:ea typeface="+mn-ea"/>
                          <a:cs typeface="+mn-cs"/>
                        </a:rPr>
                        <a:t>Resolution</a:t>
                      </a:r>
                      <a:r>
                        <a:rPr lang="fr-FR" altLang="zh-CN" sz="1200" kern="1200" dirty="0" smtClean="0">
                          <a:solidFill>
                            <a:srgbClr val="00B050"/>
                          </a:solidFill>
                          <a:latin typeface="+mn-lt"/>
                          <a:ea typeface="+mn-ea"/>
                          <a:cs typeface="+mn-cs"/>
                        </a:rPr>
                        <a:t> Document for </a:t>
                      </a:r>
                      <a:r>
                        <a:rPr lang="fr-FR" altLang="zh-CN" sz="1200" kern="1200" dirty="0" err="1" smtClean="0">
                          <a:solidFill>
                            <a:srgbClr val="00B050"/>
                          </a:solidFill>
                          <a:latin typeface="+mn-lt"/>
                          <a:ea typeface="+mn-ea"/>
                          <a:cs typeface="+mn-cs"/>
                        </a:rPr>
                        <a:t>Sub</a:t>
                      </a:r>
                      <a:r>
                        <a:rPr lang="fr-FR" altLang="zh-CN" sz="1200" kern="1200" dirty="0" smtClean="0">
                          <a:solidFill>
                            <a:srgbClr val="00B050"/>
                          </a:solidFill>
                          <a:latin typeface="+mn-lt"/>
                          <a:ea typeface="+mn-ea"/>
                          <a:cs typeface="+mn-cs"/>
                        </a:rPr>
                        <a:t>-clause 4.3.21.25</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22/0883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Chaoming Luo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sbp</a:t>
                      </a:r>
                      <a:r>
                        <a:rPr lang="en-US" altLang="zh-CN" sz="1200" kern="1200" dirty="0" smtClean="0">
                          <a:solidFill>
                            <a:srgbClr val="00B050"/>
                          </a:solidFill>
                          <a:latin typeface="+mn-lt"/>
                          <a:ea typeface="+mn-ea"/>
                          <a:cs typeface="+mn-cs"/>
                        </a:rPr>
                        <a:t> reporting procedure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22/0889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26887539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June 14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3250103526"/>
              </p:ext>
            </p:extLst>
          </p:nvPr>
        </p:nvGraphicFramePr>
        <p:xfrm>
          <a:off x="3429000" y="1524000"/>
          <a:ext cx="8305801" cy="935736"/>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22/0761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Time Requirement of Immediate Feedback</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n-lt"/>
                          <a:ea typeface="+mn-ea"/>
                          <a:cs typeface="+mn-cs"/>
                        </a:rPr>
                        <a:t>10 </a:t>
                      </a:r>
                      <a:r>
                        <a:rPr lang="en-US" altLang="zh-CN" sz="1200" kern="1200" dirty="0" smtClean="0">
                          <a:solidFill>
                            <a:schemeClr val="tx1"/>
                          </a:solidFill>
                          <a:latin typeface="+mn-lt"/>
                          <a:ea typeface="+mn-ea"/>
                          <a:cs typeface="+mn-cs"/>
                        </a:rPr>
                        <a:t>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2008639539"/>
              </p:ext>
            </p:extLst>
          </p:nvPr>
        </p:nvGraphicFramePr>
        <p:xfrm>
          <a:off x="3429000" y="4495800"/>
          <a:ext cx="8305800" cy="1923148"/>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CR,</a:t>
                      </a:r>
                      <a:r>
                        <a:rPr lang="en-US" altLang="zh-CN" sz="1100" baseline="0" dirty="0" smtClean="0">
                          <a:solidFill>
                            <a:srgbClr val="FF0000"/>
                          </a:solidFill>
                        </a:rPr>
                        <a:t>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c>
                  <a:txBody>
                    <a:bodyPr/>
                    <a:lstStyle/>
                    <a:p>
                      <a:pPr algn="ctr"/>
                      <a:endParaRPr lang="zh-CN" altLang="en-US" sz="1100" dirty="0"/>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22/0877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Editorial Comments in CC40 -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22/0889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Editorial Comments in CC40 -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21/1934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discussion-on-session-setup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a:t>
                      </a:r>
                      <a:r>
                        <a:rPr lang="en-US" altLang="zh-CN" sz="1200" kern="1200" baseline="0" dirty="0" smtClean="0">
                          <a:solidFill>
                            <a:srgbClr val="00B050"/>
                          </a:solidFill>
                          <a:latin typeface="+mn-lt"/>
                          <a:ea typeface="+mn-ea"/>
                          <a:cs typeface="+mn-cs"/>
                        </a:rPr>
                        <a:t> </a:t>
                      </a:r>
                      <a:r>
                        <a:rPr lang="en-US" altLang="zh-CN" sz="1200" kern="1200" dirty="0" smtClean="0">
                          <a:solidFill>
                            <a:srgbClr val="00B050"/>
                          </a:solidFill>
                          <a:latin typeface="+mn-lt"/>
                          <a:ea typeface="+mn-ea"/>
                          <a:cs typeface="+mn-cs"/>
                        </a:rPr>
                        <a:t>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22/0891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CC40 CR for PN SN and AC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90797791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June 20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zh-CN" sz="1600" dirty="0" smtClean="0"/>
              <a:t>Motion (</a:t>
            </a:r>
            <a:r>
              <a:rPr lang="en-US" altLang="zh-CN" sz="1600" dirty="0" smtClean="0">
                <a:solidFill>
                  <a:srgbClr val="0000FF"/>
                </a:solidFill>
              </a:rPr>
              <a:t>100-102</a:t>
            </a:r>
            <a:r>
              <a:rPr lang="en-US" altLang="zh-CN" sz="1600" dirty="0" smtClean="0"/>
              <a:t>)</a:t>
            </a:r>
            <a:endParaRPr lang="en-US" altLang="en-US" sz="1600" dirty="0" smtClean="0"/>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890524993"/>
              </p:ext>
            </p:extLst>
          </p:nvPr>
        </p:nvGraphicFramePr>
        <p:xfrm>
          <a:off x="3429000" y="4800600"/>
          <a:ext cx="8305801" cy="90134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22/0761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Time Requirement of Immediate Feedback</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22/0647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Du(Huawei)</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SP: Information Exchange of WLAN Sensing Link</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4262313181"/>
              </p:ext>
            </p:extLst>
          </p:nvPr>
        </p:nvGraphicFramePr>
        <p:xfrm>
          <a:off x="3429000" y="1534092"/>
          <a:ext cx="8305800" cy="2543392"/>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22/0891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CC40 CR for PN SN and AC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22/0852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Rajat </a:t>
                      </a:r>
                      <a:r>
                        <a:rPr lang="en-US" altLang="zh-CN" sz="1200" kern="1200" dirty="0" err="1" smtClean="0">
                          <a:solidFill>
                            <a:srgbClr val="00B050"/>
                          </a:solidFill>
                          <a:latin typeface="+mn-lt"/>
                          <a:ea typeface="+mn-ea"/>
                          <a:cs typeface="+mn-cs"/>
                        </a:rPr>
                        <a:t>Pushkarna</a:t>
                      </a:r>
                      <a:r>
                        <a:rPr lang="en-US" altLang="zh-CN" sz="1200" kern="1200" dirty="0" smtClean="0">
                          <a:solidFill>
                            <a:srgbClr val="00B050"/>
                          </a:solidFill>
                          <a:latin typeface="+mn-lt"/>
                          <a:ea typeface="+mn-ea"/>
                          <a:cs typeface="+mn-cs"/>
                        </a:rPr>
                        <a:t> (Panasonic)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B050"/>
                          </a:solidFill>
                          <a:latin typeface="+mn-lt"/>
                          <a:ea typeface="+mn-ea"/>
                          <a:cs typeface="+mn-cs"/>
                        </a:rPr>
                        <a:t>SP: Comment </a:t>
                      </a:r>
                      <a:r>
                        <a:rPr lang="fr-FR" altLang="zh-CN" sz="1200" kern="1200" dirty="0" err="1" smtClean="0">
                          <a:solidFill>
                            <a:srgbClr val="00B050"/>
                          </a:solidFill>
                          <a:latin typeface="+mn-lt"/>
                          <a:ea typeface="+mn-ea"/>
                          <a:cs typeface="+mn-cs"/>
                        </a:rPr>
                        <a:t>Resolution</a:t>
                      </a:r>
                      <a:r>
                        <a:rPr lang="fr-FR" altLang="zh-CN" sz="1200" kern="1200" dirty="0" smtClean="0">
                          <a:solidFill>
                            <a:srgbClr val="00B050"/>
                          </a:solidFill>
                          <a:latin typeface="+mn-lt"/>
                          <a:ea typeface="+mn-ea"/>
                          <a:cs typeface="+mn-cs"/>
                        </a:rPr>
                        <a:t> Document for </a:t>
                      </a:r>
                      <a:r>
                        <a:rPr lang="fr-FR" altLang="zh-CN" sz="1200" kern="1200" dirty="0" err="1" smtClean="0">
                          <a:solidFill>
                            <a:srgbClr val="00B050"/>
                          </a:solidFill>
                          <a:latin typeface="+mn-lt"/>
                          <a:ea typeface="+mn-ea"/>
                          <a:cs typeface="+mn-cs"/>
                        </a:rPr>
                        <a:t>Sub</a:t>
                      </a:r>
                      <a:r>
                        <a:rPr lang="fr-FR" altLang="zh-CN" sz="1200" kern="1200" dirty="0" smtClean="0">
                          <a:solidFill>
                            <a:srgbClr val="00B050"/>
                          </a:solidFill>
                          <a:latin typeface="+mn-lt"/>
                          <a:ea typeface="+mn-ea"/>
                          <a:cs typeface="+mn-cs"/>
                        </a:rPr>
                        <a:t>-clause 4.3.21.25</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22/0907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Editorial Comments in CC40 - Part 3</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22/0901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Alecsander Eitan (Qualcomm)</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CC40-Resolution of CIDs in clause 9.4.2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 (Tuesday)</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22/0889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45 mins (Tuesday)</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05786959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June 21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zh-CN" sz="1600" dirty="0" smtClean="0"/>
              <a:t>Motion (</a:t>
            </a:r>
            <a:r>
              <a:rPr lang="en-US" altLang="zh-CN" sz="1600" dirty="0" smtClean="0">
                <a:solidFill>
                  <a:srgbClr val="0000FF"/>
                </a:solidFill>
              </a:rPr>
              <a:t>100-102</a:t>
            </a:r>
            <a:r>
              <a:rPr lang="en-US" altLang="zh-CN" sz="1600" dirty="0" smtClean="0"/>
              <a:t>)</a:t>
            </a:r>
            <a:endParaRPr lang="en-US" altLang="en-US" sz="1600" dirty="0" smtClean="0"/>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58169555"/>
              </p:ext>
            </p:extLst>
          </p:nvPr>
        </p:nvGraphicFramePr>
        <p:xfrm>
          <a:off x="3429000" y="4800600"/>
          <a:ext cx="8305801" cy="68266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22/0647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Du(Huawei)</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SP: Information Exchange of WLAN Sensing Link</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2487064946"/>
              </p:ext>
            </p:extLst>
          </p:nvPr>
        </p:nvGraphicFramePr>
        <p:xfrm>
          <a:off x="3429000" y="1534092"/>
          <a:ext cx="8305800" cy="1704466"/>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22/0891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CC40 CR for PN SN and AC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 (Tuesday)</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22/0889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45 mins (Tuesday)</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1117187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May	6, 7, 13, 14, 20, 21, 27, 28		10:00 </a:t>
            </a:r>
            <a:r>
              <a:rPr lang="en-US" altLang="zh-CN" dirty="0"/>
              <a:t>- </a:t>
            </a:r>
            <a:r>
              <a:rPr lang="en-US" altLang="zh-CN" dirty="0" smtClean="0"/>
              <a:t>12:00 </a:t>
            </a:r>
            <a:r>
              <a:rPr lang="en-US" altLang="zh-CN" dirty="0"/>
              <a:t>ET</a:t>
            </a:r>
          </a:p>
          <a:p>
            <a:pPr algn="just" defTabSz="917575">
              <a:lnSpc>
                <a:spcPct val="90000"/>
              </a:lnSpc>
              <a:buNone/>
            </a:pPr>
            <a:r>
              <a:rPr lang="en-US" altLang="zh-CN" dirty="0" smtClean="0"/>
              <a:t>		May	9, 16, 23, 30		 		23:00 </a:t>
            </a:r>
            <a:r>
              <a:rPr lang="en-US" altLang="zh-CN" dirty="0"/>
              <a:t>- </a:t>
            </a:r>
            <a:r>
              <a:rPr lang="en-US" altLang="zh-CN" dirty="0" smtClean="0"/>
              <a:t>01:00 ET</a:t>
            </a:r>
            <a:endParaRPr lang="en-US" altLang="zh-CN" dirty="0"/>
          </a:p>
          <a:p>
            <a:pPr algn="ctr">
              <a:lnSpc>
                <a:spcPct val="90000"/>
              </a:lnSpc>
              <a:buFontTx/>
              <a:buNone/>
            </a:pP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PAR approved		</a:t>
            </a:r>
            <a:r>
              <a:rPr lang="en-US" altLang="zh-CN" sz="1800" kern="0" dirty="0" smtClean="0">
                <a:solidFill>
                  <a:schemeClr val="bg1">
                    <a:lumMod val="50000"/>
                  </a:schemeClr>
                </a:solidFill>
              </a:rPr>
              <a:t>	Sep </a:t>
            </a:r>
            <a:r>
              <a:rPr lang="en-US" altLang="zh-CN" sz="1800" kern="0" dirty="0">
                <a:solidFill>
                  <a:schemeClr val="bg1">
                    <a:lumMod val="50000"/>
                  </a:schemeClr>
                </a:solidFill>
              </a:rPr>
              <a:t>2020</a:t>
            </a:r>
          </a:p>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First TG meeting		</a:t>
            </a:r>
            <a:r>
              <a:rPr lang="en-US" altLang="zh-CN" sz="1800" kern="0" dirty="0" smtClean="0">
                <a:solidFill>
                  <a:schemeClr val="bg1">
                    <a:lumMod val="50000"/>
                  </a:schemeClr>
                </a:solidFill>
              </a:rPr>
              <a:t>	Oct </a:t>
            </a:r>
            <a:r>
              <a:rPr lang="en-US" altLang="zh-CN" sz="1800" kern="0" dirty="0">
                <a:solidFill>
                  <a:schemeClr val="bg1">
                    <a:lumMod val="50000"/>
                  </a:schemeClr>
                </a:solidFill>
              </a:rPr>
              <a:t>2020</a:t>
            </a:r>
          </a:p>
          <a:p>
            <a:pPr marL="214312" lvl="1" algn="just" defTabSz="685800" eaLnBrk="1" fontAlgn="auto" hangingPunct="1">
              <a:spcBef>
                <a:spcPts val="600"/>
              </a:spcBef>
              <a:spcAft>
                <a:spcPts val="600"/>
              </a:spcAft>
              <a:buFont typeface="微软雅黑" panose="020B0503020204020204" pitchFamily="34" charset="-122"/>
              <a:buChar char="–"/>
              <a:defRPr/>
            </a:pPr>
            <a:r>
              <a:rPr lang="en-US" altLang="zh-CN" sz="1800" kern="0" dirty="0">
                <a:solidFill>
                  <a:schemeClr val="bg1">
                    <a:lumMod val="50000"/>
                  </a:schemeClr>
                </a:solidFill>
              </a:rPr>
              <a:t>Comment Collection (D0.1)	</a:t>
            </a:r>
            <a:r>
              <a:rPr lang="en-US" altLang="zh-CN" sz="1800" i="1" strike="sngStrike" kern="0" dirty="0">
                <a:solidFill>
                  <a:schemeClr val="bg1">
                    <a:lumMod val="50000"/>
                  </a:schemeClr>
                </a:solidFill>
              </a:rPr>
              <a:t>Jan 2022</a:t>
            </a:r>
            <a:r>
              <a:rPr lang="en-US" altLang="zh-CN" sz="1800" i="1" strike="sngStrike" kern="0" dirty="0" smtClean="0">
                <a:solidFill>
                  <a:schemeClr val="bg1">
                    <a:lumMod val="50000"/>
                  </a:schemeClr>
                </a:solidFill>
                <a:sym typeface="Wingdings" panose="05000000000000000000" pitchFamily="2" charset="2"/>
              </a:rPr>
              <a:t>Mar 2022</a:t>
            </a:r>
          </a:p>
          <a:p>
            <a:pPr marL="0" lvl="1" indent="0" algn="just" defTabSz="685800" eaLnBrk="1" fontAlgn="auto" hangingPunct="1">
              <a:spcBef>
                <a:spcPts val="600"/>
              </a:spcBef>
              <a:spcAft>
                <a:spcPts val="600"/>
              </a:spcAft>
              <a:buNone/>
              <a:defRPr/>
            </a:pPr>
            <a:r>
              <a:rPr lang="en-US" altLang="zh-CN" sz="1800" i="1" kern="0" dirty="0" smtClean="0">
                <a:solidFill>
                  <a:schemeClr val="bg1">
                    <a:lumMod val="50000"/>
                  </a:schemeClr>
                </a:solidFill>
                <a:sym typeface="Wingdings" panose="05000000000000000000" pitchFamily="2" charset="2"/>
              </a:rPr>
              <a:t>					</a:t>
            </a:r>
            <a:r>
              <a:rPr lang="en-US" altLang="zh-CN" sz="1800" i="1" kern="0" dirty="0">
                <a:solidFill>
                  <a:schemeClr val="bg1">
                    <a:lumMod val="50000"/>
                  </a:schemeClr>
                </a:solidFill>
                <a:sym typeface="Wingdings" panose="05000000000000000000" pitchFamily="2" charset="2"/>
              </a:rPr>
              <a:t>  </a:t>
            </a:r>
            <a:r>
              <a:rPr lang="en-US" altLang="zh-CN" sz="1800" i="1" kern="0" dirty="0" smtClean="0">
                <a:solidFill>
                  <a:schemeClr val="bg1">
                    <a:lumMod val="50000"/>
                  </a:schemeClr>
                </a:solidFill>
                <a:sym typeface="Wingdings" panose="05000000000000000000" pitchFamily="2" charset="2"/>
              </a:rPr>
              <a:t>April </a:t>
            </a:r>
            <a:r>
              <a:rPr lang="en-US" altLang="zh-CN" sz="1800" i="1" kern="0" dirty="0">
                <a:solidFill>
                  <a:schemeClr val="bg1">
                    <a:lumMod val="50000"/>
                  </a:schemeClr>
                </a:solidFill>
                <a:sym typeface="Wingdings" panose="05000000000000000000" pitchFamily="2" charset="2"/>
              </a:rPr>
              <a:t>2022</a:t>
            </a:r>
            <a:endParaRPr lang="en-US" altLang="zh-CN" sz="1800" i="1" kern="0" dirty="0">
              <a:solidFill>
                <a:schemeClr val="bg1">
                  <a:lumMod val="50000"/>
                </a:schemeClr>
              </a:solidFill>
            </a:endParaRPr>
          </a:p>
          <a:p>
            <a:pPr marL="214312" lvl="1" algn="just" defTabSz="685800" eaLnBrk="1" fontAlgn="auto" hangingPunct="1">
              <a:spcBef>
                <a:spcPts val="600"/>
              </a:spcBef>
              <a:spcAft>
                <a:spcPts val="600"/>
              </a:spcAft>
              <a:buFont typeface="Wingdings" panose="05000000000000000000" pitchFamily="2" charset="2"/>
              <a:buChar char="Ø"/>
              <a:defRPr/>
            </a:pPr>
            <a:r>
              <a:rPr lang="en-US" altLang="zh-CN" sz="1800" kern="0" dirty="0">
                <a:solidFill>
                  <a:srgbClr val="FF0000"/>
                </a:solidFill>
              </a:rPr>
              <a:t>Initial Letter Ballot (D1.0)	</a:t>
            </a:r>
            <a:r>
              <a:rPr lang="en-US" altLang="zh-CN" sz="1800" kern="0" dirty="0" smtClean="0">
                <a:solidFill>
                  <a:srgbClr val="FF0000"/>
                </a:solidFill>
              </a:rPr>
              <a:t>	</a:t>
            </a:r>
            <a:r>
              <a:rPr lang="en-US" altLang="zh-CN" sz="1800" i="1" strike="sngStrike" kern="0" dirty="0" smtClean="0">
                <a:solidFill>
                  <a:srgbClr val="FF0000"/>
                </a:solidFill>
              </a:rPr>
              <a:t>Jul </a:t>
            </a:r>
            <a:r>
              <a:rPr lang="en-US" altLang="zh-CN" sz="1800" i="1" strike="sngStrike" kern="0" dirty="0">
                <a:solidFill>
                  <a:srgbClr val="FF0000"/>
                </a:solidFill>
              </a:rPr>
              <a:t>2022</a:t>
            </a:r>
            <a:r>
              <a:rPr lang="en-US" altLang="zh-CN" sz="1800" i="1" kern="0" dirty="0">
                <a:solidFill>
                  <a:srgbClr val="FF0000"/>
                </a:solidFill>
                <a:sym typeface="Wingdings" panose="05000000000000000000" pitchFamily="2" charset="2"/>
              </a:rPr>
              <a:t> Sep</a:t>
            </a:r>
            <a:r>
              <a:rPr lang="en-US" altLang="zh-CN" sz="1800" i="1" kern="0" dirty="0">
                <a:solidFill>
                  <a:srgbClr val="FF0000"/>
                </a:solidFill>
              </a:rPr>
              <a:t> 2022</a:t>
            </a:r>
          </a:p>
          <a:p>
            <a:pPr marL="161925" lvl="1" indent="-233363" algn="just" defTabSz="685800" eaLnBrk="1" fontAlgn="auto" hangingPunct="1">
              <a:spcBef>
                <a:spcPts val="600"/>
              </a:spcBef>
              <a:spcAft>
                <a:spcPts val="600"/>
              </a:spcAft>
              <a:defRPr/>
            </a:pPr>
            <a:r>
              <a:rPr lang="en-US" altLang="zh-CN" sz="1800" kern="0" dirty="0"/>
              <a:t>Recirculation LB (</a:t>
            </a:r>
            <a:r>
              <a:rPr lang="en-US" altLang="zh-CN" sz="1800" kern="0" dirty="0" smtClean="0"/>
              <a:t>D2.0)		</a:t>
            </a:r>
            <a:r>
              <a:rPr lang="en-US" altLang="zh-CN" sz="1800" i="1" kern="0" dirty="0" smtClean="0"/>
              <a:t>Jan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(D3.0)	</a:t>
            </a:r>
            <a:r>
              <a:rPr lang="en-US" altLang="zh-CN" sz="1800" kern="0" dirty="0" smtClean="0"/>
              <a:t>	</a:t>
            </a:r>
            <a:r>
              <a:rPr lang="en-US" altLang="zh-CN" sz="1800" i="1" kern="0" dirty="0" smtClean="0"/>
              <a:t>May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(D4.0)	 </a:t>
            </a:r>
            <a:r>
              <a:rPr lang="en-US" altLang="zh-CN" sz="1800" kern="0" dirty="0" smtClean="0"/>
              <a:t>	</a:t>
            </a:r>
            <a:r>
              <a:rPr lang="en-US" altLang="zh-CN" sz="1800" i="1" kern="0" dirty="0" smtClean="0"/>
              <a:t>July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Initial SA Ballot (D4.0)	 </a:t>
            </a:r>
            <a:r>
              <a:rPr lang="en-US" altLang="zh-CN" sz="1800" kern="0" dirty="0" smtClean="0"/>
              <a:t>	Sep </a:t>
            </a:r>
            <a:r>
              <a:rPr lang="en-US" altLang="zh-CN" sz="1800" kern="0" dirty="0"/>
              <a:t>2023</a:t>
            </a:r>
          </a:p>
          <a:p>
            <a:pPr marL="161925" lvl="1" indent="-233363" algn="just" defTabSz="685800" eaLnBrk="1" fontAlgn="auto" hangingPunct="1">
              <a:spcBef>
                <a:spcPts val="600"/>
              </a:spcBef>
              <a:spcAft>
                <a:spcPts val="600"/>
              </a:spcAft>
              <a:defRPr/>
            </a:pPr>
            <a:r>
              <a:rPr lang="en-US" altLang="zh-CN" sz="1800" kern="0" dirty="0"/>
              <a:t>Final 802.11 WG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a:t>802 EC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err="1"/>
              <a:t>RevCom</a:t>
            </a:r>
            <a:r>
              <a:rPr lang="en-US" altLang="zh-CN" sz="1800" kern="0" dirty="0"/>
              <a:t> and SASB approval 	Sep 2024</a:t>
            </a:r>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collection for </a:t>
            </a:r>
            <a:r>
              <a:rPr lang="en-US" altLang="zh-CN" kern="0" dirty="0" smtClean="0">
                <a:solidFill>
                  <a:srgbClr val="000000"/>
                </a:solidFill>
              </a:rPr>
              <a:t>D0.1)</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2200" kern="0" dirty="0">
                <a:solidFill>
                  <a:schemeClr val="bg1">
                    <a:lumMod val="50000"/>
                  </a:schemeClr>
                </a:solidFill>
                <a:latin typeface="Times New Roman"/>
              </a:rPr>
              <a:t>Early-mid May</a:t>
            </a:r>
          </a:p>
          <a:p>
            <a:pPr lvl="1">
              <a:buFont typeface="Times New Roman" pitchFamily="16" charset="0"/>
              <a:buChar char="•"/>
            </a:pPr>
            <a:r>
              <a:rPr lang="en-US" altLang="zh-CN" sz="1800" kern="0" dirty="0">
                <a:solidFill>
                  <a:schemeClr val="bg1">
                    <a:lumMod val="50000"/>
                  </a:schemeClr>
                </a:solidFill>
                <a:latin typeface="Times New Roman"/>
              </a:rPr>
              <a:t>Identify topics, </a:t>
            </a:r>
            <a:r>
              <a:rPr lang="en-US" altLang="zh-CN" sz="1800" kern="0" dirty="0" err="1">
                <a:solidFill>
                  <a:schemeClr val="bg1">
                    <a:lumMod val="50000"/>
                  </a:schemeClr>
                </a:solidFill>
                <a:latin typeface="Times New Roman"/>
              </a:rPr>
              <a:t>PoCs</a:t>
            </a:r>
            <a:r>
              <a:rPr lang="en-US" altLang="zh-CN" sz="1800" kern="0" dirty="0">
                <a:solidFill>
                  <a:schemeClr val="bg1">
                    <a:lumMod val="50000"/>
                  </a:schemeClr>
                </a:solidFill>
                <a:latin typeface="Times New Roman"/>
              </a:rPr>
              <a:t>, and volunteers</a:t>
            </a:r>
          </a:p>
          <a:p>
            <a:pPr lvl="0">
              <a:buFont typeface="Times New Roman" pitchFamily="16" charset="0"/>
              <a:buChar char="•"/>
            </a:pPr>
            <a:r>
              <a:rPr lang="en-US" altLang="zh-CN" sz="2200" kern="0" dirty="0">
                <a:solidFill>
                  <a:schemeClr val="bg1">
                    <a:lumMod val="50000"/>
                  </a:schemeClr>
                </a:solidFill>
                <a:latin typeface="Times New Roman"/>
              </a:rPr>
              <a:t>May 20</a:t>
            </a:r>
            <a:r>
              <a:rPr lang="en-US" altLang="zh-CN" sz="2200" kern="0" baseline="30000" dirty="0">
                <a:solidFill>
                  <a:schemeClr val="bg1">
                    <a:lumMod val="50000"/>
                  </a:schemeClr>
                </a:solidFill>
                <a:latin typeface="Times New Roman"/>
              </a:rPr>
              <a:t>th</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Comment collection closes</a:t>
            </a:r>
          </a:p>
          <a:p>
            <a:pPr lvl="0">
              <a:buFont typeface="Times New Roman" pitchFamily="16" charset="0"/>
              <a:buChar char="•"/>
            </a:pPr>
            <a:r>
              <a:rPr lang="en-US" altLang="zh-CN" sz="2200" kern="0" dirty="0">
                <a:solidFill>
                  <a:schemeClr val="bg1">
                    <a:lumMod val="50000"/>
                  </a:schemeClr>
                </a:solidFill>
                <a:latin typeface="Times New Roman"/>
              </a:rPr>
              <a:t>Week of May 23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Editor classifies comments and share them with TTTs</a:t>
            </a:r>
          </a:p>
          <a:p>
            <a:pPr lvl="0">
              <a:buFont typeface="Times New Roman" pitchFamily="16" charset="0"/>
              <a:buChar char="•"/>
            </a:pPr>
            <a:r>
              <a:rPr lang="en-US" altLang="zh-CN" sz="2200" kern="0" dirty="0">
                <a:solidFill>
                  <a:schemeClr val="bg1">
                    <a:lumMod val="50000"/>
                  </a:schemeClr>
                </a:solidFill>
                <a:latin typeface="Times New Roman"/>
              </a:rPr>
              <a:t>June 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Deadline for comment assignment</a:t>
            </a:r>
          </a:p>
          <a:p>
            <a:pPr lvl="1">
              <a:buFont typeface="Times New Roman" pitchFamily="16" charset="0"/>
              <a:buChar char="•"/>
            </a:pPr>
            <a:endParaRPr lang="en-US" altLang="zh-CN" sz="1800" kern="0" dirty="0" smtClean="0">
              <a:solidFill>
                <a:srgbClr val="000000"/>
              </a:solidFill>
              <a:latin typeface="Times New Roman"/>
            </a:endParaRPr>
          </a:p>
          <a:p>
            <a:pPr lvl="1">
              <a:buFont typeface="Times New Roman" pitchFamily="16" charset="0"/>
              <a:buChar char="•"/>
            </a:pPr>
            <a:endParaRPr lang="en-US" altLang="zh-CN" sz="1800" kern="0" dirty="0">
              <a:solidFill>
                <a:srgbClr val="000000"/>
              </a:solidFill>
              <a:latin typeface="Times New Roman"/>
            </a:endParaRPr>
          </a:p>
          <a:p>
            <a:pPr lvl="0">
              <a:buFont typeface="Times New Roman" pitchFamily="16" charset="0"/>
              <a:buChar char="•"/>
            </a:pPr>
            <a:r>
              <a:rPr lang="en-US" altLang="zh-CN" sz="1600" kern="0" dirty="0" smtClean="0">
                <a:solidFill>
                  <a:srgbClr val="000000"/>
                </a:solidFill>
                <a:latin typeface="Times New Roman"/>
              </a:rPr>
              <a:t>Note: Initial letter ballot (D1.0) currently set for September 2022.</a:t>
            </a:r>
          </a:p>
          <a:p>
            <a:pPr lvl="1">
              <a:buFont typeface="Times New Roman" pitchFamily="16" charset="0"/>
              <a:buChar char="•"/>
            </a:pPr>
            <a:r>
              <a:rPr lang="en-US" altLang="zh-CN" sz="1200" kern="0" dirty="0" smtClean="0">
                <a:solidFill>
                  <a:srgbClr val="000000"/>
                </a:solidFill>
                <a:latin typeface="Times New Roman"/>
              </a:rPr>
              <a:t>Chair will discuss D1.0 timeline with the group at a later date.</a:t>
            </a:r>
            <a:endParaRPr lang="en-US" altLang="zh-CN" sz="12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7104950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a:t>
            </a:r>
            <a:r>
              <a:rPr lang="en-US" altLang="zh-CN" sz="2400" smtClean="0">
                <a:solidFill>
                  <a:srgbClr val="FF0000"/>
                </a:solidFill>
              </a:rPr>
              <a:t>comment resolution </a:t>
            </a:r>
            <a:r>
              <a:rPr lang="en-US" altLang="zh-CN" sz="2400" dirty="0" smtClean="0">
                <a:solidFill>
                  <a:srgbClr val="FF0000"/>
                </a:solidFill>
              </a:rPr>
              <a:t>(</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147415486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4" name="Rectangle 3"/>
          <p:cNvSpPr txBox="1">
            <a:spLocks noChangeArrowheads="1"/>
          </p:cNvSpPr>
          <p:nvPr/>
        </p:nvSpPr>
        <p:spPr bwMode="auto">
          <a:xfrm>
            <a:off x="381000" y="990600"/>
            <a:ext cx="4953000" cy="5257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800" b="1" dirty="0" smtClean="0">
                <a:cs typeface="Times New Roman" panose="02020603050405020304" pitchFamily="18" charset="0"/>
              </a:rPr>
              <a:t>Confirmed:</a:t>
            </a:r>
            <a:endParaRPr lang="en-US" altLang="zh-CN" sz="14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May	19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24	(Tuesday),	</a:t>
            </a:r>
            <a:r>
              <a:rPr lang="en-US" altLang="zh-CN" dirty="0" smtClean="0">
                <a:solidFill>
                  <a:srgbClr val="00B050"/>
                </a:solidFill>
                <a:cs typeface="Times New Roman" panose="02020603050405020304" pitchFamily="18" charset="0"/>
              </a:rPr>
              <a:t>10</a:t>
            </a:r>
            <a:r>
              <a:rPr lang="zh-CN" altLang="en-US" dirty="0" smtClean="0">
                <a:solidFill>
                  <a:srgbClr val="00B050"/>
                </a:solidFill>
                <a:cs typeface="Times New Roman" panose="02020603050405020304" pitchFamily="18" charset="0"/>
              </a:rPr>
              <a:t>：</a:t>
            </a:r>
            <a:r>
              <a:rPr lang="en-US" altLang="zh-CN" dirty="0" smtClean="0">
                <a:solidFill>
                  <a:srgbClr val="00B050"/>
                </a:solidFill>
                <a:cs typeface="Times New Roman" panose="02020603050405020304" pitchFamily="18" charset="0"/>
              </a:rPr>
              <a:t>00 </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May	26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31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June	2	(Thursday),	23</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 </a:t>
            </a:r>
            <a:r>
              <a:rPr lang="en-US" altLang="zh-CN" strike="sngStrike" dirty="0" smtClean="0">
                <a:solidFill>
                  <a:schemeClr val="bg1">
                    <a:lumMod val="50000"/>
                  </a:schemeClr>
                </a:solidFill>
                <a:cs typeface="Times New Roman" panose="02020603050405020304" pitchFamily="18" charset="0"/>
              </a:rPr>
              <a:t>01:00 </a:t>
            </a:r>
            <a:r>
              <a:rPr lang="en-US" altLang="zh-CN" strike="sngStrike" dirty="0">
                <a:solidFill>
                  <a:schemeClr val="bg1">
                    <a:lumMod val="50000"/>
                  </a:schemeClr>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June	6	(Monday),	</a:t>
            </a:r>
            <a:r>
              <a:rPr lang="en-US" altLang="zh-CN" strike="sngStrike" dirty="0" smtClean="0">
                <a:solidFill>
                  <a:schemeClr val="bg1">
                    <a:lumMod val="50000"/>
                  </a:schemeClr>
                </a:solidFill>
                <a:cs typeface="Times New Roman" panose="02020603050405020304" pitchFamily="18" charset="0"/>
              </a:rPr>
              <a:t>10</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a:t>
            </a:r>
            <a:r>
              <a:rPr lang="en-US" altLang="zh-CN" strike="sngStrike" dirty="0" smtClean="0">
                <a:solidFill>
                  <a:schemeClr val="bg1">
                    <a:lumMod val="50000"/>
                  </a:schemeClr>
                </a:solidFill>
                <a:cs typeface="Times New Roman" panose="02020603050405020304" pitchFamily="18" charset="0"/>
              </a:rPr>
              <a:t>- 12:00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smtClean="0">
                <a:solidFill>
                  <a:schemeClr val="bg1">
                    <a:lumMod val="50000"/>
                  </a:schemeClr>
                </a:solidFill>
                <a:cs typeface="Times New Roman" panose="02020603050405020304" pitchFamily="18" charset="0"/>
              </a:rPr>
              <a:t>June	7	(Tuesday),	10</a:t>
            </a:r>
            <a:r>
              <a:rPr lang="zh-CN" altLang="en-US" strike="sngStrike" dirty="0" smtClean="0">
                <a:solidFill>
                  <a:schemeClr val="bg1">
                    <a:lumMod val="50000"/>
                  </a:schemeClr>
                </a:solidFill>
                <a:cs typeface="Times New Roman" panose="02020603050405020304" pitchFamily="18" charset="0"/>
              </a:rPr>
              <a:t>：</a:t>
            </a:r>
            <a:r>
              <a:rPr lang="en-US" altLang="zh-CN" strike="sngStrike" dirty="0" smtClean="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F0"/>
                </a:solidFill>
                <a:cs typeface="Times New Roman" panose="02020603050405020304" pitchFamily="18" charset="0"/>
              </a:rPr>
              <a:t>June</a:t>
            </a:r>
            <a:r>
              <a:rPr lang="en-US" altLang="zh-CN" dirty="0">
                <a:solidFill>
                  <a:srgbClr val="00B0F0"/>
                </a:solidFill>
                <a:cs typeface="Times New Roman" panose="02020603050405020304" pitchFamily="18" charset="0"/>
              </a:rPr>
              <a:t>	9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June	13	(Monday),	</a:t>
            </a:r>
            <a:r>
              <a:rPr lang="en-US" altLang="zh-CN" strike="sngStrike" dirty="0" smtClean="0">
                <a:solidFill>
                  <a:schemeClr val="bg1">
                    <a:lumMod val="50000"/>
                  </a:schemeClr>
                </a:solidFill>
                <a:cs typeface="Times New Roman" panose="02020603050405020304" pitchFamily="18" charset="0"/>
              </a:rPr>
              <a:t>10</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a:t>
            </a:r>
            <a:r>
              <a:rPr lang="en-US" altLang="zh-CN" strike="sngStrike" dirty="0" smtClean="0">
                <a:solidFill>
                  <a:schemeClr val="bg1">
                    <a:lumMod val="50000"/>
                  </a:schemeClr>
                </a:solidFill>
                <a:cs typeface="Times New Roman" panose="02020603050405020304" pitchFamily="18" charset="0"/>
              </a:rPr>
              <a:t>- 12:00 </a:t>
            </a:r>
            <a:r>
              <a:rPr lang="en-US" altLang="zh-CN" strike="sngStrike" dirty="0">
                <a:solidFill>
                  <a:schemeClr val="bg1">
                    <a:lumMod val="50000"/>
                  </a:schemeClr>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14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June	16	(Thursday),	23</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 </a:t>
            </a:r>
            <a:r>
              <a:rPr lang="en-US" altLang="zh-CN" strike="sngStrike" dirty="0" smtClean="0">
                <a:solidFill>
                  <a:schemeClr val="bg1">
                    <a:lumMod val="50000"/>
                  </a:schemeClr>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20	(Monday),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21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June	23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27	(Monday),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ET </a:t>
            </a:r>
            <a:endParaRPr lang="en-US" altLang="zh-CN"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28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June	30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4	(Monday),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5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July	7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endParaRPr lang="en-US" altLang="zh-CN" dirty="0">
              <a:solidFill>
                <a:srgbClr val="00B0F0"/>
              </a:solidFill>
              <a:cs typeface="Times New Roman" panose="02020603050405020304" pitchFamily="18" charset="0"/>
            </a:endParaRPr>
          </a:p>
        </p:txBody>
      </p:sp>
      <p:sp>
        <p:nvSpPr>
          <p:cNvPr id="5" name="Rectangle 3"/>
          <p:cNvSpPr txBox="1">
            <a:spLocks noChangeArrowheads="1"/>
          </p:cNvSpPr>
          <p:nvPr/>
        </p:nvSpPr>
        <p:spPr bwMode="auto">
          <a:xfrm>
            <a:off x="6096000" y="990601"/>
            <a:ext cx="5638800"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None/>
              <a:defRPr/>
            </a:pPr>
            <a:endParaRPr lang="en-US" altLang="zh-CN" sz="1600" dirty="0" smtClean="0"/>
          </a:p>
          <a:p>
            <a:pPr marL="361950" lvl="1" indent="-361950" algn="just">
              <a:spcBef>
                <a:spcPct val="0"/>
              </a:spcBef>
              <a:spcAft>
                <a:spcPts val="0"/>
              </a:spcAft>
              <a:buClr>
                <a:srgbClr val="000000"/>
              </a:buClr>
              <a:buNone/>
              <a:defRPr/>
            </a:pPr>
            <a:r>
              <a:rPr lang="en-US" altLang="zh-CN" sz="1600" dirty="0"/>
              <a:t>	</a:t>
            </a:r>
            <a:r>
              <a:rPr lang="en-US" altLang="zh-CN" sz="1600" dirty="0" smtClean="0"/>
              <a:t>July Plenary 2022 </a:t>
            </a:r>
            <a:r>
              <a:rPr lang="en-US" altLang="zh-CN" sz="1600" dirty="0"/>
              <a:t>(</a:t>
            </a:r>
            <a:r>
              <a:rPr lang="en-US" altLang="zh-CN" sz="1600" dirty="0" smtClean="0"/>
              <a:t>July 10-15)</a:t>
            </a:r>
            <a:endParaRPr lang="en-US" altLang="zh-CN" sz="16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July    </a:t>
            </a:r>
            <a:r>
              <a:rPr lang="en-US" altLang="zh-CN" dirty="0">
                <a:solidFill>
                  <a:srgbClr val="00B050"/>
                </a:solidFill>
                <a:cs typeface="Times New Roman" panose="02020603050405020304" pitchFamily="18" charset="0"/>
              </a:rPr>
              <a:t>12    (Tuesday AM 1</a:t>
            </a:r>
            <a:r>
              <a:rPr lang="en-US" altLang="zh-CN" dirty="0" smtClean="0">
                <a:solidFill>
                  <a:srgbClr val="00B050"/>
                </a:solidFill>
                <a:cs typeface="Times New Roman" panose="02020603050405020304" pitchFamily="18" charset="0"/>
              </a:rPr>
              <a:t>),		8:00 </a:t>
            </a:r>
            <a:r>
              <a:rPr lang="en-US" altLang="zh-CN" dirty="0">
                <a:solidFill>
                  <a:srgbClr val="00B050"/>
                </a:solidFill>
                <a:cs typeface="Times New Roman" panose="02020603050405020304" pitchFamily="18" charset="0"/>
              </a:rPr>
              <a:t>- 10:00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FF0000"/>
                </a:solidFill>
                <a:cs typeface="Times New Roman" panose="02020603050405020304" pitchFamily="18" charset="0"/>
              </a:rPr>
              <a:t>July    </a:t>
            </a:r>
            <a:r>
              <a:rPr lang="en-US" altLang="zh-CN" dirty="0">
                <a:solidFill>
                  <a:srgbClr val="FF0000"/>
                </a:solidFill>
                <a:cs typeface="Times New Roman" panose="02020603050405020304" pitchFamily="18" charset="0"/>
              </a:rPr>
              <a:t>13    (Wednesday  AM 1</a:t>
            </a:r>
            <a:r>
              <a:rPr lang="en-US" altLang="zh-CN" dirty="0" smtClean="0">
                <a:solidFill>
                  <a:srgbClr val="FF0000"/>
                </a:solidFill>
                <a:cs typeface="Times New Roman" panose="02020603050405020304" pitchFamily="18" charset="0"/>
              </a:rPr>
              <a:t>),		8:00 </a:t>
            </a:r>
            <a:r>
              <a:rPr lang="en-US" altLang="zh-CN" dirty="0">
                <a:solidFill>
                  <a:srgbClr val="FF0000"/>
                </a:solidFill>
                <a:cs typeface="Times New Roman" panose="02020603050405020304" pitchFamily="18" charset="0"/>
              </a:rPr>
              <a:t>- 10:00 </a:t>
            </a:r>
            <a:r>
              <a:rPr lang="en-US" altLang="zh-CN" dirty="0" smtClean="0">
                <a:solidFill>
                  <a:srgbClr val="FF000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July    13    (Wednesday  AM </a:t>
            </a:r>
            <a:r>
              <a:rPr lang="en-US" altLang="zh-CN" dirty="0" smtClean="0">
                <a:solidFill>
                  <a:srgbClr val="FF0000"/>
                </a:solidFill>
                <a:cs typeface="Times New Roman" panose="02020603050405020304" pitchFamily="18" charset="0"/>
              </a:rPr>
              <a:t>2),</a:t>
            </a:r>
            <a:r>
              <a:rPr lang="en-US" altLang="zh-CN" dirty="0">
                <a:solidFill>
                  <a:srgbClr val="FF0000"/>
                </a:solidFill>
                <a:cs typeface="Times New Roman" panose="02020603050405020304" pitchFamily="18" charset="0"/>
              </a:rPr>
              <a:t>	</a:t>
            </a:r>
            <a:r>
              <a:rPr lang="en-US" altLang="zh-CN" dirty="0" smtClean="0">
                <a:solidFill>
                  <a:srgbClr val="FF0000"/>
                </a:solidFill>
                <a:cs typeface="Times New Roman" panose="02020603050405020304" pitchFamily="18" charset="0"/>
              </a:rPr>
              <a:t>	10:30 </a:t>
            </a:r>
            <a:r>
              <a:rPr lang="en-US" altLang="zh-CN" dirty="0">
                <a:solidFill>
                  <a:srgbClr val="FF0000"/>
                </a:solidFill>
                <a:cs typeface="Times New Roman" panose="02020603050405020304" pitchFamily="18" charset="0"/>
              </a:rPr>
              <a:t>- </a:t>
            </a:r>
            <a:r>
              <a:rPr lang="en-US" altLang="zh-CN" dirty="0" smtClean="0">
                <a:solidFill>
                  <a:srgbClr val="FF0000"/>
                </a:solidFill>
                <a:cs typeface="Times New Roman" panose="02020603050405020304" pitchFamily="18" charset="0"/>
              </a:rPr>
              <a:t>12:30 </a:t>
            </a:r>
            <a:r>
              <a:rPr lang="en-US" altLang="zh-CN" dirty="0">
                <a:solidFill>
                  <a:srgbClr val="FF0000"/>
                </a:solidFill>
                <a:cs typeface="Times New Roman" panose="02020603050405020304" pitchFamily="18" charset="0"/>
              </a:rPr>
              <a:t>ET</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July    </a:t>
            </a:r>
            <a:r>
              <a:rPr lang="en-US" altLang="zh-CN" dirty="0">
                <a:solidFill>
                  <a:srgbClr val="00B050"/>
                </a:solidFill>
                <a:cs typeface="Times New Roman" panose="02020603050405020304" pitchFamily="18" charset="0"/>
              </a:rPr>
              <a:t>14    (Thursday AM 1</a:t>
            </a:r>
            <a:r>
              <a:rPr lang="en-US" altLang="zh-CN" dirty="0" smtClean="0">
                <a:solidFill>
                  <a:srgbClr val="00B050"/>
                </a:solidFill>
                <a:cs typeface="Times New Roman" panose="02020603050405020304" pitchFamily="18" charset="0"/>
              </a:rPr>
              <a:t>),		8:00 </a:t>
            </a:r>
            <a:r>
              <a:rPr lang="en-US" altLang="zh-CN" dirty="0">
                <a:solidFill>
                  <a:srgbClr val="00B050"/>
                </a:solidFill>
                <a:cs typeface="Times New Roman" panose="02020603050405020304" pitchFamily="18" charset="0"/>
              </a:rPr>
              <a:t>- 10:00 </a:t>
            </a:r>
            <a:r>
              <a:rPr lang="en-US" altLang="zh-CN" dirty="0" smtClean="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110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(No conflict for now. May – July 2022 CAC calls: </a:t>
            </a:r>
            <a:r>
              <a:rPr lang="en-US" altLang="zh-CN" sz="1100" dirty="0">
                <a:solidFill>
                  <a:srgbClr val="FF0000"/>
                </a:solidFill>
                <a:cs typeface="Times New Roman" panose="02020603050405020304" pitchFamily="18" charset="0"/>
              </a:rPr>
              <a:t>9:00 Jun 6 &amp; 27, 18:00 July 10</a:t>
            </a:r>
            <a:r>
              <a:rPr lang="en-US" altLang="zh-CN" sz="11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2. </a:t>
            </a:r>
            <a:r>
              <a:rPr lang="en-US" altLang="zh-CN" sz="1100" dirty="0">
                <a:cs typeface="MS PGothic" charset="0"/>
              </a:rPr>
              <a:t>Thursday </a:t>
            </a:r>
            <a:r>
              <a:rPr lang="en-US" altLang="zh-CN" sz="1100" dirty="0">
                <a:solidFill>
                  <a:srgbClr val="00B0F0"/>
                </a:solidFill>
                <a:cs typeface="Times New Roman" panose="02020603050405020304" pitchFamily="18" charset="0"/>
              </a:rPr>
              <a:t>23:00 - 01:00am ET </a:t>
            </a:r>
            <a:r>
              <a:rPr lang="en-US" altLang="zh-CN" sz="1100" dirty="0">
                <a:cs typeface="MS PGothic" charset="0"/>
              </a:rPr>
              <a:t>(Thursday 20</a:t>
            </a:r>
            <a:r>
              <a:rPr lang="zh-CN" altLang="en-US" sz="1100" dirty="0">
                <a:cs typeface="MS PGothic" charset="0"/>
              </a:rPr>
              <a:t>：</a:t>
            </a:r>
            <a:r>
              <a:rPr lang="en-US" altLang="zh-CN" sz="1100" dirty="0">
                <a:cs typeface="MS PGothic" charset="0"/>
              </a:rPr>
              <a:t>00  – 22:00 PT, Friday 11am-13:00 in China, Friday 6am-8am in Israel, Friday 5am – 7am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spTree>
    <p:extLst>
      <p:ext uri="{BB962C8B-B14F-4D97-AF65-F5344CB8AC3E}">
        <p14:creationId xmlns:p14="http://schemas.microsoft.com/office/powerpoint/2010/main" val="223148879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smtClean="0"/>
              <a:t>SP</a:t>
            </a:r>
            <a:endParaRPr lang="en-US" altLang="zh-CN" sz="40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100" kern="0" dirty="0"/>
          </a:p>
          <a:p>
            <a:pPr marL="342900" lvl="1" indent="-342900" algn="just">
              <a:buFont typeface="Arial" panose="020B0604020202020204" pitchFamily="34" charset="0"/>
              <a:buChar char="•"/>
              <a:defRPr/>
            </a:pPr>
            <a:r>
              <a:rPr lang="en-US" altLang="zh-CN" sz="2800" b="1" kern="0" dirty="0" smtClean="0"/>
              <a:t>Will you attend July Plenary in person?</a:t>
            </a:r>
            <a:endParaRPr lang="en-US" altLang="zh-CN" sz="2800" b="1" kern="0" dirty="0"/>
          </a:p>
          <a:p>
            <a:pPr lvl="1" algn="just">
              <a:buFont typeface="Arial" panose="020B0604020202020204" pitchFamily="34" charset="0"/>
              <a:buChar char="–"/>
              <a:defRPr/>
            </a:pPr>
            <a:r>
              <a:rPr lang="en-US" altLang="zh-CN" sz="2400" dirty="0" smtClean="0"/>
              <a:t>Yes	13</a:t>
            </a:r>
          </a:p>
          <a:p>
            <a:pPr lvl="1" algn="just">
              <a:buFont typeface="Arial" panose="020B0604020202020204" pitchFamily="34" charset="0"/>
              <a:buChar char="–"/>
              <a:defRPr/>
            </a:pPr>
            <a:r>
              <a:rPr lang="en-US" altLang="zh-CN" sz="2400" dirty="0" smtClean="0"/>
              <a:t>No	15</a:t>
            </a:r>
          </a:p>
          <a:p>
            <a:pPr lvl="1" algn="just">
              <a:buFont typeface="Arial" panose="020B0604020202020204" pitchFamily="34" charset="0"/>
              <a:buChar char="–"/>
              <a:defRPr/>
            </a:pPr>
            <a:r>
              <a:rPr lang="en-US" altLang="zh-CN" sz="2400" dirty="0" smtClean="0"/>
              <a:t>Not sure yet	2</a:t>
            </a:r>
            <a:endParaRPr lang="en-US" altLang="zh-CN" sz="2400" dirty="0"/>
          </a:p>
          <a:p>
            <a:pPr marL="342900" lvl="1" indent="-342900" algn="just">
              <a:buFont typeface="Arial" panose="020B0604020202020204" pitchFamily="34" charset="0"/>
              <a:buChar char="•"/>
              <a:defRPr/>
            </a:pPr>
            <a:endParaRPr lang="en-US" altLang="zh-CN" sz="2800" b="1" kern="0" dirty="0"/>
          </a:p>
        </p:txBody>
      </p:sp>
    </p:spTree>
    <p:extLst>
      <p:ext uri="{BB962C8B-B14F-4D97-AF65-F5344CB8AC3E}">
        <p14:creationId xmlns:p14="http://schemas.microsoft.com/office/powerpoint/2010/main" val="172067896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June 20</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30633186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100</a:t>
            </a:r>
            <a:endParaRPr lang="en-US" altLang="zh-CN" sz="40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11-22-0798-02-00bf-pdt-updates-on-measurement-setup-termination-frame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a:t>
            </a:r>
            <a:r>
              <a:rPr lang="en-US" altLang="zh-CN" sz="1800" b="1" kern="0" dirty="0" smtClean="0"/>
              <a:t>: Chaoming Luo</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22/0798r2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17Y</a:t>
            </a:r>
            <a:r>
              <a:rPr lang="en-US" altLang="zh-CN" kern="0" dirty="0"/>
              <a:t>/ </a:t>
            </a:r>
            <a:r>
              <a:rPr lang="en-US" altLang="zh-CN" kern="0" dirty="0" smtClean="0"/>
              <a:t>5N</a:t>
            </a:r>
            <a:r>
              <a:rPr lang="en-US" altLang="zh-CN" kern="0" dirty="0"/>
              <a:t>/ </a:t>
            </a:r>
            <a:r>
              <a:rPr lang="en-US" altLang="zh-CN" kern="0" dirty="0" smtClean="0"/>
              <a:t>5A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71364754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101</a:t>
            </a:r>
            <a:endParaRPr lang="en-US" altLang="zh-CN" sz="4000" dirty="0"/>
          </a:p>
        </p:txBody>
      </p:sp>
      <p:sp>
        <p:nvSpPr>
          <p:cNvPr id="5" name="Rectangle 3"/>
          <p:cNvSpPr txBox="1">
            <a:spLocks noChangeArrowheads="1"/>
          </p:cNvSpPr>
          <p:nvPr/>
        </p:nvSpPr>
        <p:spPr bwMode="auto">
          <a:xfrm>
            <a:off x="914400" y="1295400"/>
            <a:ext cx="105156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Both </a:t>
            </a:r>
            <a:r>
              <a:rPr lang="en-US" altLang="zh-CN" sz="1600" dirty="0"/>
              <a:t>Control mode PPDU and SC mode PPDU could be adopted in DMG </a:t>
            </a:r>
            <a:r>
              <a:rPr lang="en-US" altLang="zh-CN" sz="1600" dirty="0" err="1"/>
              <a:t>bistatic</a:t>
            </a:r>
            <a:r>
              <a:rPr lang="en-US" altLang="zh-CN" sz="1600" dirty="0"/>
              <a:t> sensing, coordinated </a:t>
            </a:r>
            <a:r>
              <a:rPr lang="en-US" altLang="zh-CN" sz="1600" dirty="0" err="1"/>
              <a:t>bistatic</a:t>
            </a:r>
            <a:r>
              <a:rPr lang="en-US" altLang="zh-CN" sz="1600" dirty="0"/>
              <a:t> sensing, passive sensing, monostatic sensing, coordinated monostatic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a:t>
            </a:r>
            <a:r>
              <a:rPr lang="en-US" altLang="zh-CN" sz="1800" b="1" kern="0" dirty="0" smtClean="0"/>
              <a:t>: Yan Xin</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16Y</a:t>
            </a:r>
            <a:r>
              <a:rPr lang="en-US" altLang="zh-CN" sz="1800" b="1" kern="0" dirty="0"/>
              <a:t>/  </a:t>
            </a:r>
            <a:r>
              <a:rPr lang="en-US" altLang="zh-CN" sz="1800" b="1" kern="0" dirty="0" smtClean="0"/>
              <a:t>5N</a:t>
            </a:r>
            <a:r>
              <a:rPr lang="en-US" altLang="zh-CN" sz="1800" b="1" kern="0" dirty="0"/>
              <a:t>/  </a:t>
            </a:r>
            <a:r>
              <a:rPr lang="en-US" altLang="zh-CN" sz="1800" b="1" kern="0" dirty="0" smtClean="0"/>
              <a:t>16A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dirty="0" smtClean="0">
                <a:highlight>
                  <a:srgbClr val="00FF00"/>
                </a:highlight>
              </a:rPr>
              <a:t>(16Y</a:t>
            </a:r>
            <a:r>
              <a:rPr lang="en-US" altLang="zh-CN" sz="1800" b="1" dirty="0">
                <a:highlight>
                  <a:srgbClr val="00FF00"/>
                </a:highlight>
              </a:rPr>
              <a:t>, </a:t>
            </a:r>
            <a:r>
              <a:rPr lang="en-US" altLang="zh-CN" sz="1800" b="1" dirty="0" smtClean="0">
                <a:highlight>
                  <a:srgbClr val="00FF00"/>
                </a:highlight>
              </a:rPr>
              <a:t>4N</a:t>
            </a:r>
            <a:r>
              <a:rPr lang="en-US" altLang="zh-CN" sz="1800" b="1" dirty="0">
                <a:highlight>
                  <a:srgbClr val="00FF00"/>
                </a:highlight>
              </a:rPr>
              <a:t>, </a:t>
            </a:r>
            <a:r>
              <a:rPr lang="en-US" altLang="zh-CN" sz="1800" b="1" dirty="0" smtClean="0">
                <a:highlight>
                  <a:srgbClr val="00FF00"/>
                </a:highlight>
              </a:rPr>
              <a:t>14A)</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2</a:t>
            </a:r>
            <a:r>
              <a:rPr lang="en-US" altLang="zh-CN" kern="0" dirty="0" smtClean="0"/>
              <a:t> </a:t>
            </a:r>
            <a:r>
              <a:rPr lang="en-US" altLang="zh-CN" kern="0" dirty="0"/>
              <a:t>votes of non-voting </a:t>
            </a:r>
            <a:r>
              <a:rPr lang="en-US" altLang="zh-CN" kern="0" dirty="0" smtClean="0"/>
              <a:t>members, and </a:t>
            </a:r>
            <a:r>
              <a:rPr lang="en-US" altLang="zh-CN" kern="0" dirty="0" smtClean="0">
                <a:solidFill>
                  <a:srgbClr val="FF0000"/>
                </a:solidFill>
              </a:rPr>
              <a:t>1 </a:t>
            </a:r>
            <a:r>
              <a:rPr lang="en-US" altLang="zh-CN" kern="0" dirty="0" smtClean="0"/>
              <a:t>change request from “No” to “Abstain” (the member clicked the wrong option, and sent the request during the meeting)</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kern="0" dirty="0" smtClean="0"/>
              <a:t>22/0799r1</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kern="0" dirty="0"/>
          </a:p>
        </p:txBody>
      </p:sp>
    </p:spTree>
    <p:extLst>
      <p:ext uri="{BB962C8B-B14F-4D97-AF65-F5344CB8AC3E}">
        <p14:creationId xmlns:p14="http://schemas.microsoft.com/office/powerpoint/2010/main" val="189900962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102</a:t>
            </a:r>
            <a:endParaRPr lang="en-US" altLang="zh-CN" sz="40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TRN </a:t>
            </a:r>
            <a:r>
              <a:rPr lang="en-US" altLang="zh-CN" sz="1600" dirty="0"/>
              <a:t>based sensing should be adopted as one of the operating modes in DMG monostatic sensing and coordinated monostatic sensing.</a:t>
            </a:r>
          </a:p>
          <a:p>
            <a:pPr lvl="1" algn="just">
              <a:buFont typeface="Arial" panose="020B0604020202020204" pitchFamily="34" charset="0"/>
              <a:buChar char="–"/>
              <a:defRPr/>
            </a:pPr>
            <a:r>
              <a:rPr lang="en-US" altLang="zh-CN" sz="1600" dirty="0" smtClean="0"/>
              <a:t>TRN </a:t>
            </a:r>
            <a:r>
              <a:rPr lang="en-US" altLang="zh-CN" sz="1600" dirty="0"/>
              <a:t>based sensing is an optional operating mode for DMG monostatic sensing and coordinated monostatic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Yan </a:t>
            </a:r>
            <a:r>
              <a:rPr lang="en-US" altLang="zh-CN" sz="1800" b="1" kern="0" dirty="0" smtClean="0"/>
              <a:t>Xin</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15Y</a:t>
            </a:r>
            <a:r>
              <a:rPr lang="en-US" altLang="zh-CN" sz="1800" b="1" kern="0" dirty="0"/>
              <a:t>/  </a:t>
            </a:r>
            <a:r>
              <a:rPr lang="en-US" altLang="zh-CN" sz="1800" b="1" kern="0" dirty="0" smtClean="0"/>
              <a:t>2N</a:t>
            </a:r>
            <a:r>
              <a:rPr lang="en-US" altLang="zh-CN" sz="1800" b="1" kern="0" dirty="0"/>
              <a:t>/  </a:t>
            </a:r>
            <a:r>
              <a:rPr lang="en-US" altLang="zh-CN" sz="1800" b="1" kern="0" dirty="0" smtClean="0"/>
              <a:t>18A</a:t>
            </a:r>
            <a:r>
              <a:rPr lang="en-US" altLang="zh-CN" sz="1800" b="1" kern="0" dirty="0"/>
              <a:t>)</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b="1" dirty="0">
                <a:solidFill>
                  <a:srgbClr val="000000"/>
                </a:solidFill>
                <a:highlight>
                  <a:srgbClr val="00FF00"/>
                </a:highlight>
                <a:latin typeface="Times New Roman" panose="02020603050405020304" pitchFamily="18" charset="0"/>
                <a:cs typeface="+mn-cs"/>
              </a:rPr>
              <a:t>Motion Passes (</a:t>
            </a:r>
            <a:r>
              <a:rPr lang="en-US" altLang="zh-CN" sz="1800" b="1" dirty="0" smtClean="0">
                <a:solidFill>
                  <a:srgbClr val="000000"/>
                </a:solidFill>
                <a:highlight>
                  <a:srgbClr val="00FF00"/>
                </a:highlight>
                <a:latin typeface="Times New Roman" panose="02020603050405020304" pitchFamily="18" charset="0"/>
                <a:cs typeface="+mn-cs"/>
              </a:rPr>
              <a:t>15Y</a:t>
            </a:r>
            <a:r>
              <a:rPr lang="en-US" altLang="zh-CN" sz="1800" b="1" dirty="0">
                <a:solidFill>
                  <a:srgbClr val="000000"/>
                </a:solidFill>
                <a:highlight>
                  <a:srgbClr val="00FF00"/>
                </a:highlight>
                <a:latin typeface="Times New Roman" panose="02020603050405020304" pitchFamily="18" charset="0"/>
                <a:cs typeface="+mn-cs"/>
              </a:rPr>
              <a:t>, </a:t>
            </a:r>
            <a:r>
              <a:rPr lang="en-US" altLang="zh-CN" sz="1800" b="1" dirty="0" smtClean="0">
                <a:solidFill>
                  <a:srgbClr val="000000"/>
                </a:solidFill>
                <a:highlight>
                  <a:srgbClr val="00FF00"/>
                </a:highlight>
                <a:latin typeface="Times New Roman" panose="02020603050405020304" pitchFamily="18" charset="0"/>
                <a:cs typeface="+mn-cs"/>
              </a:rPr>
              <a:t>2N</a:t>
            </a:r>
            <a:r>
              <a:rPr lang="en-US" altLang="zh-CN" sz="1800" b="1" dirty="0">
                <a:solidFill>
                  <a:srgbClr val="000000"/>
                </a:solidFill>
                <a:highlight>
                  <a:srgbClr val="00FF00"/>
                </a:highlight>
                <a:latin typeface="Times New Roman" panose="02020603050405020304" pitchFamily="18" charset="0"/>
                <a:cs typeface="+mn-cs"/>
              </a:rPr>
              <a:t>, </a:t>
            </a:r>
            <a:r>
              <a:rPr lang="en-US" altLang="zh-CN" sz="1800" b="1" dirty="0" smtClean="0">
                <a:solidFill>
                  <a:srgbClr val="000000"/>
                </a:solidFill>
                <a:highlight>
                  <a:srgbClr val="00FF00"/>
                </a:highlight>
                <a:latin typeface="Times New Roman" panose="02020603050405020304" pitchFamily="18" charset="0"/>
                <a:cs typeface="+mn-cs"/>
              </a:rPr>
              <a:t>18A</a:t>
            </a:r>
            <a:r>
              <a:rPr lang="en-US" altLang="zh-CN" sz="1800" b="1" dirty="0">
                <a:solidFill>
                  <a:srgbClr val="000000"/>
                </a:solidFill>
                <a:highlight>
                  <a:srgbClr val="00FF00"/>
                </a:highlight>
                <a:latin typeface="Times New Roman" panose="02020603050405020304" pitchFamily="18" charset="0"/>
                <a:cs typeface="+mn-cs"/>
              </a:rPr>
              <a: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22/0799r1</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kern="0" dirty="0"/>
          </a:p>
        </p:txBody>
      </p:sp>
    </p:spTree>
    <p:extLst>
      <p:ext uri="{BB962C8B-B14F-4D97-AF65-F5344CB8AC3E}">
        <p14:creationId xmlns:p14="http://schemas.microsoft.com/office/powerpoint/2010/main" val="275932311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5550952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smtClean="0">
                <a:solidFill>
                  <a:srgbClr val="0000FF"/>
                </a:solidFill>
              </a:rPr>
              <a:t>May</a:t>
            </a:r>
            <a:r>
              <a:rPr lang="en-US" altLang="en-US" sz="1800" dirty="0">
                <a:solidFill>
                  <a:srgbClr val="0000FF"/>
                </a:solidFill>
              </a:rPr>
              <a:t>	6, 7, 13, 14, 20, 21, 27, 28	</a:t>
            </a:r>
            <a:r>
              <a:rPr lang="en-US" altLang="en-US" sz="1800" dirty="0" smtClean="0">
                <a:solidFill>
                  <a:srgbClr val="0000FF"/>
                </a:solidFill>
              </a:rPr>
              <a:t>10:00 </a:t>
            </a:r>
            <a:r>
              <a:rPr lang="en-US" altLang="en-US" sz="1800" dirty="0">
                <a:solidFill>
                  <a:srgbClr val="0000FF"/>
                </a:solidFill>
              </a:rPr>
              <a:t>- 12:00 ET</a:t>
            </a:r>
          </a:p>
          <a:p>
            <a:pPr marL="285750" indent="-285750" algn="just"/>
            <a:r>
              <a:rPr lang="en-US" altLang="en-US" sz="1800" dirty="0" smtClean="0">
                <a:solidFill>
                  <a:srgbClr val="0000FF"/>
                </a:solidFill>
              </a:rPr>
              <a:t>May</a:t>
            </a:r>
            <a:r>
              <a:rPr lang="en-US" altLang="en-US" sz="1800" dirty="0">
                <a:solidFill>
                  <a:srgbClr val="0000FF"/>
                </a:solidFill>
              </a:rPr>
              <a:t>	9, 16, 23, 30		</a:t>
            </a:r>
            <a:r>
              <a:rPr lang="en-US" altLang="en-US" sz="1800" dirty="0" smtClean="0">
                <a:solidFill>
                  <a:srgbClr val="0000FF"/>
                </a:solidFill>
              </a:rPr>
              <a:t>23:00 </a:t>
            </a:r>
            <a:r>
              <a:rPr lang="en-US" altLang="en-US" sz="1800" dirty="0">
                <a:solidFill>
                  <a:srgbClr val="0000FF"/>
                </a:solidFill>
              </a:rPr>
              <a:t>- 01:00 ET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132876</TotalTime>
  <Words>2355</Words>
  <Application>Microsoft Office PowerPoint</Application>
  <PresentationFormat>宽屏</PresentationFormat>
  <Paragraphs>520</Paragraphs>
  <Slides>29</Slides>
  <Notes>29</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29</vt:i4>
      </vt:variant>
    </vt:vector>
  </HeadingPairs>
  <TitlesOfParts>
    <vt:vector size="39" baseType="lpstr">
      <vt:lpstr>Monotype Sorts</vt:lpstr>
      <vt:lpstr>MS Gothic</vt:lpstr>
      <vt:lpstr>MS PGothic</vt:lpstr>
      <vt:lpstr>微软雅黑</vt:lpstr>
      <vt:lpstr>Arial</vt:lpstr>
      <vt:lpstr>Calibri</vt:lpstr>
      <vt:lpstr>Helvetica</vt:lpstr>
      <vt:lpstr>Times New Roman</vt:lpstr>
      <vt:lpstr>Wingdings</vt:lpstr>
      <vt:lpstr>802-11-Submission</vt:lpstr>
      <vt:lpstr>Task Group bf Meeting agenda, June teleconference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5112</cp:revision>
  <cp:lastPrinted>2014-11-04T15:04:57Z</cp:lastPrinted>
  <dcterms:created xsi:type="dcterms:W3CDTF">2007-04-17T18:10:23Z</dcterms:created>
  <dcterms:modified xsi:type="dcterms:W3CDTF">2022-06-21T03:25:04Z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(3)pdRMEWjtDX/c/Pcly+wz8dHt+kCKsDlmxREfEua2egvKh/HPskGMmj82IBMukVL6rei8ry5E
d6884yRuy4IuO1xFVS+NIU6xO1NhCjypWZv3/K03L/S1SVH/2ix78LB1tQA58oIdxygcuSri
XIS51Jb5mPTBVzG/KWeSSJxpm8FyBURUqI4UObYo5hF7E5V6H/HUD+BLVTbcCthr7E2j7iEN
BOK/vGUqjPJL/ijjLu</vt:lpwstr>
  </property>
  <property fmtid="{D5CDD505-2E9C-101B-9397-08002B2CF9AE}" pid="27" name="_2015_ms_pID_7253431">
    <vt:lpwstr>1O4Hgc3AJLOuPtCfx8qyYB3uprqFHs0PbUWcu+JB9/eloAJxWXQGtT
T5+n/K+pnhC+qsftEnMD8d6opRp6u10SwgZSxG344pQsZqKIb5sPYb2EiliKXBvPvbmHShxl
wAju6YlnbmVB1b/g2ckYXO4aAG9UtTkbXjesuFhml51RgDDpW1o005dtIJ+WDOkB2rKu0jVN
IiUJ7nhVhRxuIHfZVmtHCIEahm20C4RtqOgw</vt:lpwstr>
  </property>
  <property fmtid="{D5CDD505-2E9C-101B-9397-08002B2CF9AE}" pid="28" name="_2015_ms_pID_7253432">
    <vt:lpwstr>U0DLpAULxpOZpJnNbtZ8xN0=</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