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879" r:id="rId17"/>
    <p:sldId id="893" r:id="rId18"/>
    <p:sldId id="844" r:id="rId19"/>
    <p:sldId id="886" r:id="rId20"/>
    <p:sldId id="898" r:id="rId21"/>
    <p:sldId id="897" r:id="rId22"/>
    <p:sldId id="894" r:id="rId23"/>
    <p:sldId id="895" r:id="rId24"/>
    <p:sldId id="896" r:id="rId25"/>
    <p:sldId id="888" r:id="rId26"/>
    <p:sldId id="842" r:id="rId2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638" autoAdjust="0"/>
    <p:restoredTop sz="92094" autoAdjust="0"/>
  </p:normalViewPr>
  <p:slideViewPr>
    <p:cSldViewPr>
      <p:cViewPr varScale="1">
        <p:scale>
          <a:sx n="102" d="100"/>
          <a:sy n="102" d="100"/>
        </p:scale>
        <p:origin x="144" y="13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416649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98078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16663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7059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8184346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a:t>
            </a:r>
            <a:r>
              <a:rPr lang="en-US" altLang="zh-CN" sz="1800" b="1" dirty="0" smtClean="0"/>
              <a:t>0851</a:t>
            </a:r>
            <a:r>
              <a:rPr lang="en-US" altLang="en-US" sz="1800" b="1" dirty="0" smtClean="0"/>
              <a:t>r1</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June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2021-06-06</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June 9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endParaRPr lang="en-US" altLang="en-US" sz="1600" dirty="0"/>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166669137"/>
              </p:ext>
            </p:extLst>
          </p:nvPr>
        </p:nvGraphicFramePr>
        <p:xfrm>
          <a:off x="3429000" y="1524000"/>
          <a:ext cx="8305801" cy="115441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600" dirty="0" smtClean="0"/>
                        <a:t>DCN</a:t>
                      </a:r>
                      <a:endParaRPr lang="zh-CN" altLang="en-US" sz="1600" dirty="0"/>
                    </a:p>
                  </a:txBody>
                  <a:tcPr marL="36000" marR="36000" marT="17925" marB="17925" anchor="ctr"/>
                </a:tc>
                <a:tc>
                  <a:txBody>
                    <a:bodyPr/>
                    <a:lstStyle/>
                    <a:p>
                      <a:pPr algn="ctr"/>
                      <a:r>
                        <a:rPr lang="en-US" altLang="zh-CN" sz="1600" dirty="0" smtClean="0"/>
                        <a:t>Author</a:t>
                      </a:r>
                      <a:endParaRPr lang="zh-CN" altLang="en-US" sz="1600" dirty="0"/>
                    </a:p>
                  </a:txBody>
                  <a:tcPr marL="36000" marR="36000" marT="17925" marB="17925" anchor="ctr"/>
                </a:tc>
                <a:tc>
                  <a:txBody>
                    <a:bodyPr/>
                    <a:lstStyle/>
                    <a:p>
                      <a:pPr algn="ctr"/>
                      <a:r>
                        <a:rPr lang="en-US" altLang="zh-CN" sz="1600" dirty="0" smtClean="0"/>
                        <a:t>Title</a:t>
                      </a:r>
                      <a:endParaRPr lang="zh-CN" altLang="en-US" sz="1600" dirty="0"/>
                    </a:p>
                  </a:txBody>
                  <a:tcPr marL="36000" marR="36000" marT="17925" marB="17925" anchor="ctr"/>
                </a:tc>
                <a:tc>
                  <a:txBody>
                    <a:bodyPr/>
                    <a:lstStyle/>
                    <a:p>
                      <a:pPr marL="0" algn="ctr" defTabSz="914400" rtl="0" eaLnBrk="1" latinLnBrk="0" hangingPunct="1"/>
                      <a:r>
                        <a:rPr lang="en-US" sz="1600" kern="1200" dirty="0" smtClean="0"/>
                        <a:t>Time duration</a:t>
                      </a:r>
                      <a:endParaRPr lang="zh-CN" altLang="en-US" sz="16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22/0761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Time Requirement of Immediate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Information Exchange of WLAN Sensing Link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4175460243"/>
              </p:ext>
            </p:extLst>
          </p:nvPr>
        </p:nvGraphicFramePr>
        <p:xfrm>
          <a:off x="3429000" y="4495800"/>
          <a:ext cx="8305800" cy="12419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t>(</a:t>
                      </a:r>
                      <a:r>
                        <a:rPr lang="en-US" altLang="zh-CN" sz="1100" dirty="0" smtClean="0">
                          <a:solidFill>
                            <a:srgbClr val="FF0000"/>
                          </a:solidFill>
                        </a:rPr>
                        <a:t>CR,</a:t>
                      </a:r>
                      <a:r>
                        <a:rPr lang="en-US" altLang="zh-CN" sz="1100" baseline="0" dirty="0" smtClean="0">
                          <a:solidFill>
                            <a:srgbClr val="FF0000"/>
                          </a:solidFill>
                        </a:rPr>
                        <a:t> </a:t>
                      </a:r>
                      <a:r>
                        <a:rPr lang="en-US" altLang="zh-CN" sz="1100" dirty="0" smtClean="0">
                          <a:solidFill>
                            <a:srgbClr val="FF0000"/>
                          </a:solidFill>
                        </a:rPr>
                        <a:t>PDT </a:t>
                      </a:r>
                      <a:r>
                        <a:rPr lang="en-US" altLang="zh-CN" sz="1100" dirty="0" smtClean="0">
                          <a:solidFill>
                            <a:srgbClr val="FF0000"/>
                          </a:solidFill>
                        </a:rPr>
                        <a:t>SP</a:t>
                      </a:r>
                      <a:r>
                        <a:rPr lang="en-US" altLang="zh-CN" sz="1100" dirty="0" smtClean="0"/>
                        <a:t>)</a:t>
                      </a:r>
                      <a:endParaRPr lang="zh-CN" altLang="en-US" sz="1100" dirty="0"/>
                    </a:p>
                  </a:txBody>
                  <a:tcPr marL="36000" marR="36000" marT="17925" marB="17925" anchor="ctr"/>
                </a:tc>
                <a:tc>
                  <a:txBody>
                    <a:bodyPr/>
                    <a:lstStyle/>
                    <a:p>
                      <a:pPr algn="ctr"/>
                      <a:endParaRPr lang="zh-CN" altLang="en-US" sz="1100" dirty="0"/>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22/0852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altLang="zh-CN" sz="1200" kern="1200" dirty="0" smtClean="0">
                          <a:solidFill>
                            <a:schemeClr val="tx1"/>
                          </a:solidFill>
                          <a:latin typeface="+mn-lt"/>
                          <a:ea typeface="+mn-ea"/>
                          <a:cs typeface="+mn-cs"/>
                        </a:rPr>
                        <a:t>Comment </a:t>
                      </a:r>
                      <a:r>
                        <a:rPr lang="fr-FR" altLang="zh-CN" sz="1200" kern="1200" dirty="0" err="1" smtClean="0">
                          <a:solidFill>
                            <a:schemeClr val="tx1"/>
                          </a:solidFill>
                          <a:latin typeface="+mn-lt"/>
                          <a:ea typeface="+mn-ea"/>
                          <a:cs typeface="+mn-cs"/>
                        </a:rPr>
                        <a:t>Resolution</a:t>
                      </a:r>
                      <a:r>
                        <a:rPr lang="fr-FR" altLang="zh-CN" sz="1200" kern="1200" dirty="0" smtClean="0">
                          <a:solidFill>
                            <a:schemeClr val="tx1"/>
                          </a:solidFill>
                          <a:latin typeface="+mn-lt"/>
                          <a:ea typeface="+mn-ea"/>
                          <a:cs typeface="+mn-cs"/>
                        </a:rPr>
                        <a:t> Document for </a:t>
                      </a:r>
                      <a:r>
                        <a:rPr lang="fr-FR" altLang="zh-CN" sz="1200" kern="1200" dirty="0" err="1" smtClean="0">
                          <a:solidFill>
                            <a:schemeClr val="tx1"/>
                          </a:solidFill>
                          <a:latin typeface="+mn-lt"/>
                          <a:ea typeface="+mn-ea"/>
                          <a:cs typeface="+mn-cs"/>
                        </a:rPr>
                        <a:t>Sub</a:t>
                      </a:r>
                      <a:r>
                        <a:rPr lang="fr-FR" altLang="zh-CN" sz="1200" kern="1200" dirty="0" smtClean="0">
                          <a:solidFill>
                            <a:schemeClr val="tx1"/>
                          </a:solidFill>
                          <a:latin typeface="+mn-lt"/>
                          <a:ea typeface="+mn-ea"/>
                          <a:cs typeface="+mn-cs"/>
                        </a:rPr>
                        <a:t>-clause 4.3.21.25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22/0877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0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2688753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6096000" y="1066800"/>
            <a:ext cx="4495800" cy="5408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100" dirty="0" smtClean="0">
                <a:cs typeface="Times New Roman" panose="02020603050405020304" pitchFamily="18" charset="0"/>
              </a:rPr>
              <a:t>when </a:t>
            </a:r>
            <a:r>
              <a:rPr lang="en-US" altLang="zh-CN" sz="1100" dirty="0">
                <a:cs typeface="Times New Roman" panose="02020603050405020304" pitchFamily="18" charset="0"/>
              </a:rPr>
              <a:t>conflict with CAC, the call will be changed </a:t>
            </a:r>
            <a:endParaRPr lang="en-US" altLang="zh-CN" sz="11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(No conflict for now. May – July 2022 </a:t>
            </a:r>
            <a:r>
              <a:rPr lang="en-US" altLang="zh-CN" sz="1100" dirty="0">
                <a:cs typeface="Times New Roman" panose="02020603050405020304" pitchFamily="18" charset="0"/>
              </a:rPr>
              <a:t>CAC </a:t>
            </a:r>
            <a:r>
              <a:rPr lang="en-US" altLang="zh-CN" sz="1100" dirty="0" smtClean="0">
                <a:cs typeface="Times New Roman" panose="02020603050405020304" pitchFamily="18" charset="0"/>
              </a:rPr>
              <a:t>calls: </a:t>
            </a:r>
            <a:r>
              <a:rPr lang="en-US" altLang="zh-CN" sz="1100" dirty="0" smtClean="0">
                <a:solidFill>
                  <a:srgbClr val="FF0000"/>
                </a:solidFill>
                <a:cs typeface="Times New Roman" panose="02020603050405020304" pitchFamily="18" charset="0"/>
              </a:rPr>
              <a:t>9:00 Jun 6 &amp; 27, 18:00 July 10</a:t>
            </a:r>
            <a:r>
              <a:rPr lang="en-US" altLang="zh-CN" sz="1100" dirty="0" smtClean="0">
                <a:cs typeface="Times New Roman" panose="02020603050405020304" pitchFamily="18" charset="0"/>
              </a:rPr>
              <a:t>)</a:t>
            </a:r>
            <a:endParaRPr lang="en-US" altLang="zh-CN" sz="11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
        <p:nvSpPr>
          <p:cNvPr id="4" name="Rectangle 3"/>
          <p:cNvSpPr txBox="1">
            <a:spLocks noChangeArrowheads="1"/>
          </p:cNvSpPr>
          <p:nvPr/>
        </p:nvSpPr>
        <p:spPr bwMode="auto">
          <a:xfrm>
            <a:off x="381000" y="990600"/>
            <a:ext cx="49530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13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16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27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ET </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28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4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0"/>
            <a:ext cx="56388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To </a:t>
            </a:r>
            <a:r>
              <a:rPr lang="en-US" altLang="zh-CN" sz="1600" b="1" dirty="0">
                <a:solidFill>
                  <a:srgbClr val="FF0000"/>
                </a:solidFill>
                <a:cs typeface="Times New Roman" panose="02020603050405020304" pitchFamily="18" charset="0"/>
              </a:rPr>
              <a:t>be confirmed</a:t>
            </a:r>
            <a:r>
              <a:rPr lang="en-US" altLang="zh-CN" sz="1600" b="1" dirty="0" smtClean="0">
                <a:solidFill>
                  <a:srgbClr val="FF0000"/>
                </a:solidFill>
                <a:cs typeface="Times New Roman" panose="02020603050405020304" pitchFamily="18" charset="0"/>
              </a:rPr>
              <a:t>:</a:t>
            </a:r>
            <a:endParaRPr lang="en-US" altLang="zh-CN" sz="12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600" dirty="0"/>
              <a:t>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July    </a:t>
            </a:r>
            <a:r>
              <a:rPr lang="en-US" altLang="zh-CN" dirty="0">
                <a:solidFill>
                  <a:srgbClr val="0070C0"/>
                </a:solidFill>
                <a:cs typeface="Times New Roman" panose="02020603050405020304" pitchFamily="18" charset="0"/>
              </a:rPr>
              <a:t>12    (Tuesday AM 2</a:t>
            </a:r>
            <a:r>
              <a:rPr lang="en-US" altLang="zh-CN" dirty="0" smtClean="0">
                <a:solidFill>
                  <a:srgbClr val="0070C0"/>
                </a:solidFill>
                <a:cs typeface="Times New Roman" panose="02020603050405020304" pitchFamily="18" charset="0"/>
              </a:rPr>
              <a:t>),		10:15 </a:t>
            </a:r>
            <a:r>
              <a:rPr lang="en-US" altLang="zh-CN" dirty="0">
                <a:solidFill>
                  <a:srgbClr val="0070C0"/>
                </a:solidFill>
                <a:cs typeface="Times New Roman" panose="02020603050405020304" pitchFamily="18" charset="0"/>
              </a:rPr>
              <a:t>- 12:15 </a:t>
            </a:r>
            <a:r>
              <a:rPr lang="en-US" altLang="zh-CN" dirty="0" smtClean="0">
                <a:solidFill>
                  <a:srgbClr val="0070C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May	6, 7, 13, 14, 20, 21, 27, 28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May	9, 16, 23, 30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July Plenary in person?</a:t>
            </a:r>
            <a:endParaRPr lang="en-US" altLang="zh-CN" sz="2800" b="1" kern="0" dirty="0"/>
          </a:p>
          <a:p>
            <a:pPr lvl="1" algn="just">
              <a:buFont typeface="Arial" panose="020B0604020202020204" pitchFamily="34" charset="0"/>
              <a:buChar char="–"/>
              <a:defRPr/>
            </a:pPr>
            <a:r>
              <a:rPr lang="en-US" altLang="zh-CN" sz="2400" dirty="0" smtClean="0"/>
              <a:t>Yes</a:t>
            </a:r>
          </a:p>
          <a:p>
            <a:pPr lvl="1" algn="just">
              <a:buFont typeface="Arial" panose="020B0604020202020204" pitchFamily="34" charset="0"/>
              <a:buChar char="–"/>
              <a:defRPr/>
            </a:pPr>
            <a:r>
              <a:rPr lang="en-US" altLang="zh-CN" sz="2400" dirty="0" smtClean="0"/>
              <a:t>No</a:t>
            </a:r>
          </a:p>
          <a:p>
            <a:pPr lvl="1" algn="just">
              <a:buFont typeface="Arial" panose="020B0604020202020204" pitchFamily="34" charset="0"/>
              <a:buChar char="–"/>
              <a:defRPr/>
            </a:pPr>
            <a:r>
              <a:rPr lang="en-US" altLang="zh-CN" sz="2400" dirty="0" smtClean="0"/>
              <a:t>Not sure yet</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063318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7136475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189900962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related parameters could be negotiated in the coordinated monostatic sensing when TRN based sensing is used.</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27593231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May</a:t>
            </a:r>
            <a:r>
              <a:rPr lang="en-US" altLang="en-US" sz="1800" dirty="0">
                <a:solidFill>
                  <a:srgbClr val="0000FF"/>
                </a:solidFill>
              </a:rPr>
              <a:t>	6, 7, 13, 14, 20, 21, 27, 28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May</a:t>
            </a:r>
            <a:r>
              <a:rPr lang="en-US" altLang="en-US" sz="1800" dirty="0">
                <a:solidFill>
                  <a:srgbClr val="0000FF"/>
                </a:solidFill>
              </a:rPr>
              <a:t>	9, 16, 23, 30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132374</TotalTime>
  <Words>1762</Words>
  <Application>Microsoft Office PowerPoint</Application>
  <PresentationFormat>宽屏</PresentationFormat>
  <Paragraphs>338</Paragraphs>
  <Slides>26</Slides>
  <Notes>26</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26</vt:i4>
      </vt:variant>
    </vt:vector>
  </HeadingPairs>
  <TitlesOfParts>
    <vt:vector size="36"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June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5070</cp:revision>
  <cp:lastPrinted>2014-11-04T15:04:57Z</cp:lastPrinted>
  <dcterms:created xsi:type="dcterms:W3CDTF">2007-04-17T18:10:23Z</dcterms:created>
  <dcterms:modified xsi:type="dcterms:W3CDTF">2022-06-09T06:11:49Z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(3)XjjuQxFK28m0WTAVZ+6CNPTAQtpHt/sZEaVGvigpgAfAaNSvh2/1+iyevVGQbHoYwMy+pJ/k
rpWlpl/ePQ3+qumh5j+vt0BfTwuGSkB3EuPB/lc1fMDu/EmtCPAWGiNfTjPNFeW/J9P7FCJw
5ahlu4PlghQPZRQtYb3RT+9JM7rpRcS/1yi7N55qG3HGFt+adbhlmSjvH4/zjCAm0JKK4PLf
E43Vq3ZvI/G9ODRIWk</vt:lpwstr>
  </property>
  <property fmtid="{D5CDD505-2E9C-101B-9397-08002B2CF9AE}" pid="27" name="_2015_ms_pID_7253431">
    <vt:lpwstr>c3mOJr6J3q8aDgGo4yrDBRuicAkA8r0r8r2PQ5Ilab0XGF4R4A/4cN
I64KquwI6rCTgcqVdAllVUHakdCtiYzIcOaY2tqaH2UvzEz8jglgJdGep7hBb97sieDR0ybo
23Kq7kRpqyznv9kGZOH1j83cVkC78RliZ1MWy6Ed/8eF/N6Ps5/x3geRrSAa0KwWg3EyANEZ
v4uFsLLoknYbKgdMi0j7REZIhUjP9agajwQA</vt:lpwstr>
  </property>
  <property fmtid="{D5CDD505-2E9C-101B-9397-08002B2CF9AE}" pid="28" name="_2015_ms_pID_7253432">
    <vt:lpwstr>NAYhoxfXLKPKvhoaXgNZXoc=</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