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comments/comment1.xml" ContentType="application/vnd.openxmlformats-officedocument.presentationml.comments+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comments/comment2.xml" ContentType="application/vnd.openxmlformats-officedocument.presentationml.comments+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5"/>
  </p:notesMasterIdLst>
  <p:handoutMasterIdLst>
    <p:handoutMasterId r:id="rId46"/>
  </p:handoutMasterIdLst>
  <p:sldIdLst>
    <p:sldId id="269" r:id="rId2"/>
    <p:sldId id="813" r:id="rId3"/>
    <p:sldId id="424" r:id="rId4"/>
    <p:sldId id="423" r:id="rId5"/>
    <p:sldId id="875" r:id="rId6"/>
    <p:sldId id="757" r:id="rId7"/>
    <p:sldId id="754" r:id="rId8"/>
    <p:sldId id="755" r:id="rId9"/>
    <p:sldId id="458" r:id="rId10"/>
    <p:sldId id="489" r:id="rId11"/>
    <p:sldId id="814" r:id="rId12"/>
    <p:sldId id="815" r:id="rId13"/>
    <p:sldId id="749" r:id="rId14"/>
    <p:sldId id="767" r:id="rId15"/>
    <p:sldId id="768" r:id="rId16"/>
    <p:sldId id="746" r:id="rId17"/>
    <p:sldId id="874" r:id="rId18"/>
    <p:sldId id="877" r:id="rId19"/>
    <p:sldId id="876" r:id="rId20"/>
    <p:sldId id="906" r:id="rId21"/>
    <p:sldId id="895" r:id="rId22"/>
    <p:sldId id="879" r:id="rId23"/>
    <p:sldId id="896" r:id="rId24"/>
    <p:sldId id="897" r:id="rId25"/>
    <p:sldId id="898" r:id="rId26"/>
    <p:sldId id="899" r:id="rId27"/>
    <p:sldId id="905" r:id="rId28"/>
    <p:sldId id="900" r:id="rId29"/>
    <p:sldId id="901" r:id="rId30"/>
    <p:sldId id="902" r:id="rId31"/>
    <p:sldId id="903" r:id="rId32"/>
    <p:sldId id="904" r:id="rId33"/>
    <p:sldId id="907" r:id="rId34"/>
    <p:sldId id="908" r:id="rId35"/>
    <p:sldId id="909" r:id="rId36"/>
    <p:sldId id="910" r:id="rId37"/>
    <p:sldId id="911" r:id="rId38"/>
    <p:sldId id="912" r:id="rId39"/>
    <p:sldId id="913" r:id="rId40"/>
    <p:sldId id="914" r:id="rId41"/>
    <p:sldId id="915" r:id="rId42"/>
    <p:sldId id="842" r:id="rId43"/>
    <p:sldId id="888" r:id="rId44"/>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4"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383" autoAdjust="0"/>
    <p:restoredTop sz="94075" autoAdjust="0"/>
  </p:normalViewPr>
  <p:slideViewPr>
    <p:cSldViewPr>
      <p:cViewPr varScale="1">
        <p:scale>
          <a:sx n="73" d="100"/>
          <a:sy n="73" d="100"/>
        </p:scale>
        <p:origin x="164" y="44"/>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commentAuthors" Target="commentAuthors.xml"/><Relationship Id="rId50"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handoutMaster" Target="handoutMasters/handoutMaster1.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22-02-24T10:02:46.291" idx="3">
    <p:pos x="3539" y="2176"/>
    <p:text>confirm the revision number</p:text>
    <p:extLst>
      <p:ext uri="{C676402C-5697-4E1C-873F-D02D1690AC5C}">
        <p15:threadingInfo xmlns:p15="http://schemas.microsoft.com/office/powerpoint/2012/main" timeZoneBias="-480"/>
      </p:ext>
    </p:extLst>
  </p:cm>
</p:cmLst>
</file>

<file path=ppt/comments/comment2.xml><?xml version="1.0" encoding="utf-8"?>
<p:cmLst xmlns:a="http://schemas.openxmlformats.org/drawingml/2006/main" xmlns:r="http://schemas.openxmlformats.org/officeDocument/2006/relationships" xmlns:p="http://schemas.openxmlformats.org/presentationml/2006/main">
  <p:cm authorId="1" dt="2022-02-24T10:02:46.291" idx="3">
    <p:pos x="3539" y="2176"/>
    <p:text>confirm the revision number</p:text>
    <p:extLst>
      <p:ext uri="{C676402C-5697-4E1C-873F-D02D1690AC5C}">
        <p15:threadingInfo xmlns:p15="http://schemas.microsoft.com/office/powerpoint/2012/main" timeZoneBias="-480"/>
      </p:ext>
    </p:extLst>
  </p:cm>
</p: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2634058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a:defRPr/>
            </a:pPr>
            <a:r>
              <a:rPr lang="en-US" altLang="zh-CN" dirty="0" smtClean="0">
                <a:highlight>
                  <a:srgbClr val="00FF00"/>
                </a:highlight>
              </a:rPr>
              <a:t>Approved by unanimous consent</a:t>
            </a:r>
            <a:endParaRPr lang="zh-CN" altLang="en-US" dirty="0" smtClean="0"/>
          </a:p>
          <a:p>
            <a:pPr>
              <a:defRPr/>
            </a:pPr>
            <a:endParaRPr lang="zh-CN" altLang="en-US" dirty="0"/>
          </a:p>
        </p:txBody>
      </p:sp>
    </p:spTree>
    <p:extLst>
      <p:ext uri="{BB962C8B-B14F-4D97-AF65-F5344CB8AC3E}">
        <p14:creationId xmlns:p14="http://schemas.microsoft.com/office/powerpoint/2010/main" val="198480487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9567948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a:defRPr/>
            </a:pPr>
            <a:r>
              <a:rPr lang="en-US" altLang="zh-CN" dirty="0" smtClean="0">
                <a:highlight>
                  <a:srgbClr val="00FF00"/>
                </a:highlight>
              </a:rPr>
              <a:t>Approved by unanimous consent</a:t>
            </a:r>
            <a:endParaRPr lang="zh-CN" altLang="en-US" dirty="0" smtClean="0"/>
          </a:p>
          <a:p>
            <a:pPr>
              <a:defRPr/>
            </a:pPr>
            <a:endParaRPr lang="zh-CN" altLang="en-US" dirty="0"/>
          </a:p>
        </p:txBody>
      </p:sp>
    </p:spTree>
    <p:extLst>
      <p:ext uri="{BB962C8B-B14F-4D97-AF65-F5344CB8AC3E}">
        <p14:creationId xmlns:p14="http://schemas.microsoft.com/office/powerpoint/2010/main" val="256276182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smtClean="0"/>
          </a:p>
          <a:p>
            <a:endParaRPr lang="en-US" altLang="en-US" dirty="0" smtClean="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75053679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24166491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23</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53300919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511215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6884307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7607111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7736533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06577935"/>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56507299"/>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8019699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41744411"/>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9288233"/>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475305949"/>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54416875"/>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124535522"/>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49896726"/>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64139658"/>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51861354"/>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90944012"/>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7723505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78097529"/>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4219290179"/>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1320412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61443241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1" name="Rectangle 7"/>
          <p:cNvSpPr>
            <a:spLocks noChangeArrowheads="1"/>
          </p:cNvSpPr>
          <p:nvPr/>
        </p:nvSpPr>
        <p:spPr bwMode="auto">
          <a:xfrm>
            <a:off x="8336369" y="304027"/>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a:t>
            </a:r>
            <a:r>
              <a:rPr lang="en-US" altLang="en-US" sz="1800" b="1" dirty="0" smtClean="0"/>
              <a:t>802.11-22/</a:t>
            </a:r>
            <a:r>
              <a:rPr lang="en-US" altLang="zh-CN" sz="1800" b="1" dirty="0" smtClean="0"/>
              <a:t>0850</a:t>
            </a:r>
            <a:r>
              <a:rPr lang="en-US" altLang="en-US" sz="1800" b="1" dirty="0" smtClean="0"/>
              <a:t>r6</a:t>
            </a:r>
            <a:endParaRPr lang="en-US" altLang="en-US" sz="1800" b="1" dirty="0" smtClean="0"/>
          </a:p>
        </p:txBody>
      </p:sp>
      <p:sp>
        <p:nvSpPr>
          <p:cNvPr id="2" name="Line 8"/>
          <p:cNvSpPr>
            <a:spLocks noChangeShapeType="1"/>
          </p:cNvSpPr>
          <p:nvPr/>
        </p:nvSpPr>
        <p:spPr bwMode="auto">
          <a:xfrm>
            <a:off x="457200" y="609600"/>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4572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smtClean="0"/>
              <a:t>Meeting Agenda</a:t>
            </a:r>
          </a:p>
        </p:txBody>
      </p:sp>
      <p:sp>
        <p:nvSpPr>
          <p:cNvPr id="11" name="Rectangle 7"/>
          <p:cNvSpPr>
            <a:spLocks noChangeArrowheads="1"/>
          </p:cNvSpPr>
          <p:nvPr userDrawn="1"/>
        </p:nvSpPr>
        <p:spPr bwMode="auto">
          <a:xfrm>
            <a:off x="457200" y="318315"/>
            <a:ext cx="942566"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July </a:t>
            </a:r>
            <a:r>
              <a:rPr lang="en-US" altLang="en-US" sz="1800" b="1" dirty="0" smtClean="0"/>
              <a:t>2022</a:t>
            </a:r>
          </a:p>
        </p:txBody>
      </p:sp>
      <p:sp>
        <p:nvSpPr>
          <p:cNvPr id="12" name="Line 8"/>
          <p:cNvSpPr>
            <a:spLocks noChangeShapeType="1"/>
          </p:cNvSpPr>
          <p:nvPr userDrawn="1"/>
        </p:nvSpPr>
        <p:spPr bwMode="auto">
          <a:xfrm>
            <a:off x="457200" y="6475413"/>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3" name="Rectangle 5"/>
          <p:cNvSpPr txBox="1">
            <a:spLocks noChangeArrowheads="1"/>
          </p:cNvSpPr>
          <p:nvPr userDrawn="1"/>
        </p:nvSpPr>
        <p:spPr bwMode="auto">
          <a:xfrm>
            <a:off x="8064500"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dirty="0" smtClean="0"/>
              <a:t>Tony Xiao Han (Huawei)</a:t>
            </a:r>
            <a:endParaRPr lang="en-US" dirty="0"/>
          </a:p>
        </p:txBody>
      </p:sp>
      <p:sp>
        <p:nvSpPr>
          <p:cNvPr id="14" name="Rectangle 6"/>
          <p:cNvSpPr txBox="1">
            <a:spLocks noChangeArrowheads="1"/>
          </p:cNvSpPr>
          <p:nvPr userDrawn="1"/>
        </p:nvSpPr>
        <p:spPr bwMode="auto">
          <a:xfrm>
            <a:off x="5828299" y="6474897"/>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smtClean="0"/>
              <a:t>Slide </a:t>
            </a:r>
            <a:fld id="{5DFA9695-C1BB-41B2-BF85-AF49C303836D}"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1/dcn/22/11-22-0811-00-00bf-ieee-802-11bf-may-2022-interim-meeting-minutes.docx" TargetMode="External"/><Relationship Id="rId2" Type="http://schemas.openxmlformats.org/officeDocument/2006/relationships/notesSlide" Target="../notesSlides/notesSlide17.xml"/><Relationship Id="rId1" Type="http://schemas.openxmlformats.org/officeDocument/2006/relationships/slideLayout" Target="../slideLayouts/slideLayout1.xml"/><Relationship Id="rId5" Type="http://schemas.openxmlformats.org/officeDocument/2006/relationships/comments" Target="../comments/comment1.xml"/><Relationship Id="rId4" Type="http://schemas.openxmlformats.org/officeDocument/2006/relationships/hyperlink" Target="https://mentor.ieee.org/802.11/dcn/22/11-22-0812-13-00bf-teleconference-minutes-may-july-2022.docx" TargetMode="Externa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22/11-22-0811-00-00bf-ieee-802-11bf-may-2022-interim-meeting-minutes.docx" TargetMode="External"/><Relationship Id="rId2" Type="http://schemas.openxmlformats.org/officeDocument/2006/relationships/notesSlide" Target="../notesSlides/notesSlide19.xml"/><Relationship Id="rId1" Type="http://schemas.openxmlformats.org/officeDocument/2006/relationships/slideLayout" Target="../slideLayouts/slideLayout1.xml"/><Relationship Id="rId5" Type="http://schemas.openxmlformats.org/officeDocument/2006/relationships/comments" Target="../comments/comment2.xml"/><Relationship Id="rId4" Type="http://schemas.openxmlformats.org/officeDocument/2006/relationships/hyperlink" Target="https://mentor.ieee.org/802.11/dcn/22/11-22-0812-14-00bf-teleconference-minutes-may-july-2022.docx" TargetMode="Externa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hyperlink" Target="https://web.cvent.com/event/5ab3e363-ef4b-45fe-b35d-cd88bf622491/summary"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457200" y="914400"/>
            <a:ext cx="11277600" cy="1066800"/>
          </a:xfrm>
        </p:spPr>
        <p:txBody>
          <a:bodyPr/>
          <a:lstStyle/>
          <a:p>
            <a:r>
              <a:rPr lang="en-US" altLang="en-US" sz="3600" dirty="0"/>
              <a:t>Task Group </a:t>
            </a:r>
            <a:r>
              <a:rPr lang="en-US" altLang="zh-CN" sz="3600" dirty="0"/>
              <a:t>bf</a:t>
            </a:r>
            <a:r>
              <a:rPr lang="en-US" altLang="en-US" sz="3600" dirty="0"/>
              <a:t/>
            </a:r>
            <a:br>
              <a:rPr lang="en-US" altLang="en-US" sz="3600" dirty="0"/>
            </a:br>
            <a:r>
              <a:rPr lang="en-US" altLang="en-US" sz="3600" dirty="0"/>
              <a:t>Meeting agenda, </a:t>
            </a:r>
            <a:r>
              <a:rPr lang="en-US" altLang="zh-CN" sz="3600" smtClean="0">
                <a:solidFill>
                  <a:srgbClr val="0000FF"/>
                </a:solidFill>
              </a:rPr>
              <a:t>July Plenary </a:t>
            </a:r>
            <a:r>
              <a:rPr lang="en-US" altLang="en-US" sz="3600" smtClean="0"/>
              <a:t>2022</a:t>
            </a:r>
            <a:endParaRPr lang="en-US" altLang="en-US" sz="3600" dirty="0" smtClean="0"/>
          </a:p>
        </p:txBody>
      </p:sp>
      <p:sp>
        <p:nvSpPr>
          <p:cNvPr id="4101" name="Rectangle 6"/>
          <p:cNvSpPr>
            <a:spLocks noGrp="1" noChangeArrowheads="1"/>
          </p:cNvSpPr>
          <p:nvPr>
            <p:ph type="body" idx="1"/>
          </p:nvPr>
        </p:nvSpPr>
        <p:spPr>
          <a:xfrm>
            <a:off x="2209800" y="2514600"/>
            <a:ext cx="7772400" cy="381000"/>
          </a:xfrm>
        </p:spPr>
        <p:txBody>
          <a:bodyPr/>
          <a:lstStyle/>
          <a:p>
            <a:pPr algn="ctr">
              <a:buFontTx/>
              <a:buNone/>
            </a:pPr>
            <a:r>
              <a:rPr lang="en-US" altLang="en-US" sz="2000" dirty="0"/>
              <a:t>Date:</a:t>
            </a:r>
            <a:r>
              <a:rPr lang="en-US" altLang="en-US" sz="2000" b="0" dirty="0"/>
              <a:t> </a:t>
            </a:r>
            <a:r>
              <a:rPr lang="en-US" altLang="en-US" sz="2000" b="0" dirty="0" smtClean="0"/>
              <a:t>2021-07-08</a:t>
            </a:r>
            <a:endParaRPr lang="en-US" altLang="en-US" sz="2000" b="0" dirty="0"/>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extLst>
              <p:ext uri="{D42A27DB-BD31-4B8C-83A1-F6EECF244321}">
                <p14:modId xmlns:p14="http://schemas.microsoft.com/office/powerpoint/2010/main" val="1478343348"/>
              </p:ext>
            </p:extLst>
          </p:nvPr>
        </p:nvGraphicFramePr>
        <p:xfrm>
          <a:off x="2362200" y="3671889"/>
          <a:ext cx="7620000" cy="915353"/>
        </p:xfrm>
        <a:graphic>
          <a:graphicData uri="http://schemas.openxmlformats.org/drawingml/2006/table">
            <a:tbl>
              <a:tblPr firstRow="1" bandRow="1">
                <a:tableStyleId>{F5AB1C69-6EDB-4FF4-983F-18BD219EF322}</a:tableStyleId>
              </a:tblPr>
              <a:tblGrid>
                <a:gridCol w="1524000"/>
                <a:gridCol w="1203158"/>
                <a:gridCol w="2165684"/>
                <a:gridCol w="802105"/>
                <a:gridCol w="1925053"/>
              </a:tblGrid>
              <a:tr h="275273">
                <a:tc>
                  <a:txBody>
                    <a:bodyPr/>
                    <a:lstStyle/>
                    <a:p>
                      <a:pPr algn="ctr"/>
                      <a:r>
                        <a:rPr lang="en-US" sz="1200" dirty="0" smtClean="0">
                          <a:solidFill>
                            <a:schemeClr val="tx1"/>
                          </a:solidFill>
                        </a:rPr>
                        <a:t>Name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Affiliation</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Address</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Phone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Email</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smtClean="0">
                          <a:solidFill>
                            <a:srgbClr val="000000"/>
                          </a:solidFill>
                          <a:latin typeface="+mn-lt"/>
                          <a:ea typeface="Times New Roman"/>
                          <a:cs typeface="Arial"/>
                        </a:rPr>
                        <a:t>Tony Xiao Han</a:t>
                      </a:r>
                      <a:endParaRPr lang="en-US"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Huawei Technologies Co., Ltd.</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F3, Huawei Base, Shenzhen, China</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457200" y="12954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b="0" u="sng" dirty="0">
              <a:solidFill>
                <a:srgbClr val="FF0000"/>
              </a:solidFill>
              <a:latin typeface="Arial" panose="020B0604020202020204" pitchFamily="34" charset="0"/>
            </a:endParaRPr>
          </a:p>
          <a:p>
            <a:pPr algn="just">
              <a:spcAft>
                <a:spcPts val="550"/>
              </a:spcAft>
              <a:buClr>
                <a:srgbClr val="CC3300"/>
              </a:buClr>
              <a:buSzPct val="50000"/>
              <a:buNone/>
            </a:pPr>
            <a:r>
              <a:rPr lang="en-US" altLang="en-US" sz="2000" dirty="0"/>
              <a:t>The patent policy and the procedures used to execute that policy are documented in the:</a:t>
            </a:r>
          </a:p>
          <a:p>
            <a:pPr>
              <a:spcAft>
                <a:spcPts val="550"/>
              </a:spcAft>
              <a:buSzPct val="50000"/>
              <a:buFont typeface="Monotype Sorts" charset="2"/>
              <a:buChar char="l"/>
            </a:pPr>
            <a:r>
              <a:rPr lang="en-US" altLang="en-US" sz="2000" dirty="0"/>
              <a:t>IEEE-SA Standards Board Bylaws (</a:t>
            </a:r>
            <a:r>
              <a:rPr lang="en-US" altLang="en-US" sz="2000" dirty="0">
                <a:hlinkClick r:id="rId3"/>
              </a:rPr>
              <a:t>http://standards.ieee.org/develop/policies/bylaws/sect6-7.html#6</a:t>
            </a:r>
            <a:r>
              <a:rPr lang="en-US" altLang="en-US" sz="2000" dirty="0"/>
              <a:t>)  </a:t>
            </a:r>
          </a:p>
          <a:p>
            <a:pPr>
              <a:spcAft>
                <a:spcPts val="550"/>
              </a:spcAft>
              <a:buSzPct val="50000"/>
              <a:buFont typeface="Monotype Sorts" charset="2"/>
              <a:buChar char="l"/>
            </a:pPr>
            <a:r>
              <a:rPr lang="en-US" altLang="en-US" sz="2000" dirty="0"/>
              <a:t>IEEE-SA Standards Board Operations Manual (</a:t>
            </a:r>
            <a:r>
              <a:rPr lang="en-US" altLang="en-US" sz="2000" dirty="0">
                <a:hlinkClick r:id="rId4"/>
              </a:rPr>
              <a:t>http://standards.ieee.org/develop/policies/opman/sect6.html#6.3</a:t>
            </a:r>
            <a:r>
              <a:rPr lang="en-US" altLang="en-US" sz="2000" dirty="0"/>
              <a:t>)</a:t>
            </a:r>
          </a:p>
          <a:p>
            <a:pPr>
              <a:spcBef>
                <a:spcPts val="1800"/>
              </a:spcBef>
              <a:spcAft>
                <a:spcPts val="550"/>
              </a:spcAft>
              <a:buClr>
                <a:srgbClr val="CC3300"/>
              </a:buClr>
              <a:buSzPct val="50000"/>
              <a:buNone/>
            </a:pPr>
            <a:r>
              <a:rPr lang="en-US" altLang="en-US" sz="2000" dirty="0"/>
              <a:t>Material about the patent policy is available at </a:t>
            </a:r>
            <a:r>
              <a:rPr lang="en-US" altLang="en-US" sz="2000" dirty="0">
                <a:hlinkClick r:id="rId5"/>
              </a:rPr>
              <a:t>http://standards.ieee.org/about/sasb/patcom/materials.html</a:t>
            </a:r>
            <a:endParaRPr lang="en-US" altLang="en-US" sz="2000" dirty="0"/>
          </a:p>
          <a:p>
            <a:pPr algn="just">
              <a:spcBef>
                <a:spcPts val="1800"/>
              </a:spcBef>
              <a:spcAft>
                <a:spcPts val="550"/>
              </a:spcAft>
              <a:buClr>
                <a:srgbClr val="CC3300"/>
              </a:buClr>
              <a:buSzPct val="50000"/>
              <a:buNone/>
            </a:pPr>
            <a:r>
              <a:rPr lang="en-US" altLang="en-US" sz="2000" dirty="0">
                <a:cs typeface="Calibri" panose="020F0502020204030204" pitchFamily="34" charset="0"/>
              </a:rPr>
              <a:t>If you have questions, contact the IEEE-SA Standards Board Patent Committee Administrator at </a:t>
            </a:r>
            <a:r>
              <a:rPr lang="en-US" altLang="en-US" sz="2000" dirty="0">
                <a:cs typeface="Calibri" panose="020F0502020204030204" pitchFamily="34" charset="0"/>
                <a:hlinkClick r:id="rId6"/>
              </a:rPr>
              <a:t>patcom@ieee.org</a:t>
            </a:r>
            <a:endParaRPr lang="en-US" altLang="en-US" sz="2000" dirty="0">
              <a:cs typeface="Calibri" panose="020F0502020204030204" pitchFamily="34" charset="0"/>
            </a:endParaRPr>
          </a:p>
          <a:p>
            <a:pPr algn="just">
              <a:spcBef>
                <a:spcPts val="1800"/>
              </a:spcBef>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Font typeface="Monotype Sorts" charset="2"/>
              <a:buChar char="l"/>
            </a:pPr>
            <a:endParaRPr lang="en-US" altLang="en-US" sz="2800" dirty="0">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400" dirty="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related information</a:t>
            </a:r>
          </a:p>
        </p:txBody>
      </p:sp>
      <p:sp>
        <p:nvSpPr>
          <p:cNvPr id="13319"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#4</a:t>
            </a:r>
            <a:endParaRPr lang="en-US" altLang="en-US" b="0" dirty="0"/>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buFont typeface="Arial" panose="020B0604020202020204" pitchFamily="34" charset="0"/>
              <a:buChar char="•"/>
            </a:pPr>
            <a:r>
              <a:rPr lang="en-US" altLang="en-US"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3200"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20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#5</a:t>
            </a:r>
            <a:endParaRPr lang="en-US" altLang="en-US" b="0" dirty="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524000"/>
            <a:ext cx="11277600" cy="4648200"/>
          </a:xfrm>
        </p:spPr>
        <p:txBody>
          <a:bodyPr/>
          <a:lstStyle/>
          <a:p>
            <a:pPr marL="355600" lvl="2" indent="-285750">
              <a:buSzPct val="150000"/>
              <a:buFont typeface="Arial" panose="020B0604020202020204" pitchFamily="34" charset="0"/>
              <a:buChar char="•"/>
            </a:pPr>
            <a:r>
              <a:rPr lang="en-US" altLang="zh-CN"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sz="1800" dirty="0"/>
              <a:t>IEEE SA Copyright Policy, see </a:t>
            </a:r>
            <a:br>
              <a:rPr lang="en-US" altLang="zh-CN" sz="1800" dirty="0"/>
            </a:br>
            <a:r>
              <a:rPr lang="en-US" altLang="zh-CN" sz="1800" dirty="0"/>
              <a:t>	Clause 7 of the IEEE SA Standards Board Bylaws</a:t>
            </a:r>
            <a:br>
              <a:rPr lang="en-US" altLang="zh-CN" sz="1800" dirty="0"/>
            </a:br>
            <a:r>
              <a:rPr lang="en-US" altLang="zh-CN" sz="1800" dirty="0"/>
              <a:t> 	</a:t>
            </a:r>
            <a:r>
              <a:rPr lang="en-US" altLang="zh-CN" dirty="0">
                <a:hlinkClick r:id="rId3"/>
              </a:rPr>
              <a:t>https://standards.ieee.org/about/policies/bylaws/sect6-7.html#7</a:t>
            </a:r>
            <a:r>
              <a:rPr lang="en-US" altLang="zh-CN" dirty="0"/>
              <a:t/>
            </a:r>
            <a:br>
              <a:rPr lang="en-US" altLang="zh-CN" dirty="0"/>
            </a:br>
            <a:r>
              <a:rPr lang="en-US" altLang="zh-CN" sz="1800" dirty="0"/>
              <a:t>	Clause 6.1 of the IEEE SA Standards Board Operations Manual</a:t>
            </a:r>
            <a:br>
              <a:rPr lang="en-US" altLang="zh-CN" sz="1800" dirty="0"/>
            </a:br>
            <a:r>
              <a:rPr lang="en-US" altLang="zh-CN" sz="1800" dirty="0"/>
              <a:t>	</a:t>
            </a: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r>
              <a:rPr lang="en-US" altLang="zh-CN" dirty="0"/>
              <a:t>IEEE SA Copyright Permission</a:t>
            </a:r>
          </a:p>
          <a:p>
            <a:pPr marL="355600" lvl="3" indent="-285750">
              <a:buSzPct val="150000"/>
              <a:buFont typeface="Arial" panose="020B0604020202020204" pitchFamily="34" charset="0"/>
              <a:buChar char="•"/>
            </a:pPr>
            <a:r>
              <a:rPr lang="en-US" altLang="zh-CN" dirty="0">
                <a:hlinkClick r:id="rId5"/>
              </a:rPr>
              <a:t>https://standards.ieee.org/content/dam/ieee-standards/standards/web/documents/other/permissionltrs.zip</a:t>
            </a:r>
            <a:endParaRPr lang="en-US" altLang="zh-CN" dirty="0"/>
          </a:p>
          <a:p>
            <a:pPr marL="355600" lvl="2" indent="-285750">
              <a:buSzPct val="150000"/>
              <a:buFont typeface="Arial" panose="020B0604020202020204" pitchFamily="34" charset="0"/>
              <a:buChar char="•"/>
            </a:pPr>
            <a:r>
              <a:rPr lang="en-US" altLang="zh-CN" dirty="0"/>
              <a:t>IEEE SA Copyright FAQs</a:t>
            </a:r>
          </a:p>
          <a:p>
            <a:pPr marL="355600" lvl="3" indent="-285750">
              <a:buSzPct val="150000"/>
              <a:buFont typeface="Arial" panose="020B0604020202020204" pitchFamily="34" charset="0"/>
              <a:buChar char="•"/>
            </a:pPr>
            <a:r>
              <a:rPr lang="en-US" altLang="zh-CN" dirty="0">
                <a:hlinkClick r:id="rId6"/>
              </a:rPr>
              <a:t>http://standards.ieee.org/faqs/copyrights.html/</a:t>
            </a:r>
            <a:endParaRPr lang="en-US" altLang="zh-CN" dirty="0"/>
          </a:p>
          <a:p>
            <a:pPr marL="355600" lvl="2" indent="-285750">
              <a:buSzPct val="150000"/>
              <a:buFont typeface="Arial" panose="020B0604020202020204" pitchFamily="34" charset="0"/>
              <a:buChar char="•"/>
            </a:pPr>
            <a:r>
              <a:rPr lang="en-US" altLang="zh-CN" dirty="0"/>
              <a:t>IEEE SA Best Practices for IEEE Standards Development </a:t>
            </a:r>
          </a:p>
          <a:p>
            <a:pPr marL="355600" lvl="3" indent="-285750">
              <a:buSzPct val="150000"/>
              <a:buFont typeface="Arial" panose="020B0604020202020204" pitchFamily="34" charset="0"/>
              <a:buChar char="•"/>
            </a:pPr>
            <a:r>
              <a:rPr lang="en-US" altLang="zh-CN" dirty="0">
                <a:hlinkClick r:id="rId7"/>
              </a:rPr>
              <a:t>http://standards.ieee.org/develop/policies/best_practices_for_ieee_standards_development_051215.pdf</a:t>
            </a:r>
            <a:endParaRPr lang="en-US" altLang="zh-CN" dirty="0"/>
          </a:p>
          <a:p>
            <a:pPr marL="355600" lvl="2" indent="-285750">
              <a:buSzPct val="150000"/>
              <a:buFont typeface="Arial" panose="020B0604020202020204" pitchFamily="34" charset="0"/>
              <a:buChar char="•"/>
            </a:pPr>
            <a:r>
              <a:rPr lang="en-US" altLang="zh-CN" dirty="0"/>
              <a:t>Distribution of Draft Standards (see 6.1.3 of the SASB Operations Manual)</a:t>
            </a:r>
          </a:p>
          <a:p>
            <a:pPr marL="355600" lvl="3" indent="-285750">
              <a:buSzPct val="150000"/>
              <a:buFont typeface="Arial" panose="020B0604020202020204" pitchFamily="34" charset="0"/>
              <a:buChar char="•"/>
            </a:pP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endParaRPr lang="en-US" altLang="en-US" sz="16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spcAft>
                <a:spcPts val="600"/>
              </a:spcAft>
            </a:pPr>
            <a:r>
              <a:rPr lang="en-US" altLang="en-US" b="0" dirty="0"/>
              <a:t>All participants in IEEE-SA activities are expected to adhere to the core principles underlying the:</a:t>
            </a:r>
          </a:p>
          <a:p>
            <a:pPr lvl="1">
              <a:buFont typeface="Times New Roman" panose="02020603050405020304" pitchFamily="18" charset="0"/>
              <a:buChar char="−"/>
            </a:pPr>
            <a:r>
              <a:rPr lang="en-US" altLang="en-US" sz="1800" dirty="0">
                <a:hlinkClick r:id="rId3"/>
              </a:rPr>
              <a:t>IEEE Code of Ethics</a:t>
            </a:r>
            <a:endParaRPr lang="en-US" altLang="en-US" sz="1800" dirty="0"/>
          </a:p>
          <a:p>
            <a:pPr lvl="1">
              <a:buFont typeface="Times New Roman" panose="02020603050405020304" pitchFamily="18" charset="0"/>
              <a:buChar char="−"/>
            </a:pPr>
            <a:r>
              <a:rPr lang="en-US" altLang="en-US" sz="1800" dirty="0">
                <a:hlinkClick r:id="rId4"/>
              </a:rPr>
              <a:t>IEEE Code of Conduct</a:t>
            </a:r>
            <a:endParaRPr lang="en-US" altLang="en-US" sz="1800" dirty="0"/>
          </a:p>
          <a:p>
            <a:pPr algn="just">
              <a:spcAft>
                <a:spcPts val="600"/>
              </a:spcAft>
            </a:pPr>
            <a:r>
              <a:rPr lang="en-US" altLang="en-US" b="0" dirty="0"/>
              <a:t>The core principles of the IEEE Codes of Ethics &amp; Conduct are to:</a:t>
            </a:r>
          </a:p>
          <a:p>
            <a:pPr lvl="1" algn="just">
              <a:spcAft>
                <a:spcPts val="600"/>
              </a:spcAft>
            </a:pPr>
            <a:r>
              <a:rPr lang="en-US" altLang="en-US" sz="1800" dirty="0"/>
              <a:t>Uphold the highest standards of integrity, responsible behavior, and ethical and professional conduct</a:t>
            </a:r>
          </a:p>
          <a:p>
            <a:pPr lvl="1" algn="just">
              <a:spcAft>
                <a:spcPts val="600"/>
              </a:spcAft>
            </a:pPr>
            <a:r>
              <a:rPr lang="en-US" altLang="en-US" sz="1800" dirty="0"/>
              <a:t>Treat people fairly and with respect, to not engage in harassment, discrimination, or retaliation, and to protect people's privacy.</a:t>
            </a:r>
          </a:p>
          <a:p>
            <a:pPr lvl="1" algn="just">
              <a:spcAft>
                <a:spcPts val="600"/>
              </a:spcAft>
            </a:pPr>
            <a:r>
              <a:rPr lang="en-US" altLang="en-US" sz="1800" dirty="0"/>
              <a:t>Avoid injuring others, their property, reputation, or employment by false or malicious action</a:t>
            </a:r>
          </a:p>
          <a:p>
            <a:pPr algn="just">
              <a:spcAft>
                <a:spcPts val="600"/>
              </a:spcAft>
            </a:pPr>
            <a:r>
              <a:rPr lang="en-US" altLang="en-US" b="0" dirty="0"/>
              <a:t>The most recent versions of these Codes are available at</a:t>
            </a:r>
          </a:p>
          <a:p>
            <a:pPr lvl="1" algn="just">
              <a:spcAft>
                <a:spcPts val="600"/>
              </a:spcAft>
            </a:pPr>
            <a:r>
              <a:rPr lang="en-US" altLang="en-US" sz="1800" dirty="0">
                <a:hlinkClick r:id="rId5"/>
              </a:rPr>
              <a:t>http://www.ieee.org/about/corporate/governance</a:t>
            </a:r>
            <a:endParaRPr lang="en-US" altLang="en-US" sz="1800" dirty="0"/>
          </a:p>
          <a:p>
            <a:pPr>
              <a:spcAft>
                <a:spcPts val="600"/>
              </a:spcAft>
            </a:pPr>
            <a:endParaRPr lang="en-US" altLang="en-US" sz="3600" dirty="0"/>
          </a:p>
        </p:txBody>
      </p:sp>
      <p:sp>
        <p:nvSpPr>
          <p:cNvPr id="14341"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 behavior in IEEE-SA activities is guided by the IEEE Codes of Ethics &amp; Conduct</a:t>
            </a: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require that “participants in the IEEE standards development individual process shall act based on their qualifications and experience”</a:t>
            </a:r>
          </a:p>
          <a:p>
            <a:pPr algn="just"/>
            <a:r>
              <a:rPr lang="en-US" altLang="en-US" sz="2000" dirty="0"/>
              <a:t>This means participants:</a:t>
            </a:r>
          </a:p>
          <a:p>
            <a:pPr lvl="1" algn="just">
              <a:buFont typeface="Times New Roman" panose="02020603050405020304" pitchFamily="18" charset="0"/>
              <a:buChar char="−"/>
            </a:pPr>
            <a:r>
              <a:rPr lang="en-US" altLang="en-US" sz="1800" b="1" dirty="0">
                <a:solidFill>
                  <a:srgbClr val="00B050"/>
                </a:solidFill>
              </a:rPr>
              <a:t>Shall act &amp; vote </a:t>
            </a:r>
            <a:r>
              <a:rPr lang="en-US" altLang="en-US" sz="1800" dirty="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dirty="0">
                <a:solidFill>
                  <a:srgbClr val="FF0000"/>
                </a:solidFill>
              </a:rPr>
              <a:t>Shall not act or vote </a:t>
            </a:r>
            <a:r>
              <a:rPr lang="en-US" altLang="en-US" sz="1800" dirty="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dirty="0">
                <a:solidFill>
                  <a:srgbClr val="FF0000"/>
                </a:solidFill>
              </a:rPr>
              <a:t>Shall not direct </a:t>
            </a:r>
            <a:r>
              <a:rPr lang="en-US" altLang="en-US" sz="1800" dirty="0"/>
              <a:t>the actions or votes of other participants or retaliate against other participants for fulfilling their responsibility to act &amp; vote based on their personal &amp; independently developed opinions</a:t>
            </a:r>
          </a:p>
          <a:p>
            <a:pPr algn="just"/>
            <a:r>
              <a:rPr lang="en-US" altLang="en-US" sz="2000" dirty="0"/>
              <a:t>By participating in standards activities using the “</a:t>
            </a:r>
            <a:r>
              <a:rPr lang="en-US" altLang="en-US" sz="2000" i="1" dirty="0"/>
              <a:t>individual process</a:t>
            </a:r>
            <a:r>
              <a:rPr lang="en-US" altLang="en-US" sz="2000" dirty="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Participants in the IEEE-SA “individual process” shall act independently of others, including employers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(clause 5.2.1.3) specifies that “</a:t>
            </a:r>
            <a:r>
              <a:rPr lang="en-US" altLang="en-US" sz="2000" i="1" dirty="0"/>
              <a:t>the standards development process shall not be dominated by any single interest category, individual, or organization</a:t>
            </a:r>
            <a:r>
              <a:rPr lang="en-US" altLang="en-US" sz="2000" dirty="0"/>
              <a:t>”</a:t>
            </a:r>
          </a:p>
          <a:p>
            <a:pPr lvl="1" algn="just">
              <a:buFont typeface="Times New Roman" panose="02020603050405020304" pitchFamily="18" charset="0"/>
              <a:buChar char="−"/>
            </a:pPr>
            <a:r>
              <a:rPr lang="en-US" altLang="en-US" dirty="0"/>
              <a:t>This means no participant may exercise “</a:t>
            </a:r>
            <a:r>
              <a:rPr lang="en-US" altLang="en-US" i="1" dirty="0"/>
              <a:t>authority, leadership, or influence by reason of superior leverage, strength, or representation to the exclusion of fair and equitable consideration of other viewpoints</a:t>
            </a:r>
            <a:r>
              <a:rPr lang="en-US" altLang="en-US" dirty="0"/>
              <a:t>” or “</a:t>
            </a:r>
            <a:r>
              <a:rPr lang="en-US" altLang="en-US" i="1" dirty="0"/>
              <a:t>to hinder the progress of the standards development activity</a:t>
            </a:r>
            <a:r>
              <a:rPr lang="en-US" altLang="en-US" dirty="0"/>
              <a:t>”</a:t>
            </a:r>
          </a:p>
          <a:p>
            <a:pPr algn="just">
              <a:spcBef>
                <a:spcPts val="1200"/>
              </a:spcBef>
            </a:pPr>
            <a:r>
              <a:rPr lang="en-US" altLang="en-US" sz="2000" dirty="0"/>
              <a:t>This rule applies equally to those participating in a standards development project and to that project’s leadership group</a:t>
            </a:r>
          </a:p>
          <a:p>
            <a:pPr algn="just">
              <a:spcBef>
                <a:spcPts val="1200"/>
              </a:spcBef>
            </a:pPr>
            <a:r>
              <a:rPr lang="en-US" altLang="en-US" sz="2000" dirty="0"/>
              <a:t>Any person who reasonably suspects that dominance is occurring in a standards development project is encouraged to bring the issue to the attention of the Standards Committee or the project’s IEEE-SA Program Manager</a:t>
            </a:r>
            <a:endParaRPr lang="en-US" altLang="en-US" sz="2800" dirty="0" smtClean="0"/>
          </a:p>
        </p:txBody>
      </p:sp>
      <p:sp>
        <p:nvSpPr>
          <p:cNvPr id="16389"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IEEE-SA standards activities shall allow the fair &amp;</a:t>
            </a:r>
            <a:br>
              <a:rPr lang="en-US" altLang="en-US" sz="3200" dirty="0"/>
            </a:br>
            <a:r>
              <a:rPr lang="en-US" altLang="en-US" sz="3200" dirty="0"/>
              <a:t>equitable consideration of all viewpoints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Required notices</a:t>
            </a:r>
          </a:p>
        </p:txBody>
      </p:sp>
      <p:sp>
        <p:nvSpPr>
          <p:cNvPr id="17412"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dirty="0">
                <a:hlinkClick r:id="rId7"/>
              </a:rPr>
              <a:t>https://mentor.ieee.org/802.11/dcn/14/11-14-0629-22-0000-802-11-operations-manual.docx</a:t>
            </a:r>
            <a:r>
              <a:rPr lang="nl-NL" altLang="en-US" sz="1800" dirty="0"/>
              <a:t> </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July 12 </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en-US" sz="1400" dirty="0">
                <a:solidFill>
                  <a:srgbClr val="0000FF"/>
                </a:solidFill>
              </a:rPr>
              <a:t>Approve </a:t>
            </a:r>
            <a:r>
              <a:rPr lang="en-US" altLang="zh-CN" sz="1400" dirty="0" err="1">
                <a:solidFill>
                  <a:srgbClr val="0000FF"/>
                </a:solidFill>
              </a:rPr>
              <a:t>TGbf</a:t>
            </a:r>
            <a:r>
              <a:rPr lang="en-US" altLang="en-US" sz="1400" dirty="0">
                <a:solidFill>
                  <a:srgbClr val="0000FF"/>
                </a:solidFill>
              </a:rPr>
              <a:t> meeting minutes</a:t>
            </a:r>
          </a:p>
          <a:p>
            <a:r>
              <a:rPr lang="en-US" altLang="zh-CN" sz="1400" dirty="0" err="1" smtClean="0"/>
              <a:t>TGbf</a:t>
            </a:r>
            <a:r>
              <a:rPr lang="en-US" altLang="zh-CN" sz="1400" dirty="0" smtClean="0"/>
              <a:t> </a:t>
            </a:r>
            <a:r>
              <a:rPr lang="en-US" altLang="zh-CN" sz="1400" dirty="0"/>
              <a:t>Timeline</a:t>
            </a:r>
          </a:p>
          <a:p>
            <a:pPr algn="just"/>
            <a:r>
              <a:rPr lang="en-US" altLang="en-US" sz="1400" dirty="0"/>
              <a:t>Call for contribution</a:t>
            </a:r>
          </a:p>
          <a:p>
            <a:pPr algn="just"/>
            <a:r>
              <a:rPr lang="en-US" altLang="en-US" sz="1400" dirty="0"/>
              <a:t>Teleconference </a:t>
            </a:r>
            <a:r>
              <a:rPr lang="en-US" altLang="en-US" sz="1400" dirty="0" smtClean="0"/>
              <a:t>Times</a:t>
            </a:r>
          </a:p>
          <a:p>
            <a:pPr algn="just"/>
            <a:r>
              <a:rPr lang="en-US" altLang="en-US" sz="1400" dirty="0" smtClean="0"/>
              <a:t>Presentation </a:t>
            </a:r>
            <a:r>
              <a:rPr lang="en-US" altLang="en-US" sz="1400" dirty="0"/>
              <a:t>of submissions</a:t>
            </a:r>
          </a:p>
          <a:p>
            <a:pPr algn="just"/>
            <a:r>
              <a:rPr lang="en-US" altLang="en-US" sz="1400" dirty="0">
                <a:solidFill>
                  <a:srgbClr val="0000FF"/>
                </a:solidFill>
              </a:rPr>
              <a:t>Guidance for Mix mode July Plenary</a:t>
            </a:r>
          </a:p>
          <a:p>
            <a:pPr algn="just"/>
            <a:r>
              <a:rPr lang="en-US" altLang="zh-CN" sz="1400" dirty="0" smtClean="0"/>
              <a:t>Motion (</a:t>
            </a:r>
            <a:r>
              <a:rPr lang="en-US" altLang="zh-CN" sz="1400" dirty="0" smtClean="0">
                <a:solidFill>
                  <a:srgbClr val="0000FF"/>
                </a:solidFill>
              </a:rPr>
              <a:t>103-107</a:t>
            </a:r>
            <a:r>
              <a:rPr lang="en-US" altLang="zh-CN" sz="1400" dirty="0" smtClean="0"/>
              <a:t>)</a:t>
            </a:r>
            <a:endParaRPr lang="en-US" altLang="en-US" sz="1400" dirty="0"/>
          </a:p>
          <a:p>
            <a:pPr algn="just"/>
            <a:endParaRPr lang="en-US" altLang="en-US" sz="1400" dirty="0" smtClean="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a:t>?</a:t>
            </a:r>
          </a:p>
          <a:p>
            <a:pPr marL="342900" lvl="1" indent="-342900" algn="just">
              <a:buFontTx/>
              <a:buChar char="•"/>
            </a:pPr>
            <a:r>
              <a:rPr lang="en-US" altLang="en-US" sz="1400" b="1" dirty="0">
                <a:solidFill>
                  <a:srgbClr val="0000FF"/>
                </a:solidFill>
              </a:rPr>
              <a:t>Recess</a:t>
            </a:r>
          </a:p>
          <a:p>
            <a:pPr marL="0" lvl="1" indent="0" algn="just">
              <a:buNone/>
            </a:pPr>
            <a:endParaRPr lang="en-US" altLang="en-US" sz="1400" b="1" dirty="0"/>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7" name="表格 10"/>
          <p:cNvGraphicFramePr>
            <a:graphicFrameLocks noGrp="1"/>
          </p:cNvGraphicFramePr>
          <p:nvPr>
            <p:extLst>
              <p:ext uri="{D42A27DB-BD31-4B8C-83A1-F6EECF244321}">
                <p14:modId xmlns:p14="http://schemas.microsoft.com/office/powerpoint/2010/main" val="3465909837"/>
              </p:ext>
            </p:extLst>
          </p:nvPr>
        </p:nvGraphicFramePr>
        <p:xfrm>
          <a:off x="3429000" y="4800600"/>
          <a:ext cx="8305801" cy="901342"/>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10" name="表格 10"/>
          <p:cNvGraphicFramePr>
            <a:graphicFrameLocks noGrp="1"/>
          </p:cNvGraphicFramePr>
          <p:nvPr>
            <p:extLst>
              <p:ext uri="{D42A27DB-BD31-4B8C-83A1-F6EECF244321}">
                <p14:modId xmlns:p14="http://schemas.microsoft.com/office/powerpoint/2010/main" val="560780446"/>
              </p:ext>
            </p:extLst>
          </p:nvPr>
        </p:nvGraphicFramePr>
        <p:xfrm>
          <a:off x="3429000" y="1534092"/>
          <a:ext cx="8305800" cy="2833678"/>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 SP</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22/0943</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Solomon Trainin (Qualcomm)</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CC40-comments DMG comments resolution part one</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22/0944</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Solomon Trainin (Qualcomm)</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CC40-comments DMG comments resolution part two</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22/0978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Leif Wilhelmsson (Ericsson)</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 CR for </a:t>
                      </a:r>
                      <a:r>
                        <a:rPr lang="en-US" altLang="zh-CN" sz="1200" kern="1200" dirty="0" err="1" smtClean="0">
                          <a:solidFill>
                            <a:schemeClr val="tx1"/>
                          </a:solidFill>
                          <a:latin typeface="+mn-lt"/>
                          <a:ea typeface="+mn-ea"/>
                          <a:cs typeface="+mn-cs"/>
                        </a:rPr>
                        <a:t>misc</a:t>
                      </a:r>
                      <a:r>
                        <a:rPr lang="en-US" altLang="zh-CN" sz="1200" kern="1200" dirty="0" smtClean="0">
                          <a:solidFill>
                            <a:schemeClr val="tx1"/>
                          </a:solidFill>
                          <a:latin typeface="+mn-lt"/>
                          <a:ea typeface="+mn-ea"/>
                          <a:cs typeface="+mn-cs"/>
                        </a:rPr>
                        <a:t> editorial CIDs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22/1020</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Steve Shellhammer (Qualcomm)</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PDT Formatting of CSI, Steve Shellhammer (Qualcomm)</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22/0934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Anirud</a:t>
                      </a:r>
                      <a:r>
                        <a:rPr lang="en-US" altLang="zh-CN" sz="1200" kern="1200" dirty="0" smtClean="0">
                          <a:solidFill>
                            <a:schemeClr val="tx1"/>
                          </a:solidFill>
                          <a:latin typeface="+mn-lt"/>
                          <a:ea typeface="+mn-ea"/>
                          <a:cs typeface="+mn-cs"/>
                        </a:rPr>
                        <a:t> Sahoo (NIST)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Comment resolution for CIDs 2, 228 and 729</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22/0988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Rojan Chitrakar (Panasonic)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CRs for CC40 11bf D0.1 SBP MLME CIDs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22/0922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Alecsander Eitan (Qualcomm)</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CC40-Resolution of CIDs in clause 9.4.2 part 2</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25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22/0947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Assaf Kasher (Qualcomm)</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SP: CC40-DMG-informtion-elements-CIDs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22/0966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Assaf Kasher (Qualcomm)</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CC40-DMG-clasue-11-CIDs-part-1</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45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370280115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a:solidFill>
                  <a:schemeClr val="tx2"/>
                </a:solidFill>
              </a:rPr>
              <a:t>TGbf</a:t>
            </a:r>
            <a:r>
              <a:rPr lang="en-US" altLang="en-US" sz="2800" dirty="0">
                <a:solidFill>
                  <a:schemeClr val="tx2"/>
                </a:solidFill>
              </a:rPr>
              <a:t> meeting minutes</a:t>
            </a:r>
          </a:p>
        </p:txBody>
      </p:sp>
      <p:sp>
        <p:nvSpPr>
          <p:cNvPr id="19460" name="Rectangle 3"/>
          <p:cNvSpPr txBox="1">
            <a:spLocks noChangeArrowheads="1"/>
          </p:cNvSpPr>
          <p:nvPr/>
        </p:nvSpPr>
        <p:spPr bwMode="auto">
          <a:xfrm>
            <a:off x="533400" y="1447800"/>
            <a:ext cx="11201399"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000" dirty="0"/>
              <a:t>Move to approve </a:t>
            </a:r>
            <a:r>
              <a:rPr lang="en-US" altLang="zh-CN" sz="2000" dirty="0" err="1"/>
              <a:t>TGbf</a:t>
            </a:r>
            <a:r>
              <a:rPr lang="en-US" altLang="zh-CN" sz="2000" dirty="0"/>
              <a:t> minutes of meetings and teleconferences from </a:t>
            </a:r>
            <a:r>
              <a:rPr lang="en-US" altLang="zh-CN" sz="2000" dirty="0" smtClean="0">
                <a:solidFill>
                  <a:srgbClr val="0000FF"/>
                </a:solidFill>
              </a:rPr>
              <a:t>May </a:t>
            </a:r>
            <a:r>
              <a:rPr lang="en-US" altLang="zh-CN" sz="2000" dirty="0" smtClean="0"/>
              <a:t>2022 </a:t>
            </a:r>
            <a:r>
              <a:rPr lang="en-US" altLang="zh-CN" sz="2000" dirty="0"/>
              <a:t>meeting to today:</a:t>
            </a:r>
          </a:p>
          <a:p>
            <a:pPr algn="just"/>
            <a:endParaRPr lang="en-US" altLang="zh-CN" sz="2000" dirty="0"/>
          </a:p>
          <a:p>
            <a:pPr lvl="1" algn="just">
              <a:buFont typeface="Arial" panose="020B0604020202020204" pitchFamily="34" charset="0"/>
              <a:buChar char="•"/>
            </a:pPr>
            <a:r>
              <a:rPr lang="en-US" altLang="zh-CN" sz="1600" dirty="0"/>
              <a:t>May </a:t>
            </a:r>
            <a:r>
              <a:rPr lang="en-US" altLang="zh-CN" sz="1600" dirty="0" smtClean="0"/>
              <a:t>Interim</a:t>
            </a:r>
            <a:r>
              <a:rPr lang="en-US" altLang="zh-CN" sz="1600" dirty="0"/>
              <a:t>: </a:t>
            </a:r>
            <a:endParaRPr lang="en-US" altLang="zh-CN" sz="1600" dirty="0" smtClean="0"/>
          </a:p>
          <a:p>
            <a:pPr marL="457200" lvl="1" indent="0" algn="just">
              <a:buNone/>
            </a:pPr>
            <a:r>
              <a:rPr lang="en-US" altLang="zh-CN" sz="1600" dirty="0" smtClean="0"/>
              <a:t>	</a:t>
            </a:r>
            <a:r>
              <a:rPr lang="en-US" altLang="zh-CN" sz="1600" dirty="0" smtClean="0">
                <a:hlinkClick r:id="rId3"/>
              </a:rPr>
              <a:t>https</a:t>
            </a:r>
            <a:r>
              <a:rPr lang="en-US" altLang="zh-CN" sz="1600" dirty="0">
                <a:hlinkClick r:id="rId3"/>
              </a:rPr>
              <a:t>://</a:t>
            </a:r>
            <a:r>
              <a:rPr lang="en-US" altLang="zh-CN" sz="1600" dirty="0" smtClean="0">
                <a:hlinkClick r:id="rId3"/>
              </a:rPr>
              <a:t>mentor.ieee.org/802.11/dcn/22/11-22-0811-00-00bf-ieee-802-11bf-may-2022-interim-meeting-minutes.docx</a:t>
            </a:r>
            <a:endParaRPr lang="en-US" altLang="zh-CN" sz="1600" dirty="0" smtClean="0"/>
          </a:p>
          <a:p>
            <a:pPr marL="457200" lvl="1" indent="0" algn="just">
              <a:buNone/>
            </a:pPr>
            <a:endParaRPr lang="en-US" altLang="zh-CN" sz="1600" dirty="0" smtClean="0"/>
          </a:p>
          <a:p>
            <a:pPr lvl="1" algn="just">
              <a:buFont typeface="Arial" panose="020B0604020202020204" pitchFamily="34" charset="0"/>
              <a:buChar char="•"/>
            </a:pPr>
            <a:endParaRPr lang="en-US" altLang="zh-CN" sz="1600" dirty="0"/>
          </a:p>
          <a:p>
            <a:pPr lvl="1" algn="just">
              <a:buFont typeface="Arial" panose="020B0604020202020204" pitchFamily="34" charset="0"/>
              <a:buChar char="•"/>
            </a:pPr>
            <a:r>
              <a:rPr lang="en-US" altLang="zh-CN" sz="1600" dirty="0"/>
              <a:t>Teleconferences May - July: </a:t>
            </a:r>
            <a:endParaRPr lang="en-US" altLang="zh-CN" sz="1600" dirty="0" smtClean="0"/>
          </a:p>
          <a:p>
            <a:pPr marL="457200" lvl="1" indent="0" algn="just">
              <a:buNone/>
            </a:pPr>
            <a:r>
              <a:rPr lang="en-US" altLang="zh-CN" sz="1600" dirty="0"/>
              <a:t>	</a:t>
            </a:r>
            <a:r>
              <a:rPr lang="en-US" altLang="zh-CN" sz="1600" dirty="0">
                <a:hlinkClick r:id="rId4"/>
              </a:rPr>
              <a:t>https://</a:t>
            </a:r>
            <a:r>
              <a:rPr lang="en-US" altLang="zh-CN" sz="1600" dirty="0" smtClean="0">
                <a:hlinkClick r:id="rId4"/>
              </a:rPr>
              <a:t>mentor.ieee.org/802.11/dcn/22/11-22-0812-13-00bf-teleconference-minutes-may-july-2022.docx</a:t>
            </a:r>
            <a:endParaRPr lang="en-US" altLang="zh-CN" sz="1600" dirty="0" smtClean="0"/>
          </a:p>
          <a:p>
            <a:pPr marL="457200" lvl="1" indent="0" algn="just">
              <a:buNone/>
            </a:pPr>
            <a:endParaRPr lang="en-US" altLang="zh-CN" sz="1600" dirty="0" smtClean="0"/>
          </a:p>
          <a:p>
            <a:pPr marL="714375" lvl="1" indent="0" algn="just">
              <a:buNone/>
            </a:pPr>
            <a:endParaRPr lang="en-US" altLang="zh-CN" sz="1600" dirty="0"/>
          </a:p>
          <a:p>
            <a:pPr algn="just"/>
            <a:r>
              <a:rPr lang="en-US" altLang="zh-CN" sz="2000" dirty="0"/>
              <a:t>Move: Leif Wilhelmsson 	Second: Sang Kim	</a:t>
            </a:r>
          </a:p>
          <a:p>
            <a:pPr algn="just"/>
            <a:endParaRPr lang="en-US" altLang="zh-CN" sz="2000" dirty="0"/>
          </a:p>
          <a:p>
            <a:pPr algn="just"/>
            <a:r>
              <a:rPr lang="en-US" altLang="zh-CN" sz="2000" dirty="0"/>
              <a:t>Result</a:t>
            </a:r>
            <a:r>
              <a:rPr lang="en-US" altLang="zh-CN" sz="2000" dirty="0" smtClean="0"/>
              <a:t>: </a:t>
            </a:r>
            <a:r>
              <a:rPr lang="en-US" altLang="zh-CN" sz="2000" dirty="0">
                <a:highlight>
                  <a:srgbClr val="00FF00"/>
                </a:highlight>
              </a:rPr>
              <a:t>Approved by unanimous consent</a:t>
            </a:r>
            <a:endParaRPr lang="zh-CN" altLang="en-US" sz="2000" dirty="0"/>
          </a:p>
          <a:p>
            <a:pPr algn="just"/>
            <a:endParaRPr lang="zh-CN" altLang="en-US" sz="2000" dirty="0"/>
          </a:p>
          <a:p>
            <a:pPr algn="just"/>
            <a:endParaRPr lang="zh-CN" altLang="en-US" sz="2000" dirty="0"/>
          </a:p>
        </p:txBody>
      </p:sp>
    </p:spTree>
    <p:extLst>
      <p:ext uri="{BB962C8B-B14F-4D97-AF65-F5344CB8AC3E}">
        <p14:creationId xmlns:p14="http://schemas.microsoft.com/office/powerpoint/2010/main" val="375497175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July 13 AM1 </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smtClean="0"/>
              <a:t>Teleconference Times</a:t>
            </a:r>
          </a:p>
          <a:p>
            <a:pPr algn="just"/>
            <a:r>
              <a:rPr lang="en-US" altLang="en-US" sz="1600" dirty="0" smtClean="0"/>
              <a:t>Presentation </a:t>
            </a:r>
            <a:r>
              <a:rPr lang="en-US" altLang="en-US" sz="1600" dirty="0"/>
              <a:t>of submissions</a:t>
            </a:r>
          </a:p>
          <a:p>
            <a:pPr algn="just"/>
            <a:r>
              <a:rPr lang="en-US" altLang="en-US" sz="1600" dirty="0">
                <a:solidFill>
                  <a:srgbClr val="0000FF"/>
                </a:solidFill>
              </a:rPr>
              <a:t>Guidance for Mix mode July Plenary</a:t>
            </a:r>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Recess</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2469922941"/>
              </p:ext>
            </p:extLst>
          </p:nvPr>
        </p:nvGraphicFramePr>
        <p:xfrm>
          <a:off x="3429000" y="4800600"/>
          <a:ext cx="8305801" cy="901342"/>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7" name="表格 10"/>
          <p:cNvGraphicFramePr>
            <a:graphicFrameLocks noGrp="1"/>
          </p:cNvGraphicFramePr>
          <p:nvPr>
            <p:extLst>
              <p:ext uri="{D42A27DB-BD31-4B8C-83A1-F6EECF244321}">
                <p14:modId xmlns:p14="http://schemas.microsoft.com/office/powerpoint/2010/main" val="2410117919"/>
              </p:ext>
            </p:extLst>
          </p:nvPr>
        </p:nvGraphicFramePr>
        <p:xfrm>
          <a:off x="3429000" y="1534092"/>
          <a:ext cx="8305800" cy="2614996"/>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 SP</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22/0978</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Leif Wilhelmsson (Ericsson)</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CC40 - CR for </a:t>
                      </a:r>
                      <a:r>
                        <a:rPr lang="en-US" altLang="zh-CN" sz="1200" kern="1200" dirty="0" err="1" smtClean="0">
                          <a:solidFill>
                            <a:srgbClr val="00B050"/>
                          </a:solidFill>
                          <a:latin typeface="+mn-lt"/>
                          <a:ea typeface="+mn-ea"/>
                          <a:cs typeface="+mn-cs"/>
                        </a:rPr>
                        <a:t>misc</a:t>
                      </a:r>
                      <a:r>
                        <a:rPr lang="en-US" altLang="zh-CN" sz="1200" kern="1200" dirty="0" smtClean="0">
                          <a:solidFill>
                            <a:srgbClr val="00B050"/>
                          </a:solidFill>
                          <a:latin typeface="+mn-lt"/>
                          <a:ea typeface="+mn-ea"/>
                          <a:cs typeface="+mn-cs"/>
                        </a:rPr>
                        <a:t> editorial CIDs</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22/0934</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Anirud</a:t>
                      </a:r>
                      <a:r>
                        <a:rPr lang="en-US" altLang="zh-CN" sz="1200" kern="1200" dirty="0" smtClean="0">
                          <a:solidFill>
                            <a:srgbClr val="00B050"/>
                          </a:solidFill>
                          <a:latin typeface="+mn-lt"/>
                          <a:ea typeface="+mn-ea"/>
                          <a:cs typeface="+mn-cs"/>
                        </a:rPr>
                        <a:t> Sahoo (NIST)</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Comment resolution for CIDs 2, 228 and 729</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15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22/0988</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Rojan Chitrakar (Panasonic)</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CRs for CC40 11bf D0.1 SBP MLME CIDs</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22/0922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Alecsander Eitan (Qualcomm)</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CC40-Resolution of CIDs in clause 9.4.2 part 2</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25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22/0947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Assaf Kasher (Qualcomm)</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SP: CC40-DMG-informtion-elements-CIDs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22/0966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Assaf Kasher (Qualcomm)</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CC40-DMG-clasue-11-CIDs-part-1</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45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22/0985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Editorial Comments in CC40 - Part 5</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22/1095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Solomon Trainin (Qualcomm)</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cc40-comments DMG comments resolution part three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346835019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295400"/>
            <a:ext cx="11277600" cy="10668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1295400" y="2667000"/>
            <a:ext cx="9982200" cy="3352800"/>
          </a:xfrm>
        </p:spPr>
        <p:txBody>
          <a:bodyPr/>
          <a:lstStyle/>
          <a:p>
            <a:pPr algn="just" defTabSz="917575">
              <a:lnSpc>
                <a:spcPct val="90000"/>
              </a:lnSpc>
              <a:buNone/>
            </a:pPr>
            <a:r>
              <a:rPr lang="en-US" altLang="zh-CN" dirty="0" smtClean="0"/>
              <a:t>		July	12, 13, 14,		  </a:t>
            </a:r>
            <a:r>
              <a:rPr lang="en-US" altLang="zh-CN" dirty="0"/>
              <a:t>8:00 - 10:00 ET</a:t>
            </a:r>
          </a:p>
          <a:p>
            <a:pPr algn="just" defTabSz="917575">
              <a:lnSpc>
                <a:spcPct val="90000"/>
              </a:lnSpc>
              <a:buNone/>
            </a:pPr>
            <a:r>
              <a:rPr lang="en-US" altLang="zh-CN" dirty="0" smtClean="0"/>
              <a:t>		July</a:t>
            </a:r>
            <a:r>
              <a:rPr lang="en-US" altLang="zh-CN" dirty="0"/>
              <a:t>	 </a:t>
            </a:r>
            <a:r>
              <a:rPr lang="en-US" altLang="zh-CN" dirty="0" smtClean="0"/>
              <a:t>     13, 			10:30 </a:t>
            </a:r>
            <a:r>
              <a:rPr lang="en-US" altLang="zh-CN" dirty="0"/>
              <a:t>- 12:30 ET</a:t>
            </a:r>
          </a:p>
          <a:p>
            <a:pPr algn="ctr">
              <a:lnSpc>
                <a:spcPct val="90000"/>
              </a:lnSpc>
              <a:buFontTx/>
              <a:buNone/>
            </a:pPr>
            <a:endParaRPr lang="en-US" altLang="en-US" dirty="0">
              <a:cs typeface="Times New Roman" panose="02020603050405020304" pitchFamily="18" charset="0"/>
            </a:endParaRPr>
          </a:p>
          <a:p>
            <a:pPr algn="just">
              <a:lnSpc>
                <a:spcPct val="90000"/>
              </a:lnSpc>
              <a:buFontTx/>
              <a:buNone/>
            </a:pPr>
            <a:r>
              <a:rPr lang="en-US" altLang="en-US" dirty="0">
                <a:latin typeface="Arial" panose="020B0604020202020204" pitchFamily="34" charset="0"/>
                <a:cs typeface="MS PGothic" panose="020B0600070205080204" pitchFamily="34" charset="-128"/>
              </a:rPr>
              <a:t>		   	        Chair:	</a:t>
            </a:r>
            <a:r>
              <a:rPr lang="en-US" altLang="en-US" dirty="0">
                <a:cs typeface="Times New Roman" panose="02020603050405020304" pitchFamily="18" charset="0"/>
              </a:rPr>
              <a:t>Tony Xiao Han (Huawei)</a:t>
            </a:r>
          </a:p>
          <a:p>
            <a:pPr algn="just">
              <a:lnSpc>
                <a:spcPct val="90000"/>
              </a:lnSpc>
              <a:buNone/>
            </a:pPr>
            <a:r>
              <a:rPr lang="en-US" altLang="en-US" dirty="0">
                <a:latin typeface="Arial" panose="020B0604020202020204" pitchFamily="34" charset="0"/>
                <a:cs typeface="MS PGothic" panose="020B0600070205080204" pitchFamily="34" charset="-128"/>
              </a:rPr>
              <a:t>			Vice Chair: 	</a:t>
            </a:r>
            <a:r>
              <a:rPr lang="en-US" altLang="en-US" dirty="0">
                <a:cs typeface="Times New Roman" panose="02020603050405020304" pitchFamily="18" charset="0"/>
              </a:rPr>
              <a:t>Sang Kim (LG Electronics)</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zh-CN" dirty="0"/>
              <a:t>Assaf Kasher (Qualcomm)</a:t>
            </a:r>
            <a:endParaRPr lang="en-US" altLang="en-US" dirty="0">
              <a:cs typeface="Times New Roman" panose="02020603050405020304" pitchFamily="18" charset="0"/>
            </a:endParaRPr>
          </a:p>
          <a:p>
            <a:pPr algn="just">
              <a:lnSpc>
                <a:spcPct val="90000"/>
              </a:lnSpc>
              <a:buNone/>
            </a:pPr>
            <a:r>
              <a:rPr lang="en-US" altLang="en-US" dirty="0">
                <a:latin typeface="Arial" panose="020B0604020202020204" pitchFamily="34" charset="0"/>
                <a:cs typeface="MS PGothic" panose="020B0600070205080204" pitchFamily="34" charset="-128"/>
              </a:rPr>
              <a:t>			 Secretary: 	</a:t>
            </a:r>
            <a:r>
              <a:rPr lang="en-US" altLang="zh-CN" dirty="0"/>
              <a:t>Leif Wilhelmsson </a:t>
            </a:r>
            <a:r>
              <a:rPr lang="en-US" altLang="en-US" dirty="0"/>
              <a:t>(</a:t>
            </a:r>
            <a:r>
              <a:rPr lang="en-US" altLang="zh-CN" dirty="0"/>
              <a:t>Ericsson</a:t>
            </a:r>
            <a:r>
              <a:rPr lang="en-US" altLang="en-US" dirty="0"/>
              <a:t>)</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en-US" dirty="0" smtClean="0">
                <a:latin typeface="Arial" panose="020B0604020202020204" pitchFamily="34" charset="0"/>
                <a:cs typeface="MS PGothic" panose="020B0600070205080204" pitchFamily="34" charset="-128"/>
              </a:rPr>
              <a:t>Tech</a:t>
            </a:r>
            <a:r>
              <a:rPr lang="en-US" altLang="zh-CN" dirty="0" smtClean="0">
                <a:latin typeface="Arial" panose="020B0604020202020204" pitchFamily="34" charset="0"/>
                <a:cs typeface="MS PGothic" panose="020B0600070205080204" pitchFamily="34" charset="-128"/>
              </a:rPr>
              <a:t>nical </a:t>
            </a:r>
            <a:r>
              <a:rPr lang="en-US" altLang="en-US" dirty="0">
                <a:latin typeface="Arial" panose="020B0604020202020204" pitchFamily="34" charset="0"/>
                <a:cs typeface="MS PGothic" panose="020B0600070205080204" pitchFamily="34" charset="-128"/>
              </a:rPr>
              <a:t>Editor:	</a:t>
            </a:r>
            <a:r>
              <a:rPr lang="en-US" altLang="zh-CN" dirty="0"/>
              <a:t>Claudio Da Silva </a:t>
            </a:r>
            <a:r>
              <a:rPr lang="en-US" altLang="en-US" dirty="0">
                <a:cs typeface="Times New Roman" panose="02020603050405020304" pitchFamily="18" charset="0"/>
              </a:rPr>
              <a:t>(</a:t>
            </a:r>
            <a:r>
              <a:rPr lang="en-US" altLang="zh-CN" dirty="0">
                <a:cs typeface="Times New Roman" panose="02020603050405020304" pitchFamily="18" charset="0"/>
              </a:rPr>
              <a:t>Meta Platforms</a:t>
            </a:r>
            <a:r>
              <a:rPr lang="en-US" altLang="en-US" dirty="0">
                <a:cs typeface="Times New Roman" panose="02020603050405020304" pitchFamily="18" charset="0"/>
              </a:rPr>
              <a:t>)</a:t>
            </a:r>
          </a:p>
        </p:txBody>
      </p:sp>
    </p:spTree>
    <p:extLst>
      <p:ext uri="{BB962C8B-B14F-4D97-AF65-F5344CB8AC3E}">
        <p14:creationId xmlns:p14="http://schemas.microsoft.com/office/powerpoint/2010/main" val="19842551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a:solidFill>
                  <a:schemeClr val="tx2"/>
                </a:solidFill>
              </a:rPr>
              <a:t>TGbf</a:t>
            </a:r>
            <a:r>
              <a:rPr lang="en-US" altLang="en-US" sz="2800" dirty="0">
                <a:solidFill>
                  <a:schemeClr val="tx2"/>
                </a:solidFill>
              </a:rPr>
              <a:t> meeting minutes</a:t>
            </a:r>
          </a:p>
        </p:txBody>
      </p:sp>
      <p:sp>
        <p:nvSpPr>
          <p:cNvPr id="19460" name="Rectangle 3"/>
          <p:cNvSpPr txBox="1">
            <a:spLocks noChangeArrowheads="1"/>
          </p:cNvSpPr>
          <p:nvPr/>
        </p:nvSpPr>
        <p:spPr bwMode="auto">
          <a:xfrm>
            <a:off x="533400" y="1447800"/>
            <a:ext cx="11201399"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000" dirty="0"/>
              <a:t>Move to approve </a:t>
            </a:r>
            <a:r>
              <a:rPr lang="en-US" altLang="zh-CN" sz="2000" dirty="0" err="1"/>
              <a:t>TGbf</a:t>
            </a:r>
            <a:r>
              <a:rPr lang="en-US" altLang="zh-CN" sz="2000" dirty="0"/>
              <a:t> minutes of meetings and teleconferences from </a:t>
            </a:r>
            <a:r>
              <a:rPr lang="en-US" altLang="zh-CN" sz="2000" dirty="0" smtClean="0">
                <a:solidFill>
                  <a:srgbClr val="0000FF"/>
                </a:solidFill>
              </a:rPr>
              <a:t>May </a:t>
            </a:r>
            <a:r>
              <a:rPr lang="en-US" altLang="zh-CN" sz="2000" dirty="0" smtClean="0"/>
              <a:t>2022 </a:t>
            </a:r>
            <a:r>
              <a:rPr lang="en-US" altLang="zh-CN" sz="2000" dirty="0"/>
              <a:t>meeting to today:</a:t>
            </a:r>
          </a:p>
          <a:p>
            <a:pPr algn="just"/>
            <a:endParaRPr lang="en-US" altLang="zh-CN" sz="2000" dirty="0"/>
          </a:p>
          <a:p>
            <a:pPr lvl="1" algn="just">
              <a:buFont typeface="Arial" panose="020B0604020202020204" pitchFamily="34" charset="0"/>
              <a:buChar char="•"/>
            </a:pPr>
            <a:r>
              <a:rPr lang="en-US" altLang="zh-CN" sz="1600" dirty="0"/>
              <a:t>May </a:t>
            </a:r>
            <a:r>
              <a:rPr lang="en-US" altLang="zh-CN" sz="1600" dirty="0" smtClean="0"/>
              <a:t>Interim</a:t>
            </a:r>
            <a:r>
              <a:rPr lang="en-US" altLang="zh-CN" sz="1600" dirty="0"/>
              <a:t>: </a:t>
            </a:r>
            <a:endParaRPr lang="en-US" altLang="zh-CN" sz="1600" dirty="0" smtClean="0"/>
          </a:p>
          <a:p>
            <a:pPr marL="457200" lvl="1" indent="0" algn="just">
              <a:buNone/>
            </a:pPr>
            <a:r>
              <a:rPr lang="en-US" altLang="zh-CN" sz="1600" dirty="0" smtClean="0"/>
              <a:t>	</a:t>
            </a:r>
            <a:r>
              <a:rPr lang="en-US" altLang="zh-CN" sz="1600" dirty="0" smtClean="0">
                <a:hlinkClick r:id="rId3"/>
              </a:rPr>
              <a:t>https</a:t>
            </a:r>
            <a:r>
              <a:rPr lang="en-US" altLang="zh-CN" sz="1600" dirty="0">
                <a:hlinkClick r:id="rId3"/>
              </a:rPr>
              <a:t>://</a:t>
            </a:r>
            <a:r>
              <a:rPr lang="en-US" altLang="zh-CN" sz="1600" dirty="0" smtClean="0">
                <a:hlinkClick r:id="rId3"/>
              </a:rPr>
              <a:t>mentor.ieee.org/802.11/dcn/22/11-22-0811-00-00bf-ieee-802-11bf-may-2022-interim-meeting-minutes.docx</a:t>
            </a:r>
            <a:endParaRPr lang="en-US" altLang="zh-CN" sz="1600" dirty="0" smtClean="0"/>
          </a:p>
          <a:p>
            <a:pPr marL="457200" lvl="1" indent="0" algn="just">
              <a:buNone/>
            </a:pPr>
            <a:endParaRPr lang="en-US" altLang="zh-CN" sz="1600" dirty="0" smtClean="0"/>
          </a:p>
          <a:p>
            <a:pPr lvl="1" algn="just">
              <a:buFont typeface="Arial" panose="020B0604020202020204" pitchFamily="34" charset="0"/>
              <a:buChar char="•"/>
            </a:pPr>
            <a:endParaRPr lang="en-US" altLang="zh-CN" sz="1600" dirty="0"/>
          </a:p>
          <a:p>
            <a:pPr lvl="1" algn="just">
              <a:buFont typeface="Arial" panose="020B0604020202020204" pitchFamily="34" charset="0"/>
              <a:buChar char="•"/>
            </a:pPr>
            <a:r>
              <a:rPr lang="en-US" altLang="zh-CN" sz="1600" dirty="0"/>
              <a:t>Teleconferences May - July: </a:t>
            </a:r>
            <a:endParaRPr lang="en-US" altLang="zh-CN" sz="1600" dirty="0" smtClean="0"/>
          </a:p>
          <a:p>
            <a:pPr marL="457200" lvl="1" indent="0" algn="just">
              <a:buNone/>
            </a:pPr>
            <a:r>
              <a:rPr lang="en-US" altLang="zh-CN" sz="1600" dirty="0"/>
              <a:t>	</a:t>
            </a:r>
            <a:r>
              <a:rPr lang="en-US" altLang="zh-CN" sz="1600" dirty="0">
                <a:hlinkClick r:id="rId4"/>
              </a:rPr>
              <a:t>https://</a:t>
            </a:r>
            <a:r>
              <a:rPr lang="en-US" altLang="zh-CN" sz="1600" dirty="0" smtClean="0">
                <a:hlinkClick r:id="rId4"/>
              </a:rPr>
              <a:t>mentor.ieee.org/802.11/dcn/22/11-22-0812-14-00bf-teleconference-minutes-may-july-2022.docx</a:t>
            </a:r>
            <a:endParaRPr lang="en-US" altLang="zh-CN" sz="1600" dirty="0" smtClean="0"/>
          </a:p>
          <a:p>
            <a:pPr marL="457200" lvl="1" indent="0" algn="just">
              <a:buNone/>
            </a:pPr>
            <a:endParaRPr lang="en-US" altLang="zh-CN" sz="1600" dirty="0" smtClean="0"/>
          </a:p>
          <a:p>
            <a:pPr marL="714375" lvl="1" indent="0" algn="just">
              <a:buNone/>
            </a:pPr>
            <a:endParaRPr lang="en-US" altLang="zh-CN" sz="1600" dirty="0"/>
          </a:p>
          <a:p>
            <a:pPr algn="just"/>
            <a:r>
              <a:rPr lang="en-US" altLang="zh-CN" sz="2000" dirty="0"/>
              <a:t>Move: Leif Wilhelmsson 	Second: </a:t>
            </a:r>
            <a:r>
              <a:rPr lang="en-US" altLang="zh-CN" sz="2000" dirty="0" smtClean="0"/>
              <a:t>Sang </a:t>
            </a:r>
            <a:r>
              <a:rPr lang="en-US" altLang="zh-CN" sz="2000" dirty="0"/>
              <a:t>Kim 	</a:t>
            </a:r>
          </a:p>
          <a:p>
            <a:pPr algn="just"/>
            <a:endParaRPr lang="en-US" altLang="zh-CN" sz="2000" dirty="0"/>
          </a:p>
          <a:p>
            <a:pPr algn="just"/>
            <a:r>
              <a:rPr lang="en-US" altLang="zh-CN" sz="2000" dirty="0"/>
              <a:t>Result</a:t>
            </a:r>
            <a:r>
              <a:rPr lang="en-US" altLang="zh-CN" sz="2000" dirty="0" smtClean="0"/>
              <a:t>: </a:t>
            </a:r>
            <a:r>
              <a:rPr lang="en-US" altLang="zh-CN" sz="2000" dirty="0">
                <a:highlight>
                  <a:srgbClr val="00FF00"/>
                </a:highlight>
              </a:rPr>
              <a:t>Approved by unanimous consent</a:t>
            </a:r>
            <a:endParaRPr lang="zh-CN" altLang="en-US" sz="2000" dirty="0"/>
          </a:p>
          <a:p>
            <a:pPr algn="just"/>
            <a:endParaRPr lang="zh-CN" altLang="en-US" sz="2000" dirty="0"/>
          </a:p>
          <a:p>
            <a:pPr algn="just"/>
            <a:endParaRPr lang="zh-CN" altLang="en-US" sz="2000" dirty="0"/>
          </a:p>
        </p:txBody>
      </p:sp>
    </p:spTree>
    <p:extLst>
      <p:ext uri="{BB962C8B-B14F-4D97-AF65-F5344CB8AC3E}">
        <p14:creationId xmlns:p14="http://schemas.microsoft.com/office/powerpoint/2010/main" val="258276339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July 13 AM2 </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smtClean="0"/>
              <a:t>Teleconference Times</a:t>
            </a:r>
          </a:p>
          <a:p>
            <a:pPr algn="just"/>
            <a:r>
              <a:rPr lang="en-US" altLang="en-US" sz="1600" dirty="0" smtClean="0"/>
              <a:t>Presentation </a:t>
            </a:r>
            <a:r>
              <a:rPr lang="en-US" altLang="en-US" sz="1600" dirty="0"/>
              <a:t>of submissions</a:t>
            </a:r>
          </a:p>
          <a:p>
            <a:pPr algn="just"/>
            <a:r>
              <a:rPr lang="en-US" altLang="en-US" sz="1600" dirty="0">
                <a:solidFill>
                  <a:srgbClr val="0000FF"/>
                </a:solidFill>
              </a:rPr>
              <a:t>Guidance for Mix mode July Plenary</a:t>
            </a:r>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Recess</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9" name="表格 10"/>
          <p:cNvGraphicFramePr>
            <a:graphicFrameLocks noGrp="1"/>
          </p:cNvGraphicFramePr>
          <p:nvPr>
            <p:extLst/>
          </p:nvPr>
        </p:nvGraphicFramePr>
        <p:xfrm>
          <a:off x="3429000" y="4800600"/>
          <a:ext cx="8305801" cy="901342"/>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7" name="表格 10"/>
          <p:cNvGraphicFramePr>
            <a:graphicFrameLocks noGrp="1"/>
          </p:cNvGraphicFramePr>
          <p:nvPr>
            <p:extLst>
              <p:ext uri="{D42A27DB-BD31-4B8C-83A1-F6EECF244321}">
                <p14:modId xmlns:p14="http://schemas.microsoft.com/office/powerpoint/2010/main" val="4171351448"/>
              </p:ext>
            </p:extLst>
          </p:nvPr>
        </p:nvGraphicFramePr>
        <p:xfrm>
          <a:off x="3429000" y="1534092"/>
          <a:ext cx="8305800" cy="1958950"/>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 SP</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22/0922</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Alecsander Eitan (Qualcomm)</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CC40-Resolution of CIDs in clause 9.4.2 part 2</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25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22/0947</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Assaf Kasher (Qualcomm)</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SP: CC40-DMG-informtion-elements-CIDs</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15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22/0966</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Assaf Kasher (Qualcomm)</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CC40-DMG-clasue-11-CIDs-part-1</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45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22/0985</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B050"/>
                          </a:solidFill>
                          <a:latin typeface="+mn-lt"/>
                          <a:ea typeface="+mn-ea"/>
                          <a:cs typeface="+mn-cs"/>
                        </a:rPr>
                        <a:t>Claudio da Silva (Meta Platforms, Inc.)</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Resolutions for Editorial Comments in CC40 - Part 5</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a:t>
                      </a:r>
                      <a:r>
                        <a:rPr lang="en-US" altLang="zh-CN" sz="1200" kern="1200" dirty="0" err="1" smtClean="0">
                          <a:solidFill>
                            <a:srgbClr val="00B050"/>
                          </a:solidFill>
                          <a:latin typeface="+mn-lt"/>
                          <a:ea typeface="+mn-ea"/>
                          <a:cs typeface="+mn-cs"/>
                        </a:rPr>
                        <a:t>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22/1095</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Solomon Trainin (Qualcomm)</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cc40-comments DMG comments resolution part three</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a:t>
                      </a:r>
                      <a:r>
                        <a:rPr lang="en-US" altLang="zh-CN" sz="1200" kern="1200" dirty="0" err="1" smtClean="0">
                          <a:solidFill>
                            <a:srgbClr val="00B050"/>
                          </a:solidFill>
                          <a:latin typeface="+mn-lt"/>
                          <a:ea typeface="+mn-ea"/>
                          <a:cs typeface="+mn-cs"/>
                        </a:rPr>
                        <a:t>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110212191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a:solidFill>
                  <a:srgbClr val="0000FF"/>
                </a:solidFill>
                <a:cs typeface="Times New Roman" panose="02020603050405020304" pitchFamily="18" charset="0"/>
              </a:rPr>
              <a:t>July </a:t>
            </a:r>
            <a:r>
              <a:rPr lang="en-US" altLang="en-US" sz="3200" dirty="0" smtClean="0">
                <a:solidFill>
                  <a:srgbClr val="0000FF"/>
                </a:solidFill>
                <a:cs typeface="Times New Roman" panose="02020603050405020304" pitchFamily="18" charset="0"/>
              </a:rPr>
              <a:t>14</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submissions</a:t>
            </a:r>
          </a:p>
          <a:p>
            <a:pPr algn="just"/>
            <a:r>
              <a:rPr lang="en-US" altLang="en-US" sz="1600" dirty="0">
                <a:solidFill>
                  <a:srgbClr val="0000FF"/>
                </a:solidFill>
              </a:rPr>
              <a:t>Guidance for Mix mode July Plenary</a:t>
            </a:r>
          </a:p>
          <a:p>
            <a:pPr algn="just"/>
            <a:r>
              <a:rPr lang="en-US" altLang="zh-CN" sz="1600" dirty="0" smtClean="0"/>
              <a:t>Motion (</a:t>
            </a:r>
            <a:r>
              <a:rPr lang="en-US" altLang="zh-CN" sz="1600" dirty="0" smtClean="0">
                <a:solidFill>
                  <a:srgbClr val="0000FF"/>
                </a:solidFill>
              </a:rPr>
              <a:t>108-115</a:t>
            </a:r>
            <a:r>
              <a:rPr lang="en-US" altLang="zh-CN" sz="1600" dirty="0" smtClean="0"/>
              <a:t>)</a:t>
            </a:r>
            <a:endParaRPr lang="en-US" altLang="en-US" sz="1600" dirty="0"/>
          </a:p>
          <a:p>
            <a:pPr algn="just"/>
            <a:endParaRPr lang="en-US" altLang="en-US" sz="1600" dirty="0"/>
          </a:p>
          <a:p>
            <a:pPr algn="just"/>
            <a:endParaRPr lang="en-US" altLang="en-US" sz="1600" dirty="0" smtClean="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132551394"/>
              </p:ext>
            </p:extLst>
          </p:nvPr>
        </p:nvGraphicFramePr>
        <p:xfrm>
          <a:off x="3429000" y="4800600"/>
          <a:ext cx="8305801" cy="901342"/>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22/1112</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Assaf Kasher (Qualcomm)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Multi-Static-PPDU-sync-field</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10" name="表格 10"/>
          <p:cNvGraphicFramePr>
            <a:graphicFrameLocks noGrp="1"/>
          </p:cNvGraphicFramePr>
          <p:nvPr>
            <p:extLst>
              <p:ext uri="{D42A27DB-BD31-4B8C-83A1-F6EECF244321}">
                <p14:modId xmlns:p14="http://schemas.microsoft.com/office/powerpoint/2010/main" val="4206534496"/>
              </p:ext>
            </p:extLst>
          </p:nvPr>
        </p:nvGraphicFramePr>
        <p:xfrm>
          <a:off x="3429000" y="1534092"/>
          <a:ext cx="8305800" cy="901342"/>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 SP</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22/0988</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Rojan Chitrakar (Panasonic)</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CRs for CC40 11bf D0.1 SBP MLME CIDs</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10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226887539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861168"/>
            <a:ext cx="4573588" cy="457199"/>
          </a:xfrm>
        </p:spPr>
        <p:txBody>
          <a:bodyPr/>
          <a:lstStyle/>
          <a:p>
            <a:r>
              <a:rPr lang="en-US" altLang="zh-CN" sz="2400" dirty="0" err="1">
                <a:solidFill>
                  <a:schemeClr val="tx1"/>
                </a:solidFill>
              </a:rPr>
              <a:t>TGbf</a:t>
            </a:r>
            <a:r>
              <a:rPr lang="en-US" altLang="zh-CN" sz="2400" dirty="0">
                <a:solidFill>
                  <a:schemeClr val="tx1"/>
                </a:solidFill>
              </a:rPr>
              <a:t> Timeline (Updated)</a:t>
            </a:r>
          </a:p>
        </p:txBody>
      </p:sp>
      <p:sp>
        <p:nvSpPr>
          <p:cNvPr id="8" name="Rectangle 3"/>
          <p:cNvSpPr txBox="1">
            <a:spLocks noChangeArrowheads="1"/>
          </p:cNvSpPr>
          <p:nvPr/>
        </p:nvSpPr>
        <p:spPr bwMode="auto">
          <a:xfrm>
            <a:off x="457201" y="1485900"/>
            <a:ext cx="5562599" cy="438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61925" lvl="1" indent="-233363" algn="just" defTabSz="685800" eaLnBrk="1" fontAlgn="auto" hangingPunct="1">
              <a:spcBef>
                <a:spcPts val="600"/>
              </a:spcBef>
              <a:spcAft>
                <a:spcPts val="600"/>
              </a:spcAft>
              <a:defRPr/>
            </a:pPr>
            <a:r>
              <a:rPr lang="en-US" altLang="zh-CN" sz="1800" kern="0" dirty="0">
                <a:solidFill>
                  <a:schemeClr val="bg1">
                    <a:lumMod val="50000"/>
                  </a:schemeClr>
                </a:solidFill>
              </a:rPr>
              <a:t>PAR approved		</a:t>
            </a:r>
            <a:r>
              <a:rPr lang="en-US" altLang="zh-CN" sz="1800" kern="0" dirty="0" smtClean="0">
                <a:solidFill>
                  <a:schemeClr val="bg1">
                    <a:lumMod val="50000"/>
                  </a:schemeClr>
                </a:solidFill>
              </a:rPr>
              <a:t>	Sep </a:t>
            </a:r>
            <a:r>
              <a:rPr lang="en-US" altLang="zh-CN" sz="1800" kern="0" dirty="0">
                <a:solidFill>
                  <a:schemeClr val="bg1">
                    <a:lumMod val="50000"/>
                  </a:schemeClr>
                </a:solidFill>
              </a:rPr>
              <a:t>2020</a:t>
            </a:r>
          </a:p>
          <a:p>
            <a:pPr marL="161925" lvl="1" indent="-233363" algn="just" defTabSz="685800" eaLnBrk="1" fontAlgn="auto" hangingPunct="1">
              <a:spcBef>
                <a:spcPts val="600"/>
              </a:spcBef>
              <a:spcAft>
                <a:spcPts val="600"/>
              </a:spcAft>
              <a:defRPr/>
            </a:pPr>
            <a:r>
              <a:rPr lang="en-US" altLang="zh-CN" sz="1800" kern="0" dirty="0">
                <a:solidFill>
                  <a:schemeClr val="bg1">
                    <a:lumMod val="50000"/>
                  </a:schemeClr>
                </a:solidFill>
              </a:rPr>
              <a:t>First TG meeting		</a:t>
            </a:r>
            <a:r>
              <a:rPr lang="en-US" altLang="zh-CN" sz="1800" kern="0" dirty="0" smtClean="0">
                <a:solidFill>
                  <a:schemeClr val="bg1">
                    <a:lumMod val="50000"/>
                  </a:schemeClr>
                </a:solidFill>
              </a:rPr>
              <a:t>	Oct </a:t>
            </a:r>
            <a:r>
              <a:rPr lang="en-US" altLang="zh-CN" sz="1800" kern="0" dirty="0">
                <a:solidFill>
                  <a:schemeClr val="bg1">
                    <a:lumMod val="50000"/>
                  </a:schemeClr>
                </a:solidFill>
              </a:rPr>
              <a:t>2020</a:t>
            </a:r>
          </a:p>
          <a:p>
            <a:pPr marL="214312" lvl="1" algn="just" defTabSz="685800" eaLnBrk="1" fontAlgn="auto" hangingPunct="1">
              <a:spcBef>
                <a:spcPts val="600"/>
              </a:spcBef>
              <a:spcAft>
                <a:spcPts val="600"/>
              </a:spcAft>
              <a:buFont typeface="微软雅黑" panose="020B0503020204020204" pitchFamily="34" charset="-122"/>
              <a:buChar char="–"/>
              <a:defRPr/>
            </a:pPr>
            <a:r>
              <a:rPr lang="en-US" altLang="zh-CN" sz="1800" kern="0" dirty="0">
                <a:solidFill>
                  <a:schemeClr val="bg1">
                    <a:lumMod val="50000"/>
                  </a:schemeClr>
                </a:solidFill>
              </a:rPr>
              <a:t>Comment Collection (D0.1)	</a:t>
            </a:r>
            <a:r>
              <a:rPr lang="en-US" altLang="zh-CN" sz="1800" i="1" strike="sngStrike" kern="0" dirty="0">
                <a:solidFill>
                  <a:schemeClr val="bg1">
                    <a:lumMod val="50000"/>
                  </a:schemeClr>
                </a:solidFill>
              </a:rPr>
              <a:t>Jan 2022</a:t>
            </a:r>
            <a:r>
              <a:rPr lang="en-US" altLang="zh-CN" sz="1800" i="1" strike="sngStrike" kern="0" dirty="0" smtClean="0">
                <a:solidFill>
                  <a:schemeClr val="bg1">
                    <a:lumMod val="50000"/>
                  </a:schemeClr>
                </a:solidFill>
                <a:sym typeface="Wingdings" panose="05000000000000000000" pitchFamily="2" charset="2"/>
              </a:rPr>
              <a:t>Mar 2022</a:t>
            </a:r>
          </a:p>
          <a:p>
            <a:pPr marL="0" lvl="1" indent="0" algn="just" defTabSz="685800" eaLnBrk="1" fontAlgn="auto" hangingPunct="1">
              <a:spcBef>
                <a:spcPts val="600"/>
              </a:spcBef>
              <a:spcAft>
                <a:spcPts val="600"/>
              </a:spcAft>
              <a:buNone/>
              <a:defRPr/>
            </a:pPr>
            <a:r>
              <a:rPr lang="en-US" altLang="zh-CN" sz="1800" i="1" kern="0" dirty="0" smtClean="0">
                <a:solidFill>
                  <a:schemeClr val="bg1">
                    <a:lumMod val="50000"/>
                  </a:schemeClr>
                </a:solidFill>
                <a:sym typeface="Wingdings" panose="05000000000000000000" pitchFamily="2" charset="2"/>
              </a:rPr>
              <a:t>					</a:t>
            </a:r>
            <a:r>
              <a:rPr lang="en-US" altLang="zh-CN" sz="1800" i="1" kern="0" dirty="0">
                <a:solidFill>
                  <a:schemeClr val="bg1">
                    <a:lumMod val="50000"/>
                  </a:schemeClr>
                </a:solidFill>
                <a:sym typeface="Wingdings" panose="05000000000000000000" pitchFamily="2" charset="2"/>
              </a:rPr>
              <a:t>  </a:t>
            </a:r>
            <a:r>
              <a:rPr lang="en-US" altLang="zh-CN" sz="1800" i="1" kern="0" dirty="0" smtClean="0">
                <a:solidFill>
                  <a:schemeClr val="bg1">
                    <a:lumMod val="50000"/>
                  </a:schemeClr>
                </a:solidFill>
                <a:sym typeface="Wingdings" panose="05000000000000000000" pitchFamily="2" charset="2"/>
              </a:rPr>
              <a:t>April </a:t>
            </a:r>
            <a:r>
              <a:rPr lang="en-US" altLang="zh-CN" sz="1800" i="1" kern="0" dirty="0">
                <a:solidFill>
                  <a:schemeClr val="bg1">
                    <a:lumMod val="50000"/>
                  </a:schemeClr>
                </a:solidFill>
                <a:sym typeface="Wingdings" panose="05000000000000000000" pitchFamily="2" charset="2"/>
              </a:rPr>
              <a:t>2022</a:t>
            </a:r>
            <a:endParaRPr lang="en-US" altLang="zh-CN" sz="1800" i="1" kern="0" dirty="0">
              <a:solidFill>
                <a:schemeClr val="bg1">
                  <a:lumMod val="50000"/>
                </a:schemeClr>
              </a:solidFill>
            </a:endParaRPr>
          </a:p>
          <a:p>
            <a:pPr marL="214312" lvl="1" algn="just" defTabSz="685800" eaLnBrk="1" fontAlgn="auto" hangingPunct="1">
              <a:spcBef>
                <a:spcPts val="600"/>
              </a:spcBef>
              <a:spcAft>
                <a:spcPts val="600"/>
              </a:spcAft>
              <a:buFont typeface="Wingdings" panose="05000000000000000000" pitchFamily="2" charset="2"/>
              <a:buChar char="Ø"/>
              <a:defRPr/>
            </a:pPr>
            <a:r>
              <a:rPr lang="en-US" altLang="zh-CN" sz="1800" kern="0" dirty="0">
                <a:solidFill>
                  <a:srgbClr val="FF0000"/>
                </a:solidFill>
              </a:rPr>
              <a:t>Initial Letter Ballot (D1.0)	</a:t>
            </a:r>
            <a:r>
              <a:rPr lang="en-US" altLang="zh-CN" sz="1800" kern="0" dirty="0" smtClean="0">
                <a:solidFill>
                  <a:srgbClr val="FF0000"/>
                </a:solidFill>
              </a:rPr>
              <a:t>	</a:t>
            </a:r>
            <a:r>
              <a:rPr lang="en-US" altLang="zh-CN" sz="1800" i="1" strike="sngStrike" kern="0" dirty="0" smtClean="0">
                <a:solidFill>
                  <a:srgbClr val="FF0000"/>
                </a:solidFill>
              </a:rPr>
              <a:t>Jul </a:t>
            </a:r>
            <a:r>
              <a:rPr lang="en-US" altLang="zh-CN" sz="1800" i="1" strike="sngStrike" kern="0" dirty="0">
                <a:solidFill>
                  <a:srgbClr val="FF0000"/>
                </a:solidFill>
              </a:rPr>
              <a:t>2022</a:t>
            </a:r>
            <a:r>
              <a:rPr lang="en-US" altLang="zh-CN" sz="1800" i="1" kern="0" dirty="0">
                <a:solidFill>
                  <a:srgbClr val="FF0000"/>
                </a:solidFill>
                <a:sym typeface="Wingdings" panose="05000000000000000000" pitchFamily="2" charset="2"/>
              </a:rPr>
              <a:t> Sep</a:t>
            </a:r>
            <a:r>
              <a:rPr lang="en-US" altLang="zh-CN" sz="1800" i="1" kern="0" dirty="0">
                <a:solidFill>
                  <a:srgbClr val="FF0000"/>
                </a:solidFill>
              </a:rPr>
              <a:t> 2022</a:t>
            </a:r>
          </a:p>
          <a:p>
            <a:pPr marL="161925" lvl="1" indent="-233363" algn="just" defTabSz="685800" eaLnBrk="1" fontAlgn="auto" hangingPunct="1">
              <a:spcBef>
                <a:spcPts val="600"/>
              </a:spcBef>
              <a:spcAft>
                <a:spcPts val="600"/>
              </a:spcAft>
              <a:defRPr/>
            </a:pPr>
            <a:r>
              <a:rPr lang="en-US" altLang="zh-CN" sz="1800" kern="0" dirty="0"/>
              <a:t>Recirculation LB (</a:t>
            </a:r>
            <a:r>
              <a:rPr lang="en-US" altLang="zh-CN" sz="1800" kern="0" dirty="0" smtClean="0"/>
              <a:t>D2.0)		</a:t>
            </a:r>
            <a:r>
              <a:rPr lang="en-US" altLang="zh-CN" sz="1800" i="1" kern="0" dirty="0" smtClean="0"/>
              <a:t>Jan </a:t>
            </a:r>
            <a:r>
              <a:rPr lang="en-US" altLang="zh-CN" sz="1800" i="1" kern="0" dirty="0"/>
              <a:t>2023</a:t>
            </a:r>
          </a:p>
          <a:p>
            <a:pPr marL="161925" lvl="1" indent="-233363" algn="just" defTabSz="685800" eaLnBrk="1" fontAlgn="auto" hangingPunct="1">
              <a:spcBef>
                <a:spcPts val="600"/>
              </a:spcBef>
              <a:spcAft>
                <a:spcPts val="600"/>
              </a:spcAft>
              <a:defRPr/>
            </a:pPr>
            <a:r>
              <a:rPr lang="en-US" altLang="zh-CN" sz="1800" kern="0" dirty="0"/>
              <a:t>Recirculation LB (D3.0)	</a:t>
            </a:r>
            <a:r>
              <a:rPr lang="en-US" altLang="zh-CN" sz="1800" kern="0" dirty="0" smtClean="0"/>
              <a:t>	</a:t>
            </a:r>
            <a:r>
              <a:rPr lang="en-US" altLang="zh-CN" sz="1800" i="1" kern="0" dirty="0" smtClean="0"/>
              <a:t>May </a:t>
            </a:r>
            <a:r>
              <a:rPr lang="en-US" altLang="zh-CN" sz="1800" i="1" kern="0" dirty="0"/>
              <a:t>2023</a:t>
            </a:r>
          </a:p>
          <a:p>
            <a:pPr marL="161925" lvl="1" indent="-233363" algn="just" defTabSz="685800" eaLnBrk="1" fontAlgn="auto" hangingPunct="1">
              <a:spcBef>
                <a:spcPts val="600"/>
              </a:spcBef>
              <a:spcAft>
                <a:spcPts val="600"/>
              </a:spcAft>
              <a:defRPr/>
            </a:pPr>
            <a:r>
              <a:rPr lang="en-US" altLang="zh-CN" sz="1800" kern="0" dirty="0"/>
              <a:t>Recirculation LB (D4.0)	 </a:t>
            </a:r>
            <a:r>
              <a:rPr lang="en-US" altLang="zh-CN" sz="1800" kern="0" dirty="0" smtClean="0"/>
              <a:t>	</a:t>
            </a:r>
            <a:r>
              <a:rPr lang="en-US" altLang="zh-CN" sz="1800" i="1" kern="0" dirty="0" smtClean="0"/>
              <a:t>July </a:t>
            </a:r>
            <a:r>
              <a:rPr lang="en-US" altLang="zh-CN" sz="1800" i="1" kern="0" dirty="0"/>
              <a:t>2023</a:t>
            </a:r>
          </a:p>
          <a:p>
            <a:pPr marL="161925" lvl="1" indent="-233363" algn="just" defTabSz="685800" eaLnBrk="1" fontAlgn="auto" hangingPunct="1">
              <a:spcBef>
                <a:spcPts val="600"/>
              </a:spcBef>
              <a:spcAft>
                <a:spcPts val="600"/>
              </a:spcAft>
              <a:defRPr/>
            </a:pPr>
            <a:r>
              <a:rPr lang="en-US" altLang="zh-CN" sz="1800" kern="0" dirty="0"/>
              <a:t>Initial SA Ballot (D4.0)	 </a:t>
            </a:r>
            <a:r>
              <a:rPr lang="en-US" altLang="zh-CN" sz="1800" kern="0" dirty="0" smtClean="0"/>
              <a:t>	Sep </a:t>
            </a:r>
            <a:r>
              <a:rPr lang="en-US" altLang="zh-CN" sz="1800" kern="0" dirty="0"/>
              <a:t>2023</a:t>
            </a:r>
          </a:p>
          <a:p>
            <a:pPr marL="161925" lvl="1" indent="-233363" algn="just" defTabSz="685800" eaLnBrk="1" fontAlgn="auto" hangingPunct="1">
              <a:spcBef>
                <a:spcPts val="600"/>
              </a:spcBef>
              <a:spcAft>
                <a:spcPts val="600"/>
              </a:spcAft>
              <a:defRPr/>
            </a:pPr>
            <a:r>
              <a:rPr lang="en-US" altLang="zh-CN" sz="1800" kern="0" dirty="0"/>
              <a:t>Final 802.11 WG approval	</a:t>
            </a:r>
            <a:r>
              <a:rPr lang="en-US" altLang="zh-CN" sz="1800" kern="0" dirty="0" smtClean="0"/>
              <a:t>	</a:t>
            </a:r>
            <a:r>
              <a:rPr lang="en-US" altLang="zh-CN" sz="1800" i="1" kern="0" dirty="0" smtClean="0"/>
              <a:t>July </a:t>
            </a:r>
            <a:r>
              <a:rPr lang="en-US" altLang="zh-CN" sz="1800" i="1" kern="0" dirty="0"/>
              <a:t>2024 </a:t>
            </a:r>
          </a:p>
          <a:p>
            <a:pPr marL="161925" lvl="1" indent="-233363" algn="just" defTabSz="685800" eaLnBrk="1" fontAlgn="auto" hangingPunct="1">
              <a:spcBef>
                <a:spcPts val="600"/>
              </a:spcBef>
              <a:spcAft>
                <a:spcPts val="600"/>
              </a:spcAft>
              <a:defRPr/>
            </a:pPr>
            <a:r>
              <a:rPr lang="en-US" altLang="zh-CN" sz="1800" kern="0" dirty="0"/>
              <a:t>802 EC approval		</a:t>
            </a:r>
            <a:r>
              <a:rPr lang="en-US" altLang="zh-CN" sz="1800" kern="0" dirty="0" smtClean="0"/>
              <a:t>	</a:t>
            </a:r>
            <a:r>
              <a:rPr lang="en-US" altLang="zh-CN" sz="1800" i="1" kern="0" dirty="0" smtClean="0"/>
              <a:t>July </a:t>
            </a:r>
            <a:r>
              <a:rPr lang="en-US" altLang="zh-CN" sz="1800" i="1" kern="0" dirty="0"/>
              <a:t>2024 </a:t>
            </a:r>
          </a:p>
          <a:p>
            <a:pPr marL="161925" lvl="1" indent="-233363" algn="just" defTabSz="685800" eaLnBrk="1" fontAlgn="auto" hangingPunct="1">
              <a:spcBef>
                <a:spcPts val="600"/>
              </a:spcBef>
              <a:spcAft>
                <a:spcPts val="600"/>
              </a:spcAft>
              <a:defRPr/>
            </a:pPr>
            <a:r>
              <a:rPr lang="en-US" altLang="zh-CN" sz="1800" kern="0" dirty="0" err="1"/>
              <a:t>RevCom</a:t>
            </a:r>
            <a:r>
              <a:rPr lang="en-US" altLang="zh-CN" sz="1800" kern="0" dirty="0"/>
              <a:t> and SASB approval 	Sep 2024</a:t>
            </a:r>
          </a:p>
        </p:txBody>
      </p:sp>
      <p:sp>
        <p:nvSpPr>
          <p:cNvPr id="9" name="Rectangle 2"/>
          <p:cNvSpPr txBox="1">
            <a:spLocks noChangeArrowheads="1"/>
          </p:cNvSpPr>
          <p:nvPr/>
        </p:nvSpPr>
        <p:spPr bwMode="auto">
          <a:xfrm>
            <a:off x="6504782" y="861167"/>
            <a:ext cx="5534818" cy="4112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defTabSz="685800" eaLnBrk="1" fontAlgn="auto" hangingPunct="1">
              <a:spcAft>
                <a:spcPts val="0"/>
              </a:spcAft>
              <a:buNone/>
              <a:defRPr/>
            </a:pPr>
            <a:r>
              <a:rPr lang="en-US" altLang="zh-CN" kern="0" dirty="0">
                <a:solidFill>
                  <a:srgbClr val="000000"/>
                </a:solidFill>
              </a:rPr>
              <a:t>Timeline (Comment collection for </a:t>
            </a:r>
            <a:r>
              <a:rPr lang="en-US" altLang="zh-CN" kern="0" dirty="0" smtClean="0">
                <a:solidFill>
                  <a:srgbClr val="000000"/>
                </a:solidFill>
              </a:rPr>
              <a:t>D0.1)</a:t>
            </a:r>
            <a:endParaRPr lang="en-US" altLang="zh-CN" kern="0" dirty="0">
              <a:solidFill>
                <a:srgbClr val="000000"/>
              </a:solidFill>
            </a:endParaRPr>
          </a:p>
        </p:txBody>
      </p:sp>
      <p:sp>
        <p:nvSpPr>
          <p:cNvPr id="10" name="Rectangle 3"/>
          <p:cNvSpPr txBox="1">
            <a:spLocks noChangeArrowheads="1"/>
          </p:cNvSpPr>
          <p:nvPr/>
        </p:nvSpPr>
        <p:spPr bwMode="auto">
          <a:xfrm>
            <a:off x="6227762" y="1600200"/>
            <a:ext cx="5735638"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a:buFont typeface="Times New Roman" pitchFamily="16" charset="0"/>
              <a:buChar char="•"/>
            </a:pPr>
            <a:r>
              <a:rPr lang="en-US" altLang="zh-CN" sz="2200" kern="0" dirty="0">
                <a:solidFill>
                  <a:schemeClr val="bg1">
                    <a:lumMod val="50000"/>
                  </a:schemeClr>
                </a:solidFill>
                <a:latin typeface="Times New Roman"/>
              </a:rPr>
              <a:t>Early-mid May</a:t>
            </a:r>
          </a:p>
          <a:p>
            <a:pPr lvl="1">
              <a:buFont typeface="Times New Roman" pitchFamily="16" charset="0"/>
              <a:buChar char="•"/>
            </a:pPr>
            <a:r>
              <a:rPr lang="en-US" altLang="zh-CN" sz="1800" kern="0" dirty="0">
                <a:solidFill>
                  <a:schemeClr val="bg1">
                    <a:lumMod val="50000"/>
                  </a:schemeClr>
                </a:solidFill>
                <a:latin typeface="Times New Roman"/>
              </a:rPr>
              <a:t>Identify topics, </a:t>
            </a:r>
            <a:r>
              <a:rPr lang="en-US" altLang="zh-CN" sz="1800" kern="0" dirty="0" err="1">
                <a:solidFill>
                  <a:schemeClr val="bg1">
                    <a:lumMod val="50000"/>
                  </a:schemeClr>
                </a:solidFill>
                <a:latin typeface="Times New Roman"/>
              </a:rPr>
              <a:t>PoCs</a:t>
            </a:r>
            <a:r>
              <a:rPr lang="en-US" altLang="zh-CN" sz="1800" kern="0" dirty="0">
                <a:solidFill>
                  <a:schemeClr val="bg1">
                    <a:lumMod val="50000"/>
                  </a:schemeClr>
                </a:solidFill>
                <a:latin typeface="Times New Roman"/>
              </a:rPr>
              <a:t>, and volunteers</a:t>
            </a:r>
          </a:p>
          <a:p>
            <a:pPr lvl="0">
              <a:buFont typeface="Times New Roman" pitchFamily="16" charset="0"/>
              <a:buChar char="•"/>
            </a:pPr>
            <a:r>
              <a:rPr lang="en-US" altLang="zh-CN" sz="2200" kern="0" dirty="0">
                <a:solidFill>
                  <a:schemeClr val="bg1">
                    <a:lumMod val="50000"/>
                  </a:schemeClr>
                </a:solidFill>
                <a:latin typeface="Times New Roman"/>
              </a:rPr>
              <a:t>May 20</a:t>
            </a:r>
            <a:r>
              <a:rPr lang="en-US" altLang="zh-CN" sz="2200" kern="0" baseline="30000" dirty="0">
                <a:solidFill>
                  <a:schemeClr val="bg1">
                    <a:lumMod val="50000"/>
                  </a:schemeClr>
                </a:solidFill>
                <a:latin typeface="Times New Roman"/>
              </a:rPr>
              <a:t>th</a:t>
            </a:r>
            <a:r>
              <a:rPr lang="en-US" altLang="zh-CN" sz="2200" kern="0" dirty="0">
                <a:solidFill>
                  <a:schemeClr val="bg1">
                    <a:lumMod val="50000"/>
                  </a:schemeClr>
                </a:solidFill>
                <a:latin typeface="Times New Roman"/>
              </a:rPr>
              <a:t> </a:t>
            </a:r>
          </a:p>
          <a:p>
            <a:pPr lvl="1">
              <a:buFont typeface="Times New Roman" pitchFamily="16" charset="0"/>
              <a:buChar char="•"/>
            </a:pPr>
            <a:r>
              <a:rPr lang="en-US" altLang="zh-CN" sz="1800" kern="0" dirty="0">
                <a:solidFill>
                  <a:schemeClr val="bg1">
                    <a:lumMod val="50000"/>
                  </a:schemeClr>
                </a:solidFill>
                <a:latin typeface="Times New Roman"/>
              </a:rPr>
              <a:t>Comment collection closes</a:t>
            </a:r>
          </a:p>
          <a:p>
            <a:pPr lvl="0">
              <a:buFont typeface="Times New Roman" pitchFamily="16" charset="0"/>
              <a:buChar char="•"/>
            </a:pPr>
            <a:r>
              <a:rPr lang="en-US" altLang="zh-CN" sz="2200" kern="0" dirty="0">
                <a:solidFill>
                  <a:schemeClr val="bg1">
                    <a:lumMod val="50000"/>
                  </a:schemeClr>
                </a:solidFill>
                <a:latin typeface="Times New Roman"/>
              </a:rPr>
              <a:t>Week of May 23</a:t>
            </a:r>
            <a:r>
              <a:rPr lang="en-US" altLang="zh-CN" sz="2200" kern="0" baseline="30000" dirty="0">
                <a:solidFill>
                  <a:schemeClr val="bg1">
                    <a:lumMod val="50000"/>
                  </a:schemeClr>
                </a:solidFill>
                <a:latin typeface="Times New Roman"/>
              </a:rPr>
              <a:t>rd</a:t>
            </a:r>
            <a:r>
              <a:rPr lang="en-US" altLang="zh-CN" sz="2200" kern="0" dirty="0">
                <a:solidFill>
                  <a:schemeClr val="bg1">
                    <a:lumMod val="50000"/>
                  </a:schemeClr>
                </a:solidFill>
                <a:latin typeface="Times New Roman"/>
              </a:rPr>
              <a:t> </a:t>
            </a:r>
          </a:p>
          <a:p>
            <a:pPr lvl="1">
              <a:buFont typeface="Times New Roman" pitchFamily="16" charset="0"/>
              <a:buChar char="•"/>
            </a:pPr>
            <a:r>
              <a:rPr lang="en-US" altLang="zh-CN" sz="1800" kern="0" dirty="0">
                <a:solidFill>
                  <a:schemeClr val="bg1">
                    <a:lumMod val="50000"/>
                  </a:schemeClr>
                </a:solidFill>
                <a:latin typeface="Times New Roman"/>
              </a:rPr>
              <a:t>Editor classifies comments and share them with TTTs</a:t>
            </a:r>
          </a:p>
          <a:p>
            <a:pPr lvl="0">
              <a:buFont typeface="Times New Roman" pitchFamily="16" charset="0"/>
              <a:buChar char="•"/>
            </a:pPr>
            <a:r>
              <a:rPr lang="en-US" altLang="zh-CN" sz="2200" kern="0" dirty="0">
                <a:solidFill>
                  <a:schemeClr val="bg1">
                    <a:lumMod val="50000"/>
                  </a:schemeClr>
                </a:solidFill>
                <a:latin typeface="Times New Roman"/>
              </a:rPr>
              <a:t>June 3</a:t>
            </a:r>
            <a:r>
              <a:rPr lang="en-US" altLang="zh-CN" sz="2200" kern="0" baseline="30000" dirty="0">
                <a:solidFill>
                  <a:schemeClr val="bg1">
                    <a:lumMod val="50000"/>
                  </a:schemeClr>
                </a:solidFill>
                <a:latin typeface="Times New Roman"/>
              </a:rPr>
              <a:t>rd</a:t>
            </a:r>
            <a:r>
              <a:rPr lang="en-US" altLang="zh-CN" sz="2200" kern="0" dirty="0">
                <a:solidFill>
                  <a:schemeClr val="bg1">
                    <a:lumMod val="50000"/>
                  </a:schemeClr>
                </a:solidFill>
                <a:latin typeface="Times New Roman"/>
              </a:rPr>
              <a:t> </a:t>
            </a:r>
          </a:p>
          <a:p>
            <a:pPr lvl="1">
              <a:buFont typeface="Times New Roman" pitchFamily="16" charset="0"/>
              <a:buChar char="•"/>
            </a:pPr>
            <a:r>
              <a:rPr lang="en-US" altLang="zh-CN" sz="1800" kern="0" dirty="0">
                <a:solidFill>
                  <a:schemeClr val="bg1">
                    <a:lumMod val="50000"/>
                  </a:schemeClr>
                </a:solidFill>
                <a:latin typeface="Times New Roman"/>
              </a:rPr>
              <a:t>Deadline for comment assignment</a:t>
            </a:r>
          </a:p>
          <a:p>
            <a:pPr lvl="1">
              <a:buFont typeface="Times New Roman" pitchFamily="16" charset="0"/>
              <a:buChar char="•"/>
            </a:pPr>
            <a:endParaRPr lang="en-US" altLang="zh-CN" sz="1800" kern="0" dirty="0" smtClean="0">
              <a:solidFill>
                <a:srgbClr val="000000"/>
              </a:solidFill>
              <a:latin typeface="Times New Roman"/>
            </a:endParaRPr>
          </a:p>
          <a:p>
            <a:pPr lvl="1">
              <a:buFont typeface="Times New Roman" pitchFamily="16" charset="0"/>
              <a:buChar char="•"/>
            </a:pPr>
            <a:endParaRPr lang="en-US" altLang="zh-CN" sz="1800" kern="0" dirty="0">
              <a:solidFill>
                <a:srgbClr val="000000"/>
              </a:solidFill>
              <a:latin typeface="Times New Roman"/>
            </a:endParaRPr>
          </a:p>
          <a:p>
            <a:pPr lvl="0">
              <a:buFont typeface="Times New Roman" pitchFamily="16" charset="0"/>
              <a:buChar char="•"/>
            </a:pPr>
            <a:r>
              <a:rPr lang="en-US" altLang="zh-CN" sz="1600" kern="0" dirty="0" smtClean="0">
                <a:solidFill>
                  <a:srgbClr val="000000"/>
                </a:solidFill>
                <a:latin typeface="Times New Roman"/>
              </a:rPr>
              <a:t>Note: Initial letter ballot (D1.0) currently set for September 2022.</a:t>
            </a:r>
          </a:p>
          <a:p>
            <a:pPr lvl="1">
              <a:buFont typeface="Times New Roman" pitchFamily="16" charset="0"/>
              <a:buChar char="•"/>
            </a:pPr>
            <a:r>
              <a:rPr lang="en-US" altLang="zh-CN" sz="1200" kern="0" dirty="0" smtClean="0">
                <a:solidFill>
                  <a:srgbClr val="000000"/>
                </a:solidFill>
                <a:latin typeface="Times New Roman"/>
              </a:rPr>
              <a:t>Chair will discuss D1.0 timeline with the group at a later date.</a:t>
            </a:r>
            <a:endParaRPr lang="en-US" altLang="zh-CN" sz="1200" kern="0" dirty="0">
              <a:solidFill>
                <a:srgbClr val="000000"/>
              </a:solidFill>
              <a:latin typeface="Times New Roman"/>
            </a:endParaRPr>
          </a:p>
        </p:txBody>
      </p:sp>
      <p:sp>
        <p:nvSpPr>
          <p:cNvPr id="4" name="左大括号 3"/>
          <p:cNvSpPr/>
          <p:nvPr/>
        </p:nvSpPr>
        <p:spPr bwMode="auto">
          <a:xfrm>
            <a:off x="6019800" y="1600200"/>
            <a:ext cx="207962" cy="4572000"/>
          </a:xfrm>
          <a:prstGeom prst="leftBrace">
            <a:avLst>
              <a:gd name="adj1" fmla="val 8333"/>
              <a:gd name="adj2" fmla="val 18807"/>
            </a:avLst>
          </a:prstGeom>
          <a:noFill/>
          <a:ln w="349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zh-CN" altLang="en-US" sz="1800">
              <a:solidFill>
                <a:schemeClr val="bg1"/>
              </a:solidFill>
              <a:latin typeface="Times New Roman" pitchFamily="16" charset="0"/>
              <a:ea typeface="MS Gothic" charset="-128"/>
            </a:endParaRPr>
          </a:p>
        </p:txBody>
      </p:sp>
    </p:spTree>
    <p:extLst>
      <p:ext uri="{BB962C8B-B14F-4D97-AF65-F5344CB8AC3E}">
        <p14:creationId xmlns:p14="http://schemas.microsoft.com/office/powerpoint/2010/main" val="126292149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Call for contribution </a:t>
            </a: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800" dirty="0"/>
              <a:t>Call for submissions for the following topics</a:t>
            </a:r>
          </a:p>
          <a:p>
            <a:pPr lvl="1" algn="just"/>
            <a:r>
              <a:rPr lang="en-US" altLang="zh-CN" sz="2400" dirty="0"/>
              <a:t>Feedback type, general protocol and procedure, </a:t>
            </a:r>
            <a:r>
              <a:rPr lang="en-US" altLang="zh-CN" sz="2400" dirty="0" smtClean="0"/>
              <a:t>frame </a:t>
            </a:r>
            <a:r>
              <a:rPr lang="en-US" altLang="zh-CN" sz="2400" dirty="0"/>
              <a:t>format</a:t>
            </a:r>
          </a:p>
          <a:p>
            <a:pPr lvl="1" algn="just"/>
            <a:r>
              <a:rPr lang="en-US" altLang="zh-CN" sz="2400" dirty="0"/>
              <a:t>Technology and standardization gaps to support WLAN sensing</a:t>
            </a:r>
          </a:p>
          <a:p>
            <a:pPr lvl="1" algn="just"/>
            <a:r>
              <a:rPr lang="en-US" altLang="zh-CN" sz="2400" dirty="0">
                <a:solidFill>
                  <a:srgbClr val="FF0000"/>
                </a:solidFill>
              </a:rPr>
              <a:t>Proposed Draft </a:t>
            </a:r>
            <a:r>
              <a:rPr lang="en-US" altLang="zh-CN" sz="2400" dirty="0" smtClean="0">
                <a:solidFill>
                  <a:srgbClr val="FF0000"/>
                </a:solidFill>
              </a:rPr>
              <a:t>Text, </a:t>
            </a:r>
            <a:r>
              <a:rPr lang="en-US" altLang="zh-CN" sz="2400" smtClean="0">
                <a:solidFill>
                  <a:srgbClr val="FF0000"/>
                </a:solidFill>
              </a:rPr>
              <a:t>comment resolution </a:t>
            </a:r>
            <a:r>
              <a:rPr lang="en-US" altLang="zh-CN" sz="2400" dirty="0" smtClean="0">
                <a:solidFill>
                  <a:srgbClr val="FF0000"/>
                </a:solidFill>
              </a:rPr>
              <a:t>(</a:t>
            </a:r>
            <a:r>
              <a:rPr lang="en-US" altLang="zh-CN" sz="2400" dirty="0">
                <a:solidFill>
                  <a:srgbClr val="FF0000"/>
                </a:solidFill>
              </a:rPr>
              <a:t>or more detailed text documents contribution for SFD) </a:t>
            </a:r>
          </a:p>
          <a:p>
            <a:pPr lvl="1" algn="just"/>
            <a:r>
              <a:rPr lang="en-US" altLang="zh-CN" sz="2400" dirty="0"/>
              <a:t>Other?</a:t>
            </a:r>
          </a:p>
        </p:txBody>
      </p:sp>
    </p:spTree>
    <p:extLst>
      <p:ext uri="{BB962C8B-B14F-4D97-AF65-F5344CB8AC3E}">
        <p14:creationId xmlns:p14="http://schemas.microsoft.com/office/powerpoint/2010/main" val="409841528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a:t>
            </a:r>
            <a:endParaRPr lang="en-US" altLang="en-US" sz="3200" dirty="0">
              <a:solidFill>
                <a:schemeClr val="tx2"/>
              </a:solidFill>
            </a:endParaRPr>
          </a:p>
        </p:txBody>
      </p:sp>
      <p:sp>
        <p:nvSpPr>
          <p:cNvPr id="5" name="Rectangle 3"/>
          <p:cNvSpPr txBox="1">
            <a:spLocks noChangeArrowheads="1"/>
          </p:cNvSpPr>
          <p:nvPr/>
        </p:nvSpPr>
        <p:spPr bwMode="auto">
          <a:xfrm>
            <a:off x="304800" y="1070572"/>
            <a:ext cx="5638800" cy="52540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0"/>
              </a:spcAft>
              <a:buClr>
                <a:srgbClr val="000000"/>
              </a:buClr>
              <a:buNone/>
              <a:defRPr/>
            </a:pPr>
            <a:endParaRPr lang="en-US" altLang="zh-CN" sz="1600" dirty="0" smtClean="0"/>
          </a:p>
          <a:p>
            <a:pPr marL="361950" lvl="1" indent="-361950" algn="just">
              <a:spcBef>
                <a:spcPct val="0"/>
              </a:spcBef>
              <a:spcAft>
                <a:spcPts val="0"/>
              </a:spcAft>
              <a:buClr>
                <a:srgbClr val="000000"/>
              </a:buClr>
              <a:buNone/>
              <a:defRPr/>
            </a:pPr>
            <a:r>
              <a:rPr lang="en-US" altLang="zh-CN" sz="1600" dirty="0"/>
              <a:t>	</a:t>
            </a:r>
            <a:r>
              <a:rPr lang="en-US" altLang="zh-CN" sz="1600" dirty="0" smtClean="0"/>
              <a:t>July Plenary 2022 </a:t>
            </a:r>
            <a:r>
              <a:rPr lang="en-US" altLang="zh-CN" sz="1600" dirty="0"/>
              <a:t>(</a:t>
            </a:r>
            <a:r>
              <a:rPr lang="en-US" altLang="zh-CN" sz="1600" dirty="0" smtClean="0"/>
              <a:t>July 10-15)</a:t>
            </a:r>
            <a:endParaRPr lang="en-US" altLang="zh-CN" sz="16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July    </a:t>
            </a:r>
            <a:r>
              <a:rPr lang="en-US" altLang="zh-CN" dirty="0">
                <a:solidFill>
                  <a:srgbClr val="00B050"/>
                </a:solidFill>
                <a:cs typeface="Times New Roman" panose="02020603050405020304" pitchFamily="18" charset="0"/>
              </a:rPr>
              <a:t>12    (Tuesday AM 1</a:t>
            </a:r>
            <a:r>
              <a:rPr lang="en-US" altLang="zh-CN" dirty="0" smtClean="0">
                <a:solidFill>
                  <a:srgbClr val="00B050"/>
                </a:solidFill>
                <a:cs typeface="Times New Roman" panose="02020603050405020304" pitchFamily="18" charset="0"/>
              </a:rPr>
              <a:t>),		8:00 </a:t>
            </a:r>
            <a:r>
              <a:rPr lang="en-US" altLang="zh-CN" dirty="0">
                <a:solidFill>
                  <a:srgbClr val="00B050"/>
                </a:solidFill>
                <a:cs typeface="Times New Roman" panose="02020603050405020304" pitchFamily="18" charset="0"/>
              </a:rPr>
              <a:t>- 10:00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FF0000"/>
                </a:solidFill>
                <a:cs typeface="Times New Roman" panose="02020603050405020304" pitchFamily="18" charset="0"/>
              </a:rPr>
              <a:t>July    </a:t>
            </a:r>
            <a:r>
              <a:rPr lang="en-US" altLang="zh-CN" dirty="0">
                <a:solidFill>
                  <a:srgbClr val="FF0000"/>
                </a:solidFill>
                <a:cs typeface="Times New Roman" panose="02020603050405020304" pitchFamily="18" charset="0"/>
              </a:rPr>
              <a:t>13    (Wednesday  AM 1</a:t>
            </a:r>
            <a:r>
              <a:rPr lang="en-US" altLang="zh-CN" dirty="0" smtClean="0">
                <a:solidFill>
                  <a:srgbClr val="FF0000"/>
                </a:solidFill>
                <a:cs typeface="Times New Roman" panose="02020603050405020304" pitchFamily="18" charset="0"/>
              </a:rPr>
              <a:t>),		8:00 </a:t>
            </a:r>
            <a:r>
              <a:rPr lang="en-US" altLang="zh-CN" dirty="0">
                <a:solidFill>
                  <a:srgbClr val="FF0000"/>
                </a:solidFill>
                <a:cs typeface="Times New Roman" panose="02020603050405020304" pitchFamily="18" charset="0"/>
              </a:rPr>
              <a:t>- 10:00 </a:t>
            </a:r>
            <a:r>
              <a:rPr lang="en-US" altLang="zh-CN" dirty="0" smtClean="0">
                <a:solidFill>
                  <a:srgbClr val="FF000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FF0000"/>
                </a:solidFill>
                <a:cs typeface="Times New Roman" panose="02020603050405020304" pitchFamily="18" charset="0"/>
              </a:rPr>
              <a:t>July    13    (Wednesday  AM </a:t>
            </a:r>
            <a:r>
              <a:rPr lang="en-US" altLang="zh-CN" dirty="0" smtClean="0">
                <a:solidFill>
                  <a:srgbClr val="FF0000"/>
                </a:solidFill>
                <a:cs typeface="Times New Roman" panose="02020603050405020304" pitchFamily="18" charset="0"/>
              </a:rPr>
              <a:t>2),</a:t>
            </a:r>
            <a:r>
              <a:rPr lang="en-US" altLang="zh-CN" dirty="0">
                <a:solidFill>
                  <a:srgbClr val="FF0000"/>
                </a:solidFill>
                <a:cs typeface="Times New Roman" panose="02020603050405020304" pitchFamily="18" charset="0"/>
              </a:rPr>
              <a:t>	</a:t>
            </a:r>
            <a:r>
              <a:rPr lang="en-US" altLang="zh-CN" dirty="0" smtClean="0">
                <a:solidFill>
                  <a:srgbClr val="FF0000"/>
                </a:solidFill>
                <a:cs typeface="Times New Roman" panose="02020603050405020304" pitchFamily="18" charset="0"/>
              </a:rPr>
              <a:t>	10:30 </a:t>
            </a:r>
            <a:r>
              <a:rPr lang="en-US" altLang="zh-CN" dirty="0">
                <a:solidFill>
                  <a:srgbClr val="FF0000"/>
                </a:solidFill>
                <a:cs typeface="Times New Roman" panose="02020603050405020304" pitchFamily="18" charset="0"/>
              </a:rPr>
              <a:t>- </a:t>
            </a:r>
            <a:r>
              <a:rPr lang="en-US" altLang="zh-CN" dirty="0" smtClean="0">
                <a:solidFill>
                  <a:srgbClr val="FF0000"/>
                </a:solidFill>
                <a:cs typeface="Times New Roman" panose="02020603050405020304" pitchFamily="18" charset="0"/>
              </a:rPr>
              <a:t>12:30 </a:t>
            </a:r>
            <a:r>
              <a:rPr lang="en-US" altLang="zh-CN" dirty="0">
                <a:solidFill>
                  <a:srgbClr val="FF0000"/>
                </a:solidFill>
                <a:cs typeface="Times New Roman" panose="02020603050405020304" pitchFamily="18" charset="0"/>
              </a:rPr>
              <a:t>ET</a:t>
            </a: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July    </a:t>
            </a:r>
            <a:r>
              <a:rPr lang="en-US" altLang="zh-CN" dirty="0">
                <a:solidFill>
                  <a:srgbClr val="00B050"/>
                </a:solidFill>
                <a:cs typeface="Times New Roman" panose="02020603050405020304" pitchFamily="18" charset="0"/>
              </a:rPr>
              <a:t>14    (Thursday AM 1</a:t>
            </a:r>
            <a:r>
              <a:rPr lang="en-US" altLang="zh-CN" dirty="0" smtClean="0">
                <a:solidFill>
                  <a:srgbClr val="00B050"/>
                </a:solidFill>
                <a:cs typeface="Times New Roman" panose="02020603050405020304" pitchFamily="18" charset="0"/>
              </a:rPr>
              <a:t>),		8:00 </a:t>
            </a:r>
            <a:r>
              <a:rPr lang="en-US" altLang="zh-CN" dirty="0">
                <a:solidFill>
                  <a:srgbClr val="00B050"/>
                </a:solidFill>
                <a:cs typeface="Times New Roman" panose="02020603050405020304" pitchFamily="18" charset="0"/>
              </a:rPr>
              <a:t>- 10:00 </a:t>
            </a:r>
            <a:r>
              <a:rPr lang="en-US" altLang="zh-CN" dirty="0" smtClean="0">
                <a:solidFill>
                  <a:srgbClr val="00B05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0" lvl="1" indent="0" algn="just">
              <a:spcBef>
                <a:spcPct val="0"/>
              </a:spcBef>
              <a:spcAft>
                <a:spcPts val="300"/>
              </a:spcAft>
              <a:buClr>
                <a:srgbClr val="000000"/>
              </a:buClr>
              <a:buNone/>
              <a:defRPr/>
            </a:pPr>
            <a:r>
              <a:rPr lang="en-US" altLang="zh-CN" sz="1400" dirty="0">
                <a:cs typeface="Times New Roman" panose="02020603050405020304" pitchFamily="18" charset="0"/>
              </a:rPr>
              <a:t>** Note: </a:t>
            </a:r>
          </a:p>
          <a:p>
            <a:pPr lvl="1" indent="-228600" algn="just">
              <a:spcBef>
                <a:spcPct val="0"/>
              </a:spcBef>
              <a:spcAft>
                <a:spcPts val="300"/>
              </a:spcAft>
              <a:buClr>
                <a:srgbClr val="000000"/>
              </a:buClr>
              <a:buAutoNum type="arabicPeriod"/>
              <a:defRPr/>
            </a:pPr>
            <a:r>
              <a:rPr lang="en-US" altLang="zh-CN" sz="1100" dirty="0">
                <a:cs typeface="Times New Roman" panose="02020603050405020304" pitchFamily="18" charset="0"/>
              </a:rPr>
              <a:t>when conflict with CAC, the call will be changed </a:t>
            </a:r>
          </a:p>
          <a:p>
            <a:pPr marL="0" lvl="1" indent="0" algn="just">
              <a:spcBef>
                <a:spcPct val="0"/>
              </a:spcBef>
              <a:spcAft>
                <a:spcPts val="300"/>
              </a:spcAft>
              <a:buClr>
                <a:srgbClr val="000000"/>
              </a:buClr>
              <a:buNone/>
              <a:defRPr/>
            </a:pPr>
            <a:r>
              <a:rPr lang="en-US" altLang="zh-CN" sz="1100" dirty="0">
                <a:cs typeface="Times New Roman" panose="02020603050405020304" pitchFamily="18" charset="0"/>
              </a:rPr>
              <a:t>(No conflict for now. May – July 2022 CAC calls: </a:t>
            </a:r>
            <a:r>
              <a:rPr lang="en-US" altLang="zh-CN" sz="1100" dirty="0">
                <a:solidFill>
                  <a:srgbClr val="FF0000"/>
                </a:solidFill>
                <a:cs typeface="Times New Roman" panose="02020603050405020304" pitchFamily="18" charset="0"/>
              </a:rPr>
              <a:t>9:00 Jun 6 &amp; 27, 18:00 July 10</a:t>
            </a:r>
            <a:r>
              <a:rPr lang="en-US" altLang="zh-CN" sz="1100" dirty="0">
                <a:cs typeface="Times New Roman" panose="02020603050405020304" pitchFamily="18" charset="0"/>
              </a:rPr>
              <a:t>)</a:t>
            </a:r>
          </a:p>
          <a:p>
            <a:pPr marL="0" lvl="1" indent="0" algn="just">
              <a:spcBef>
                <a:spcPct val="0"/>
              </a:spcBef>
              <a:spcAft>
                <a:spcPts val="300"/>
              </a:spcAft>
              <a:buClr>
                <a:srgbClr val="000000"/>
              </a:buClr>
              <a:buNone/>
              <a:defRPr/>
            </a:pPr>
            <a:r>
              <a:rPr lang="en-US" altLang="zh-CN" sz="1100" dirty="0">
                <a:cs typeface="Times New Roman" panose="02020603050405020304" pitchFamily="18" charset="0"/>
              </a:rPr>
              <a:t>2. </a:t>
            </a:r>
            <a:r>
              <a:rPr lang="en-US" altLang="zh-CN" sz="1100" dirty="0">
                <a:cs typeface="MS PGothic" charset="0"/>
              </a:rPr>
              <a:t>Thursday </a:t>
            </a:r>
            <a:r>
              <a:rPr lang="en-US" altLang="zh-CN" sz="1100" dirty="0">
                <a:solidFill>
                  <a:srgbClr val="00B0F0"/>
                </a:solidFill>
                <a:cs typeface="Times New Roman" panose="02020603050405020304" pitchFamily="18" charset="0"/>
              </a:rPr>
              <a:t>23:00 - 01:00am ET </a:t>
            </a:r>
            <a:r>
              <a:rPr lang="en-US" altLang="zh-CN" sz="1100" dirty="0">
                <a:cs typeface="MS PGothic" charset="0"/>
              </a:rPr>
              <a:t>(Thursday 20</a:t>
            </a:r>
            <a:r>
              <a:rPr lang="zh-CN" altLang="en-US" sz="1100" dirty="0">
                <a:cs typeface="MS PGothic" charset="0"/>
              </a:rPr>
              <a:t>：</a:t>
            </a:r>
            <a:r>
              <a:rPr lang="en-US" altLang="zh-CN" sz="1100" dirty="0">
                <a:cs typeface="MS PGothic" charset="0"/>
              </a:rPr>
              <a:t>00  – 22:00 PT, Friday 11am-13:00 in China, Friday 6am-8am in Israel, Friday 5am – 7am in Central Europe), and </a:t>
            </a:r>
            <a:r>
              <a:rPr lang="en-US" altLang="zh-CN" sz="1100" dirty="0">
                <a:solidFill>
                  <a:srgbClr val="0000FF"/>
                </a:solidFill>
                <a:cs typeface="MS PGothic" charset="0"/>
              </a:rPr>
              <a:t>Sang Kim </a:t>
            </a:r>
            <a:r>
              <a:rPr lang="en-US" altLang="zh-CN" sz="1100" dirty="0">
                <a:cs typeface="MS PGothic" charset="0"/>
              </a:rPr>
              <a:t>will help to take the minutes for these slots.</a:t>
            </a:r>
            <a:endParaRPr lang="zh-CN" altLang="en-US" sz="1100" dirty="0"/>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p:txBody>
      </p:sp>
      <p:sp>
        <p:nvSpPr>
          <p:cNvPr id="6" name="Rectangle 3"/>
          <p:cNvSpPr txBox="1">
            <a:spLocks noChangeArrowheads="1"/>
          </p:cNvSpPr>
          <p:nvPr/>
        </p:nvSpPr>
        <p:spPr bwMode="auto">
          <a:xfrm>
            <a:off x="6400800" y="990600"/>
            <a:ext cx="5257800" cy="5257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600" b="1" dirty="0" smtClean="0">
                <a:cs typeface="Times New Roman" panose="02020603050405020304" pitchFamily="18" charset="0"/>
              </a:rPr>
              <a:t>Confirmed:</a:t>
            </a:r>
            <a:endParaRPr lang="en-US" altLang="zh-CN" sz="1200" dirty="0" smtClean="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smtClean="0">
                <a:solidFill>
                  <a:schemeClr val="bg1">
                    <a:lumMod val="50000"/>
                  </a:schemeClr>
                </a:solidFill>
                <a:cs typeface="Times New Roman" panose="02020603050405020304" pitchFamily="18" charset="0"/>
              </a:rPr>
              <a:t>July</a:t>
            </a:r>
            <a:r>
              <a:rPr lang="en-US" altLang="zh-CN" sz="1100" strike="sngStrike" dirty="0">
                <a:solidFill>
                  <a:schemeClr val="bg1">
                    <a:lumMod val="50000"/>
                  </a:schemeClr>
                </a:solidFill>
                <a:cs typeface="Times New Roman" panose="02020603050405020304" pitchFamily="18" charset="0"/>
              </a:rPr>
              <a:t>	</a:t>
            </a:r>
            <a:r>
              <a:rPr lang="en-US" altLang="zh-CN" sz="1100" strike="sngStrike" dirty="0" smtClean="0">
                <a:solidFill>
                  <a:schemeClr val="bg1">
                    <a:lumMod val="50000"/>
                  </a:schemeClr>
                </a:solidFill>
                <a:cs typeface="Times New Roman" panose="02020603050405020304" pitchFamily="18" charset="0"/>
              </a:rPr>
              <a:t>18</a:t>
            </a:r>
            <a:r>
              <a:rPr lang="en-US" altLang="zh-CN" sz="1100" strike="sngStrike" dirty="0">
                <a:solidFill>
                  <a:schemeClr val="bg1">
                    <a:lumMod val="50000"/>
                  </a:schemeClr>
                </a:solidFill>
                <a:cs typeface="Times New Roman" panose="02020603050405020304" pitchFamily="18" charset="0"/>
              </a:rPr>
              <a:t>	(Monday),	</a:t>
            </a:r>
            <a:r>
              <a:rPr lang="en-US" altLang="zh-CN" sz="1100" strike="sngStrike" dirty="0" smtClean="0">
                <a:solidFill>
                  <a:schemeClr val="bg1">
                    <a:lumMod val="50000"/>
                  </a:schemeClr>
                </a:solidFill>
                <a:cs typeface="Times New Roman" panose="02020603050405020304" pitchFamily="18" charset="0"/>
              </a:rPr>
              <a:t>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a:t>
            </a:r>
            <a:r>
              <a:rPr lang="en-US" altLang="zh-CN" sz="1100" strike="sngStrike" dirty="0" smtClean="0">
                <a:solidFill>
                  <a:schemeClr val="bg1">
                    <a:lumMod val="50000"/>
                  </a:schemeClr>
                </a:solidFill>
                <a:cs typeface="Times New Roman" panose="02020603050405020304" pitchFamily="18" charset="0"/>
              </a:rPr>
              <a:t>- 12:00 ET</a:t>
            </a:r>
            <a:r>
              <a:rPr lang="en-US" altLang="zh-CN" sz="1100" dirty="0" smtClean="0">
                <a:solidFill>
                  <a:schemeClr val="bg1">
                    <a:lumMod val="50000"/>
                  </a:schemeClr>
                </a:solidFill>
                <a:cs typeface="Times New Roman" panose="02020603050405020304" pitchFamily="18" charset="0"/>
              </a:rPr>
              <a:t>  (Too close to plenary)</a:t>
            </a:r>
            <a:endParaRPr lang="en-US" altLang="zh-CN" sz="1100"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July	</a:t>
            </a:r>
            <a:r>
              <a:rPr lang="en-US" altLang="zh-CN" sz="1100" dirty="0" smtClean="0">
                <a:solidFill>
                  <a:srgbClr val="00B050"/>
                </a:solidFill>
                <a:cs typeface="Times New Roman" panose="02020603050405020304" pitchFamily="18" charset="0"/>
              </a:rPr>
              <a:t>19</a:t>
            </a:r>
            <a:r>
              <a:rPr lang="en-US" altLang="zh-CN" sz="1100" dirty="0">
                <a:solidFill>
                  <a:srgbClr val="00B050"/>
                </a:solidFill>
                <a:cs typeface="Times New Roman" panose="02020603050405020304" pitchFamily="18" charset="0"/>
              </a:rPr>
              <a:t>	(Tuesday),	</a:t>
            </a:r>
            <a:r>
              <a:rPr lang="en-US" altLang="zh-CN" sz="1100" dirty="0" smtClean="0">
                <a:solidFill>
                  <a:srgbClr val="00B050"/>
                </a:solidFill>
                <a:cs typeface="Times New Roman" panose="02020603050405020304" pitchFamily="18" charset="0"/>
              </a:rPr>
              <a:t>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a:t>
            </a:r>
            <a:r>
              <a:rPr lang="en-US" altLang="zh-CN" sz="1100" dirty="0" smtClean="0">
                <a:solidFill>
                  <a:srgbClr val="00B050"/>
                </a:solidFill>
                <a:cs typeface="Times New Roman" panose="02020603050405020304" pitchFamily="18" charset="0"/>
              </a:rPr>
              <a:t>- 12:00 </a:t>
            </a:r>
            <a:r>
              <a:rPr lang="en-US" altLang="zh-CN" sz="1100" dirty="0">
                <a:solidFill>
                  <a:srgbClr val="00B05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July	</a:t>
            </a:r>
            <a:r>
              <a:rPr lang="en-US" altLang="zh-CN" sz="1100" dirty="0" smtClean="0">
                <a:solidFill>
                  <a:srgbClr val="00B0F0"/>
                </a:solidFill>
                <a:cs typeface="Times New Roman" panose="02020603050405020304" pitchFamily="18" charset="0"/>
              </a:rPr>
              <a:t>21</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a:t>
            </a:r>
            <a:r>
              <a:rPr lang="en-US" altLang="zh-CN" sz="1100" dirty="0" smtClean="0">
                <a:solidFill>
                  <a:srgbClr val="00B0F0"/>
                </a:solidFill>
                <a:cs typeface="Times New Roman" panose="02020603050405020304" pitchFamily="18" charset="0"/>
              </a:rPr>
              <a:t>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July	</a:t>
            </a:r>
            <a:r>
              <a:rPr lang="en-US" altLang="zh-CN" sz="1100" dirty="0" smtClean="0">
                <a:solidFill>
                  <a:srgbClr val="00B050"/>
                </a:solidFill>
                <a:cs typeface="Times New Roman" panose="02020603050405020304" pitchFamily="18" charset="0"/>
              </a:rPr>
              <a:t>25</a:t>
            </a:r>
            <a:r>
              <a:rPr lang="en-US" altLang="zh-CN" sz="1100" dirty="0">
                <a:solidFill>
                  <a:srgbClr val="00B050"/>
                </a:solidFill>
                <a:cs typeface="Times New Roman" panose="02020603050405020304" pitchFamily="18" charset="0"/>
              </a:rPr>
              <a:t>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July	</a:t>
            </a:r>
            <a:r>
              <a:rPr lang="en-US" altLang="zh-CN" sz="1100" dirty="0" smtClean="0">
                <a:solidFill>
                  <a:srgbClr val="00B050"/>
                </a:solidFill>
                <a:cs typeface="Times New Roman" panose="02020603050405020304" pitchFamily="18" charset="0"/>
              </a:rPr>
              <a:t>26</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July	</a:t>
            </a:r>
            <a:r>
              <a:rPr lang="en-US" altLang="zh-CN" sz="1100" dirty="0" smtClean="0">
                <a:solidFill>
                  <a:srgbClr val="00B0F0"/>
                </a:solidFill>
                <a:cs typeface="Times New Roman" panose="02020603050405020304" pitchFamily="18" charset="0"/>
              </a:rPr>
              <a:t>28</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a:t>
            </a:r>
            <a:r>
              <a:rPr lang="en-US" altLang="zh-CN" sz="1100" dirty="0" smtClean="0">
                <a:solidFill>
                  <a:srgbClr val="00B0F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smtClean="0">
                <a:solidFill>
                  <a:srgbClr val="00B050"/>
                </a:solidFill>
                <a:cs typeface="Times New Roman" panose="02020603050405020304" pitchFamily="18" charset="0"/>
              </a:rPr>
              <a:t>August</a:t>
            </a:r>
            <a:r>
              <a:rPr lang="en-US" altLang="zh-CN" sz="1100" dirty="0">
                <a:solidFill>
                  <a:srgbClr val="00B050"/>
                </a:solidFill>
                <a:cs typeface="Times New Roman" panose="02020603050405020304" pitchFamily="18" charset="0"/>
              </a:rPr>
              <a:t>	</a:t>
            </a:r>
            <a:r>
              <a:rPr lang="en-US" altLang="zh-CN" sz="1100" dirty="0" smtClean="0">
                <a:solidFill>
                  <a:srgbClr val="00B050"/>
                </a:solidFill>
                <a:cs typeface="Times New Roman" panose="02020603050405020304" pitchFamily="18" charset="0"/>
              </a:rPr>
              <a:t>1</a:t>
            </a:r>
            <a:r>
              <a:rPr lang="en-US" altLang="zh-CN" sz="1100" dirty="0">
                <a:solidFill>
                  <a:srgbClr val="00B050"/>
                </a:solidFill>
                <a:cs typeface="Times New Roman" panose="02020603050405020304" pitchFamily="18" charset="0"/>
              </a:rPr>
              <a:t>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August 	</a:t>
            </a:r>
            <a:r>
              <a:rPr lang="en-US" altLang="zh-CN" sz="1100" dirty="0" smtClean="0">
                <a:solidFill>
                  <a:srgbClr val="00B050"/>
                </a:solidFill>
                <a:cs typeface="Times New Roman" panose="02020603050405020304" pitchFamily="18" charset="0"/>
              </a:rPr>
              <a:t>2</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August	</a:t>
            </a:r>
            <a:r>
              <a:rPr lang="en-US" altLang="zh-CN" sz="1100" dirty="0" smtClean="0">
                <a:solidFill>
                  <a:srgbClr val="00B0F0"/>
                </a:solidFill>
                <a:cs typeface="Times New Roman" panose="02020603050405020304" pitchFamily="18" charset="0"/>
              </a:rPr>
              <a:t>4</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smtClean="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August	</a:t>
            </a:r>
            <a:r>
              <a:rPr lang="en-US" altLang="zh-CN" sz="1100" dirty="0" smtClean="0">
                <a:solidFill>
                  <a:srgbClr val="00B050"/>
                </a:solidFill>
                <a:cs typeface="Times New Roman" panose="02020603050405020304" pitchFamily="18" charset="0"/>
              </a:rPr>
              <a:t>8</a:t>
            </a:r>
            <a:r>
              <a:rPr lang="en-US" altLang="zh-CN" sz="1100" dirty="0">
                <a:solidFill>
                  <a:srgbClr val="00B050"/>
                </a:solidFill>
                <a:cs typeface="Times New Roman" panose="02020603050405020304" pitchFamily="18" charset="0"/>
              </a:rPr>
              <a:t>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August 	</a:t>
            </a:r>
            <a:r>
              <a:rPr lang="en-US" altLang="zh-CN" sz="1100" dirty="0" smtClean="0">
                <a:solidFill>
                  <a:srgbClr val="00B050"/>
                </a:solidFill>
                <a:cs typeface="Times New Roman" panose="02020603050405020304" pitchFamily="18" charset="0"/>
              </a:rPr>
              <a:t>9</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August	</a:t>
            </a:r>
            <a:r>
              <a:rPr lang="en-US" altLang="zh-CN" sz="1100" dirty="0" smtClean="0">
                <a:solidFill>
                  <a:srgbClr val="00B0F0"/>
                </a:solidFill>
                <a:cs typeface="Times New Roman" panose="02020603050405020304" pitchFamily="18" charset="0"/>
              </a:rPr>
              <a:t>11</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a:t>
            </a:r>
            <a:r>
              <a:rPr lang="en-US" altLang="zh-CN" sz="1100" dirty="0" smtClean="0">
                <a:solidFill>
                  <a:srgbClr val="00B0F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August	</a:t>
            </a:r>
            <a:r>
              <a:rPr lang="en-US" altLang="zh-CN" sz="1100" dirty="0" smtClean="0">
                <a:solidFill>
                  <a:srgbClr val="00B050"/>
                </a:solidFill>
                <a:cs typeface="Times New Roman" panose="02020603050405020304" pitchFamily="18" charset="0"/>
              </a:rPr>
              <a:t>15</a:t>
            </a:r>
            <a:r>
              <a:rPr lang="en-US" altLang="zh-CN" sz="1100" dirty="0">
                <a:solidFill>
                  <a:srgbClr val="00B050"/>
                </a:solidFill>
                <a:cs typeface="Times New Roman" panose="02020603050405020304" pitchFamily="18" charset="0"/>
              </a:rPr>
              <a:t>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August 	</a:t>
            </a:r>
            <a:r>
              <a:rPr lang="en-US" altLang="zh-CN" sz="1100" dirty="0" smtClean="0">
                <a:solidFill>
                  <a:srgbClr val="00B050"/>
                </a:solidFill>
                <a:cs typeface="Times New Roman" panose="02020603050405020304" pitchFamily="18" charset="0"/>
              </a:rPr>
              <a:t>16</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August	</a:t>
            </a:r>
            <a:r>
              <a:rPr lang="en-US" altLang="zh-CN" sz="1100" dirty="0" smtClean="0">
                <a:solidFill>
                  <a:srgbClr val="00B0F0"/>
                </a:solidFill>
                <a:cs typeface="Times New Roman" panose="02020603050405020304" pitchFamily="18" charset="0"/>
              </a:rPr>
              <a:t>18</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a:t>
            </a:r>
            <a:r>
              <a:rPr lang="en-US" altLang="zh-CN" sz="1100" dirty="0" smtClean="0">
                <a:solidFill>
                  <a:srgbClr val="00B0F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August	</a:t>
            </a:r>
            <a:r>
              <a:rPr lang="en-US" altLang="zh-CN" sz="1100" dirty="0" smtClean="0">
                <a:solidFill>
                  <a:srgbClr val="00B050"/>
                </a:solidFill>
                <a:cs typeface="Times New Roman" panose="02020603050405020304" pitchFamily="18" charset="0"/>
              </a:rPr>
              <a:t>22</a:t>
            </a:r>
            <a:r>
              <a:rPr lang="en-US" altLang="zh-CN" sz="1100" dirty="0">
                <a:solidFill>
                  <a:srgbClr val="00B050"/>
                </a:solidFill>
                <a:cs typeface="Times New Roman" panose="02020603050405020304" pitchFamily="18" charset="0"/>
              </a:rPr>
              <a:t>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August 	</a:t>
            </a:r>
            <a:r>
              <a:rPr lang="en-US" altLang="zh-CN" sz="1100" dirty="0" smtClean="0">
                <a:solidFill>
                  <a:srgbClr val="00B050"/>
                </a:solidFill>
                <a:cs typeface="Times New Roman" panose="02020603050405020304" pitchFamily="18" charset="0"/>
              </a:rPr>
              <a:t>23</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August	</a:t>
            </a:r>
            <a:r>
              <a:rPr lang="en-US" altLang="zh-CN" sz="1100" dirty="0" smtClean="0">
                <a:solidFill>
                  <a:srgbClr val="00B0F0"/>
                </a:solidFill>
                <a:cs typeface="Times New Roman" panose="02020603050405020304" pitchFamily="18" charset="0"/>
              </a:rPr>
              <a:t>25</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smtClean="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August	</a:t>
            </a:r>
            <a:r>
              <a:rPr lang="en-US" altLang="zh-CN" sz="1100" dirty="0" smtClean="0">
                <a:solidFill>
                  <a:srgbClr val="00B050"/>
                </a:solidFill>
                <a:cs typeface="Times New Roman" panose="02020603050405020304" pitchFamily="18" charset="0"/>
              </a:rPr>
              <a:t>29</a:t>
            </a:r>
            <a:r>
              <a:rPr lang="en-US" altLang="zh-CN" sz="1100" dirty="0">
                <a:solidFill>
                  <a:srgbClr val="00B050"/>
                </a:solidFill>
                <a:cs typeface="Times New Roman" panose="02020603050405020304" pitchFamily="18" charset="0"/>
              </a:rPr>
              <a:t>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August 	</a:t>
            </a:r>
            <a:r>
              <a:rPr lang="en-US" altLang="zh-CN" sz="1100" dirty="0" smtClean="0">
                <a:solidFill>
                  <a:srgbClr val="00B050"/>
                </a:solidFill>
                <a:cs typeface="Times New Roman" panose="02020603050405020304" pitchFamily="18" charset="0"/>
              </a:rPr>
              <a:t>30</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smtClean="0">
                <a:solidFill>
                  <a:srgbClr val="00B0F0"/>
                </a:solidFill>
                <a:cs typeface="Times New Roman" panose="02020603050405020304" pitchFamily="18" charset="0"/>
              </a:rPr>
              <a:t>September</a:t>
            </a:r>
            <a:r>
              <a:rPr lang="en-US" altLang="zh-CN" sz="1100" dirty="0">
                <a:solidFill>
                  <a:srgbClr val="00B0F0"/>
                </a:solidFill>
                <a:cs typeface="Times New Roman" panose="02020603050405020304" pitchFamily="18" charset="0"/>
              </a:rPr>
              <a:t>	</a:t>
            </a:r>
            <a:r>
              <a:rPr lang="en-US" altLang="zh-CN" sz="1100" dirty="0" smtClean="0">
                <a:solidFill>
                  <a:srgbClr val="00B0F0"/>
                </a:solidFill>
                <a:cs typeface="Times New Roman" panose="02020603050405020304" pitchFamily="18" charset="0"/>
              </a:rPr>
              <a:t>1</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September	</a:t>
            </a:r>
            <a:r>
              <a:rPr lang="en-US" altLang="zh-CN" sz="1100" strike="sngStrike" dirty="0" smtClean="0">
                <a:solidFill>
                  <a:schemeClr val="bg1">
                    <a:lumMod val="50000"/>
                  </a:schemeClr>
                </a:solidFill>
                <a:cs typeface="Times New Roman" panose="02020603050405020304" pitchFamily="18" charset="0"/>
              </a:rPr>
              <a:t>5</a:t>
            </a:r>
            <a:r>
              <a:rPr lang="en-US" altLang="zh-CN" sz="1100" strike="sngStrike" dirty="0">
                <a:solidFill>
                  <a:schemeClr val="bg1">
                    <a:lumMod val="50000"/>
                  </a:schemeClr>
                </a:solidFill>
                <a:cs typeface="Times New Roman" panose="02020603050405020304" pitchFamily="18" charset="0"/>
              </a:rPr>
              <a:t>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September	</a:t>
            </a:r>
            <a:r>
              <a:rPr lang="en-US" altLang="zh-CN" sz="1100" dirty="0" smtClean="0">
                <a:solidFill>
                  <a:srgbClr val="00B050"/>
                </a:solidFill>
                <a:cs typeface="Times New Roman" panose="02020603050405020304" pitchFamily="18" charset="0"/>
              </a:rPr>
              <a:t>6</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September	</a:t>
            </a:r>
            <a:r>
              <a:rPr lang="en-US" altLang="zh-CN" sz="1100" dirty="0" smtClean="0">
                <a:solidFill>
                  <a:srgbClr val="00B0F0"/>
                </a:solidFill>
                <a:cs typeface="Times New Roman" panose="02020603050405020304" pitchFamily="18" charset="0"/>
              </a:rPr>
              <a:t>8</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p:txBody>
      </p:sp>
    </p:spTree>
    <p:extLst>
      <p:ext uri="{BB962C8B-B14F-4D97-AF65-F5344CB8AC3E}">
        <p14:creationId xmlns:p14="http://schemas.microsoft.com/office/powerpoint/2010/main" val="9272338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a:t>
            </a:r>
            <a:endParaRPr lang="en-US" altLang="en-US" sz="3200" dirty="0">
              <a:solidFill>
                <a:schemeClr val="tx2"/>
              </a:solidFill>
            </a:endParaRPr>
          </a:p>
        </p:txBody>
      </p:sp>
      <p:sp>
        <p:nvSpPr>
          <p:cNvPr id="5" name="Rectangle 3"/>
          <p:cNvSpPr txBox="1">
            <a:spLocks noChangeArrowheads="1"/>
          </p:cNvSpPr>
          <p:nvPr/>
        </p:nvSpPr>
        <p:spPr bwMode="auto">
          <a:xfrm>
            <a:off x="838200" y="1219200"/>
            <a:ext cx="5791200" cy="5181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0"/>
              </a:spcAft>
              <a:buClr>
                <a:srgbClr val="000000"/>
              </a:buClr>
              <a:buFont typeface="Arial" panose="020B0604020202020204" pitchFamily="34" charset="0"/>
              <a:buChar char="•"/>
              <a:defRPr/>
            </a:pPr>
            <a:r>
              <a:rPr lang="en-US" altLang="zh-CN" sz="1800" b="1" dirty="0"/>
              <a:t>To be </a:t>
            </a:r>
            <a:r>
              <a:rPr lang="en-US" altLang="zh-CN" sz="1800" b="1" dirty="0" smtClean="0"/>
              <a:t>confirmed:</a:t>
            </a:r>
          </a:p>
          <a:p>
            <a:pPr marL="361950" lvl="1" indent="-361950" algn="just">
              <a:spcBef>
                <a:spcPct val="0"/>
              </a:spcBef>
              <a:spcAft>
                <a:spcPts val="0"/>
              </a:spcAft>
              <a:buClr>
                <a:srgbClr val="000000"/>
              </a:buClr>
              <a:buNone/>
              <a:defRPr/>
            </a:pPr>
            <a:r>
              <a:rPr lang="en-US" altLang="zh-CN" sz="1600" dirty="0"/>
              <a:t>	</a:t>
            </a:r>
            <a:r>
              <a:rPr lang="en-US" altLang="zh-CN" sz="1600" dirty="0" smtClean="0"/>
              <a:t>September Interim </a:t>
            </a:r>
            <a:r>
              <a:rPr lang="en-US" altLang="zh-CN" sz="1600" dirty="0"/>
              <a:t>2022 (September </a:t>
            </a:r>
            <a:r>
              <a:rPr lang="en-US" altLang="zh-CN" sz="1600" dirty="0" smtClean="0"/>
              <a:t>12-16) </a:t>
            </a:r>
            <a:endParaRPr lang="en-US" altLang="zh-CN" sz="16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September </a:t>
            </a:r>
            <a:r>
              <a:rPr lang="en-US" altLang="zh-CN" dirty="0" smtClean="0">
                <a:solidFill>
                  <a:srgbClr val="00B050"/>
                </a:solidFill>
                <a:cs typeface="Times New Roman" panose="02020603050405020304" pitchFamily="18" charset="0"/>
              </a:rPr>
              <a:t>12    (Monday PM </a:t>
            </a:r>
            <a:r>
              <a:rPr lang="en-US" altLang="zh-CN" dirty="0">
                <a:solidFill>
                  <a:srgbClr val="00B050"/>
                </a:solidFill>
                <a:cs typeface="Times New Roman" panose="02020603050405020304" pitchFamily="18" charset="0"/>
              </a:rPr>
              <a:t>2),	</a:t>
            </a:r>
            <a:r>
              <a:rPr lang="en-US" altLang="zh-CN" dirty="0" smtClean="0">
                <a:solidFill>
                  <a:srgbClr val="00B050"/>
                </a:solidFill>
                <a:cs typeface="Times New Roman" panose="02020603050405020304" pitchFamily="18" charset="0"/>
              </a:rPr>
              <a:t>16:00 </a:t>
            </a:r>
            <a:r>
              <a:rPr lang="en-US" altLang="zh-CN" dirty="0">
                <a:solidFill>
                  <a:srgbClr val="00B050"/>
                </a:solidFill>
                <a:cs typeface="Times New Roman" panose="02020603050405020304" pitchFamily="18" charset="0"/>
              </a:rPr>
              <a:t>- </a:t>
            </a:r>
            <a:r>
              <a:rPr lang="en-US" altLang="zh-CN" dirty="0" smtClean="0">
                <a:solidFill>
                  <a:srgbClr val="00B050"/>
                </a:solidFill>
                <a:cs typeface="Times New Roman" panose="02020603050405020304" pitchFamily="18" charset="0"/>
              </a:rPr>
              <a:t>18:00 </a:t>
            </a:r>
            <a:r>
              <a:rPr lang="en-US" altLang="zh-CN" dirty="0">
                <a:solidFill>
                  <a:srgbClr val="00B050"/>
                </a:solidFill>
                <a:cs typeface="Times New Roman" panose="02020603050405020304" pitchFamily="18" charset="0"/>
              </a:rPr>
              <a:t>Hawaii </a:t>
            </a:r>
            <a:r>
              <a:rPr lang="en-US" altLang="zh-CN" dirty="0" smtClean="0">
                <a:solidFill>
                  <a:srgbClr val="00B050"/>
                </a:solidFill>
                <a:cs typeface="Times New Roman" panose="02020603050405020304" pitchFamily="18" charset="0"/>
              </a:rPr>
              <a:t>time</a:t>
            </a: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September </a:t>
            </a:r>
            <a:r>
              <a:rPr lang="en-US" altLang="zh-CN" dirty="0">
                <a:solidFill>
                  <a:srgbClr val="00B050"/>
                </a:solidFill>
                <a:cs typeface="Times New Roman" panose="02020603050405020304" pitchFamily="18" charset="0"/>
              </a:rPr>
              <a:t>13    (Tuesday PM 2),	16:00 - 18:00 Hawaii </a:t>
            </a:r>
            <a:r>
              <a:rPr lang="en-US" altLang="zh-CN" dirty="0" smtClean="0">
                <a:solidFill>
                  <a:srgbClr val="00B050"/>
                </a:solidFill>
                <a:cs typeface="Times New Roman" panose="02020603050405020304" pitchFamily="18" charset="0"/>
              </a:rPr>
              <a:t>time</a:t>
            </a: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September </a:t>
            </a:r>
            <a:r>
              <a:rPr lang="en-US" altLang="zh-CN" dirty="0">
                <a:solidFill>
                  <a:srgbClr val="00B050"/>
                </a:solidFill>
                <a:cs typeface="Times New Roman" panose="02020603050405020304" pitchFamily="18" charset="0"/>
              </a:rPr>
              <a:t>14    (</a:t>
            </a:r>
            <a:r>
              <a:rPr lang="en-US" altLang="zh-CN" dirty="0" smtClean="0">
                <a:solidFill>
                  <a:srgbClr val="00B050"/>
                </a:solidFill>
                <a:cs typeface="Times New Roman" panose="02020603050405020304" pitchFamily="18" charset="0"/>
              </a:rPr>
              <a:t>Wednesday </a:t>
            </a:r>
            <a:r>
              <a:rPr lang="en-US" altLang="zh-CN" dirty="0">
                <a:solidFill>
                  <a:srgbClr val="00B050"/>
                </a:solidFill>
                <a:cs typeface="Times New Roman" panose="02020603050405020304" pitchFamily="18" charset="0"/>
              </a:rPr>
              <a:t>PM 2),	16:00 - 18:00 Hawaii </a:t>
            </a:r>
            <a:r>
              <a:rPr lang="en-US" altLang="zh-CN" dirty="0" smtClean="0">
                <a:solidFill>
                  <a:srgbClr val="00B050"/>
                </a:solidFill>
                <a:cs typeface="Times New Roman" panose="02020603050405020304" pitchFamily="18" charset="0"/>
              </a:rPr>
              <a:t>time</a:t>
            </a: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September </a:t>
            </a:r>
            <a:r>
              <a:rPr lang="en-US" altLang="zh-CN" dirty="0">
                <a:solidFill>
                  <a:srgbClr val="00B050"/>
                </a:solidFill>
                <a:cs typeface="Times New Roman" panose="02020603050405020304" pitchFamily="18" charset="0"/>
              </a:rPr>
              <a:t>15    (Thursday PM 2),	16:00 - 18:00 Hawaii </a:t>
            </a:r>
            <a:r>
              <a:rPr lang="en-US" altLang="zh-CN" dirty="0" smtClean="0">
                <a:solidFill>
                  <a:srgbClr val="00B050"/>
                </a:solidFill>
                <a:cs typeface="Times New Roman" panose="02020603050405020304" pitchFamily="18" charset="0"/>
              </a:rPr>
              <a:t>time</a:t>
            </a: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0" lvl="1" indent="0" algn="just">
              <a:spcBef>
                <a:spcPct val="0"/>
              </a:spcBef>
              <a:spcAft>
                <a:spcPts val="300"/>
              </a:spcAft>
              <a:buClr>
                <a:srgbClr val="000000"/>
              </a:buClr>
              <a:buNone/>
              <a:defRPr/>
            </a:pPr>
            <a:r>
              <a:rPr lang="en-US" altLang="zh-CN" sz="1400" dirty="0">
                <a:cs typeface="Times New Roman" panose="02020603050405020304" pitchFamily="18" charset="0"/>
              </a:rPr>
              <a:t>** Note: </a:t>
            </a:r>
          </a:p>
          <a:p>
            <a:pPr lvl="1" indent="-228600" algn="just">
              <a:spcBef>
                <a:spcPct val="0"/>
              </a:spcBef>
              <a:spcAft>
                <a:spcPts val="300"/>
              </a:spcAft>
              <a:buClr>
                <a:srgbClr val="000000"/>
              </a:buClr>
              <a:buAutoNum type="arabicPeriod"/>
              <a:defRPr/>
            </a:pPr>
            <a:r>
              <a:rPr lang="en-US" altLang="zh-CN" sz="1100" dirty="0">
                <a:cs typeface="Times New Roman" panose="02020603050405020304" pitchFamily="18" charset="0"/>
              </a:rPr>
              <a:t>when conflict with CAC, the call will be changed </a:t>
            </a:r>
          </a:p>
          <a:p>
            <a:pPr marL="0" lvl="1" indent="0" algn="just">
              <a:spcBef>
                <a:spcPct val="0"/>
              </a:spcBef>
              <a:spcAft>
                <a:spcPts val="300"/>
              </a:spcAft>
              <a:buClr>
                <a:srgbClr val="000000"/>
              </a:buClr>
              <a:buNone/>
              <a:defRPr/>
            </a:pPr>
            <a:r>
              <a:rPr lang="en-US" altLang="zh-CN" sz="1100" dirty="0" smtClean="0">
                <a:cs typeface="Times New Roman" panose="02020603050405020304" pitchFamily="18" charset="0"/>
              </a:rPr>
              <a:t>(July - September </a:t>
            </a:r>
            <a:r>
              <a:rPr lang="en-US" altLang="zh-CN" sz="1100" dirty="0">
                <a:cs typeface="Times New Roman" panose="02020603050405020304" pitchFamily="18" charset="0"/>
              </a:rPr>
              <a:t>2022 CAC calls: </a:t>
            </a:r>
            <a:r>
              <a:rPr lang="en-US" altLang="zh-CN" sz="1100" strike="sngStrike" dirty="0">
                <a:solidFill>
                  <a:srgbClr val="FF0000"/>
                </a:solidFill>
                <a:cs typeface="Times New Roman" panose="02020603050405020304" pitchFamily="18" charset="0"/>
              </a:rPr>
              <a:t>9:00 Jun 6 &amp; 27, 18:00 July 10</a:t>
            </a:r>
            <a:r>
              <a:rPr lang="en-US" altLang="zh-CN" sz="1100" dirty="0">
                <a:cs typeface="Times New Roman" panose="02020603050405020304" pitchFamily="18" charset="0"/>
              </a:rPr>
              <a:t>)</a:t>
            </a:r>
          </a:p>
          <a:p>
            <a:pPr marL="0" lvl="1" indent="0" algn="just">
              <a:spcBef>
                <a:spcPct val="0"/>
              </a:spcBef>
              <a:spcAft>
                <a:spcPts val="300"/>
              </a:spcAft>
              <a:buClr>
                <a:srgbClr val="000000"/>
              </a:buClr>
              <a:buNone/>
              <a:defRPr/>
            </a:pPr>
            <a:r>
              <a:rPr lang="en-US" altLang="zh-CN" sz="1100" dirty="0">
                <a:cs typeface="Times New Roman" panose="02020603050405020304" pitchFamily="18" charset="0"/>
              </a:rPr>
              <a:t>2. </a:t>
            </a:r>
            <a:r>
              <a:rPr lang="en-US" altLang="zh-CN" sz="1100" dirty="0">
                <a:cs typeface="MS PGothic" charset="0"/>
              </a:rPr>
              <a:t>Thursday </a:t>
            </a:r>
            <a:r>
              <a:rPr lang="en-US" altLang="zh-CN" sz="1100" dirty="0">
                <a:solidFill>
                  <a:srgbClr val="00B0F0"/>
                </a:solidFill>
                <a:cs typeface="Times New Roman" panose="02020603050405020304" pitchFamily="18" charset="0"/>
              </a:rPr>
              <a:t>23:00 - 01:00am ET </a:t>
            </a:r>
            <a:r>
              <a:rPr lang="en-US" altLang="zh-CN" sz="1100" dirty="0">
                <a:cs typeface="MS PGothic" charset="0"/>
              </a:rPr>
              <a:t>(Thursday 20</a:t>
            </a:r>
            <a:r>
              <a:rPr lang="zh-CN" altLang="en-US" sz="1100" dirty="0">
                <a:cs typeface="MS PGothic" charset="0"/>
              </a:rPr>
              <a:t>：</a:t>
            </a:r>
            <a:r>
              <a:rPr lang="en-US" altLang="zh-CN" sz="1100" dirty="0">
                <a:cs typeface="MS PGothic" charset="0"/>
              </a:rPr>
              <a:t>00  – 22:00 PT, Friday 11am-13:00 in China, Friday 6am-8am in Israel, Friday 5am – 7am in Central Europe), and </a:t>
            </a:r>
            <a:r>
              <a:rPr lang="en-US" altLang="zh-CN" sz="1100" dirty="0">
                <a:solidFill>
                  <a:srgbClr val="0000FF"/>
                </a:solidFill>
                <a:cs typeface="MS PGothic" charset="0"/>
              </a:rPr>
              <a:t>Sang Kim </a:t>
            </a:r>
            <a:r>
              <a:rPr lang="en-US" altLang="zh-CN" sz="1100" dirty="0">
                <a:cs typeface="MS PGothic" charset="0"/>
              </a:rPr>
              <a:t>will help to take the minutes for these slots.</a:t>
            </a:r>
            <a:endParaRPr lang="zh-CN" altLang="en-US" sz="1100" dirty="0"/>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p:txBody>
      </p:sp>
      <p:graphicFrame>
        <p:nvGraphicFramePr>
          <p:cNvPr id="6" name="表格 5"/>
          <p:cNvGraphicFramePr>
            <a:graphicFrameLocks noGrp="1"/>
          </p:cNvGraphicFramePr>
          <p:nvPr>
            <p:extLst>
              <p:ext uri="{D42A27DB-BD31-4B8C-83A1-F6EECF244321}">
                <p14:modId xmlns:p14="http://schemas.microsoft.com/office/powerpoint/2010/main" val="3585911244"/>
              </p:ext>
            </p:extLst>
          </p:nvPr>
        </p:nvGraphicFramePr>
        <p:xfrm>
          <a:off x="381000" y="3124201"/>
          <a:ext cx="6248400" cy="1585595"/>
        </p:xfrm>
        <a:graphic>
          <a:graphicData uri="http://schemas.openxmlformats.org/drawingml/2006/table">
            <a:tbl>
              <a:tblPr firstRow="1" firstCol="1" bandRow="1"/>
              <a:tblGrid>
                <a:gridCol w="609600"/>
                <a:gridCol w="838200"/>
                <a:gridCol w="1447800"/>
                <a:gridCol w="762000"/>
                <a:gridCol w="900745"/>
                <a:gridCol w="828208"/>
                <a:gridCol w="861847"/>
              </a:tblGrid>
              <a:tr h="262890">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altLang="zh-CN" sz="1050" dirty="0" smtClean="0">
                          <a:solidFill>
                            <a:srgbClr val="1F497D"/>
                          </a:solidFill>
                          <a:effectLst/>
                          <a:highlight>
                            <a:srgbClr val="00FF00"/>
                          </a:highlight>
                          <a:latin typeface="Calibri" panose="020F0502020204030204" pitchFamily="34" charset="0"/>
                          <a:ea typeface="宋体" panose="02010600030101010101" pitchFamily="2" charset="-122"/>
                        </a:rPr>
                        <a:t>Hawaii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dirty="0" smtClean="0">
                          <a:solidFill>
                            <a:srgbClr val="1F497D"/>
                          </a:solidFill>
                          <a:effectLst/>
                          <a:highlight>
                            <a:srgbClr val="00FF00"/>
                          </a:highlight>
                          <a:latin typeface="Calibri" panose="020F0502020204030204" pitchFamily="34" charset="0"/>
                          <a:ea typeface="宋体" panose="02010600030101010101" pitchFamily="2" charset="-122"/>
                        </a:rPr>
                        <a:t>Time Central  Europe</a:t>
                      </a:r>
                      <a:endParaRPr lang="zh-CN" altLang="zh-CN" sz="1050" dirty="0" smtClean="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kern="1200" dirty="0" smtClean="0">
                          <a:solidFill>
                            <a:srgbClr val="1F497D"/>
                          </a:solidFill>
                          <a:effectLst/>
                          <a:highlight>
                            <a:srgbClr val="00FF00"/>
                          </a:highlight>
                          <a:latin typeface="Calibri" panose="020F0502020204030204" pitchFamily="34" charset="0"/>
                          <a:ea typeface="宋体" panose="02010600030101010101" pitchFamily="2" charset="-122"/>
                          <a:cs typeface="+mn-cs"/>
                        </a:rPr>
                        <a:t>Israel</a:t>
                      </a:r>
                      <a:endParaRPr lang="zh-CN" altLang="zh-CN" sz="1050" kern="1200" dirty="0" smtClean="0">
                        <a:solidFill>
                          <a:srgbClr val="1F497D"/>
                        </a:solidFill>
                        <a:effectLst/>
                        <a:highlight>
                          <a:srgbClr val="00FF00"/>
                        </a:highligh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Eastern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a:solidFill>
                            <a:srgbClr val="1F497D"/>
                          </a:solidFill>
                          <a:effectLst/>
                          <a:highlight>
                            <a:srgbClr val="00FF00"/>
                          </a:highlight>
                          <a:latin typeface="Calibri" panose="020F0502020204030204" pitchFamily="34" charset="0"/>
                          <a:ea typeface="宋体" panose="02010600030101010101" pitchFamily="2" charset="-122"/>
                        </a:rPr>
                        <a:t>Pacific time</a:t>
                      </a:r>
                      <a:endParaRPr lang="zh-CN" sz="105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Beijing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7800">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AM1</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08:00-10:00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20:00-22:00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21:00-23:00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14:00-16:00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11:00-13:00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02:00-04:00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0815">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AM2</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10:30-12:30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22:30-00:30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23:30-01:30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16:30-18:30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13:30-15:30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900" dirty="0" smtClean="0">
                          <a:solidFill>
                            <a:srgbClr val="1F497D"/>
                          </a:solidFill>
                          <a:effectLst/>
                          <a:latin typeface="Calibri" panose="020F0502020204030204" pitchFamily="34" charset="0"/>
                          <a:ea typeface="宋体" panose="02010600030101010101" pitchFamily="2" charset="-122"/>
                        </a:rPr>
                        <a:t>04:30-06:30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5100">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 </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7165">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PM1</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13:30-15:30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01:30-03:30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02:30-04:30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19:30-21:30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16:30-18:30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07:30-09:30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1450">
                <a:tc>
                  <a:txBody>
                    <a:bodyPr/>
                    <a:lstStyle/>
                    <a:p>
                      <a:pPr>
                        <a:spcAft>
                          <a:spcPts val="0"/>
                        </a:spcAft>
                      </a:pPr>
                      <a:r>
                        <a:rPr lang="en-US" sz="900" b="1">
                          <a:solidFill>
                            <a:srgbClr val="FF0000"/>
                          </a:solidFill>
                          <a:effectLst/>
                          <a:latin typeface="Calibri" panose="020F0502020204030204" pitchFamily="34" charset="0"/>
                          <a:ea typeface="宋体" panose="02010600030101010101" pitchFamily="2" charset="-122"/>
                        </a:rPr>
                        <a:t>PM2</a:t>
                      </a:r>
                      <a:endParaRPr lang="zh-CN" sz="900" b="1">
                        <a:solidFill>
                          <a:srgbClr val="FF0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b="1" dirty="0">
                          <a:solidFill>
                            <a:srgbClr val="FF0000"/>
                          </a:solidFill>
                          <a:effectLst/>
                          <a:latin typeface="Calibri" panose="020F0502020204030204" pitchFamily="34" charset="0"/>
                          <a:ea typeface="宋体" panose="02010600030101010101" pitchFamily="2" charset="-122"/>
                        </a:rPr>
                        <a:t>16:00-18:00</a:t>
                      </a:r>
                      <a:endParaRPr lang="zh-CN" sz="900" b="1" dirty="0">
                        <a:solidFill>
                          <a:srgbClr val="FF0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b="1" dirty="0" smtClean="0">
                          <a:solidFill>
                            <a:srgbClr val="FF0000"/>
                          </a:solidFill>
                          <a:effectLst/>
                          <a:latin typeface="Calibri" panose="020F0502020204030204" pitchFamily="34" charset="0"/>
                          <a:ea typeface="宋体" panose="02010600030101010101" pitchFamily="2" charset="-122"/>
                        </a:rPr>
                        <a:t>04:00-06:00</a:t>
                      </a:r>
                      <a:endParaRPr lang="zh-CN" sz="900" b="1" dirty="0">
                        <a:solidFill>
                          <a:srgbClr val="FF0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b="1" dirty="0" smtClean="0">
                          <a:solidFill>
                            <a:srgbClr val="FF0000"/>
                          </a:solidFill>
                          <a:effectLst/>
                          <a:latin typeface="Calibri" panose="020F0502020204030204" pitchFamily="34" charset="0"/>
                          <a:ea typeface="宋体" panose="02010600030101010101" pitchFamily="2" charset="-122"/>
                        </a:rPr>
                        <a:t>05:00-07:00</a:t>
                      </a:r>
                      <a:endParaRPr lang="zh-CN" sz="900" b="1" dirty="0">
                        <a:solidFill>
                          <a:srgbClr val="FF0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b="1" dirty="0">
                          <a:solidFill>
                            <a:srgbClr val="FF0000"/>
                          </a:solidFill>
                          <a:effectLst/>
                          <a:latin typeface="Calibri" panose="020F0502020204030204" pitchFamily="34" charset="0"/>
                          <a:ea typeface="宋体" panose="02010600030101010101" pitchFamily="2" charset="-122"/>
                        </a:rPr>
                        <a:t>22:00-00:00</a:t>
                      </a:r>
                      <a:endParaRPr lang="zh-CN" sz="900" b="1" dirty="0">
                        <a:solidFill>
                          <a:srgbClr val="FF0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b="1" dirty="0" smtClean="0">
                          <a:solidFill>
                            <a:srgbClr val="FF0000"/>
                          </a:solidFill>
                          <a:effectLst/>
                          <a:latin typeface="Calibri" panose="020F0502020204030204" pitchFamily="34" charset="0"/>
                          <a:ea typeface="宋体" panose="02010600030101010101" pitchFamily="2" charset="-122"/>
                        </a:rPr>
                        <a:t>19:00-21:00</a:t>
                      </a:r>
                      <a:endParaRPr lang="zh-CN" sz="900" b="1" dirty="0">
                        <a:solidFill>
                          <a:srgbClr val="FF0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b="1" dirty="0" smtClean="0">
                          <a:solidFill>
                            <a:srgbClr val="FF0000"/>
                          </a:solidFill>
                          <a:effectLst/>
                          <a:latin typeface="Calibri" panose="020F0502020204030204" pitchFamily="34" charset="0"/>
                          <a:ea typeface="宋体" panose="02010600030101010101" pitchFamily="2" charset="-122"/>
                        </a:rPr>
                        <a:t>10:00-12:00</a:t>
                      </a:r>
                      <a:endParaRPr lang="zh-CN" sz="900" b="1" dirty="0">
                        <a:solidFill>
                          <a:srgbClr val="FF0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3820">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 </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6055">
                <a:tc>
                  <a:txBody>
                    <a:bodyPr/>
                    <a:lstStyle/>
                    <a:p>
                      <a:pPr>
                        <a:spcAft>
                          <a:spcPts val="0"/>
                        </a:spcAft>
                      </a:pPr>
                      <a:r>
                        <a:rPr lang="en-US" sz="900">
                          <a:solidFill>
                            <a:srgbClr val="0000FF"/>
                          </a:solidFill>
                          <a:effectLst/>
                          <a:latin typeface="Calibri" panose="020F0502020204030204" pitchFamily="34" charset="0"/>
                          <a:ea typeface="宋体" panose="02010600030101010101" pitchFamily="2" charset="-122"/>
                        </a:rPr>
                        <a:t>Evening 1</a:t>
                      </a:r>
                      <a:endParaRPr lang="zh-CN" sz="900">
                        <a:solidFill>
                          <a:srgbClr val="0000FF"/>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00FF"/>
                          </a:solidFill>
                          <a:effectLst/>
                          <a:latin typeface="Calibri" panose="020F0502020204030204" pitchFamily="34" charset="0"/>
                          <a:ea typeface="宋体" panose="02010600030101010101" pitchFamily="2" charset="-122"/>
                        </a:rPr>
                        <a:t>19:30-21:30</a:t>
                      </a:r>
                      <a:endParaRPr lang="zh-CN" sz="900" dirty="0">
                        <a:solidFill>
                          <a:srgbClr val="0000FF"/>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00FF"/>
                          </a:solidFill>
                          <a:effectLst/>
                          <a:latin typeface="Calibri" panose="020F0502020204030204" pitchFamily="34" charset="0"/>
                          <a:ea typeface="宋体" panose="02010600030101010101" pitchFamily="2" charset="-122"/>
                        </a:rPr>
                        <a:t>07:30-09:30</a:t>
                      </a:r>
                      <a:endParaRPr lang="zh-CN" sz="900" dirty="0">
                        <a:solidFill>
                          <a:srgbClr val="0000FF"/>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00FF"/>
                          </a:solidFill>
                          <a:effectLst/>
                          <a:latin typeface="Calibri" panose="020F0502020204030204" pitchFamily="34" charset="0"/>
                          <a:ea typeface="宋体" panose="02010600030101010101" pitchFamily="2" charset="-122"/>
                        </a:rPr>
                        <a:t>08:30-10:30</a:t>
                      </a:r>
                      <a:endParaRPr lang="zh-CN" sz="900" dirty="0">
                        <a:solidFill>
                          <a:srgbClr val="0000FF"/>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00FF"/>
                          </a:solidFill>
                          <a:effectLst/>
                          <a:latin typeface="Calibri" panose="020F0502020204030204" pitchFamily="34" charset="0"/>
                          <a:ea typeface="宋体" panose="02010600030101010101" pitchFamily="2" charset="-122"/>
                        </a:rPr>
                        <a:t>01:30-03:30</a:t>
                      </a:r>
                      <a:endParaRPr lang="zh-CN" sz="900" dirty="0">
                        <a:solidFill>
                          <a:srgbClr val="0000FF"/>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00FF"/>
                          </a:solidFill>
                          <a:effectLst/>
                          <a:latin typeface="Calibri" panose="020F0502020204030204" pitchFamily="34" charset="0"/>
                          <a:ea typeface="宋体" panose="02010600030101010101" pitchFamily="2" charset="-122"/>
                        </a:rPr>
                        <a:t>22:30-00:30</a:t>
                      </a:r>
                      <a:endParaRPr lang="zh-CN" sz="900" dirty="0">
                        <a:solidFill>
                          <a:srgbClr val="0000FF"/>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00FF"/>
                          </a:solidFill>
                          <a:effectLst/>
                          <a:latin typeface="Calibri" panose="020F0502020204030204" pitchFamily="34" charset="0"/>
                          <a:ea typeface="宋体" panose="02010600030101010101" pitchFamily="2" charset="-122"/>
                        </a:rPr>
                        <a:t>13:30-15:30</a:t>
                      </a:r>
                      <a:endParaRPr lang="zh-CN" sz="900" dirty="0">
                        <a:solidFill>
                          <a:srgbClr val="0000FF"/>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4450">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Evening 2</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22:00-00:00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10:00-12:00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11:00-13:00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04:00-06:00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01:00-03:00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16:00-18:00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91342276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838200"/>
            <a:ext cx="112776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3200" dirty="0"/>
              <a:t>Guidance for Mix mode July </a:t>
            </a:r>
            <a:r>
              <a:rPr lang="en-US" altLang="zh-CN" sz="3200" dirty="0" smtClean="0"/>
              <a:t>Plenary</a:t>
            </a:r>
            <a:endParaRPr lang="en-US" altLang="zh-CN" sz="3200" dirty="0"/>
          </a:p>
        </p:txBody>
      </p:sp>
      <p:sp>
        <p:nvSpPr>
          <p:cNvPr id="5" name="Rectangle 3"/>
          <p:cNvSpPr txBox="1">
            <a:spLocks noChangeArrowheads="1"/>
          </p:cNvSpPr>
          <p:nvPr/>
        </p:nvSpPr>
        <p:spPr bwMode="auto">
          <a:xfrm>
            <a:off x="457200" y="1295400"/>
            <a:ext cx="115062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800" kern="0" dirty="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r>
              <a:rPr lang="en-US" altLang="zh-CN" sz="1800" b="1" kern="0" dirty="0" smtClean="0">
                <a:latin typeface="Arial" panose="020B0604020202020204" pitchFamily="34" charset="0"/>
                <a:cs typeface="Arial" panose="020B0604020202020204" pitchFamily="34" charset="0"/>
              </a:rPr>
              <a:t>Host</a:t>
            </a:r>
            <a:endParaRPr lang="en-US" altLang="zh-CN" sz="1800" b="1" kern="0" dirty="0">
              <a:latin typeface="Arial" panose="020B0604020202020204" pitchFamily="34" charset="0"/>
              <a:cs typeface="Arial" panose="020B0604020202020204" pitchFamily="34" charset="0"/>
            </a:endParaRPr>
          </a:p>
          <a:p>
            <a:pPr lvl="1" algn="just">
              <a:buFont typeface="Arial" panose="020B0604020202020204" pitchFamily="34" charset="0"/>
              <a:buChar char="–"/>
              <a:defRPr/>
            </a:pPr>
            <a:r>
              <a:rPr lang="en-US" altLang="zh-CN" sz="1400" dirty="0" smtClean="0">
                <a:latin typeface="Arial" panose="020B0604020202020204" pitchFamily="34" charset="0"/>
                <a:cs typeface="Arial" panose="020B0604020202020204" pitchFamily="34" charset="0"/>
              </a:rPr>
              <a:t>Chair (Tony) will </a:t>
            </a:r>
            <a:r>
              <a:rPr lang="en-US" altLang="zh-CN" sz="1400" dirty="0" smtClean="0">
                <a:solidFill>
                  <a:srgbClr val="0000FF"/>
                </a:solidFill>
                <a:latin typeface="Arial" panose="020B0604020202020204" pitchFamily="34" charset="0"/>
                <a:cs typeface="Arial" panose="020B0604020202020204" pitchFamily="34" charset="0"/>
              </a:rPr>
              <a:t>host</a:t>
            </a:r>
            <a:r>
              <a:rPr lang="en-US" altLang="zh-CN" sz="1400" dirty="0" smtClean="0">
                <a:latin typeface="Arial" panose="020B0604020202020204" pitchFamily="34" charset="0"/>
                <a:cs typeface="Arial" panose="020B0604020202020204" pitchFamily="34" charset="0"/>
              </a:rPr>
              <a:t> the meeting online</a:t>
            </a:r>
          </a:p>
          <a:p>
            <a:pPr lvl="1" algn="just">
              <a:buFont typeface="Arial" panose="020B0604020202020204" pitchFamily="34" charset="0"/>
              <a:buChar char="–"/>
              <a:defRPr/>
            </a:pPr>
            <a:r>
              <a:rPr lang="en-US" altLang="zh-CN" sz="1400" dirty="0" smtClean="0">
                <a:latin typeface="Arial" panose="020B0604020202020204" pitchFamily="34" charset="0"/>
                <a:cs typeface="Arial" panose="020B0604020202020204" pitchFamily="34" charset="0"/>
              </a:rPr>
              <a:t>One Vice chair will handle </a:t>
            </a:r>
            <a:r>
              <a:rPr lang="en-US" altLang="zh-CN" sz="1400" dirty="0">
                <a:latin typeface="Arial" panose="020B0604020202020204" pitchFamily="34" charset="0"/>
                <a:cs typeface="Arial" panose="020B0604020202020204" pitchFamily="34" charset="0"/>
              </a:rPr>
              <a:t>the </a:t>
            </a:r>
            <a:r>
              <a:rPr lang="en-US" altLang="zh-CN" sz="1400" dirty="0" smtClean="0">
                <a:solidFill>
                  <a:srgbClr val="0000FF"/>
                </a:solidFill>
                <a:latin typeface="Arial" panose="020B0604020202020204" pitchFamily="34" charset="0"/>
                <a:cs typeface="Arial" panose="020B0604020202020204" pitchFamily="34" charset="0"/>
              </a:rPr>
              <a:t>audio/video</a:t>
            </a:r>
            <a:r>
              <a:rPr lang="en-US" altLang="zh-CN" sz="1400" dirty="0" smtClean="0">
                <a:latin typeface="Arial" panose="020B0604020202020204" pitchFamily="34" charset="0"/>
                <a:cs typeface="Arial" panose="020B0604020202020204" pitchFamily="34" charset="0"/>
              </a:rPr>
              <a:t>, the other Vice chair will keep </a:t>
            </a:r>
            <a:r>
              <a:rPr lang="en-US" altLang="zh-CN" sz="1400" dirty="0">
                <a:solidFill>
                  <a:srgbClr val="0000FF"/>
                </a:solidFill>
                <a:latin typeface="Arial" panose="020B0604020202020204" pitchFamily="34" charset="0"/>
                <a:cs typeface="Arial" panose="020B0604020202020204" pitchFamily="34" charset="0"/>
              </a:rPr>
              <a:t>things in </a:t>
            </a:r>
            <a:r>
              <a:rPr lang="en-US" altLang="zh-CN" sz="1400" dirty="0" smtClean="0">
                <a:solidFill>
                  <a:srgbClr val="0000FF"/>
                </a:solidFill>
                <a:latin typeface="Arial" panose="020B0604020202020204" pitchFamily="34" charset="0"/>
                <a:cs typeface="Arial" panose="020B0604020202020204" pitchFamily="34" charset="0"/>
              </a:rPr>
              <a:t>order</a:t>
            </a:r>
            <a:r>
              <a:rPr lang="en-US" altLang="zh-CN" sz="1400" dirty="0" smtClean="0">
                <a:latin typeface="Arial" panose="020B0604020202020204" pitchFamily="34" charset="0"/>
                <a:cs typeface="Arial" panose="020B0604020202020204" pitchFamily="34" charset="0"/>
              </a:rPr>
              <a:t>, e.g., the queue</a:t>
            </a:r>
          </a:p>
          <a:p>
            <a:pPr lvl="2" algn="just">
              <a:buSzPct val="50000"/>
              <a:buFont typeface="Wingdings" panose="05000000000000000000" pitchFamily="2" charset="2"/>
              <a:buChar char="n"/>
              <a:defRPr/>
            </a:pPr>
            <a:r>
              <a:rPr lang="en-US" altLang="zh-CN" dirty="0">
                <a:latin typeface="Arial" panose="020B0604020202020204" pitchFamily="34" charset="0"/>
                <a:cs typeface="Arial" panose="020B0604020202020204" pitchFamily="34" charset="0"/>
              </a:rPr>
              <a:t>Suggest to go to the meeting room to </a:t>
            </a:r>
            <a:r>
              <a:rPr lang="en-US" altLang="zh-CN" dirty="0">
                <a:solidFill>
                  <a:srgbClr val="0000FF"/>
                </a:solidFill>
                <a:latin typeface="Arial" panose="020B0604020202020204" pitchFamily="34" charset="0"/>
                <a:cs typeface="Arial" panose="020B0604020202020204" pitchFamily="34" charset="0"/>
              </a:rPr>
              <a:t>test</a:t>
            </a:r>
            <a:r>
              <a:rPr lang="en-US" altLang="zh-CN" dirty="0">
                <a:latin typeface="Arial" panose="020B0604020202020204" pitchFamily="34" charset="0"/>
                <a:cs typeface="Arial" panose="020B0604020202020204" pitchFamily="34" charset="0"/>
              </a:rPr>
              <a:t> all the </a:t>
            </a:r>
            <a:r>
              <a:rPr lang="en-US" altLang="zh-CN" dirty="0" smtClean="0">
                <a:latin typeface="Arial" panose="020B0604020202020204" pitchFamily="34" charset="0"/>
                <a:cs typeface="Arial" panose="020B0604020202020204" pitchFamily="34" charset="0"/>
              </a:rPr>
              <a:t>things (e.g., audio, confirm the computer and connection to projector), </a:t>
            </a:r>
            <a:r>
              <a:rPr lang="en-US" altLang="zh-CN" dirty="0">
                <a:latin typeface="Arial" panose="020B0604020202020204" pitchFamily="34" charset="0"/>
                <a:cs typeface="Arial" panose="020B0604020202020204" pitchFamily="34" charset="0"/>
              </a:rPr>
              <a:t>before the first session, e.g., Sunday night.</a:t>
            </a:r>
          </a:p>
          <a:p>
            <a:pPr lvl="1" algn="just">
              <a:buFont typeface="Arial" panose="020B0604020202020204" pitchFamily="34" charset="0"/>
              <a:buChar char="–"/>
              <a:defRPr/>
            </a:pPr>
            <a:r>
              <a:rPr lang="en-US" altLang="zh-CN" sz="1400" dirty="0" smtClean="0">
                <a:latin typeface="Arial" panose="020B0604020202020204" pitchFamily="34" charset="0"/>
                <a:cs typeface="Arial" panose="020B0604020202020204" pitchFamily="34" charset="0"/>
              </a:rPr>
              <a:t>Secretary (Leif) </a:t>
            </a:r>
            <a:r>
              <a:rPr lang="en-US" altLang="zh-CN" sz="1400" dirty="0">
                <a:latin typeface="Arial" panose="020B0604020202020204" pitchFamily="34" charset="0"/>
                <a:cs typeface="Arial" panose="020B0604020202020204" pitchFamily="34" charset="0"/>
              </a:rPr>
              <a:t>could focus on the </a:t>
            </a:r>
            <a:r>
              <a:rPr lang="en-US" altLang="zh-CN" sz="1400" dirty="0" smtClean="0">
                <a:solidFill>
                  <a:srgbClr val="0000FF"/>
                </a:solidFill>
                <a:latin typeface="Arial" panose="020B0604020202020204" pitchFamily="34" charset="0"/>
                <a:cs typeface="Arial" panose="020B0604020202020204" pitchFamily="34" charset="0"/>
              </a:rPr>
              <a:t>minutes</a:t>
            </a:r>
          </a:p>
          <a:p>
            <a:pPr lvl="1" algn="just">
              <a:buFont typeface="Arial" panose="020B0604020202020204" pitchFamily="34" charset="0"/>
              <a:buChar char="–"/>
              <a:defRPr/>
            </a:pPr>
            <a:r>
              <a:rPr lang="en-US" altLang="zh-CN" sz="1400" dirty="0">
                <a:latin typeface="Arial" panose="020B0604020202020204" pitchFamily="34" charset="0"/>
                <a:cs typeface="Arial" panose="020B0604020202020204" pitchFamily="34" charset="0"/>
              </a:rPr>
              <a:t>Editor (Claudio) could focus on keeping track of </a:t>
            </a:r>
            <a:r>
              <a:rPr lang="en-US" altLang="zh-CN" sz="1400" dirty="0" smtClean="0">
                <a:solidFill>
                  <a:srgbClr val="0000FF"/>
                </a:solidFill>
                <a:latin typeface="Arial" panose="020B0604020202020204" pitchFamily="34" charset="0"/>
                <a:cs typeface="Arial" panose="020B0604020202020204" pitchFamily="34" charset="0"/>
              </a:rPr>
              <a:t>CID</a:t>
            </a:r>
            <a:endParaRPr lang="en-US" altLang="zh-CN" sz="1400" dirty="0">
              <a:solidFill>
                <a:srgbClr val="0000FF"/>
              </a:solidFill>
              <a:latin typeface="Arial" panose="020B0604020202020204" pitchFamily="34" charset="0"/>
              <a:cs typeface="Arial" panose="020B0604020202020204" pitchFamily="34" charset="0"/>
            </a:endParaRPr>
          </a:p>
          <a:p>
            <a:pPr lvl="1" algn="just">
              <a:buFont typeface="Arial" panose="020B0604020202020204" pitchFamily="34" charset="0"/>
              <a:buChar char="–"/>
              <a:defRPr/>
            </a:pPr>
            <a:endParaRPr lang="en-US" altLang="zh-CN" sz="1400" dirty="0">
              <a:solidFill>
                <a:srgbClr val="0000FF"/>
              </a:solidFill>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r>
              <a:rPr lang="en-US" altLang="zh-CN" sz="1800" b="1" kern="0" dirty="0" smtClean="0">
                <a:latin typeface="Arial" panose="020B0604020202020204" pitchFamily="34" charset="0"/>
                <a:cs typeface="Arial" panose="020B0604020202020204" pitchFamily="34" charset="0"/>
              </a:rPr>
              <a:t>Participant</a:t>
            </a:r>
            <a:endParaRPr lang="en-US" altLang="zh-CN" sz="1800" b="1" kern="0" dirty="0">
              <a:latin typeface="Arial" panose="020B0604020202020204" pitchFamily="34" charset="0"/>
              <a:cs typeface="Arial" panose="020B0604020202020204" pitchFamily="34" charset="0"/>
            </a:endParaRPr>
          </a:p>
          <a:p>
            <a:pPr lvl="1" algn="just">
              <a:buFont typeface="Arial" panose="020B0604020202020204" pitchFamily="34" charset="0"/>
              <a:buChar char="–"/>
              <a:defRPr/>
            </a:pPr>
            <a:r>
              <a:rPr lang="en-US" altLang="zh-CN" sz="1400" b="1" dirty="0" smtClean="0">
                <a:latin typeface="Arial" panose="020B0604020202020204" pitchFamily="34" charset="0"/>
                <a:cs typeface="Arial" panose="020B0604020202020204" pitchFamily="34" charset="0"/>
              </a:rPr>
              <a:t>Join</a:t>
            </a:r>
            <a:r>
              <a:rPr lang="en-US" altLang="zh-CN" sz="1400" dirty="0" smtClean="0">
                <a:latin typeface="Arial" panose="020B0604020202020204" pitchFamily="34" charset="0"/>
                <a:cs typeface="Arial" panose="020B0604020202020204" pitchFamily="34" charset="0"/>
              </a:rPr>
              <a:t>: All the “</a:t>
            </a:r>
            <a:r>
              <a:rPr lang="en-US" altLang="zh-CN" sz="1400" dirty="0" smtClean="0">
                <a:solidFill>
                  <a:srgbClr val="0000FF"/>
                </a:solidFill>
                <a:latin typeface="Arial" panose="020B0604020202020204" pitchFamily="34" charset="0"/>
                <a:cs typeface="Arial" panose="020B0604020202020204" pitchFamily="34" charset="0"/>
              </a:rPr>
              <a:t>in person</a:t>
            </a:r>
            <a:r>
              <a:rPr lang="en-US" altLang="zh-CN" sz="1400" dirty="0" smtClean="0">
                <a:latin typeface="Arial" panose="020B0604020202020204" pitchFamily="34" charset="0"/>
                <a:cs typeface="Arial" panose="020B0604020202020204" pitchFamily="34" charset="0"/>
              </a:rPr>
              <a:t>” member shall select “</a:t>
            </a:r>
            <a:r>
              <a:rPr lang="en-US" altLang="zh-CN" sz="1400" dirty="0" smtClean="0">
                <a:solidFill>
                  <a:srgbClr val="0000FF"/>
                </a:solidFill>
                <a:latin typeface="Arial" panose="020B0604020202020204" pitchFamily="34" charset="0"/>
                <a:cs typeface="Arial" panose="020B0604020202020204" pitchFamily="34" charset="0"/>
              </a:rPr>
              <a:t>no audio</a:t>
            </a:r>
            <a:r>
              <a:rPr lang="en-US" altLang="zh-CN" sz="1400" dirty="0" smtClean="0">
                <a:latin typeface="Arial" panose="020B0604020202020204" pitchFamily="34" charset="0"/>
                <a:cs typeface="Arial" panose="020B0604020202020204" pitchFamily="34" charset="0"/>
              </a:rPr>
              <a:t>” </a:t>
            </a:r>
            <a:r>
              <a:rPr lang="en-US" altLang="zh-CN" sz="1400" dirty="0">
                <a:latin typeface="Arial" panose="020B0604020202020204" pitchFamily="34" charset="0"/>
                <a:cs typeface="Arial" panose="020B0604020202020204" pitchFamily="34" charset="0"/>
              </a:rPr>
              <a:t>option on </a:t>
            </a:r>
            <a:r>
              <a:rPr lang="en-US" altLang="zh-CN" sz="1400" dirty="0" smtClean="0">
                <a:latin typeface="Arial" panose="020B0604020202020204" pitchFamily="34" charset="0"/>
                <a:cs typeface="Arial" panose="020B0604020202020204" pitchFamily="34" charset="0"/>
              </a:rPr>
              <a:t>joining </a:t>
            </a:r>
            <a:r>
              <a:rPr lang="en-US" altLang="zh-CN" sz="1400" dirty="0" err="1" smtClean="0">
                <a:latin typeface="Arial" panose="020B0604020202020204" pitchFamily="34" charset="0"/>
                <a:cs typeface="Arial" panose="020B0604020202020204" pitchFamily="34" charset="0"/>
              </a:rPr>
              <a:t>Webex</a:t>
            </a:r>
            <a:r>
              <a:rPr lang="en-US" altLang="zh-CN" sz="1400" dirty="0" smtClean="0">
                <a:latin typeface="Arial" panose="020B0604020202020204" pitchFamily="34" charset="0"/>
                <a:cs typeface="Arial" panose="020B0604020202020204" pitchFamily="34" charset="0"/>
              </a:rPr>
              <a:t>, in order to </a:t>
            </a:r>
            <a:r>
              <a:rPr lang="en-US" altLang="zh-CN" sz="1400" dirty="0">
                <a:latin typeface="Arial" panose="020B0604020202020204" pitchFamily="34" charset="0"/>
                <a:cs typeface="Arial" panose="020B0604020202020204" pitchFamily="34" charset="0"/>
              </a:rPr>
              <a:t>avoid audio problems (feedback</a:t>
            </a:r>
            <a:r>
              <a:rPr lang="en-US" altLang="zh-CN" sz="1400" dirty="0" smtClean="0">
                <a:latin typeface="Arial" panose="020B0604020202020204" pitchFamily="34" charset="0"/>
                <a:cs typeface="Arial" panose="020B0604020202020204" pitchFamily="34" charset="0"/>
              </a:rPr>
              <a:t>)</a:t>
            </a:r>
          </a:p>
          <a:p>
            <a:pPr lvl="1" algn="just">
              <a:buFont typeface="Arial" panose="020B0604020202020204" pitchFamily="34" charset="0"/>
              <a:buChar char="–"/>
              <a:defRPr/>
            </a:pPr>
            <a:r>
              <a:rPr lang="en-US" altLang="zh-CN" sz="1400" b="1" dirty="0" smtClean="0">
                <a:latin typeface="Arial" panose="020B0604020202020204" pitchFamily="34" charset="0"/>
                <a:cs typeface="Arial" panose="020B0604020202020204" pitchFamily="34" charset="0"/>
              </a:rPr>
              <a:t>Queue</a:t>
            </a:r>
            <a:r>
              <a:rPr lang="en-US" altLang="zh-CN" sz="1400" dirty="0" smtClean="0">
                <a:latin typeface="Arial" panose="020B0604020202020204" pitchFamily="34" charset="0"/>
                <a:cs typeface="Arial" panose="020B0604020202020204" pitchFamily="34" charset="0"/>
              </a:rPr>
              <a:t>: All “</a:t>
            </a:r>
            <a:r>
              <a:rPr lang="en-US" altLang="zh-CN" sz="1400" dirty="0" smtClean="0">
                <a:solidFill>
                  <a:srgbClr val="0000FF"/>
                </a:solidFill>
                <a:latin typeface="Arial" panose="020B0604020202020204" pitchFamily="34" charset="0"/>
                <a:cs typeface="Arial" panose="020B0604020202020204" pitchFamily="34" charset="0"/>
              </a:rPr>
              <a:t>Queue</a:t>
            </a:r>
            <a:r>
              <a:rPr lang="en-US" altLang="zh-CN" sz="1400" dirty="0" smtClean="0">
                <a:latin typeface="Arial" panose="020B0604020202020204" pitchFamily="34" charset="0"/>
                <a:cs typeface="Arial" panose="020B0604020202020204" pitchFamily="34" charset="0"/>
              </a:rPr>
              <a:t>” should be requested </a:t>
            </a:r>
            <a:r>
              <a:rPr lang="en-US" altLang="zh-CN" sz="1400" dirty="0" smtClean="0">
                <a:solidFill>
                  <a:srgbClr val="0000FF"/>
                </a:solidFill>
                <a:latin typeface="Arial" panose="020B0604020202020204" pitchFamily="34" charset="0"/>
                <a:cs typeface="Arial" panose="020B0604020202020204" pitchFamily="34" charset="0"/>
              </a:rPr>
              <a:t>online</a:t>
            </a:r>
            <a:r>
              <a:rPr lang="en-US" altLang="zh-CN" sz="1400" dirty="0" smtClean="0">
                <a:latin typeface="Arial" panose="020B0604020202020204" pitchFamily="34" charset="0"/>
                <a:cs typeface="Arial" panose="020B0604020202020204" pitchFamily="34" charset="0"/>
              </a:rPr>
              <a:t>, in order to track the order easier</a:t>
            </a:r>
          </a:p>
          <a:p>
            <a:pPr lvl="2" algn="just">
              <a:buSzPct val="50000"/>
              <a:buFont typeface="Wingdings" panose="05000000000000000000" pitchFamily="2" charset="2"/>
              <a:buChar char="n"/>
              <a:defRPr/>
            </a:pPr>
            <a:r>
              <a:rPr lang="en-US" altLang="zh-CN" dirty="0" smtClean="0">
                <a:latin typeface="Arial" panose="020B0604020202020204" pitchFamily="34" charset="0"/>
                <a:cs typeface="Arial" panose="020B0604020202020204" pitchFamily="34" charset="0"/>
              </a:rPr>
              <a:t>“In </a:t>
            </a:r>
            <a:r>
              <a:rPr lang="en-US" altLang="zh-CN" dirty="0">
                <a:latin typeface="Arial" panose="020B0604020202020204" pitchFamily="34" charset="0"/>
                <a:cs typeface="Arial" panose="020B0604020202020204" pitchFamily="34" charset="0"/>
              </a:rPr>
              <a:t>person” </a:t>
            </a:r>
            <a:r>
              <a:rPr lang="en-US" altLang="zh-CN" dirty="0" smtClean="0">
                <a:latin typeface="Arial" panose="020B0604020202020204" pitchFamily="34" charset="0"/>
                <a:cs typeface="Arial" panose="020B0604020202020204" pitchFamily="34" charset="0"/>
              </a:rPr>
              <a:t>member </a:t>
            </a:r>
            <a:r>
              <a:rPr lang="en-US" altLang="zh-CN" dirty="0">
                <a:latin typeface="Arial" panose="020B0604020202020204" pitchFamily="34" charset="0"/>
                <a:cs typeface="Arial" panose="020B0604020202020204" pitchFamily="34" charset="0"/>
              </a:rPr>
              <a:t>should </a:t>
            </a:r>
            <a:r>
              <a:rPr lang="en-US" altLang="zh-CN" dirty="0" smtClean="0">
                <a:latin typeface="Arial" panose="020B0604020202020204" pitchFamily="34" charset="0"/>
                <a:cs typeface="Arial" panose="020B0604020202020204" pitchFamily="34" charset="0"/>
              </a:rPr>
              <a:t>request the “Queue” </a:t>
            </a:r>
            <a:r>
              <a:rPr lang="en-US" altLang="zh-CN" dirty="0">
                <a:solidFill>
                  <a:srgbClr val="0000FF"/>
                </a:solidFill>
                <a:latin typeface="Arial" panose="020B0604020202020204" pitchFamily="34" charset="0"/>
                <a:cs typeface="Arial" panose="020B0604020202020204" pitchFamily="34" charset="0"/>
              </a:rPr>
              <a:t>online</a:t>
            </a:r>
            <a:r>
              <a:rPr lang="en-US" altLang="zh-CN" dirty="0" smtClean="0">
                <a:latin typeface="Arial" panose="020B0604020202020204" pitchFamily="34" charset="0"/>
                <a:cs typeface="Arial" panose="020B0604020202020204" pitchFamily="34" charset="0"/>
              </a:rPr>
              <a:t>, and then go to the microphone</a:t>
            </a:r>
          </a:p>
          <a:p>
            <a:pPr lvl="1" algn="just">
              <a:buFont typeface="Arial" panose="020B0604020202020204" pitchFamily="34" charset="0"/>
              <a:buChar char="–"/>
              <a:defRPr/>
            </a:pPr>
            <a:r>
              <a:rPr lang="en-US" altLang="zh-CN" sz="1400" b="1" dirty="0" smtClean="0">
                <a:latin typeface="Arial" panose="020B0604020202020204" pitchFamily="34" charset="0"/>
                <a:cs typeface="Arial" panose="020B0604020202020204" pitchFamily="34" charset="0"/>
              </a:rPr>
              <a:t>Vote</a:t>
            </a:r>
            <a:r>
              <a:rPr lang="en-US" altLang="zh-CN" sz="1400" dirty="0" smtClean="0">
                <a:latin typeface="Arial" panose="020B0604020202020204" pitchFamily="34" charset="0"/>
                <a:cs typeface="Arial" panose="020B0604020202020204" pitchFamily="34" charset="0"/>
              </a:rPr>
              <a:t>: All </a:t>
            </a:r>
            <a:r>
              <a:rPr lang="en-US" altLang="zh-CN" sz="1400" dirty="0">
                <a:solidFill>
                  <a:srgbClr val="0000FF"/>
                </a:solidFill>
                <a:latin typeface="Arial" panose="020B0604020202020204" pitchFamily="34" charset="0"/>
                <a:cs typeface="Arial" panose="020B0604020202020204" pitchFamily="34" charset="0"/>
              </a:rPr>
              <a:t>V</a:t>
            </a:r>
            <a:r>
              <a:rPr lang="en-US" altLang="zh-CN" sz="1400" dirty="0" smtClean="0">
                <a:solidFill>
                  <a:srgbClr val="0000FF"/>
                </a:solidFill>
                <a:latin typeface="Arial" panose="020B0604020202020204" pitchFamily="34" charset="0"/>
                <a:cs typeface="Arial" panose="020B0604020202020204" pitchFamily="34" charset="0"/>
              </a:rPr>
              <a:t>otes</a:t>
            </a:r>
            <a:r>
              <a:rPr lang="en-US" altLang="zh-CN" sz="1400" dirty="0" smtClean="0">
                <a:latin typeface="Arial" panose="020B0604020202020204" pitchFamily="34" charset="0"/>
                <a:cs typeface="Arial" panose="020B0604020202020204" pitchFamily="34" charset="0"/>
              </a:rPr>
              <a:t> (SP/Motion) will be conducted on </a:t>
            </a:r>
            <a:r>
              <a:rPr lang="en-US" altLang="zh-CN" sz="1400" dirty="0" err="1" smtClean="0">
                <a:solidFill>
                  <a:srgbClr val="0000FF"/>
                </a:solidFill>
                <a:latin typeface="Arial" panose="020B0604020202020204" pitchFamily="34" charset="0"/>
                <a:cs typeface="Arial" panose="020B0604020202020204" pitchFamily="34" charset="0"/>
              </a:rPr>
              <a:t>Webex</a:t>
            </a:r>
            <a:endParaRPr lang="en-US" altLang="zh-CN" sz="1400" dirty="0" smtClean="0">
              <a:solidFill>
                <a:srgbClr val="0000FF"/>
              </a:solidFill>
              <a:latin typeface="Arial" panose="020B0604020202020204" pitchFamily="34" charset="0"/>
              <a:cs typeface="Arial" panose="020B0604020202020204" pitchFamily="34" charset="0"/>
            </a:endParaRPr>
          </a:p>
          <a:p>
            <a:pPr lvl="1" algn="just">
              <a:buFont typeface="Arial" panose="020B0604020202020204" pitchFamily="34" charset="0"/>
              <a:buChar char="–"/>
              <a:defRPr/>
            </a:pPr>
            <a:r>
              <a:rPr lang="en-US" altLang="zh-CN" sz="1400" b="1" dirty="0" smtClean="0">
                <a:latin typeface="Arial" panose="020B0604020202020204" pitchFamily="34" charset="0"/>
                <a:cs typeface="Arial" panose="020B0604020202020204" pitchFamily="34" charset="0"/>
              </a:rPr>
              <a:t>Present</a:t>
            </a:r>
            <a:r>
              <a:rPr lang="en-US" altLang="zh-CN" sz="1400" dirty="0" smtClean="0">
                <a:latin typeface="Arial" panose="020B0604020202020204" pitchFamily="34" charset="0"/>
                <a:cs typeface="Arial" panose="020B0604020202020204" pitchFamily="34" charset="0"/>
              </a:rPr>
              <a:t>: Presenter shall go </a:t>
            </a:r>
            <a:r>
              <a:rPr lang="en-US" altLang="zh-CN" sz="1400" dirty="0">
                <a:latin typeface="Arial" panose="020B0604020202020204" pitchFamily="34" charset="0"/>
                <a:cs typeface="Arial" panose="020B0604020202020204" pitchFamily="34" charset="0"/>
              </a:rPr>
              <a:t>to the </a:t>
            </a:r>
            <a:r>
              <a:rPr lang="en-US" altLang="zh-CN" sz="1400" dirty="0" smtClean="0">
                <a:solidFill>
                  <a:srgbClr val="0000FF"/>
                </a:solidFill>
                <a:latin typeface="Arial" panose="020B0604020202020204" pitchFamily="34" charset="0"/>
                <a:cs typeface="Arial" panose="020B0604020202020204" pitchFamily="34" charset="0"/>
              </a:rPr>
              <a:t>platform</a:t>
            </a:r>
            <a:r>
              <a:rPr lang="en-US" altLang="zh-CN" sz="1400" dirty="0" smtClean="0">
                <a:latin typeface="Arial" panose="020B0604020202020204" pitchFamily="34" charset="0"/>
                <a:cs typeface="Arial" panose="020B0604020202020204" pitchFamily="34" charset="0"/>
              </a:rPr>
              <a:t>, </a:t>
            </a:r>
            <a:r>
              <a:rPr lang="en-US" altLang="zh-CN" sz="1400" dirty="0">
                <a:latin typeface="Arial" panose="020B0604020202020204" pitchFamily="34" charset="0"/>
                <a:cs typeface="Arial" panose="020B0604020202020204" pitchFamily="34" charset="0"/>
              </a:rPr>
              <a:t>talk into </a:t>
            </a:r>
            <a:r>
              <a:rPr lang="en-US" altLang="zh-CN" sz="1400" dirty="0">
                <a:solidFill>
                  <a:srgbClr val="0000FF"/>
                </a:solidFill>
                <a:latin typeface="Arial" panose="020B0604020202020204" pitchFamily="34" charset="0"/>
                <a:cs typeface="Arial" panose="020B0604020202020204" pitchFamily="34" charset="0"/>
              </a:rPr>
              <a:t>microphone</a:t>
            </a:r>
            <a:r>
              <a:rPr lang="en-US" altLang="zh-CN" sz="1400" dirty="0">
                <a:latin typeface="Arial" panose="020B0604020202020204" pitchFamily="34" charset="0"/>
                <a:cs typeface="Arial" panose="020B0604020202020204" pitchFamily="34" charset="0"/>
              </a:rPr>
              <a:t> on the </a:t>
            </a:r>
            <a:r>
              <a:rPr lang="en-US" altLang="zh-CN" sz="1400" dirty="0" smtClean="0">
                <a:latin typeface="Arial" panose="020B0604020202020204" pitchFamily="34" charset="0"/>
                <a:cs typeface="Arial" panose="020B0604020202020204" pitchFamily="34" charset="0"/>
              </a:rPr>
              <a:t>platform</a:t>
            </a:r>
          </a:p>
          <a:p>
            <a:pPr lvl="2" algn="just">
              <a:buSzPct val="50000"/>
              <a:buFont typeface="Wingdings" panose="05000000000000000000" pitchFamily="2" charset="2"/>
              <a:buChar char="n"/>
              <a:defRPr/>
            </a:pPr>
            <a:r>
              <a:rPr lang="en-US" altLang="zh-CN" dirty="0" smtClean="0">
                <a:latin typeface="Arial" panose="020B0604020202020204" pitchFamily="34" charset="0"/>
                <a:cs typeface="Arial" panose="020B0604020202020204" pitchFamily="34" charset="0"/>
              </a:rPr>
              <a:t>Option 1: Use </a:t>
            </a:r>
            <a:r>
              <a:rPr lang="en-US" altLang="zh-CN" dirty="0">
                <a:latin typeface="Arial" panose="020B0604020202020204" pitchFamily="34" charset="0"/>
                <a:cs typeface="Arial" panose="020B0604020202020204" pitchFamily="34" charset="0"/>
              </a:rPr>
              <a:t>his/her </a:t>
            </a:r>
            <a:r>
              <a:rPr lang="en-US" altLang="zh-CN" dirty="0">
                <a:solidFill>
                  <a:srgbClr val="0000FF"/>
                </a:solidFill>
                <a:latin typeface="Arial" panose="020B0604020202020204" pitchFamily="34" charset="0"/>
                <a:cs typeface="Arial" panose="020B0604020202020204" pitchFamily="34" charset="0"/>
              </a:rPr>
              <a:t>own computer</a:t>
            </a:r>
            <a:r>
              <a:rPr lang="en-US" altLang="zh-CN" dirty="0">
                <a:latin typeface="Arial" panose="020B0604020202020204" pitchFamily="34" charset="0"/>
                <a:cs typeface="Arial" panose="020B0604020202020204" pitchFamily="34" charset="0"/>
              </a:rPr>
              <a:t>, share the screen over </a:t>
            </a:r>
            <a:r>
              <a:rPr lang="en-US" altLang="zh-CN" dirty="0" err="1">
                <a:latin typeface="Arial" panose="020B0604020202020204" pitchFamily="34" charset="0"/>
                <a:cs typeface="Arial" panose="020B0604020202020204" pitchFamily="34" charset="0"/>
              </a:rPr>
              <a:t>Webex</a:t>
            </a:r>
            <a:r>
              <a:rPr lang="en-US" altLang="zh-CN" dirty="0">
                <a:latin typeface="Arial" panose="020B0604020202020204" pitchFamily="34" charset="0"/>
                <a:cs typeface="Arial" panose="020B0604020202020204" pitchFamily="34" charset="0"/>
              </a:rPr>
              <a:t> (but not directly connect to the projector</a:t>
            </a:r>
            <a:r>
              <a:rPr lang="en-US" altLang="zh-CN" dirty="0" smtClean="0">
                <a:latin typeface="Arial" panose="020B0604020202020204" pitchFamily="34" charset="0"/>
                <a:cs typeface="Arial" panose="020B0604020202020204" pitchFamily="34" charset="0"/>
              </a:rPr>
              <a:t>)</a:t>
            </a:r>
          </a:p>
          <a:p>
            <a:pPr lvl="2" algn="just">
              <a:buSzPct val="50000"/>
              <a:buFont typeface="Wingdings" panose="05000000000000000000" pitchFamily="2" charset="2"/>
              <a:buChar char="n"/>
              <a:defRPr/>
            </a:pPr>
            <a:r>
              <a:rPr lang="en-US" altLang="zh-CN" dirty="0">
                <a:latin typeface="Arial" panose="020B0604020202020204" pitchFamily="34" charset="0"/>
                <a:cs typeface="Arial" panose="020B0604020202020204" pitchFamily="34" charset="0"/>
              </a:rPr>
              <a:t>Option </a:t>
            </a:r>
            <a:r>
              <a:rPr lang="en-US" altLang="zh-CN" dirty="0" smtClean="0">
                <a:latin typeface="Arial" panose="020B0604020202020204" pitchFamily="34" charset="0"/>
                <a:cs typeface="Arial" panose="020B0604020202020204" pitchFamily="34" charset="0"/>
              </a:rPr>
              <a:t>2: Use the </a:t>
            </a:r>
            <a:r>
              <a:rPr lang="en-US" altLang="zh-CN" dirty="0" smtClean="0">
                <a:solidFill>
                  <a:srgbClr val="0000FF"/>
                </a:solidFill>
                <a:latin typeface="Arial" panose="020B0604020202020204" pitchFamily="34" charset="0"/>
                <a:cs typeface="Arial" panose="020B0604020202020204" pitchFamily="34" charset="0"/>
              </a:rPr>
              <a:t>computer on the platform </a:t>
            </a:r>
            <a:r>
              <a:rPr lang="en-US" altLang="zh-CN" dirty="0" smtClean="0">
                <a:latin typeface="Arial" panose="020B0604020202020204" pitchFamily="34" charset="0"/>
                <a:cs typeface="Arial" panose="020B0604020202020204" pitchFamily="34" charset="0"/>
              </a:rPr>
              <a:t>(Need to let Vice chairs know and download the slides before)</a:t>
            </a:r>
            <a:endParaRPr lang="en-US" altLang="zh-CN" dirty="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endParaRPr lang="en-US" altLang="zh-CN" sz="1600" b="1" kern="0" dirty="0" smtClean="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endParaRPr lang="en-US" altLang="zh-CN" sz="1600" b="1" kern="0" dirty="0" smtClean="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r>
              <a:rPr lang="en-US" altLang="zh-CN" sz="1600" kern="0" dirty="0" smtClean="0">
                <a:latin typeface="Arial" panose="020B0604020202020204" pitchFamily="34" charset="0"/>
                <a:cs typeface="Arial" panose="020B0604020202020204" pitchFamily="34" charset="0"/>
              </a:rPr>
              <a:t>Note: For more details</a:t>
            </a:r>
            <a:r>
              <a:rPr lang="en-US" altLang="zh-CN" sz="1600" kern="0" dirty="0">
                <a:latin typeface="Arial" panose="020B0604020202020204" pitchFamily="34" charset="0"/>
                <a:cs typeface="Arial" panose="020B0604020202020204" pitchFamily="34" charset="0"/>
              </a:rPr>
              <a:t>, please refer to tutorial EC-22/118</a:t>
            </a:r>
          </a:p>
        </p:txBody>
      </p:sp>
    </p:spTree>
    <p:extLst>
      <p:ext uri="{BB962C8B-B14F-4D97-AF65-F5344CB8AC3E}">
        <p14:creationId xmlns:p14="http://schemas.microsoft.com/office/powerpoint/2010/main" val="387138276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103 (</a:t>
            </a:r>
            <a:r>
              <a:rPr lang="en-US" altLang="zh-CN" sz="4000" dirty="0" smtClean="0">
                <a:solidFill>
                  <a:srgbClr val="0000FF"/>
                </a:solidFill>
              </a:rPr>
              <a:t>July 12</a:t>
            </a:r>
            <a:r>
              <a:rPr lang="en-US" altLang="zh-CN" sz="4000" dirty="0" smtClean="0"/>
              <a:t>)</a:t>
            </a:r>
            <a:endParaRPr lang="en-US" altLang="zh-CN" sz="4000" dirty="0"/>
          </a:p>
        </p:txBody>
      </p:sp>
      <p:sp>
        <p:nvSpPr>
          <p:cNvPr id="5" name="Rectangle 3"/>
          <p:cNvSpPr txBox="1">
            <a:spLocks noChangeArrowheads="1"/>
          </p:cNvSpPr>
          <p:nvPr/>
        </p:nvSpPr>
        <p:spPr bwMode="auto">
          <a:xfrm>
            <a:off x="762000" y="1295400"/>
            <a:ext cx="10744200"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111</a:t>
            </a:r>
            <a:r>
              <a:rPr lang="en-US" altLang="zh-CN" sz="1600" dirty="0"/>
              <a:t>, 370, </a:t>
            </a:r>
            <a:r>
              <a:rPr lang="en-US" altLang="zh-CN" sz="1600" dirty="0" smtClean="0"/>
              <a:t>412</a:t>
            </a:r>
          </a:p>
          <a:p>
            <a:pPr lvl="1" algn="just">
              <a:buFont typeface="Arial" panose="020B0604020202020204" pitchFamily="34" charset="0"/>
              <a:buChar char="–"/>
              <a:defRPr/>
            </a:pPr>
            <a:r>
              <a:rPr lang="en-US" altLang="zh-CN" sz="1600" dirty="0"/>
              <a:t>I</a:t>
            </a:r>
            <a:r>
              <a:rPr lang="en-US" altLang="zh-CN" sz="1600" dirty="0" smtClean="0"/>
              <a:t>n </a:t>
            </a:r>
            <a:r>
              <a:rPr lang="en-US" altLang="zh-CN" sz="1600" dirty="0"/>
              <a:t>22/852r2 Comment Resolution for CIDs related to 4.3.21.25</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Rajat </a:t>
            </a:r>
            <a:r>
              <a:rPr lang="en-US" altLang="zh-CN" sz="1800" b="1" kern="0" dirty="0" smtClean="0"/>
              <a:t>PUSHKARNA</a:t>
            </a:r>
            <a:r>
              <a:rPr lang="en-US" altLang="zh-CN" sz="1800" b="1" kern="0" dirty="0"/>
              <a:t>	</a:t>
            </a:r>
            <a:r>
              <a:rPr lang="en-US" altLang="zh-CN" sz="1800" b="1" dirty="0"/>
              <a:t>	</a:t>
            </a:r>
            <a:r>
              <a:rPr lang="en-US" altLang="zh-CN" sz="1800" b="1" kern="0" dirty="0"/>
              <a:t>Second: </a:t>
            </a:r>
            <a:r>
              <a:rPr lang="en-US" altLang="zh-CN" sz="1800" b="1" kern="0" dirty="0" smtClean="0"/>
              <a:t>Rojan </a:t>
            </a:r>
            <a:r>
              <a:rPr lang="en-US" altLang="zh-CN" sz="1800" b="1" kern="0" dirty="0"/>
              <a:t>Chitrakar </a:t>
            </a:r>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05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22/0852r2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443852215"/>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104</a:t>
            </a:r>
            <a:endParaRPr lang="en-US" altLang="zh-CN" sz="4000" dirty="0"/>
          </a:p>
        </p:txBody>
      </p:sp>
      <p:sp>
        <p:nvSpPr>
          <p:cNvPr id="5" name="Rectangle 3"/>
          <p:cNvSpPr txBox="1">
            <a:spLocks noChangeArrowheads="1"/>
          </p:cNvSpPr>
          <p:nvPr/>
        </p:nvSpPr>
        <p:spPr bwMode="auto">
          <a:xfrm>
            <a:off x="762000" y="1295400"/>
            <a:ext cx="10744200"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022</a:t>
            </a:r>
            <a:r>
              <a:rPr lang="en-US" altLang="zh-CN" sz="1600" dirty="0"/>
              <a:t>, 148, 149, 150, 180, 186, 188, 189, 190, 196, 197, 198, 210, 216, 217, 220, 231, 232, 233, 234, 257, 269, 335, 342, 344, 401, 455, 461, 462, 464, 465, 473, 524, 533, 584, 605, 608, 609, 610, 629, 646, 675, 691, 692, 695, 696, 711, 713, 742, 745,746, 812, 819, 828, 830, 831, 832, 835, 850, 851,860, 861, 865, 876, 900, 901  </a:t>
            </a:r>
            <a:endParaRPr lang="en-US" altLang="zh-CN" sz="1600" dirty="0" smtClean="0"/>
          </a:p>
          <a:p>
            <a:pPr lvl="1" algn="just">
              <a:buFont typeface="Arial" panose="020B0604020202020204" pitchFamily="34" charset="0"/>
              <a:buChar char="–"/>
              <a:defRPr/>
            </a:pPr>
            <a:r>
              <a:rPr lang="en-US" altLang="zh-CN" sz="1600" dirty="0"/>
              <a:t>I</a:t>
            </a:r>
            <a:r>
              <a:rPr lang="en-US" altLang="zh-CN" sz="1600" dirty="0" smtClean="0"/>
              <a:t>n </a:t>
            </a:r>
            <a:r>
              <a:rPr lang="en-US" altLang="zh-CN" sz="1600" dirty="0"/>
              <a:t>22/0877r2, </a:t>
            </a:r>
            <a:r>
              <a:rPr lang="en-US" altLang="zh-CN" sz="1600" dirty="0" smtClean="0"/>
              <a:t>Resolutions </a:t>
            </a:r>
            <a:r>
              <a:rPr lang="en-US" altLang="zh-CN" sz="1600" dirty="0"/>
              <a:t>for Editorial Comments in CC40 - Part 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Alecsander Eitan</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0877r2</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68637787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smtClean="0"/>
              <a:t>    This </a:t>
            </a:r>
            <a:r>
              <a:rPr lang="en-US" altLang="en-US" dirty="0"/>
              <a:t>presentation contains the IEEE 802.11 Task Group bf agenda items for the teleconference calls on </a:t>
            </a:r>
          </a:p>
          <a:p>
            <a:pPr marL="285750" indent="-285750" algn="just"/>
            <a:r>
              <a:rPr lang="en-US" altLang="en-US" sz="1800" dirty="0" smtClean="0">
                <a:solidFill>
                  <a:srgbClr val="0000FF"/>
                </a:solidFill>
              </a:rPr>
              <a:t>July</a:t>
            </a:r>
            <a:r>
              <a:rPr lang="en-US" altLang="en-US" sz="1800" dirty="0">
                <a:solidFill>
                  <a:srgbClr val="0000FF"/>
                </a:solidFill>
              </a:rPr>
              <a:t>	12, 13, 14,		  8:00 - 10:00 ET</a:t>
            </a:r>
          </a:p>
          <a:p>
            <a:pPr marL="285750" indent="-285750" algn="just"/>
            <a:r>
              <a:rPr lang="en-US" altLang="en-US" sz="1800" dirty="0" smtClean="0">
                <a:solidFill>
                  <a:srgbClr val="0000FF"/>
                </a:solidFill>
              </a:rPr>
              <a:t>July</a:t>
            </a:r>
            <a:r>
              <a:rPr lang="en-US" altLang="en-US" sz="1800" dirty="0">
                <a:solidFill>
                  <a:srgbClr val="0000FF"/>
                </a:solidFill>
              </a:rPr>
              <a:t>	      13, 			10:30 - 12:30 ET</a:t>
            </a:r>
          </a:p>
          <a:p>
            <a:pPr lvl="1"/>
            <a:endParaRPr lang="en-US" altLang="en-US" dirty="0"/>
          </a:p>
          <a:p>
            <a:pPr lvl="1"/>
            <a:endParaRPr lang="en-US" altLang="en-US" dirty="0"/>
          </a:p>
        </p:txBody>
      </p:sp>
      <p:sp>
        <p:nvSpPr>
          <p:cNvPr id="717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105</a:t>
            </a:r>
            <a:endParaRPr lang="en-US" altLang="zh-CN" sz="4000" dirty="0"/>
          </a:p>
        </p:txBody>
      </p:sp>
      <p:sp>
        <p:nvSpPr>
          <p:cNvPr id="5" name="Rectangle 3"/>
          <p:cNvSpPr txBox="1">
            <a:spLocks noChangeArrowheads="1"/>
          </p:cNvSpPr>
          <p:nvPr/>
        </p:nvSpPr>
        <p:spPr bwMode="auto">
          <a:xfrm>
            <a:off x="762000" y="1295400"/>
            <a:ext cx="10744200"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025, 074, 183, 201, 227, 235, 440, 441, 683, 685, 686, 687, 693, 703, 707, 723, 727, 728, </a:t>
            </a:r>
            <a:r>
              <a:rPr lang="en-US" altLang="zh-CN" sz="1600" dirty="0" smtClean="0"/>
              <a:t>842</a:t>
            </a:r>
            <a:r>
              <a:rPr lang="en-US" altLang="zh-CN" sz="1600" dirty="0"/>
              <a:t>,</a:t>
            </a:r>
            <a:r>
              <a:rPr lang="en-US" altLang="zh-CN" sz="1600" dirty="0" smtClean="0"/>
              <a:t> </a:t>
            </a:r>
            <a:r>
              <a:rPr lang="en-US" altLang="zh-CN" sz="1600" dirty="0"/>
              <a:t>in 22/0907r1, Resolutions for Editorial Comments in CC40 - Part 3</a:t>
            </a:r>
            <a:endParaRPr lang="en-US" altLang="zh-CN" sz="1600" dirty="0" smtClean="0"/>
          </a:p>
          <a:p>
            <a:pPr lvl="1" algn="just">
              <a:buFont typeface="Arial" panose="020B0604020202020204" pitchFamily="34" charset="0"/>
              <a:buChar char="–"/>
              <a:defRPr/>
            </a:pPr>
            <a:r>
              <a:rPr lang="en-US" altLang="zh-CN" sz="1600" dirty="0"/>
              <a:t>023, 229, 429, 665, 841, 848, 852, 853, 854, 856, 858, 859, </a:t>
            </a:r>
            <a:r>
              <a:rPr lang="en-US" altLang="zh-CN" sz="1600" dirty="0" smtClean="0"/>
              <a:t>894, </a:t>
            </a:r>
            <a:r>
              <a:rPr lang="en-US" altLang="zh-CN" sz="1600" dirty="0"/>
              <a:t>in 22/0889r3, Resolutions for Editorial Comments in CC40 - Part 2</a:t>
            </a:r>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Yan </a:t>
            </a:r>
            <a:r>
              <a:rPr lang="en-US" altLang="zh-CN" sz="1800" b="1" kern="0" dirty="0" smtClean="0"/>
              <a:t>Xin</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smtClean="0"/>
              <a:t>22/0907r1, 22/0889r3</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715722363"/>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106</a:t>
            </a:r>
            <a:endParaRPr lang="en-US" altLang="zh-CN" sz="4000" dirty="0"/>
          </a:p>
        </p:txBody>
      </p:sp>
      <p:sp>
        <p:nvSpPr>
          <p:cNvPr id="5" name="Rectangle 3"/>
          <p:cNvSpPr txBox="1">
            <a:spLocks noChangeArrowheads="1"/>
          </p:cNvSpPr>
          <p:nvPr/>
        </p:nvSpPr>
        <p:spPr bwMode="auto">
          <a:xfrm>
            <a:off x="762000" y="1295400"/>
            <a:ext cx="10744200"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133, 199, 255, 392, 393, 488, 522, 587, 680, 681, 709, 710, 837, 843, 844, 874, </a:t>
            </a:r>
            <a:r>
              <a:rPr lang="en-US" altLang="zh-CN" sz="1600" dirty="0" smtClean="0"/>
              <a:t>902, </a:t>
            </a:r>
            <a:r>
              <a:rPr lang="en-US" altLang="zh-CN" sz="1600" dirty="0"/>
              <a:t>in 22/0931r2, Resolutions for Editorial Comments in CC40 - Part 4</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Oscar Au</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22/0931r2</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754753700"/>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107 (</a:t>
            </a:r>
            <a:r>
              <a:rPr lang="en-US" altLang="zh-CN" sz="4000" dirty="0" smtClean="0">
                <a:solidFill>
                  <a:srgbClr val="0000FF"/>
                </a:solidFill>
              </a:rPr>
              <a:t>Defer</a:t>
            </a:r>
            <a:r>
              <a:rPr lang="en-US" altLang="zh-CN" sz="4000" dirty="0" smtClean="0"/>
              <a:t>)</a:t>
            </a:r>
            <a:endParaRPr lang="en-US" altLang="zh-CN" sz="4000" dirty="0"/>
          </a:p>
        </p:txBody>
      </p:sp>
      <p:sp>
        <p:nvSpPr>
          <p:cNvPr id="5" name="Rectangle 3"/>
          <p:cNvSpPr txBox="1">
            <a:spLocks noChangeArrowheads="1"/>
          </p:cNvSpPr>
          <p:nvPr/>
        </p:nvSpPr>
        <p:spPr bwMode="auto">
          <a:xfrm>
            <a:off x="914400" y="1295400"/>
            <a:ext cx="105156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lgn="just">
              <a:buFont typeface="Arial" panose="020B0604020202020204" pitchFamily="34" charset="0"/>
              <a:buChar char="–"/>
              <a:defRPr/>
            </a:pPr>
            <a:r>
              <a:rPr lang="en-US" altLang="zh-CN" sz="1600" dirty="0" smtClean="0"/>
              <a:t>The </a:t>
            </a:r>
            <a:r>
              <a:rPr lang="en-US" altLang="zh-CN" sz="1600" dirty="0"/>
              <a:t>SBP initiator shall be able to request the SBP responder to restrict the sensing procedure in the SBP to a list of selected non-AP STAs as sensing responders. Each selected non-AP STA shall be specified in terms of its MAC address. When requested, the SBP responder shall not include any non-selected non-AP STAs as sensing responders in the sensing procedure in the SBP</a:t>
            </a:r>
            <a:r>
              <a:rPr lang="en-US" altLang="zh-CN" sz="1600" dirty="0" smtClean="0"/>
              <a:t>.</a:t>
            </a:r>
            <a:endParaRPr lang="en-US" altLang="zh-CN" sz="1600" dirty="0"/>
          </a:p>
          <a:p>
            <a:pPr lvl="1" algn="just">
              <a:buFont typeface="Arial" panose="020B0604020202020204" pitchFamily="34" charset="0"/>
              <a:buChar char="–"/>
              <a:defRPr/>
            </a:pPr>
            <a:endParaRPr lang="en-US" altLang="zh-CN" sz="1600" dirty="0"/>
          </a:p>
          <a:p>
            <a:pPr lvl="1" algn="just">
              <a:buFont typeface="Arial" panose="020B0604020202020204" pitchFamily="34" charset="0"/>
              <a:buChar char="–"/>
              <a:defRPr/>
            </a:pPr>
            <a:r>
              <a:rPr lang="en-US" altLang="zh-CN" sz="1600" dirty="0"/>
              <a:t>Note: SBP initiator can include itself as one of the sensing responders.</a:t>
            </a:r>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a:t>
            </a:r>
            <a:r>
              <a:rPr lang="en-US" altLang="zh-CN" sz="1800" b="1" kern="0" dirty="0"/>
              <a:t>: Oscar Au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a:t>
            </a:r>
            <a:r>
              <a:rPr lang="en-US" altLang="zh-CN" dirty="0" smtClean="0"/>
              <a:t>0670r1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661173197"/>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108 </a:t>
            </a:r>
            <a:r>
              <a:rPr lang="en-US" altLang="zh-CN" sz="4000" dirty="0"/>
              <a:t>(</a:t>
            </a:r>
            <a:r>
              <a:rPr lang="en-US" altLang="zh-CN" sz="4000" dirty="0">
                <a:solidFill>
                  <a:srgbClr val="0000FF"/>
                </a:solidFill>
              </a:rPr>
              <a:t>July </a:t>
            </a:r>
            <a:r>
              <a:rPr lang="en-US" altLang="zh-CN" sz="4000" dirty="0" smtClean="0">
                <a:solidFill>
                  <a:srgbClr val="0000FF"/>
                </a:solidFill>
              </a:rPr>
              <a:t>14</a:t>
            </a:r>
            <a:r>
              <a:rPr lang="en-US" altLang="zh-CN" sz="4000" dirty="0" smtClean="0"/>
              <a:t>)</a:t>
            </a:r>
            <a:endParaRPr lang="en-US" altLang="zh-CN" sz="4000" dirty="0"/>
          </a:p>
          <a:p>
            <a:pPr algn="ctr">
              <a:buFontTx/>
              <a:buNone/>
            </a:pP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b="1" dirty="0"/>
              <a:t>330, 656, 414, 225, 657, 679, 652, 649, </a:t>
            </a:r>
            <a:r>
              <a:rPr lang="en-US" altLang="zh-CN" sz="1600" b="1" dirty="0" smtClean="0"/>
              <a:t>109</a:t>
            </a:r>
            <a:endParaRPr lang="en-US" altLang="zh-CN" sz="1600" dirty="0"/>
          </a:p>
          <a:p>
            <a:pPr lvl="1" algn="just">
              <a:buFont typeface="Arial" panose="020B0604020202020204" pitchFamily="34" charset="0"/>
              <a:buChar char="–"/>
              <a:defRPr/>
            </a:pPr>
            <a:r>
              <a:rPr lang="en-US" altLang="zh-CN" sz="1600" dirty="0" smtClean="0"/>
              <a:t>In </a:t>
            </a:r>
            <a:r>
              <a:rPr lang="en-US" altLang="zh-CN" sz="1600" b="1" dirty="0" smtClean="0"/>
              <a:t>11-22-918r2, </a:t>
            </a:r>
            <a:r>
              <a:rPr lang="en-US" altLang="zh-CN" sz="1600" dirty="0"/>
              <a:t>CC40-DNG-sensing-req-CIDs</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dirty="0"/>
              <a:t>Second: Solomon Trainin</a:t>
            </a:r>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05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22/0918r2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848236518"/>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109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45, 107, 397, 339, 329, 223, 372 </a:t>
            </a:r>
            <a:r>
              <a:rPr lang="en-US" altLang="zh-CN" sz="1600" dirty="0" smtClean="0"/>
              <a:t>(In 11-22-0943-01-00bf </a:t>
            </a:r>
            <a:r>
              <a:rPr lang="en-US" altLang="zh-CN" sz="1600" dirty="0"/>
              <a:t>CC40-comments DMG comments resolution part one) </a:t>
            </a:r>
            <a:endParaRPr lang="en-US" altLang="zh-CN" sz="1600" dirty="0" smtClean="0"/>
          </a:p>
          <a:p>
            <a:pPr lvl="1" algn="just">
              <a:buFont typeface="Arial" panose="020B0604020202020204" pitchFamily="34" charset="0"/>
              <a:buChar char="–"/>
              <a:defRPr/>
            </a:pPr>
            <a:r>
              <a:rPr lang="en-US" altLang="zh-CN" sz="1600" kern="0" dirty="0"/>
              <a:t>215, 219, 262, 263, 377  </a:t>
            </a:r>
            <a:r>
              <a:rPr lang="en-US" altLang="zh-CN" sz="1600" kern="0" dirty="0" smtClean="0"/>
              <a:t>(In 11-22-0944-02-00bf </a:t>
            </a:r>
            <a:r>
              <a:rPr lang="en-US" altLang="zh-CN" sz="1600" kern="0" dirty="0"/>
              <a:t>CC40-comments DMG comments resolution part two)</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Solomon Trainin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smtClean="0"/>
              <a:t>Result: </a:t>
            </a:r>
            <a:r>
              <a:rPr lang="en-US" altLang="zh-CN" sz="1800" dirty="0" smtClean="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22/0943r1, 22/0944r2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957267081"/>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110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106, 67, 68, 84, 396, 86, 87, 73</a:t>
            </a:r>
          </a:p>
          <a:p>
            <a:pPr lvl="1" algn="just">
              <a:buFont typeface="Arial" panose="020B0604020202020204" pitchFamily="34" charset="0"/>
              <a:buChar char="–"/>
              <a:defRPr/>
            </a:pPr>
            <a:r>
              <a:rPr lang="en-US" altLang="zh-CN" sz="1600" dirty="0"/>
              <a:t>as specified in 11-22-901r0 (CC40-Resolution of CIDs in clause 9.4.2 part 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Alecsander </a:t>
            </a:r>
            <a:r>
              <a:rPr lang="en-US" altLang="zh-CN" sz="1800" b="1" kern="0" dirty="0" smtClean="0"/>
              <a:t>Eitan</a:t>
            </a:r>
            <a:r>
              <a:rPr lang="en-US" altLang="zh-CN" sz="1800" b="1" kern="0" dirty="0"/>
              <a:t>	</a:t>
            </a:r>
            <a:r>
              <a:rPr lang="en-US" altLang="zh-CN" sz="1800" b="1" dirty="0"/>
              <a:t>	</a:t>
            </a:r>
            <a:r>
              <a:rPr lang="en-US" altLang="zh-CN" sz="1800" b="1" kern="0" dirty="0"/>
              <a:t>Second: Solomon Trainin</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22/0901r0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705189905"/>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111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702, 70, 71, 72, 69, 85 </a:t>
            </a:r>
          </a:p>
          <a:p>
            <a:pPr lvl="1" algn="just">
              <a:buFont typeface="Arial" panose="020B0604020202020204" pitchFamily="34" charset="0"/>
              <a:buChar char="–"/>
              <a:defRPr/>
            </a:pPr>
            <a:r>
              <a:rPr lang="en-US" altLang="zh-CN" sz="1600" dirty="0"/>
              <a:t>as specified in </a:t>
            </a:r>
            <a:r>
              <a:rPr lang="en-US" altLang="zh-CN" sz="1600" dirty="0" smtClean="0"/>
              <a:t>11-22-922r1 </a:t>
            </a:r>
            <a:r>
              <a:rPr lang="en-US" altLang="zh-CN" sz="1600" dirty="0"/>
              <a:t>(CC40-Resolution of CIDs in clause 9.4.2 part 2)</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Alecsander </a:t>
            </a:r>
            <a:r>
              <a:rPr lang="en-US" altLang="zh-CN" sz="1800" b="1" kern="0" dirty="0" smtClean="0"/>
              <a:t>Eitan</a:t>
            </a:r>
            <a:r>
              <a:rPr lang="en-US" altLang="zh-CN" sz="1800" b="1" kern="0" dirty="0"/>
              <a:t>	</a:t>
            </a:r>
            <a:r>
              <a:rPr lang="en-US" altLang="zh-CN" sz="1800" b="1" dirty="0"/>
              <a:t>	</a:t>
            </a:r>
            <a:r>
              <a:rPr lang="en-US" altLang="zh-CN" sz="1800" b="1" kern="0" dirty="0"/>
              <a:t>Second: Solomon </a:t>
            </a:r>
            <a:r>
              <a:rPr lang="en-US" altLang="zh-CN" sz="1800" b="1" kern="0" dirty="0" smtClean="0"/>
              <a:t>Trainin</a:t>
            </a:r>
            <a:endParaRPr lang="en-US" altLang="zh-CN" sz="1800" b="1" kern="0" dirty="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22/0922r1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208587542"/>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112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103, 104, 669, 54, 667, 222, 394, 402, 140, 804, 604, 805, 391, 224, 607, 36, 37, </a:t>
            </a:r>
            <a:r>
              <a:rPr lang="en-US" altLang="zh-CN" sz="1600" dirty="0" smtClean="0"/>
              <a:t>38</a:t>
            </a:r>
          </a:p>
          <a:p>
            <a:pPr lvl="1" algn="just">
              <a:buFont typeface="Arial" panose="020B0604020202020204" pitchFamily="34" charset="0"/>
              <a:buChar char="–"/>
              <a:defRPr/>
            </a:pPr>
            <a:r>
              <a:rPr lang="en-US" altLang="zh-CN" sz="1600" dirty="0"/>
              <a:t>as specified in </a:t>
            </a:r>
            <a:r>
              <a:rPr lang="en-US" altLang="zh-CN" sz="1600" dirty="0" smtClean="0"/>
              <a:t>11-22-0985-03-00bf-resolutions-for-editorial-comments-in-cc40-part-5</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Sang Kim</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22/0985r3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444310126"/>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113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2, 228,729, </a:t>
            </a:r>
            <a:r>
              <a:rPr lang="en-US" altLang="zh-CN" sz="1600" dirty="0" smtClean="0"/>
              <a:t>781</a:t>
            </a:r>
          </a:p>
          <a:p>
            <a:pPr lvl="1" algn="just">
              <a:buFont typeface="Arial" panose="020B0604020202020204" pitchFamily="34" charset="0"/>
              <a:buChar char="–"/>
              <a:defRPr/>
            </a:pPr>
            <a:r>
              <a:rPr lang="en-US" altLang="zh-CN" sz="1600" dirty="0"/>
              <a:t>as specified in 11-22-0934r4, Comment resolution for CIDs 2, 228 and 729</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Anirudha </a:t>
            </a:r>
            <a:r>
              <a:rPr lang="en-US" altLang="zh-CN" sz="1800" b="1" kern="0" dirty="0" smtClean="0"/>
              <a:t>Sahoo</a:t>
            </a:r>
            <a:r>
              <a:rPr lang="en-US" altLang="zh-CN" sz="1800" b="1" kern="0" dirty="0"/>
              <a:t>	</a:t>
            </a:r>
            <a:r>
              <a:rPr lang="en-US" altLang="zh-CN" sz="1800" b="1" dirty="0"/>
              <a:t>	</a:t>
            </a:r>
            <a:r>
              <a:rPr lang="en-US" altLang="zh-CN" sz="1800" b="1" kern="0" dirty="0"/>
              <a:t>Second: Solomon Trainin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a:t>Related document </a:t>
            </a:r>
            <a:r>
              <a:rPr lang="en-US" altLang="zh-CN" kern="0" dirty="0" smtClean="0"/>
              <a:t>22/0934r4</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904841825"/>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114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341, 90, 237, 350, 352, 353, 354, 437, 438, 439, 444, and </a:t>
            </a:r>
            <a:r>
              <a:rPr lang="en-US" altLang="zh-CN" sz="1600" dirty="0" smtClean="0"/>
              <a:t>336</a:t>
            </a:r>
          </a:p>
          <a:p>
            <a:pPr lvl="1" algn="just">
              <a:buFont typeface="Arial" panose="020B0604020202020204" pitchFamily="34" charset="0"/>
              <a:buChar char="–"/>
              <a:defRPr/>
            </a:pPr>
            <a:r>
              <a:rPr lang="en-US" altLang="zh-CN" sz="1600" kern="0" dirty="0"/>
              <a:t>as specified in 11-22-1095-01-00bf cc40-comments DMG comments resolution part three</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Solomon Trainin	</a:t>
            </a:r>
            <a:r>
              <a:rPr lang="en-US" altLang="zh-CN" sz="1800" b="1" dirty="0"/>
              <a:t>	</a:t>
            </a:r>
            <a:r>
              <a:rPr lang="en-US" altLang="zh-CN" sz="1800" b="1" kern="0" dirty="0"/>
              <a:t>Second: Assaf Kasher </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22/1095r1</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20068785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57200" y="1524000"/>
            <a:ext cx="11277600" cy="4114800"/>
          </a:xfrm>
        </p:spPr>
        <p:txBody>
          <a:bodyPr/>
          <a:lstStyle/>
          <a:p>
            <a:r>
              <a:rPr lang="en-US" altLang="en-US" sz="2000" dirty="0"/>
              <a:t>Please announce your affiliation when you first address the group during a meeting slot</a:t>
            </a:r>
          </a:p>
          <a:p>
            <a:r>
              <a:rPr lang="en-US" altLang="en-US" sz="2000" dirty="0"/>
              <a:t>Cell Phones to be silent or Off</a:t>
            </a:r>
          </a:p>
          <a:p>
            <a:r>
              <a:rPr lang="en-US" altLang="en-US" sz="2000" dirty="0"/>
              <a:t>Attendance recording procedures</a:t>
            </a:r>
          </a:p>
          <a:p>
            <a:pPr lvl="1"/>
            <a:r>
              <a:rPr lang="en-US" altLang="zh-CN" sz="1800" u="sng" dirty="0">
                <a:hlinkClick r:id="rId3"/>
              </a:rPr>
              <a:t>https://imat.ieee.org/attendance</a:t>
            </a:r>
            <a:r>
              <a:rPr lang="en-US" altLang="zh-CN" sz="1800" dirty="0"/>
              <a:t> </a:t>
            </a:r>
            <a:endParaRPr lang="en-US" altLang="en-US" sz="1800" dirty="0"/>
          </a:p>
          <a:p>
            <a:r>
              <a:rPr lang="en-US" altLang="en-US" sz="2000" dirty="0"/>
              <a:t>Documentation</a:t>
            </a:r>
          </a:p>
          <a:p>
            <a:pPr lvl="1" algn="just"/>
            <a:r>
              <a:rPr lang="en-US" altLang="en-US" sz="1800" dirty="0">
                <a:hlinkClick r:id="rId4"/>
              </a:rPr>
              <a:t>http://mentor.ieee.org</a:t>
            </a:r>
            <a:endParaRPr lang="en-US" altLang="en-US" sz="1800" dirty="0"/>
          </a:p>
          <a:p>
            <a:pPr lvl="1" algn="just"/>
            <a:r>
              <a:rPr lang="en-US" altLang="en-US" sz="1800" dirty="0"/>
              <a:t>Use “</a:t>
            </a:r>
            <a:r>
              <a:rPr lang="en-US" altLang="ja-JP" sz="1800" dirty="0" err="1">
                <a:solidFill>
                  <a:srgbClr val="0000FF"/>
                </a:solidFill>
              </a:rPr>
              <a:t>TGbf</a:t>
            </a:r>
            <a:r>
              <a:rPr lang="en-US" altLang="en-US" sz="1800" dirty="0"/>
              <a:t>”</a:t>
            </a:r>
            <a:r>
              <a:rPr lang="en-US" altLang="ja-JP" sz="1800" dirty="0"/>
              <a:t> for submission</a:t>
            </a:r>
          </a:p>
          <a:p>
            <a:pPr lvl="1" algn="just"/>
            <a:r>
              <a:rPr lang="en-US" altLang="en-US" sz="1800" dirty="0"/>
              <a:t>If you plan to make a submission, be sure it does not contain company logos or advertising</a:t>
            </a:r>
          </a:p>
          <a:p>
            <a:pPr lvl="1" algn="just"/>
            <a:r>
              <a:rPr lang="en-US" altLang="en-US" sz="1800" b="1" dirty="0">
                <a:solidFill>
                  <a:srgbClr val="FF0000"/>
                </a:solidFill>
              </a:rPr>
              <a:t>Documents are prepared by individuals, not companies</a:t>
            </a:r>
          </a:p>
          <a:p>
            <a:r>
              <a:rPr lang="en-US" altLang="en-US" sz="2000" dirty="0"/>
              <a:t>Questions on Voting status, Ballot pool, Access to Reflector, Documentation,  Member</a:t>
            </a:r>
            <a:r>
              <a:rPr lang="en-US" altLang="ja-JP" sz="2000" dirty="0"/>
              <a:t>’s Area</a:t>
            </a:r>
          </a:p>
          <a:p>
            <a:pPr lvl="1"/>
            <a:r>
              <a:rPr lang="en-US" altLang="en-US" sz="1800" dirty="0"/>
              <a:t>Contact Jon Rosdahl –  </a:t>
            </a:r>
            <a:r>
              <a:rPr lang="en-US" altLang="en-US" sz="1800" dirty="0">
                <a:hlinkClick r:id="rId5"/>
              </a:rPr>
              <a:t>jrosdahl@ieee.org</a:t>
            </a:r>
            <a:endParaRPr lang="zh-CN" altLang="en-US" dirty="0"/>
          </a:p>
        </p:txBody>
      </p:sp>
      <p:sp>
        <p:nvSpPr>
          <p:cNvPr id="8196"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Meeting Protocol, Attendance, Voting &amp; Document Status</a:t>
            </a:r>
            <a:endParaRPr lang="en-US" altLang="en-US" sz="3200" dirty="0">
              <a:solidFill>
                <a:schemeClr val="tx2"/>
              </a:solidFill>
            </a:endParaRP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115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331</a:t>
            </a:r>
            <a:r>
              <a:rPr lang="en-US" altLang="zh-CN" sz="1600" dirty="0"/>
              <a:t>, 332, 643, 420, 653, 839, 648, 333, 240, 258, 395, 651, 424, 425, 259, 421, 422, 423, 840, 426, 514, </a:t>
            </a:r>
            <a:r>
              <a:rPr lang="en-US" altLang="zh-CN" sz="1600" dirty="0" smtClean="0"/>
              <a:t>427, </a:t>
            </a:r>
            <a:r>
              <a:rPr lang="en-US" altLang="zh-CN" sz="1600" dirty="0"/>
              <a:t>as specified in 11-22-947r3, </a:t>
            </a:r>
            <a:r>
              <a:rPr lang="en-US" altLang="zh-CN" sz="1600" dirty="0" smtClean="0"/>
              <a:t>CC40-DMG-informtion-elements-CIDs</a:t>
            </a:r>
          </a:p>
          <a:p>
            <a:pPr lvl="1" algn="just">
              <a:buFont typeface="Arial" panose="020B0604020202020204" pitchFamily="34" charset="0"/>
              <a:buChar char="–"/>
              <a:defRPr/>
            </a:pPr>
            <a:r>
              <a:rPr lang="en-US" altLang="zh-CN" sz="1600" dirty="0"/>
              <a:t>763, 366, 361, 448, 357, 358, 359, 360, 362, 363, 364, 869, 450, 451, 870, 871, </a:t>
            </a:r>
            <a:r>
              <a:rPr lang="en-US" altLang="zh-CN" sz="1600" dirty="0" smtClean="0"/>
              <a:t>872, </a:t>
            </a:r>
            <a:r>
              <a:rPr lang="en-US" altLang="zh-CN" sz="1600" dirty="0"/>
              <a:t>as specified in 11-22-966r1, CC40-DMG-clasue-11-CIDs-part-1</a:t>
            </a: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a:t>
            </a:r>
            <a:r>
              <a:rPr lang="en-US" altLang="zh-CN" sz="1800" b="1" kern="0" dirty="0" smtClean="0"/>
              <a:t>Kasher</a:t>
            </a:r>
            <a:r>
              <a:rPr lang="en-US" altLang="zh-CN" sz="1800" b="1" dirty="0"/>
              <a:t>	</a:t>
            </a:r>
            <a:r>
              <a:rPr lang="en-US" altLang="zh-CN" sz="1800" b="1" kern="0" dirty="0"/>
              <a:t>Second: Solomon </a:t>
            </a:r>
            <a:r>
              <a:rPr lang="en-US" altLang="zh-CN" sz="1800" b="1" kern="0" dirty="0" smtClean="0"/>
              <a:t>Trainin</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22/947r3, 22/966r1</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963665136"/>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116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290, 458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11-22-988r2, </a:t>
            </a:r>
            <a:r>
              <a:rPr lang="en-US" altLang="zh-CN" sz="1600" dirty="0"/>
              <a:t>Comment Resolutions for CC40 11bf D0.1 SBP MLME CIDs</a:t>
            </a: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Rojan Chitrakar </a:t>
            </a:r>
            <a:r>
              <a:rPr lang="en-US" altLang="zh-CN" sz="1800" b="1" kern="0" dirty="0" smtClean="0"/>
              <a:t>	</a:t>
            </a:r>
            <a:r>
              <a:rPr lang="en-US" altLang="zh-CN" sz="1800" b="1" dirty="0"/>
              <a:t>	</a:t>
            </a:r>
            <a:r>
              <a:rPr lang="en-US" altLang="zh-CN" sz="1800" b="1" kern="0" dirty="0"/>
              <a:t>Second: Rajat </a:t>
            </a:r>
            <a:r>
              <a:rPr lang="en-US" altLang="zh-CN" sz="1800" b="1" kern="0" dirty="0" err="1"/>
              <a:t>Pushkarna</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22/988r2</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2677946531"/>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Tree>
    <p:extLst>
      <p:ext uri="{BB962C8B-B14F-4D97-AF65-F5344CB8AC3E}">
        <p14:creationId xmlns:p14="http://schemas.microsoft.com/office/powerpoint/2010/main" val="3733620852"/>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xx</a:t>
            </a:r>
          </a:p>
        </p:txBody>
      </p:sp>
    </p:spTree>
    <p:extLst>
      <p:ext uri="{BB962C8B-B14F-4D97-AF65-F5344CB8AC3E}">
        <p14:creationId xmlns:p14="http://schemas.microsoft.com/office/powerpoint/2010/main" val="155509525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Registration for the </a:t>
            </a:r>
            <a:r>
              <a:rPr lang="en-US" dirty="0">
                <a:solidFill>
                  <a:srgbClr val="0000FF"/>
                </a:solidFill>
              </a:rPr>
              <a:t>July </a:t>
            </a:r>
            <a:r>
              <a:rPr lang="en-US" dirty="0" smtClean="0"/>
              <a:t>802.11 </a:t>
            </a:r>
            <a:r>
              <a:rPr lang="en-US" dirty="0">
                <a:solidFill>
                  <a:srgbClr val="0000FF"/>
                </a:solidFill>
              </a:rPr>
              <a:t>plenary </a:t>
            </a:r>
            <a:r>
              <a:rPr lang="en-US" dirty="0" smtClean="0"/>
              <a:t>session</a:t>
            </a:r>
            <a:endParaRPr lang="en-US" dirty="0"/>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dirty="0"/>
              <a:t>This meeting is part of the </a:t>
            </a:r>
            <a:r>
              <a:rPr lang="en-US" dirty="0" smtClean="0">
                <a:solidFill>
                  <a:srgbClr val="0000FF"/>
                </a:solidFill>
              </a:rPr>
              <a:t>July </a:t>
            </a:r>
            <a:r>
              <a:rPr lang="en-US" dirty="0" smtClean="0"/>
              <a:t>IEEE </a:t>
            </a:r>
            <a:r>
              <a:rPr lang="en-US" dirty="0"/>
              <a:t>802 </a:t>
            </a:r>
            <a:r>
              <a:rPr lang="en-US" dirty="0">
                <a:solidFill>
                  <a:srgbClr val="0000FF"/>
                </a:solidFill>
              </a:rPr>
              <a:t>plenary </a:t>
            </a:r>
            <a:r>
              <a:rPr lang="en-US" dirty="0" smtClean="0"/>
              <a:t>session</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altLang="zh-CN" dirty="0"/>
              <a:t>If you have not already done so, you can register here: </a:t>
            </a:r>
            <a:r>
              <a:rPr lang="en-US" altLang="zh-CN" dirty="0">
                <a:hlinkClick r:id="rId2"/>
              </a:rPr>
              <a:t>https://</a:t>
            </a:r>
            <a:r>
              <a:rPr lang="en-US" altLang="zh-CN" dirty="0" smtClean="0">
                <a:hlinkClick r:id="rId2"/>
              </a:rPr>
              <a:t>web.cvent.com/event/5ab3e363-ef4b-45fe-b35d-cd88bf622491/summary</a:t>
            </a:r>
            <a:endParaRPr lang="en-US" altLang="zh-CN" dirty="0" smtClean="0"/>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Tree>
    <p:extLst>
      <p:ext uri="{BB962C8B-B14F-4D97-AF65-F5344CB8AC3E}">
        <p14:creationId xmlns:p14="http://schemas.microsoft.com/office/powerpoint/2010/main" val="36244131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9 slides</a:t>
            </a:r>
          </a:p>
          <a:p>
            <a:pPr algn="just" eaLnBrk="1" hangingPunct="1">
              <a:spcBef>
                <a:spcPts val="600"/>
              </a:spcBef>
              <a:buClr>
                <a:srgbClr val="000000"/>
              </a:buClr>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6"/>
            <a:ext cx="11277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dirty="0"/>
          </a:p>
          <a:p>
            <a:pPr algn="just">
              <a:defRPr/>
            </a:pPr>
            <a:r>
              <a:rPr lang="en-US" altLang="en-US"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Participants have a duty to inform the IEEE</a:t>
            </a:r>
          </a:p>
        </p:txBody>
      </p:sp>
      <p:sp>
        <p:nvSpPr>
          <p:cNvPr id="10247"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#1</a:t>
            </a:r>
            <a:endParaRPr lang="en-US" altLang="en-US" b="0" dirty="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7"/>
            <a:ext cx="11277600" cy="4213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500" u="sng" dirty="0">
              <a:solidFill>
                <a:srgbClr val="FF0000"/>
              </a:solidFill>
            </a:endParaRPr>
          </a:p>
          <a:p>
            <a:pPr algn="just">
              <a:defRPr/>
            </a:pPr>
            <a:r>
              <a:rPr lang="en-US" altLang="en-US" sz="2000" dirty="0"/>
              <a:t>Cause an LOA to be submitted to the IEEE-SA (</a:t>
            </a:r>
            <a:r>
              <a:rPr lang="en-US" altLang="en-US" sz="2000" dirty="0">
                <a:hlinkClick r:id="rId3"/>
              </a:rPr>
              <a:t>patcom@ieee.org</a:t>
            </a:r>
            <a:r>
              <a:rPr lang="en-US" altLang="en-US" sz="2000" dirty="0"/>
              <a:t>); or</a:t>
            </a:r>
          </a:p>
          <a:p>
            <a:pPr algn="just">
              <a:defRPr/>
            </a:pPr>
            <a:endParaRPr lang="en-US" altLang="en-US" sz="2000" dirty="0"/>
          </a:p>
          <a:p>
            <a:pPr algn="just">
              <a:defRPr/>
            </a:pPr>
            <a:r>
              <a:rPr lang="en-US" altLang="en-US" sz="2000" dirty="0"/>
              <a:t>Provide the chair of this group with the identity of the holder(s) of any and all such claims as soon as possible; or</a:t>
            </a:r>
          </a:p>
          <a:p>
            <a:pPr algn="just">
              <a:defRPr/>
            </a:pPr>
            <a:endParaRPr lang="en-US" altLang="en-US" sz="2000" dirty="0"/>
          </a:p>
          <a:p>
            <a:pPr algn="just">
              <a:defRPr/>
            </a:pPr>
            <a:r>
              <a:rPr lang="en-US" altLang="en-US" sz="2000" dirty="0"/>
              <a:t>Speak up now and respond to this Call for Potentially Essential Patents</a:t>
            </a:r>
          </a:p>
          <a:p>
            <a:pPr algn="just">
              <a:defRPr/>
            </a:pPr>
            <a:endParaRPr lang="en-US" altLang="en-US" sz="2000" dirty="0"/>
          </a:p>
          <a:p>
            <a:pPr algn="just">
              <a:defRPr/>
            </a:pPr>
            <a:r>
              <a:rPr lang="en-US" altLang="en-US" sz="20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r>
              <a:rPr lang="en-US" altLang="en-US" sz="2000" dirty="0"/>
              <a:t/>
            </a:r>
            <a:br>
              <a:rPr lang="en-US" altLang="en-US" sz="2000" dirty="0"/>
            </a:br>
            <a:endParaRPr lang="en-US" altLang="en-US" sz="20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Ways to inform IEEE</a:t>
            </a:r>
          </a:p>
        </p:txBody>
      </p:sp>
      <p:sp>
        <p:nvSpPr>
          <p:cNvPr id="11271" name="Text Box 5"/>
          <p:cNvSpPr txBox="1">
            <a:spLocks noChangeArrowheads="1"/>
          </p:cNvSpPr>
          <p:nvPr/>
        </p:nvSpPr>
        <p:spPr bwMode="auto">
          <a:xfrm>
            <a:off x="4572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#2</a:t>
            </a:r>
            <a:endParaRPr lang="en-US" altLang="en-US" b="0" dirty="0"/>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457200" y="14478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800" b="0" u="sng" dirty="0">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2000" dirty="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50" dirty="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400" dirty="0">
                <a:cs typeface="Times New Roman" panose="02020603050405020304" pitchFamily="18" charset="0"/>
              </a:rPr>
              <a:t>For more details, see IEEE-SA Standards Board Operations Manual, clause 5.3.10 and </a:t>
            </a:r>
            <a:br>
              <a:rPr lang="en-US" altLang="en-US" sz="1400" dirty="0">
                <a:cs typeface="Times New Roman" panose="02020603050405020304" pitchFamily="18" charset="0"/>
              </a:rPr>
            </a:br>
            <a:r>
              <a:rPr lang="en-US" altLang="en-US" sz="1400" dirty="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Other Guideline for IEEE WG meetings</a:t>
            </a:r>
          </a:p>
        </p:txBody>
      </p:sp>
      <p:sp>
        <p:nvSpPr>
          <p:cNvPr id="12295" name="Text Box 4"/>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#3</a:t>
            </a: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126088</TotalTime>
  <Words>3628</Words>
  <Application>Microsoft Office PowerPoint</Application>
  <PresentationFormat>宽屏</PresentationFormat>
  <Paragraphs>787</Paragraphs>
  <Slides>43</Slides>
  <Notes>42</Notes>
  <HiddenSlides>0</HiddenSlides>
  <MMClips>0</MMClips>
  <ScaleCrop>false</ScaleCrop>
  <HeadingPairs>
    <vt:vector size="6" baseType="variant">
      <vt:variant>
        <vt:lpstr>已用的字体</vt:lpstr>
      </vt:variant>
      <vt:variant>
        <vt:i4>10</vt:i4>
      </vt:variant>
      <vt:variant>
        <vt:lpstr>主题</vt:lpstr>
      </vt:variant>
      <vt:variant>
        <vt:i4>1</vt:i4>
      </vt:variant>
      <vt:variant>
        <vt:lpstr>幻灯片标题</vt:lpstr>
      </vt:variant>
      <vt:variant>
        <vt:i4>43</vt:i4>
      </vt:variant>
    </vt:vector>
  </HeadingPairs>
  <TitlesOfParts>
    <vt:vector size="54" baseType="lpstr">
      <vt:lpstr>Monotype Sorts</vt:lpstr>
      <vt:lpstr>MS Gothic</vt:lpstr>
      <vt:lpstr>MS PGothic</vt:lpstr>
      <vt:lpstr>宋体</vt:lpstr>
      <vt:lpstr>微软雅黑</vt:lpstr>
      <vt:lpstr>Arial</vt:lpstr>
      <vt:lpstr>Calibri</vt:lpstr>
      <vt:lpstr>Helvetica</vt:lpstr>
      <vt:lpstr>Times New Roman</vt:lpstr>
      <vt:lpstr>Wingdings</vt:lpstr>
      <vt:lpstr>802-11-Submission</vt:lpstr>
      <vt:lpstr>Task Group bf Meeting agenda, July Plenary 2022</vt:lpstr>
      <vt:lpstr>IEEE 802.11 Task Group bf WLAN Sensing </vt:lpstr>
      <vt:lpstr>PowerPoint 演示文稿</vt:lpstr>
      <vt:lpstr>PowerPoint 演示文稿</vt:lpstr>
      <vt:lpstr>Registration for the July 802.11 plenary session</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TGbf Timeline (Updated)</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19/0543r12</dc:title>
  <dc:subject>Task Group AY November 2015 Meeting Agenda</dc:subject>
  <dc:creator>Edward Au</dc:creator>
  <cp:keywords>March, April, May 2019</cp:keywords>
  <dc:description/>
  <cp:lastModifiedBy>Hanxiao (Tony, WT Lab)</cp:lastModifiedBy>
  <cp:revision>5127</cp:revision>
  <cp:lastPrinted>2014-11-04T15:04:57Z</cp:lastPrinted>
  <dcterms:created xsi:type="dcterms:W3CDTF">2007-04-17T18:10:23Z</dcterms:created>
  <dcterms:modified xsi:type="dcterms:W3CDTF">2022-07-14T13:22:33Z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(3)vjGlhUXzp1xKlshaGgy7QEImzUwXm2AlHHnmir0hR+s+idWZbJVnskLlNkMsjbmzti3N2PyB
OQ3fIw3QUcIDg96cIMaOANdkhkEpeMZFlDPcVlRNNogop2ujvJhlV2zEzsOuc8ncNu+ec4FY
0ze+yEWHby7ododJDcnsBW7WPHu17AvbDSbsTdY0XVD3AtYzESCK0RSsGxjx7+KbadHqwAtT
DrWr30fsvEq0YxmfCL</vt:lpwstr>
  </property>
  <property fmtid="{D5CDD505-2E9C-101B-9397-08002B2CF9AE}" pid="27" name="_2015_ms_pID_7253431">
    <vt:lpwstr>bKl/N2rVBJdBc8A5zXFO5kBQTyGRj6yjryavLQ5prcoicxjq5R1dnx
xGje+5Z6x8JsfyLYmTWClMckINwlItv6FLO7rHAMBwzcHUvv3mUclxSx0znB7+w6O+M9JkkM
qJr0iu88ytyLdY00YSCYizVHm3HhMEXKD8I8KsLEo+jPdyNK3aFn0eAI0QBGwET3whVGGNg/
PSDCWIL/jMgRZet93gsq/ljuoj+QrEkyokOF</vt:lpwstr>
  </property>
  <property fmtid="{D5CDD505-2E9C-101B-9397-08002B2CF9AE}" pid="28" name="_2015_ms_pID_7253432">
    <vt:lpwstr>FXUPwxU68wwxupEjvxxuGvE=</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1636984423</vt:lpwstr>
  </property>
</Properties>
</file>