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omments/comment2.xml" ContentType="application/vnd.openxmlformats-officedocument.presentationml.comment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69" r:id="rId2"/>
    <p:sldId id="813" r:id="rId3"/>
    <p:sldId id="424" r:id="rId4"/>
    <p:sldId id="423" r:id="rId5"/>
    <p:sldId id="875"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7" r:id="rId19"/>
    <p:sldId id="876" r:id="rId20"/>
    <p:sldId id="906" r:id="rId21"/>
    <p:sldId id="895" r:id="rId22"/>
    <p:sldId id="879" r:id="rId23"/>
    <p:sldId id="896" r:id="rId24"/>
    <p:sldId id="897" r:id="rId25"/>
    <p:sldId id="898" r:id="rId26"/>
    <p:sldId id="899" r:id="rId27"/>
    <p:sldId id="905" r:id="rId28"/>
    <p:sldId id="900" r:id="rId29"/>
    <p:sldId id="901" r:id="rId30"/>
    <p:sldId id="902" r:id="rId31"/>
    <p:sldId id="903" r:id="rId32"/>
    <p:sldId id="904" r:id="rId33"/>
    <p:sldId id="907" r:id="rId34"/>
    <p:sldId id="908" r:id="rId35"/>
    <p:sldId id="909" r:id="rId36"/>
    <p:sldId id="910" r:id="rId37"/>
    <p:sldId id="911" r:id="rId38"/>
    <p:sldId id="912" r:id="rId39"/>
    <p:sldId id="913" r:id="rId40"/>
    <p:sldId id="914" r:id="rId41"/>
    <p:sldId id="842" r:id="rId42"/>
    <p:sldId id="888" r:id="rId4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83" autoAdjust="0"/>
    <p:restoredTop sz="94075" autoAdjust="0"/>
  </p:normalViewPr>
  <p:slideViewPr>
    <p:cSldViewPr>
      <p:cViewPr varScale="1">
        <p:scale>
          <a:sx n="109" d="100"/>
          <a:sy n="109" d="100"/>
        </p:scale>
        <p:origin x="352"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562761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5367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330091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88430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0711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65779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65072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0196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17444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2882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4753059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544168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12453552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4989672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641396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1518613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909440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177235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a:t>
            </a:r>
            <a:r>
              <a:rPr lang="en-US" altLang="zh-CN" sz="1800" b="1" dirty="0" smtClean="0"/>
              <a:t>0850</a:t>
            </a:r>
            <a:r>
              <a:rPr lang="en-US" altLang="en-US" sz="1800" b="1" dirty="0" smtClean="0"/>
              <a:t>r5</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0812-13-00bf-teleconference-minutes-may-july-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comments" Target="../comments/comment2.xml"/><Relationship Id="rId4" Type="http://schemas.openxmlformats.org/officeDocument/2006/relationships/hyperlink" Target="https://mentor.ieee.org/802.11/dcn/22/11-22-0812-14-00bf-teleconference-minutes-may-july-2022.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smtClean="0">
                <a:solidFill>
                  <a:srgbClr val="0000FF"/>
                </a:solidFill>
              </a:rPr>
              <a:t>July Plenary </a:t>
            </a:r>
            <a:r>
              <a:rPr lang="en-US" altLang="en-US" sz="3600" smtClean="0"/>
              <a:t>2022</a:t>
            </a:r>
            <a:endParaRPr lang="en-US" altLang="en-US" sz="3600" dirty="0" smtClean="0"/>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2021-07-08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12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103-107</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465909837"/>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560780446"/>
              </p:ext>
            </p:extLst>
          </p:nvPr>
        </p:nvGraphicFramePr>
        <p:xfrm>
          <a:off x="3429000" y="1534092"/>
          <a:ext cx="8305800" cy="283367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CC40-comments DMG comments resolution part one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CC40-comments DMG comments resolution part two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 CR for </a:t>
                      </a:r>
                      <a:r>
                        <a:rPr lang="en-US" altLang="zh-CN" sz="1200" kern="1200" dirty="0" err="1" smtClean="0">
                          <a:solidFill>
                            <a:schemeClr val="tx1"/>
                          </a:solidFill>
                          <a:latin typeface="+mn-lt"/>
                          <a:ea typeface="+mn-ea"/>
                          <a:cs typeface="+mn-cs"/>
                        </a:rPr>
                        <a:t>misc</a:t>
                      </a:r>
                      <a:r>
                        <a:rPr lang="en-US" altLang="zh-CN" sz="1200" kern="1200" dirty="0" smtClean="0">
                          <a:solidFill>
                            <a:schemeClr val="tx1"/>
                          </a:solidFill>
                          <a:latin typeface="+mn-lt"/>
                          <a:ea typeface="+mn-ea"/>
                          <a:cs typeface="+mn-cs"/>
                        </a:rPr>
                        <a:t> editorial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22/1020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Formatting of CSI, Steve Shellhammer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Anirud</a:t>
                      </a:r>
                      <a:r>
                        <a:rPr lang="en-US" altLang="zh-CN" sz="1200" kern="1200" dirty="0" smtClean="0">
                          <a:solidFill>
                            <a:schemeClr val="tx1"/>
                          </a:solidFill>
                          <a:latin typeface="+mn-lt"/>
                          <a:ea typeface="+mn-ea"/>
                          <a:cs typeface="+mn-cs"/>
                        </a:rPr>
                        <a:t>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2, 228 and 729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MLME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CC40-Resolution of CIDs in clause 9.4.2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CC40-DMG-informtion-elements-CIDs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CC40-DMG-clasue-11-CIDs-part-1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mentor.ieee.org/802.11/dcn/22/11-22-0812-13-00bf-teleconference-minutes-may-july-2022.docx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Sang 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13 AM1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469922941"/>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7" name="表格 10"/>
          <p:cNvGraphicFramePr>
            <a:graphicFrameLocks noGrp="1"/>
          </p:cNvGraphicFramePr>
          <p:nvPr>
            <p:extLst>
              <p:ext uri="{D42A27DB-BD31-4B8C-83A1-F6EECF244321}">
                <p14:modId xmlns:p14="http://schemas.microsoft.com/office/powerpoint/2010/main" val="2410117919"/>
              </p:ext>
            </p:extLst>
          </p:nvPr>
        </p:nvGraphicFramePr>
        <p:xfrm>
          <a:off x="3429000" y="1534092"/>
          <a:ext cx="8305800" cy="261499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Leif Wilhelmsson (Ericsson)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 CR for </a:t>
                      </a:r>
                      <a:r>
                        <a:rPr lang="en-US" altLang="zh-CN" sz="1200" kern="1200" dirty="0" err="1" smtClean="0">
                          <a:solidFill>
                            <a:srgbClr val="00B050"/>
                          </a:solidFill>
                          <a:latin typeface="+mn-lt"/>
                          <a:ea typeface="+mn-ea"/>
                          <a:cs typeface="+mn-cs"/>
                        </a:rPr>
                        <a:t>misc</a:t>
                      </a:r>
                      <a:r>
                        <a:rPr lang="en-US" altLang="zh-CN" sz="1200" kern="1200" dirty="0" smtClean="0">
                          <a:solidFill>
                            <a:srgbClr val="00B050"/>
                          </a:solidFill>
                          <a:latin typeface="+mn-lt"/>
                          <a:ea typeface="+mn-ea"/>
                          <a:cs typeface="+mn-cs"/>
                        </a:rPr>
                        <a:t> editorial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Anirud</a:t>
                      </a:r>
                      <a:r>
                        <a:rPr lang="en-US" altLang="zh-CN" sz="1200" kern="1200" dirty="0" smtClean="0">
                          <a:solidFill>
                            <a:srgbClr val="00B050"/>
                          </a:solidFill>
                          <a:latin typeface="+mn-lt"/>
                          <a:ea typeface="+mn-ea"/>
                          <a:cs typeface="+mn-cs"/>
                        </a:rPr>
                        <a:t> Sahoo (NIST)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2, 228 and 729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CC40 11bf D0.1 SBP MLME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CC40-Resolution of CIDs in clause 9.4.2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CC40-DMG-informtion-elements-CIDs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CC40-DMG-clasue-11-CIDs-part-1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cc40-comments DMG comments resolution part three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July	12, 13, 14,		  </a:t>
            </a:r>
            <a:r>
              <a:rPr lang="en-US" altLang="zh-CN" dirty="0"/>
              <a:t>8:00 - 10:00 ET</a:t>
            </a:r>
          </a:p>
          <a:p>
            <a:pPr algn="just" defTabSz="917575">
              <a:lnSpc>
                <a:spcPct val="90000"/>
              </a:lnSpc>
              <a:buNone/>
            </a:pPr>
            <a:r>
              <a:rPr lang="en-US" altLang="zh-CN" dirty="0" smtClean="0"/>
              <a:t>		July</a:t>
            </a:r>
            <a:r>
              <a:rPr lang="en-US" altLang="zh-CN" dirty="0"/>
              <a:t>	 </a:t>
            </a:r>
            <a:r>
              <a:rPr lang="en-US" altLang="zh-CN" dirty="0" smtClean="0"/>
              <a:t>     13, 			10:30 </a:t>
            </a:r>
            <a:r>
              <a:rPr lang="en-US" altLang="zh-CN" dirty="0"/>
              <a:t>- 12:30 ET</a:t>
            </a: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mentor.ieee.org/802.11/dcn/22/11-22-0812-14-00bf-teleconference-minutes-may-july-2022.docx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r>
              <a:rPr lang="en-US" altLang="zh-CN" sz="2000" dirty="0" smtClean="0"/>
              <a:t>Sang </a:t>
            </a:r>
            <a:r>
              <a:rPr lang="en-US" altLang="zh-CN" sz="2000" dirty="0"/>
              <a:t>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25827633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13 AM2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7" name="表格 10"/>
          <p:cNvGraphicFramePr>
            <a:graphicFrameLocks noGrp="1"/>
          </p:cNvGraphicFramePr>
          <p:nvPr>
            <p:extLst>
              <p:ext uri="{D42A27DB-BD31-4B8C-83A1-F6EECF244321}">
                <p14:modId xmlns:p14="http://schemas.microsoft.com/office/powerpoint/2010/main" val="4171351448"/>
              </p:ext>
            </p:extLst>
          </p:nvPr>
        </p:nvGraphicFramePr>
        <p:xfrm>
          <a:off x="3429000" y="1534092"/>
          <a:ext cx="8305800" cy="195895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22/0922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CC40-Resolution of CIDs in clause 9.4.2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22/0947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CC40-DMG-informtion-elements-CIDs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22/0966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CC40-DMG-clasue-11-CIDs-part-1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22/1095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cc40-comments DMG comments resolution part three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021219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July </a:t>
            </a:r>
            <a:r>
              <a:rPr lang="en-US" altLang="en-US" sz="3200" dirty="0" smtClean="0">
                <a:solidFill>
                  <a:srgbClr val="0000FF"/>
                </a:solidFill>
                <a:cs typeface="Times New Roman" panose="02020603050405020304" pitchFamily="18" charset="0"/>
              </a:rPr>
              <a:t>14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solidFill>
                  <a:srgbClr val="0000FF"/>
                </a:solidFill>
              </a:rPr>
              <a:t>108-115</a:t>
            </a:r>
            <a:r>
              <a:rPr lang="en-US" altLang="zh-CN" sz="1600" dirty="0" smtClean="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061721752"/>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Multi-Static-PPDU-sync-field</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3764699545"/>
              </p:ext>
            </p:extLst>
          </p:nvPr>
        </p:nvGraphicFramePr>
        <p:xfrm>
          <a:off x="3429000" y="1534092"/>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MLME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2629214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5" name="Rectangle 3"/>
          <p:cNvSpPr txBox="1">
            <a:spLocks noChangeArrowheads="1"/>
          </p:cNvSpPr>
          <p:nvPr/>
        </p:nvSpPr>
        <p:spPr bwMode="auto">
          <a:xfrm>
            <a:off x="304800" y="1070572"/>
            <a:ext cx="5638800" cy="5254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None/>
              <a:defRPr/>
            </a:pP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12    (Tuesday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July    </a:t>
            </a:r>
            <a:r>
              <a:rPr lang="en-US" altLang="zh-CN" dirty="0">
                <a:solidFill>
                  <a:srgbClr val="FF0000"/>
                </a:solidFill>
                <a:cs typeface="Times New Roman" panose="02020603050405020304" pitchFamily="18" charset="0"/>
              </a:rPr>
              <a:t>13    (Wednesday  AM 1</a:t>
            </a:r>
            <a:r>
              <a:rPr lang="en-US" altLang="zh-CN" dirty="0" smtClean="0">
                <a:solidFill>
                  <a:srgbClr val="FF0000"/>
                </a:solidFill>
                <a:cs typeface="Times New Roman" panose="02020603050405020304" pitchFamily="18" charset="0"/>
              </a:rPr>
              <a:t>),		8:00 </a:t>
            </a:r>
            <a:r>
              <a:rPr lang="en-US" altLang="zh-CN" dirty="0">
                <a:solidFill>
                  <a:srgbClr val="FF0000"/>
                </a:solidFill>
                <a:cs typeface="Times New Roman" panose="02020603050405020304" pitchFamily="18" charset="0"/>
              </a:rPr>
              <a:t>- 10:00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July    13    (Wednesday  AM </a:t>
            </a:r>
            <a:r>
              <a:rPr lang="en-US" altLang="zh-CN" dirty="0" smtClean="0">
                <a:solidFill>
                  <a:srgbClr val="FF0000"/>
                </a:solidFill>
                <a:cs typeface="Times New Roman" panose="02020603050405020304" pitchFamily="18" charset="0"/>
              </a:rPr>
              <a:t>2),</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10:30 </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12:30 </a:t>
            </a:r>
            <a:r>
              <a:rPr lang="en-US" altLang="zh-CN" dirty="0">
                <a:solidFill>
                  <a:srgbClr val="FF0000"/>
                </a:solidFill>
                <a:cs typeface="Times New Roman" panose="02020603050405020304" pitchFamily="18" charset="0"/>
              </a:rPr>
              <a:t>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14    (Thursday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a:t>
            </a:r>
            <a:r>
              <a:rPr lang="en-US" altLang="zh-CN"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(No conflict for now. May – July 2022 CAC calls: </a:t>
            </a:r>
            <a:r>
              <a:rPr lang="en-US" altLang="zh-CN" sz="1100"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
        <p:nvSpPr>
          <p:cNvPr id="6" name="Rectangle 3"/>
          <p:cNvSpPr txBox="1">
            <a:spLocks noChangeArrowheads="1"/>
          </p:cNvSpPr>
          <p:nvPr/>
        </p:nvSpPr>
        <p:spPr bwMode="auto">
          <a:xfrm>
            <a:off x="64008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927233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5" name="Rectangle 3"/>
          <p:cNvSpPr txBox="1">
            <a:spLocks noChangeArrowheads="1"/>
          </p:cNvSpPr>
          <p:nvPr/>
        </p:nvSpPr>
        <p:spPr bwMode="auto">
          <a:xfrm>
            <a:off x="838200" y="1219200"/>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a:t>To be </a:t>
            </a: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September </a:t>
            </a:r>
            <a:r>
              <a:rPr lang="en-US" altLang="zh-CN" dirty="0" smtClean="0">
                <a:solidFill>
                  <a:srgbClr val="00B050"/>
                </a:solidFill>
                <a:cs typeface="Times New Roman" panose="02020603050405020304" pitchFamily="18" charset="0"/>
              </a:rPr>
              <a:t>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3585911244"/>
              </p:ext>
            </p:extLst>
          </p:nvPr>
        </p:nvGraphicFramePr>
        <p:xfrm>
          <a:off x="381000" y="3124201"/>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134227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July </a:t>
            </a:r>
            <a:r>
              <a:rPr lang="en-US" altLang="zh-CN" sz="3200" dirty="0" smtClean="0"/>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a:t>
            </a:r>
            <a:r>
              <a:rPr lang="en-US" altLang="zh-CN" sz="1800" b="1" kern="0" dirty="0" smtClean="0"/>
              <a:t>Rojan </a:t>
            </a:r>
            <a:r>
              <a:rPr lang="en-US" altLang="zh-CN" sz="1800" b="1" kern="0" dirty="0"/>
              <a:t>Chitrakar </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438522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86377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July</a:t>
            </a:r>
            <a:r>
              <a:rPr lang="en-US" altLang="en-US" sz="1800" dirty="0">
                <a:solidFill>
                  <a:srgbClr val="0000FF"/>
                </a:solidFill>
              </a:rPr>
              <a:t>	12, 13, 14,		  8:00 - 10:00 ET</a:t>
            </a:r>
          </a:p>
          <a:p>
            <a:pPr marL="285750" indent="-285750" algn="just"/>
            <a:r>
              <a:rPr lang="en-US" altLang="en-US" sz="1800" dirty="0" smtClean="0">
                <a:solidFill>
                  <a:srgbClr val="0000FF"/>
                </a:solidFill>
              </a:rPr>
              <a:t>July</a:t>
            </a:r>
            <a:r>
              <a:rPr lang="en-US" altLang="en-US" sz="1800" dirty="0">
                <a:solidFill>
                  <a:srgbClr val="0000FF"/>
                </a:solidFill>
              </a:rPr>
              <a:t>	      13, 			10:30 - 12:30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a:t>
            </a:r>
            <a:r>
              <a:rPr lang="en-US" altLang="zh-CN" sz="1600" dirty="0" smtClean="0"/>
              <a:t>842</a:t>
            </a:r>
            <a:r>
              <a:rPr lang="en-US" altLang="zh-CN" sz="1600" dirty="0"/>
              <a:t>,</a:t>
            </a:r>
            <a:r>
              <a:rPr lang="en-US" altLang="zh-CN" sz="1600" dirty="0" smtClean="0"/>
              <a:t> </a:t>
            </a:r>
            <a:r>
              <a:rPr lang="en-US" altLang="zh-CN" sz="1600" dirty="0"/>
              <a:t>in 22/0907r1, Resolutions for Editorial Comments in CC40 - Part 3</a:t>
            </a:r>
            <a:endParaRPr lang="en-US" altLang="zh-CN" sz="1600" dirty="0" smtClean="0"/>
          </a:p>
          <a:p>
            <a:pPr lvl="1" algn="just">
              <a:buFont typeface="Arial" panose="020B0604020202020204" pitchFamily="34" charset="0"/>
              <a:buChar char="–"/>
              <a:defRPr/>
            </a:pPr>
            <a:r>
              <a:rPr lang="en-US" altLang="zh-CN" sz="1600" dirty="0"/>
              <a:t>023, 229, 429, 665, 841, 848, 852, 853, 854, 856, 858, 859, </a:t>
            </a:r>
            <a:r>
              <a:rPr lang="en-US" altLang="zh-CN" sz="1600" dirty="0" smtClean="0"/>
              <a:t>894, </a:t>
            </a:r>
            <a:r>
              <a:rPr lang="en-US" altLang="zh-CN" sz="1600" dirty="0"/>
              <a:t>in 22/0889r3, Resolutions for Editorial Comments in CC40 - Part 2</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a:t>
            </a:r>
            <a:r>
              <a:rPr lang="en-US" altLang="zh-CN" sz="1800" b="1" kern="0" dirty="0" smtClean="0"/>
              <a:t>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57223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a:t>
            </a:r>
            <a:r>
              <a:rPr lang="en-US" altLang="zh-CN" sz="1600" dirty="0" smtClean="0"/>
              <a:t>902, </a:t>
            </a:r>
            <a:r>
              <a:rPr lang="en-US" altLang="zh-CN" sz="1600" dirty="0"/>
              <a:t>in 22/0931r2, Resolutions for Editorial Comments in CC40 - Part 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547537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611731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108 </a:t>
            </a:r>
            <a:r>
              <a:rPr lang="en-US" altLang="zh-CN" sz="4000" dirty="0"/>
              <a:t>(</a:t>
            </a:r>
            <a:r>
              <a:rPr lang="en-US" altLang="zh-CN" sz="4000" dirty="0">
                <a:solidFill>
                  <a:srgbClr val="0000FF"/>
                </a:solidFill>
              </a:rPr>
              <a:t>July </a:t>
            </a:r>
            <a:r>
              <a:rPr lang="en-US" altLang="zh-CN" sz="4000" dirty="0" smtClean="0">
                <a:solidFill>
                  <a:srgbClr val="0000FF"/>
                </a:solidFill>
              </a:rPr>
              <a:t>14</a:t>
            </a:r>
            <a:r>
              <a:rPr lang="en-US" altLang="zh-CN" sz="4000" dirty="0" smtClean="0"/>
              <a:t>)</a:t>
            </a:r>
            <a:endParaRPr lang="en-US" altLang="zh-CN" sz="4000" dirty="0"/>
          </a:p>
          <a:p>
            <a:pPr algn="ctr">
              <a:buFontTx/>
              <a:buNone/>
            </a:pP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b="1" dirty="0"/>
              <a:t>330, 656, 414, 225, 657, 679, 652, 649, </a:t>
            </a:r>
            <a:r>
              <a:rPr lang="en-US" altLang="zh-CN" sz="1600" b="1" dirty="0" smtClean="0"/>
              <a:t>109</a:t>
            </a:r>
            <a:endParaRPr lang="en-US" altLang="zh-CN" sz="1600" dirty="0"/>
          </a:p>
          <a:p>
            <a:pPr lvl="1" algn="just">
              <a:buFont typeface="Arial" panose="020B0604020202020204" pitchFamily="34" charset="0"/>
              <a:buChar char="–"/>
              <a:defRPr/>
            </a:pPr>
            <a:r>
              <a:rPr lang="en-US" altLang="zh-CN" sz="1600" dirty="0" smtClean="0"/>
              <a:t>In </a:t>
            </a:r>
            <a:r>
              <a:rPr lang="en-US" altLang="zh-CN" sz="1600" b="1" dirty="0" smtClean="0"/>
              <a:t>11-22-918r2, </a:t>
            </a:r>
            <a:r>
              <a:rPr lang="en-US" altLang="zh-CN" sz="1600" dirty="0"/>
              <a:t>CC40-DNG-sensing-req-CIDs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22/0918r2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482365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45, 107, 397, 339, 329, 223, 372 </a:t>
            </a:r>
            <a:r>
              <a:rPr lang="en-US" altLang="zh-CN" sz="1600" dirty="0" smtClean="0"/>
              <a:t>(In 11-22-0943-01-00bf </a:t>
            </a:r>
            <a:r>
              <a:rPr lang="en-US" altLang="zh-CN" sz="1600" dirty="0"/>
              <a:t>CC40-comments DMG comments resolution part one) </a:t>
            </a:r>
            <a:endParaRPr lang="en-US" altLang="zh-CN" sz="1600" dirty="0" smtClean="0"/>
          </a:p>
          <a:p>
            <a:pPr lvl="1" algn="just">
              <a:buFont typeface="Arial" panose="020B0604020202020204" pitchFamily="34" charset="0"/>
              <a:buChar char="–"/>
              <a:defRPr/>
            </a:pPr>
            <a:r>
              <a:rPr lang="en-US" altLang="zh-CN" sz="1600" kern="0" dirty="0"/>
              <a:t>215, 219, 262, 263, 377  </a:t>
            </a:r>
            <a:r>
              <a:rPr lang="en-US" altLang="zh-CN" sz="1600" kern="0" dirty="0" smtClean="0"/>
              <a:t>(In 11-22-0944-02-00bf </a:t>
            </a:r>
            <a:r>
              <a:rPr lang="en-US" altLang="zh-CN" sz="1600" kern="0" dirty="0"/>
              <a:t>CC40-comments DMG comments resolution part two)</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22/0943r1, 22/0944r2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572670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106, 67, 68, 84, 396, 86, 87, 73</a:t>
            </a:r>
          </a:p>
          <a:p>
            <a:pPr lvl="1" algn="just">
              <a:buFont typeface="Arial" panose="020B0604020202020204" pitchFamily="34" charset="0"/>
              <a:buChar char="–"/>
              <a:defRPr/>
            </a:pPr>
            <a:r>
              <a:rPr lang="en-US" altLang="zh-CN" sz="1600" dirty="0"/>
              <a:t>as specified in 11-22-901r0 (CC40-Resolution of CIDs in clause 9.4.2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22/0901r0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051899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702, 70, 71, 72, 69, 85 </a:t>
            </a:r>
          </a:p>
          <a:p>
            <a:pPr lvl="1" algn="just">
              <a:buFont typeface="Arial" panose="020B0604020202020204" pitchFamily="34" charset="0"/>
              <a:buChar char="–"/>
              <a:defRPr/>
            </a:pPr>
            <a:r>
              <a:rPr lang="en-US" altLang="zh-CN" sz="1600" dirty="0"/>
              <a:t>as specified in </a:t>
            </a:r>
            <a:r>
              <a:rPr lang="en-US" altLang="zh-CN" sz="1600" dirty="0" smtClean="0"/>
              <a:t>11-22-922r1 </a:t>
            </a:r>
            <a:r>
              <a:rPr lang="en-US" altLang="zh-CN" sz="1600" dirty="0"/>
              <a:t>(CC40-Resolution of CIDs in clause 9.4.2 part 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22/0922r1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085875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103, 104, 669, 54, 667, 222, 394, 402, 140, 804, 604, 805, 391, 224, 607, 36, 37, </a:t>
            </a:r>
            <a:r>
              <a:rPr lang="en-US" altLang="zh-CN" sz="1600" dirty="0" smtClean="0"/>
              <a:t>38</a:t>
            </a:r>
          </a:p>
          <a:p>
            <a:pPr lvl="1" algn="just">
              <a:buFont typeface="Arial" panose="020B0604020202020204" pitchFamily="34" charset="0"/>
              <a:buChar char="–"/>
              <a:defRPr/>
            </a:pPr>
            <a:r>
              <a:rPr lang="en-US" altLang="zh-CN" sz="1600" dirty="0"/>
              <a:t>as specified in </a:t>
            </a:r>
            <a:r>
              <a:rPr lang="en-US" altLang="zh-CN" sz="1600" dirty="0" smtClean="0"/>
              <a:t>11-22-0985-03-00bf-resolutions-for-editorial-comments-in-cc40-part-5</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Claudio da Silva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22/0985r3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443101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2, 228,729, </a:t>
            </a:r>
            <a:r>
              <a:rPr lang="en-US" altLang="zh-CN" sz="1600" dirty="0" smtClean="0"/>
              <a:t>781</a:t>
            </a:r>
          </a:p>
          <a:p>
            <a:pPr lvl="1" algn="just">
              <a:buFont typeface="Arial" panose="020B0604020202020204" pitchFamily="34" charset="0"/>
              <a:buChar char="–"/>
              <a:defRPr/>
            </a:pPr>
            <a:r>
              <a:rPr lang="en-US" altLang="zh-CN" sz="1600" dirty="0"/>
              <a:t>as specified in 11-22-0934r4, Comment resolution for CIDs 2, 228 and 729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22/0934r4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48418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341, 90, 237, 350, 352, 353, 354, 437, 438, 439, 444, and </a:t>
            </a:r>
            <a:r>
              <a:rPr lang="en-US" altLang="zh-CN" sz="1600" dirty="0" smtClean="0"/>
              <a:t>336</a:t>
            </a:r>
          </a:p>
          <a:p>
            <a:pPr lvl="1" algn="just">
              <a:buFont typeface="Arial" panose="020B0604020202020204" pitchFamily="34" charset="0"/>
              <a:buChar char="–"/>
              <a:defRPr/>
            </a:pPr>
            <a:r>
              <a:rPr lang="en-US" altLang="zh-CN" sz="1600" kern="0" dirty="0"/>
              <a:t>as specified in 11-22-1095-01-00bf cc40-comments DMG comments resolution part three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22/1095r1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0687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330, 656, 414, 225, 657, 679, 652, 649, </a:t>
            </a:r>
            <a:r>
              <a:rPr lang="en-US" altLang="zh-CN" sz="1600" dirty="0" smtClean="0"/>
              <a:t>109, </a:t>
            </a:r>
            <a:r>
              <a:rPr lang="en-US" altLang="zh-CN" sz="1600" dirty="0"/>
              <a:t>as specified in 11-22-918r2, </a:t>
            </a:r>
            <a:r>
              <a:rPr lang="en-US" altLang="zh-CN" sz="1600" dirty="0" smtClean="0"/>
              <a:t>CC40-DNG-sensing-req-CIDs</a:t>
            </a:r>
          </a:p>
          <a:p>
            <a:pPr lvl="1" algn="just">
              <a:buFont typeface="Arial" panose="020B0604020202020204" pitchFamily="34" charset="0"/>
              <a:buChar char="–"/>
              <a:defRPr/>
            </a:pPr>
            <a:r>
              <a:rPr lang="en-US" altLang="zh-CN" sz="1600" dirty="0"/>
              <a:t>331, 332, 643, 420, 653, 839, 648, 333, 240, 258, 395, 651, 424, 425, 259, 421, 422, 423, 840, 426, 514, </a:t>
            </a:r>
            <a:r>
              <a:rPr lang="en-US" altLang="zh-CN" sz="1600" dirty="0" smtClean="0"/>
              <a:t>427, </a:t>
            </a:r>
            <a:r>
              <a:rPr lang="en-US" altLang="zh-CN" sz="1600" dirty="0"/>
              <a:t>as specified in 11-22-947r3, </a:t>
            </a:r>
            <a:r>
              <a:rPr lang="en-US" altLang="zh-CN" sz="1600" dirty="0" smtClean="0"/>
              <a:t>CC40-DMG-informtion-elements-CIDs</a:t>
            </a:r>
          </a:p>
          <a:p>
            <a:pPr lvl="1" algn="just">
              <a:buFont typeface="Arial" panose="020B0604020202020204" pitchFamily="34" charset="0"/>
              <a:buChar char="–"/>
              <a:defRPr/>
            </a:pPr>
            <a:r>
              <a:rPr lang="en-US" altLang="zh-CN" sz="1600" dirty="0"/>
              <a:t>763, 366, 361, 448, 357, 358, 359, 360, 362, 363, 364, 869, 450, 451, 870, 871, </a:t>
            </a:r>
            <a:r>
              <a:rPr lang="en-US" altLang="zh-CN" sz="1600" dirty="0" smtClean="0"/>
              <a:t>872, </a:t>
            </a:r>
            <a:r>
              <a:rPr lang="en-US" altLang="zh-CN" sz="1600" dirty="0"/>
              <a:t>as specified in 11-22-966r1, CC40-DMG-clasue-11-CIDs-part-1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Assaf </a:t>
            </a:r>
            <a:r>
              <a:rPr lang="en-US" altLang="zh-CN" sz="1800" b="1" kern="0" dirty="0" smtClean="0"/>
              <a:t>Kasher</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22/918r2, 22/947r3, 22/966r1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9636651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a:t>
            </a:r>
            <a:r>
              <a:rPr lang="en-US" dirty="0">
                <a:solidFill>
                  <a:srgbClr val="0000FF"/>
                </a:solidFill>
              </a:rPr>
              <a:t>July </a:t>
            </a:r>
            <a:r>
              <a:rPr lang="en-US" dirty="0" smtClean="0"/>
              <a:t>802.11 </a:t>
            </a:r>
            <a:r>
              <a:rPr lang="en-US" dirty="0">
                <a:solidFill>
                  <a:srgbClr val="0000FF"/>
                </a:solidFill>
              </a:rPr>
              <a:t>plenary </a:t>
            </a:r>
            <a:r>
              <a:rPr lang="en-US"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smtClean="0">
                <a:solidFill>
                  <a:srgbClr val="0000FF"/>
                </a:solidFill>
              </a:rPr>
              <a:t>July </a:t>
            </a:r>
            <a:r>
              <a:rPr lang="en-US" dirty="0" smtClean="0"/>
              <a:t>IEEE </a:t>
            </a:r>
            <a:r>
              <a:rPr lang="en-US" dirty="0"/>
              <a:t>802 </a:t>
            </a:r>
            <a:r>
              <a:rPr lang="en-US" dirty="0">
                <a:solidFill>
                  <a:srgbClr val="0000FF"/>
                </a:solidFill>
              </a:rPr>
              <a:t>plenary </a:t>
            </a:r>
            <a:r>
              <a:rPr lang="en-US" dirty="0" smtClean="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altLang="zh-CN" dirty="0"/>
              <a:t>If you have not already done so, you can register here: </a:t>
            </a:r>
            <a:r>
              <a:rPr lang="en-US" altLang="zh-CN" dirty="0">
                <a:hlinkClick r:id="rId2"/>
              </a:rPr>
              <a:t>https://</a:t>
            </a:r>
            <a:r>
              <a:rPr lang="en-US" altLang="zh-CN" dirty="0" smtClean="0">
                <a:hlinkClick r:id="rId2"/>
              </a:rPr>
              <a:t>web.cvent.com/event/5ab3e363-ef4b-45fe-b35d-cd88bf622491/summary</a:t>
            </a:r>
            <a:endParaRPr lang="en-US" altLang="zh-CN" dirty="0" smtClean="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3624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125996</TotalTime>
  <Words>3781</Words>
  <Application>Microsoft Office PowerPoint</Application>
  <PresentationFormat>宽屏</PresentationFormat>
  <Paragraphs>813</Paragraphs>
  <Slides>42</Slides>
  <Notes>41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42</vt:i4>
      </vt:variant>
    </vt:vector>
  </HeadingPairs>
  <TitlesOfParts>
    <vt:vector size="53"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Plenary 2022</vt:lpstr>
      <vt:lpstr>IEEE 802.11 Task Group bf WLAN Sensing </vt:lpstr>
      <vt:lpstr>PowerPoint 演示文稿</vt:lpstr>
      <vt:lpstr>PowerPoint 演示文稿</vt:lpstr>
      <vt:lpstr>Registration for the July 802.11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5101</cp:revision>
  <cp:lastPrinted>2014-11-04T15:04:57Z</cp:lastPrinted>
  <dcterms:created xsi:type="dcterms:W3CDTF">2007-04-17T18:10:23Z</dcterms:created>
  <dcterms:modified xsi:type="dcterms:W3CDTF">2022-07-14T03:11:17Z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(3)vjGlhUXzp1xKlshaGgy7QEImzUwXm2AlHHnmir0hR+s+idWZbJVnskLlNkMsjbmzti3N2PyB
OQ3fIw3QUcIDg96cIMaOANdkhkEpeMZFlDPcVlRNNogop2ujvJhlV2zEzsOuc8ncNu+ec4FY
0ze+yEWHby7ododJDcnsBW7WPHu17AvbDSbsTdY0XVD3AtYzESCK0RSsGxjx7+KbadHqwAtT
DrWr30fsvEq0YxmfCL</vt:lpwstr>
  </property>
  <property fmtid="{D5CDD505-2E9C-101B-9397-08002B2CF9AE}" pid="27" name="_2015_ms_pID_7253431">
    <vt:lpwstr>bKl/N2rVBJdBc8A5zXFO5kBQTyGRj6yjryavLQ5prcoicxjq5R1dnx
xGje+5Z6x8JsfyLYmTWClMckINwlItv6FLO7rHAMBwzcHUvv3mUclxSx0znB7+w6O+M9JkkM
qJr0iu88ytyLdY00YSCYizVHm3HhMEXKD8I8KsLEo+jPdyNK3aFn0eAI0QBGwET3whVGGNg/
PSDCWIL/jMgRZet93gsq/ljuoj+QrEkyokOF</vt:lpwstr>
  </property>
  <property fmtid="{D5CDD505-2E9C-101B-9397-08002B2CF9AE}" pid="28" name="_2015_ms_pID_7253432">
    <vt:lpwstr>FXUPwxU68wwxupEjvxxuGvE=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