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omments/comment1.xml" ContentType="application/vnd.openxmlformats-officedocument.presentationml.comments+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5"/>
  </p:notesMasterIdLst>
  <p:handoutMasterIdLst>
    <p:handoutMasterId r:id="rId36"/>
  </p:handoutMasterIdLst>
  <p:sldIdLst>
    <p:sldId id="269" r:id="rId2"/>
    <p:sldId id="813" r:id="rId3"/>
    <p:sldId id="424" r:id="rId4"/>
    <p:sldId id="423" r:id="rId5"/>
    <p:sldId id="875" r:id="rId6"/>
    <p:sldId id="757" r:id="rId7"/>
    <p:sldId id="754" r:id="rId8"/>
    <p:sldId id="755" r:id="rId9"/>
    <p:sldId id="458" r:id="rId10"/>
    <p:sldId id="489" r:id="rId11"/>
    <p:sldId id="814" r:id="rId12"/>
    <p:sldId id="815" r:id="rId13"/>
    <p:sldId id="749" r:id="rId14"/>
    <p:sldId id="767" r:id="rId15"/>
    <p:sldId id="768" r:id="rId16"/>
    <p:sldId id="746" r:id="rId17"/>
    <p:sldId id="874" r:id="rId18"/>
    <p:sldId id="877" r:id="rId19"/>
    <p:sldId id="876" r:id="rId20"/>
    <p:sldId id="895" r:id="rId21"/>
    <p:sldId id="879" r:id="rId22"/>
    <p:sldId id="896" r:id="rId23"/>
    <p:sldId id="897" r:id="rId24"/>
    <p:sldId id="898" r:id="rId25"/>
    <p:sldId id="899" r:id="rId26"/>
    <p:sldId id="905" r:id="rId27"/>
    <p:sldId id="900" r:id="rId28"/>
    <p:sldId id="901" r:id="rId29"/>
    <p:sldId id="902" r:id="rId30"/>
    <p:sldId id="903" r:id="rId31"/>
    <p:sldId id="904" r:id="rId32"/>
    <p:sldId id="842" r:id="rId33"/>
    <p:sldId id="888" r:id="rId34"/>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4"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383" autoAdjust="0"/>
    <p:restoredTop sz="94075" autoAdjust="0"/>
  </p:normalViewPr>
  <p:slideViewPr>
    <p:cSldViewPr>
      <p:cViewPr varScale="1">
        <p:scale>
          <a:sx n="106" d="100"/>
          <a:sy n="106" d="100"/>
        </p:scale>
        <p:origin x="456" y="96"/>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2-02-24T10:02:46.291" idx="3">
    <p:pos x="3539" y="2176"/>
    <p:text>confirm the revision number</p:text>
    <p:extLst>
      <p:ext uri="{C676402C-5697-4E1C-873F-D02D1690AC5C}">
        <p15:threadingInfo xmlns:p15="http://schemas.microsoft.com/office/powerpoint/2012/main" timeZoneBias="-48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2634058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198480487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9567948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505367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4166491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22</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53300919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11215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6884307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7607111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7736533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0657793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5650729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8019699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417444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928823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132041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8451785" y="304027"/>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802.11-22/</a:t>
            </a:r>
            <a:r>
              <a:rPr lang="en-US" altLang="zh-CN" sz="1800" b="1" dirty="0" smtClean="0"/>
              <a:t>0850</a:t>
            </a:r>
            <a:r>
              <a:rPr lang="en-US" altLang="en-US" sz="1800" b="1" dirty="0" smtClean="0"/>
              <a:t>r0</a:t>
            </a:r>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Meeting Agenda</a:t>
            </a:r>
          </a:p>
        </p:txBody>
      </p:sp>
      <p:sp>
        <p:nvSpPr>
          <p:cNvPr id="11" name="Rectangle 7"/>
          <p:cNvSpPr>
            <a:spLocks noChangeArrowheads="1"/>
          </p:cNvSpPr>
          <p:nvPr userDrawn="1"/>
        </p:nvSpPr>
        <p:spPr bwMode="auto">
          <a:xfrm>
            <a:off x="457200" y="318315"/>
            <a:ext cx="94256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July </a:t>
            </a:r>
            <a:r>
              <a:rPr lang="en-US" altLang="en-US" sz="1800" b="1" dirty="0" smtClean="0"/>
              <a:t>2022</a:t>
            </a:r>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smtClean="0"/>
              <a:t>Tony Xiao Han (Huawei)</a:t>
            </a:r>
            <a:endParaRPr lang="en-US" dirty="0"/>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smtClean="0"/>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2/11-22-0811-00-00bf-ieee-802-11bf-may-2022-interim-meeting-minutes.docx"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 Id="rId5" Type="http://schemas.openxmlformats.org/officeDocument/2006/relationships/comments" Target="../comments/comment1.xml"/><Relationship Id="rId4" Type="http://schemas.openxmlformats.org/officeDocument/2006/relationships/hyperlink" Target="https://mentor.ieee.org/802.11/dcn/22/11-22-0812-11-00bf-teleconference-minutes-may-july-2022.docx"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web.cvent.com/event/5ab3e363-ef4b-45fe-b35d-cd88bf622491/summary"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smtClean="0">
                <a:solidFill>
                  <a:srgbClr val="0000FF"/>
                </a:solidFill>
              </a:rPr>
              <a:t>July Plenary </a:t>
            </a:r>
            <a:r>
              <a:rPr lang="en-US" altLang="en-US" sz="3600" smtClean="0"/>
              <a:t>2022</a:t>
            </a:r>
            <a:endParaRPr lang="en-US" altLang="en-US" sz="3600" dirty="0" smtClean="0"/>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b="0" dirty="0"/>
              <a:t> </a:t>
            </a:r>
            <a:r>
              <a:rPr lang="en-US" altLang="en-US" sz="2000" b="0" dirty="0" smtClean="0"/>
              <a:t>2021-07-08</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200" dirty="0" smtClean="0">
                          <a:solidFill>
                            <a:schemeClr val="tx1"/>
                          </a:solidFill>
                        </a:rPr>
                        <a:t>Name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Affiliation</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Address</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Phone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Email</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0000"/>
                          </a:solidFill>
                          <a:latin typeface="+mn-lt"/>
                          <a:ea typeface="Times New Roman"/>
                          <a:cs typeface="Arial"/>
                        </a:rPr>
                        <a:t>Tony Xiao Han</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smtClean="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July 12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34290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en-US" sz="1400" dirty="0">
                <a:solidFill>
                  <a:srgbClr val="0000FF"/>
                </a:solidFill>
              </a:rPr>
              <a:t>Approve </a:t>
            </a:r>
            <a:r>
              <a:rPr lang="en-US" altLang="zh-CN" sz="1400" dirty="0" err="1">
                <a:solidFill>
                  <a:srgbClr val="0000FF"/>
                </a:solidFill>
              </a:rPr>
              <a:t>TGbf</a:t>
            </a:r>
            <a:r>
              <a:rPr lang="en-US" altLang="en-US" sz="1400" dirty="0">
                <a:solidFill>
                  <a:srgbClr val="0000FF"/>
                </a:solidFill>
              </a:rPr>
              <a:t> meeting minutes</a:t>
            </a:r>
          </a:p>
          <a:p>
            <a:r>
              <a:rPr lang="en-US" altLang="zh-CN" sz="1400" dirty="0" err="1" smtClean="0"/>
              <a:t>TGbf</a:t>
            </a:r>
            <a:r>
              <a:rPr lang="en-US" altLang="zh-CN" sz="1400" dirty="0" smtClean="0"/>
              <a:t> </a:t>
            </a:r>
            <a:r>
              <a:rPr lang="en-US" altLang="zh-CN" sz="1400" dirty="0"/>
              <a:t>Timeline</a:t>
            </a:r>
          </a:p>
          <a:p>
            <a:pPr algn="just"/>
            <a:r>
              <a:rPr lang="en-US" altLang="en-US" sz="1400" dirty="0"/>
              <a:t>Call for contribution</a:t>
            </a:r>
          </a:p>
          <a:p>
            <a:pPr algn="just"/>
            <a:r>
              <a:rPr lang="en-US" altLang="en-US" sz="1400" dirty="0"/>
              <a:t>Teleconference </a:t>
            </a:r>
            <a:r>
              <a:rPr lang="en-US" altLang="en-US" sz="1400" dirty="0" smtClean="0"/>
              <a:t>Times</a:t>
            </a:r>
          </a:p>
          <a:p>
            <a:pPr algn="just"/>
            <a:r>
              <a:rPr lang="en-US" altLang="en-US" sz="1400" dirty="0" smtClean="0"/>
              <a:t>Presentation </a:t>
            </a:r>
            <a:r>
              <a:rPr lang="en-US" altLang="en-US" sz="1400" dirty="0"/>
              <a:t>of submissions</a:t>
            </a:r>
          </a:p>
          <a:p>
            <a:pPr algn="just"/>
            <a:r>
              <a:rPr lang="en-US" altLang="en-US" sz="1400" dirty="0">
                <a:solidFill>
                  <a:srgbClr val="0000FF"/>
                </a:solidFill>
              </a:rPr>
              <a:t>Guidance for Mix mode July Plenary</a:t>
            </a:r>
          </a:p>
          <a:p>
            <a:pPr algn="just"/>
            <a:r>
              <a:rPr lang="en-US" altLang="zh-CN" sz="1400" dirty="0" smtClean="0"/>
              <a:t>Motion (</a:t>
            </a:r>
            <a:r>
              <a:rPr lang="en-US" altLang="zh-CN" sz="1400" dirty="0" smtClean="0">
                <a:solidFill>
                  <a:srgbClr val="0000FF"/>
                </a:solidFill>
              </a:rPr>
              <a:t>103-107</a:t>
            </a:r>
            <a:r>
              <a:rPr lang="en-US" altLang="zh-CN" sz="1400" dirty="0" smtClean="0"/>
              <a:t>)</a:t>
            </a:r>
            <a:endParaRPr lang="en-US" altLang="en-US" sz="1400" dirty="0"/>
          </a:p>
          <a:p>
            <a:pPr algn="just"/>
            <a:endParaRPr lang="en-US" altLang="en-US" sz="1400" dirty="0" smtClean="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3465909837"/>
              </p:ext>
            </p:extLst>
          </p:nvPr>
        </p:nvGraphicFramePr>
        <p:xfrm>
          <a:off x="3429000" y="4800600"/>
          <a:ext cx="8305801" cy="901342"/>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10"/>
          <p:cNvGraphicFramePr>
            <a:graphicFrameLocks noGrp="1"/>
          </p:cNvGraphicFramePr>
          <p:nvPr>
            <p:extLst>
              <p:ext uri="{D42A27DB-BD31-4B8C-83A1-F6EECF244321}">
                <p14:modId xmlns:p14="http://schemas.microsoft.com/office/powerpoint/2010/main" val="1618199993"/>
              </p:ext>
            </p:extLst>
          </p:nvPr>
        </p:nvGraphicFramePr>
        <p:xfrm>
          <a:off x="3429000" y="1534092"/>
          <a:ext cx="8305800" cy="1338706"/>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22/0943</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Solomon Trainin (Qualcomm)</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CC40-comments DMG comments resolution part one</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22/0944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Solomon Trainin (Qualcomm)</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CC40-comments DMG comments resolution part two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22/0978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Leif Wilhelmsson (Ericsson)</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 CR for </a:t>
                      </a:r>
                      <a:r>
                        <a:rPr lang="en-US" altLang="zh-CN" sz="1200" kern="1200" dirty="0" err="1" smtClean="0">
                          <a:solidFill>
                            <a:schemeClr val="tx1"/>
                          </a:solidFill>
                          <a:latin typeface="+mn-lt"/>
                          <a:ea typeface="+mn-ea"/>
                          <a:cs typeface="+mn-cs"/>
                        </a:rPr>
                        <a:t>misc</a:t>
                      </a:r>
                      <a:r>
                        <a:rPr lang="en-US" altLang="zh-CN" sz="1200" kern="1200" dirty="0" smtClean="0">
                          <a:solidFill>
                            <a:schemeClr val="tx1"/>
                          </a:solidFill>
                          <a:latin typeface="+mn-lt"/>
                          <a:ea typeface="+mn-ea"/>
                          <a:cs typeface="+mn-cs"/>
                        </a:rPr>
                        <a:t> editorial CIDs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70280115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533400" y="1447800"/>
            <a:ext cx="11201399"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a:t>
            </a:r>
            <a:r>
              <a:rPr lang="en-US" altLang="zh-CN" sz="2000" dirty="0" smtClean="0">
                <a:solidFill>
                  <a:srgbClr val="0000FF"/>
                </a:solidFill>
              </a:rPr>
              <a:t>May </a:t>
            </a:r>
            <a:r>
              <a:rPr lang="en-US" altLang="zh-CN" sz="2000" dirty="0" smtClean="0"/>
              <a:t>2022 </a:t>
            </a:r>
            <a:r>
              <a:rPr lang="en-US" altLang="zh-CN" sz="2000" dirty="0"/>
              <a:t>meeting to today:</a:t>
            </a:r>
          </a:p>
          <a:p>
            <a:pPr algn="just"/>
            <a:endParaRPr lang="en-US" altLang="zh-CN" sz="2000" dirty="0"/>
          </a:p>
          <a:p>
            <a:pPr lvl="1" algn="just">
              <a:buFont typeface="Arial" panose="020B0604020202020204" pitchFamily="34" charset="0"/>
              <a:buChar char="•"/>
            </a:pPr>
            <a:r>
              <a:rPr lang="en-US" altLang="zh-CN" sz="1600" dirty="0"/>
              <a:t>May </a:t>
            </a:r>
            <a:r>
              <a:rPr lang="en-US" altLang="zh-CN" sz="1600" dirty="0" smtClean="0"/>
              <a:t>Interim</a:t>
            </a:r>
            <a:r>
              <a:rPr lang="en-US" altLang="zh-CN" sz="1600" dirty="0"/>
              <a:t>: </a:t>
            </a:r>
            <a:endParaRPr lang="en-US" altLang="zh-CN" sz="1600" dirty="0" smtClean="0"/>
          </a:p>
          <a:p>
            <a:pPr marL="457200" lvl="1" indent="0" algn="just">
              <a:buNone/>
            </a:pPr>
            <a:r>
              <a:rPr lang="en-US" altLang="zh-CN" sz="1600" dirty="0" smtClean="0"/>
              <a:t>	</a:t>
            </a:r>
            <a:r>
              <a:rPr lang="en-US" altLang="zh-CN" sz="1600" dirty="0" smtClean="0">
                <a:hlinkClick r:id="rId3"/>
              </a:rPr>
              <a:t>https</a:t>
            </a:r>
            <a:r>
              <a:rPr lang="en-US" altLang="zh-CN" sz="1600" dirty="0">
                <a:hlinkClick r:id="rId3"/>
              </a:rPr>
              <a:t>://</a:t>
            </a:r>
            <a:r>
              <a:rPr lang="en-US" altLang="zh-CN" sz="1600" dirty="0" smtClean="0">
                <a:hlinkClick r:id="rId3"/>
              </a:rPr>
              <a:t>mentor.ieee.org/802.11/dcn/22/11-22-0811-00-00bf-ieee-802-11bf-may-2022-interim-meeting-minutes.docx</a:t>
            </a:r>
            <a:endParaRPr lang="en-US" altLang="zh-CN" sz="1600" dirty="0" smtClean="0"/>
          </a:p>
          <a:p>
            <a:pPr marL="457200" lvl="1" indent="0" algn="just">
              <a:buNone/>
            </a:pPr>
            <a:endParaRPr lang="en-US" altLang="zh-CN" sz="1600" dirty="0" smtClean="0"/>
          </a:p>
          <a:p>
            <a:pPr lvl="1" algn="just">
              <a:buFont typeface="Arial" panose="020B0604020202020204" pitchFamily="34" charset="0"/>
              <a:buChar char="•"/>
            </a:pPr>
            <a:endParaRPr lang="en-US" altLang="zh-CN" sz="1600" dirty="0"/>
          </a:p>
          <a:p>
            <a:pPr lvl="1" algn="just">
              <a:buFont typeface="Arial" panose="020B0604020202020204" pitchFamily="34" charset="0"/>
              <a:buChar char="•"/>
            </a:pPr>
            <a:r>
              <a:rPr lang="en-US" altLang="zh-CN" sz="1600" dirty="0"/>
              <a:t>Teleconferences </a:t>
            </a:r>
            <a:r>
              <a:rPr lang="en-US" altLang="zh-CN" sz="1600" dirty="0"/>
              <a:t>May - July: </a:t>
            </a:r>
            <a:endParaRPr lang="en-US" altLang="zh-CN" sz="1600" dirty="0" smtClean="0"/>
          </a:p>
          <a:p>
            <a:pPr marL="457200" lvl="1" indent="0" algn="just">
              <a:buNone/>
            </a:pPr>
            <a:r>
              <a:rPr lang="en-US" altLang="zh-CN" sz="1600" dirty="0"/>
              <a:t>	</a:t>
            </a:r>
            <a:r>
              <a:rPr lang="en-US" altLang="zh-CN" sz="1600" dirty="0" smtClean="0">
                <a:hlinkClick r:id="rId4"/>
              </a:rPr>
              <a:t>https</a:t>
            </a:r>
            <a:r>
              <a:rPr lang="en-US" altLang="zh-CN" sz="1600" dirty="0">
                <a:hlinkClick r:id="rId4"/>
              </a:rPr>
              <a:t>://</a:t>
            </a:r>
            <a:r>
              <a:rPr lang="en-US" altLang="zh-CN" sz="1600" dirty="0" smtClean="0">
                <a:hlinkClick r:id="rId4"/>
              </a:rPr>
              <a:t>mentor.ieee.org/802.11/dcn/22/11-22-0812-11-00bf-teleconference-minutes-may-july-2022.docx</a:t>
            </a:r>
            <a:endParaRPr lang="en-US" altLang="zh-CN" sz="1600" dirty="0" smtClean="0"/>
          </a:p>
          <a:p>
            <a:pPr marL="457200" lvl="1" indent="0" algn="just">
              <a:buNone/>
            </a:pPr>
            <a:endParaRPr lang="en-US" altLang="zh-CN" sz="1600" dirty="0" smtClean="0"/>
          </a:p>
          <a:p>
            <a:pPr marL="714375" lvl="1" indent="0" algn="just">
              <a:buNone/>
            </a:pPr>
            <a:endParaRPr lang="en-US" altLang="zh-CN" sz="1600" dirty="0"/>
          </a:p>
          <a:p>
            <a:pPr algn="just"/>
            <a:r>
              <a:rPr lang="en-US" altLang="zh-CN" sz="2000" dirty="0"/>
              <a:t>Move: Leif Wilhelmsson 	Second: 	</a:t>
            </a:r>
          </a:p>
          <a:p>
            <a:pPr algn="just"/>
            <a:endParaRPr lang="en-US" altLang="zh-CN" sz="2000" dirty="0"/>
          </a:p>
          <a:p>
            <a:pPr algn="just"/>
            <a:r>
              <a:rPr lang="en-US" altLang="zh-CN" sz="2000" dirty="0"/>
              <a:t>Result</a:t>
            </a:r>
            <a:r>
              <a:rPr lang="en-US" altLang="zh-CN" sz="2000" dirty="0" smtClean="0"/>
              <a:t>:</a:t>
            </a:r>
            <a:endParaRPr lang="zh-CN" altLang="en-US" sz="2000" dirty="0"/>
          </a:p>
          <a:p>
            <a:pPr algn="just"/>
            <a:endParaRPr lang="zh-CN" altLang="en-US" sz="2000" dirty="0"/>
          </a:p>
        </p:txBody>
      </p:sp>
    </p:spTree>
    <p:extLst>
      <p:ext uri="{BB962C8B-B14F-4D97-AF65-F5344CB8AC3E}">
        <p14:creationId xmlns:p14="http://schemas.microsoft.com/office/powerpoint/2010/main" val="375497175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July 13 AM1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38862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smtClean="0"/>
              <a:t>Teleconference Times</a:t>
            </a:r>
          </a:p>
          <a:p>
            <a:pPr algn="just"/>
            <a:r>
              <a:rPr lang="en-US" altLang="en-US" sz="1600" dirty="0" smtClean="0"/>
              <a:t>Presentation </a:t>
            </a:r>
            <a:r>
              <a:rPr lang="en-US" altLang="en-US" sz="1600" dirty="0"/>
              <a:t>of submissions</a:t>
            </a:r>
          </a:p>
          <a:p>
            <a:pPr algn="just"/>
            <a:r>
              <a:rPr lang="en-US" altLang="en-US" sz="1600" dirty="0">
                <a:solidFill>
                  <a:srgbClr val="0000FF"/>
                </a:solidFill>
              </a:rPr>
              <a:t>Guidance for Mix mode July Plenary</a:t>
            </a:r>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Recess</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2469922941"/>
              </p:ext>
            </p:extLst>
          </p:nvPr>
        </p:nvGraphicFramePr>
        <p:xfrm>
          <a:off x="3429000" y="4800600"/>
          <a:ext cx="8305801" cy="901342"/>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10"/>
          <p:cNvGraphicFramePr>
            <a:graphicFrameLocks noGrp="1"/>
          </p:cNvGraphicFramePr>
          <p:nvPr>
            <p:extLst>
              <p:ext uri="{D42A27DB-BD31-4B8C-83A1-F6EECF244321}">
                <p14:modId xmlns:p14="http://schemas.microsoft.com/office/powerpoint/2010/main" val="1872802543"/>
              </p:ext>
            </p:extLst>
          </p:nvPr>
        </p:nvGraphicFramePr>
        <p:xfrm>
          <a:off x="3429000" y="1534092"/>
          <a:ext cx="8305800" cy="901342"/>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4683501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smtClean="0"/>
              <a:t>		</a:t>
            </a:r>
            <a:r>
              <a:rPr lang="en-US" altLang="zh-CN" dirty="0" smtClean="0"/>
              <a:t>July</a:t>
            </a:r>
            <a:r>
              <a:rPr lang="en-US" altLang="zh-CN" dirty="0" smtClean="0"/>
              <a:t>	</a:t>
            </a:r>
            <a:r>
              <a:rPr lang="en-US" altLang="zh-CN" dirty="0" smtClean="0"/>
              <a:t>12, 13</a:t>
            </a:r>
            <a:r>
              <a:rPr lang="en-US" altLang="zh-CN" dirty="0" smtClean="0"/>
              <a:t>, </a:t>
            </a:r>
            <a:r>
              <a:rPr lang="en-US" altLang="zh-CN" dirty="0" smtClean="0"/>
              <a:t>14,</a:t>
            </a:r>
            <a:r>
              <a:rPr lang="en-US" altLang="zh-CN" dirty="0" smtClean="0"/>
              <a:t>		  </a:t>
            </a:r>
            <a:r>
              <a:rPr lang="en-US" altLang="zh-CN" dirty="0"/>
              <a:t>8:00 - 10:00 ET</a:t>
            </a:r>
          </a:p>
          <a:p>
            <a:pPr algn="just" defTabSz="917575">
              <a:lnSpc>
                <a:spcPct val="90000"/>
              </a:lnSpc>
              <a:buNone/>
            </a:pPr>
            <a:r>
              <a:rPr lang="en-US" altLang="zh-CN" dirty="0" smtClean="0"/>
              <a:t>		</a:t>
            </a:r>
            <a:r>
              <a:rPr lang="en-US" altLang="zh-CN" dirty="0" smtClean="0"/>
              <a:t>July</a:t>
            </a:r>
            <a:r>
              <a:rPr lang="en-US" altLang="zh-CN" dirty="0"/>
              <a:t>	 </a:t>
            </a:r>
            <a:r>
              <a:rPr lang="en-US" altLang="zh-CN" dirty="0" smtClean="0"/>
              <a:t>     13, </a:t>
            </a:r>
            <a:r>
              <a:rPr lang="en-US" altLang="zh-CN" dirty="0" smtClean="0"/>
              <a:t>		</a:t>
            </a:r>
            <a:r>
              <a:rPr lang="en-US" altLang="zh-CN" dirty="0" smtClean="0"/>
              <a:t>	</a:t>
            </a:r>
            <a:r>
              <a:rPr lang="en-US" altLang="zh-CN" dirty="0" smtClean="0"/>
              <a:t>10:30 </a:t>
            </a:r>
            <a:r>
              <a:rPr lang="en-US" altLang="zh-CN" dirty="0"/>
              <a:t>- 12:30 ET</a:t>
            </a:r>
            <a:endParaRPr lang="en-US" altLang="zh-CN" dirty="0"/>
          </a:p>
          <a:p>
            <a:pPr algn="ctr">
              <a:lnSpc>
                <a:spcPct val="90000"/>
              </a:lnSpc>
              <a:buFontTx/>
              <a:buNone/>
            </a:pP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(Qualcomm)</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Tech</a:t>
            </a:r>
            <a:r>
              <a:rPr lang="en-US" altLang="zh-CN" dirty="0" smtClean="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July 13 AM2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38100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smtClean="0"/>
              <a:t>Teleconference Times</a:t>
            </a:r>
          </a:p>
          <a:p>
            <a:pPr algn="just"/>
            <a:r>
              <a:rPr lang="en-US" altLang="en-US" sz="1600" dirty="0" smtClean="0"/>
              <a:t>Presentation </a:t>
            </a:r>
            <a:r>
              <a:rPr lang="en-US" altLang="en-US" sz="1600" dirty="0"/>
              <a:t>of submissions</a:t>
            </a:r>
          </a:p>
          <a:p>
            <a:pPr algn="just"/>
            <a:r>
              <a:rPr lang="en-US" altLang="en-US" sz="1600" dirty="0">
                <a:solidFill>
                  <a:srgbClr val="0000FF"/>
                </a:solidFill>
              </a:rPr>
              <a:t>Guidance for Mix mode July Plenary</a:t>
            </a:r>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Recess</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nvPr>
        </p:nvGraphicFramePr>
        <p:xfrm>
          <a:off x="3429000" y="4800600"/>
          <a:ext cx="8305801" cy="901342"/>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10"/>
          <p:cNvGraphicFramePr>
            <a:graphicFrameLocks noGrp="1"/>
          </p:cNvGraphicFramePr>
          <p:nvPr>
            <p:extLst/>
          </p:nvPr>
        </p:nvGraphicFramePr>
        <p:xfrm>
          <a:off x="3429000" y="1534092"/>
          <a:ext cx="8305800" cy="901342"/>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10212191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July </a:t>
            </a:r>
            <a:r>
              <a:rPr lang="en-US" altLang="en-US" sz="3200" dirty="0" smtClean="0">
                <a:solidFill>
                  <a:srgbClr val="0000FF"/>
                </a:solidFill>
                <a:cs typeface="Times New Roman" panose="02020603050405020304" pitchFamily="18" charset="0"/>
              </a:rPr>
              <a:t>14</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r>
              <a:rPr lang="en-US" altLang="en-US" sz="1600" dirty="0">
                <a:solidFill>
                  <a:srgbClr val="0000FF"/>
                </a:solidFill>
              </a:rPr>
              <a:t>Guidance for Mix mode July Plenary</a:t>
            </a:r>
          </a:p>
          <a:p>
            <a:pPr algn="just"/>
            <a:r>
              <a:rPr lang="en-US" altLang="zh-CN" sz="1600" dirty="0" smtClean="0"/>
              <a:t>Motion </a:t>
            </a:r>
            <a:r>
              <a:rPr lang="en-US" altLang="zh-CN" sz="1600" dirty="0"/>
              <a:t>(</a:t>
            </a:r>
            <a:r>
              <a:rPr lang="en-US" altLang="zh-CN" sz="1600" dirty="0">
                <a:solidFill>
                  <a:srgbClr val="0000FF"/>
                </a:solidFill>
              </a:rPr>
              <a:t>XX-xx</a:t>
            </a:r>
            <a:r>
              <a:rPr lang="en-US" altLang="zh-CN" sz="1600" dirty="0"/>
              <a:t>)</a:t>
            </a:r>
            <a:endParaRPr lang="en-US" altLang="en-US" sz="1600" dirty="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nvPr>
        </p:nvGraphicFramePr>
        <p:xfrm>
          <a:off x="3429000" y="4800600"/>
          <a:ext cx="8305801" cy="901342"/>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10"/>
          <p:cNvGraphicFramePr>
            <a:graphicFrameLocks noGrp="1"/>
          </p:cNvGraphicFramePr>
          <p:nvPr>
            <p:extLst/>
          </p:nvPr>
        </p:nvGraphicFramePr>
        <p:xfrm>
          <a:off x="3429000" y="1534092"/>
          <a:ext cx="8305800" cy="901342"/>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26887539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861168"/>
            <a:ext cx="4573588"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562599" cy="438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600"/>
              </a:spcBef>
              <a:spcAft>
                <a:spcPts val="600"/>
              </a:spcAft>
              <a:defRPr/>
            </a:pPr>
            <a:r>
              <a:rPr lang="en-US" altLang="zh-CN" sz="1800" kern="0" dirty="0">
                <a:solidFill>
                  <a:schemeClr val="bg1">
                    <a:lumMod val="50000"/>
                  </a:schemeClr>
                </a:solidFill>
              </a:rPr>
              <a:t>PAR approved		</a:t>
            </a:r>
            <a:r>
              <a:rPr lang="en-US" altLang="zh-CN" sz="1800" kern="0" dirty="0" smtClean="0">
                <a:solidFill>
                  <a:schemeClr val="bg1">
                    <a:lumMod val="50000"/>
                  </a:schemeClr>
                </a:solidFill>
              </a:rPr>
              <a:t>	Sep </a:t>
            </a:r>
            <a:r>
              <a:rPr lang="en-US" altLang="zh-CN" sz="1800" kern="0" dirty="0">
                <a:solidFill>
                  <a:schemeClr val="bg1">
                    <a:lumMod val="50000"/>
                  </a:schemeClr>
                </a:solidFill>
              </a:rPr>
              <a:t>2020</a:t>
            </a:r>
          </a:p>
          <a:p>
            <a:pPr marL="161925" lvl="1" indent="-233363" algn="just" defTabSz="685800" eaLnBrk="1" fontAlgn="auto" hangingPunct="1">
              <a:spcBef>
                <a:spcPts val="600"/>
              </a:spcBef>
              <a:spcAft>
                <a:spcPts val="600"/>
              </a:spcAft>
              <a:defRPr/>
            </a:pPr>
            <a:r>
              <a:rPr lang="en-US" altLang="zh-CN" sz="1800" kern="0" dirty="0">
                <a:solidFill>
                  <a:schemeClr val="bg1">
                    <a:lumMod val="50000"/>
                  </a:schemeClr>
                </a:solidFill>
              </a:rPr>
              <a:t>First TG meeting		</a:t>
            </a:r>
            <a:r>
              <a:rPr lang="en-US" altLang="zh-CN" sz="1800" kern="0" dirty="0" smtClean="0">
                <a:solidFill>
                  <a:schemeClr val="bg1">
                    <a:lumMod val="50000"/>
                  </a:schemeClr>
                </a:solidFill>
              </a:rPr>
              <a:t>	Oct </a:t>
            </a:r>
            <a:r>
              <a:rPr lang="en-US" altLang="zh-CN" sz="1800" kern="0" dirty="0">
                <a:solidFill>
                  <a:schemeClr val="bg1">
                    <a:lumMod val="50000"/>
                  </a:schemeClr>
                </a:solidFill>
              </a:rPr>
              <a:t>2020</a:t>
            </a:r>
          </a:p>
          <a:p>
            <a:pPr marL="214312" lvl="1" algn="just" defTabSz="685800" eaLnBrk="1" fontAlgn="auto" hangingPunct="1">
              <a:spcBef>
                <a:spcPts val="600"/>
              </a:spcBef>
              <a:spcAft>
                <a:spcPts val="600"/>
              </a:spcAft>
              <a:buFont typeface="微软雅黑" panose="020B0503020204020204" pitchFamily="34" charset="-122"/>
              <a:buChar char="–"/>
              <a:defRPr/>
            </a:pPr>
            <a:r>
              <a:rPr lang="en-US" altLang="zh-CN" sz="1800" kern="0" dirty="0">
                <a:solidFill>
                  <a:schemeClr val="bg1">
                    <a:lumMod val="50000"/>
                  </a:schemeClr>
                </a:solidFill>
              </a:rPr>
              <a:t>Comment Collection (D0.1)	</a:t>
            </a:r>
            <a:r>
              <a:rPr lang="en-US" altLang="zh-CN" sz="1800" i="1" strike="sngStrike" kern="0" dirty="0">
                <a:solidFill>
                  <a:schemeClr val="bg1">
                    <a:lumMod val="50000"/>
                  </a:schemeClr>
                </a:solidFill>
              </a:rPr>
              <a:t>Jan 2022</a:t>
            </a:r>
            <a:r>
              <a:rPr lang="en-US" altLang="zh-CN" sz="1800" i="1" strike="sngStrike" kern="0" dirty="0" smtClean="0">
                <a:solidFill>
                  <a:schemeClr val="bg1">
                    <a:lumMod val="50000"/>
                  </a:schemeClr>
                </a:solidFill>
                <a:sym typeface="Wingdings" panose="05000000000000000000" pitchFamily="2" charset="2"/>
              </a:rPr>
              <a:t>Mar 2022</a:t>
            </a:r>
          </a:p>
          <a:p>
            <a:pPr marL="0" lvl="1" indent="0" algn="just" defTabSz="685800" eaLnBrk="1" fontAlgn="auto" hangingPunct="1">
              <a:spcBef>
                <a:spcPts val="600"/>
              </a:spcBef>
              <a:spcAft>
                <a:spcPts val="600"/>
              </a:spcAft>
              <a:buNone/>
              <a:defRPr/>
            </a:pPr>
            <a:r>
              <a:rPr lang="en-US" altLang="zh-CN" sz="1800" i="1" kern="0" dirty="0" smtClean="0">
                <a:solidFill>
                  <a:schemeClr val="bg1">
                    <a:lumMod val="50000"/>
                  </a:schemeClr>
                </a:solidFill>
                <a:sym typeface="Wingdings" panose="05000000000000000000" pitchFamily="2" charset="2"/>
              </a:rPr>
              <a:t>					</a:t>
            </a:r>
            <a:r>
              <a:rPr lang="en-US" altLang="zh-CN" sz="1800" i="1" kern="0" dirty="0">
                <a:solidFill>
                  <a:schemeClr val="bg1">
                    <a:lumMod val="50000"/>
                  </a:schemeClr>
                </a:solidFill>
                <a:sym typeface="Wingdings" panose="05000000000000000000" pitchFamily="2" charset="2"/>
              </a:rPr>
              <a:t>  </a:t>
            </a:r>
            <a:r>
              <a:rPr lang="en-US" altLang="zh-CN" sz="1800" i="1" kern="0" dirty="0" smtClean="0">
                <a:solidFill>
                  <a:schemeClr val="bg1">
                    <a:lumMod val="50000"/>
                  </a:schemeClr>
                </a:solidFill>
                <a:sym typeface="Wingdings" panose="05000000000000000000" pitchFamily="2" charset="2"/>
              </a:rPr>
              <a:t>April </a:t>
            </a:r>
            <a:r>
              <a:rPr lang="en-US" altLang="zh-CN" sz="1800" i="1" kern="0" dirty="0">
                <a:solidFill>
                  <a:schemeClr val="bg1">
                    <a:lumMod val="50000"/>
                  </a:schemeClr>
                </a:solidFill>
                <a:sym typeface="Wingdings" panose="05000000000000000000" pitchFamily="2" charset="2"/>
              </a:rPr>
              <a:t>2022</a:t>
            </a:r>
            <a:endParaRPr lang="en-US" altLang="zh-CN" sz="1800" i="1" kern="0" dirty="0">
              <a:solidFill>
                <a:schemeClr val="bg1">
                  <a:lumMod val="50000"/>
                </a:schemeClr>
              </a:solidFill>
            </a:endParaRPr>
          </a:p>
          <a:p>
            <a:pPr marL="214312" lvl="1" algn="just" defTabSz="685800" eaLnBrk="1" fontAlgn="auto" hangingPunct="1">
              <a:spcBef>
                <a:spcPts val="600"/>
              </a:spcBef>
              <a:spcAft>
                <a:spcPts val="600"/>
              </a:spcAft>
              <a:buFont typeface="Wingdings" panose="05000000000000000000" pitchFamily="2" charset="2"/>
              <a:buChar char="Ø"/>
              <a:defRPr/>
            </a:pPr>
            <a:r>
              <a:rPr lang="en-US" altLang="zh-CN" sz="1800" kern="0" dirty="0">
                <a:solidFill>
                  <a:srgbClr val="FF0000"/>
                </a:solidFill>
              </a:rPr>
              <a:t>Initial Letter Ballot (D1.0)	</a:t>
            </a:r>
            <a:r>
              <a:rPr lang="en-US" altLang="zh-CN" sz="1800" kern="0" dirty="0" smtClean="0">
                <a:solidFill>
                  <a:srgbClr val="FF0000"/>
                </a:solidFill>
              </a:rPr>
              <a:t>	</a:t>
            </a:r>
            <a:r>
              <a:rPr lang="en-US" altLang="zh-CN" sz="1800" i="1" strike="sngStrike" kern="0" dirty="0" smtClean="0">
                <a:solidFill>
                  <a:srgbClr val="FF0000"/>
                </a:solidFill>
              </a:rPr>
              <a:t>Jul </a:t>
            </a:r>
            <a:r>
              <a:rPr lang="en-US" altLang="zh-CN" sz="1800" i="1" strike="sngStrike" kern="0" dirty="0">
                <a:solidFill>
                  <a:srgbClr val="FF0000"/>
                </a:solidFill>
              </a:rPr>
              <a:t>2022</a:t>
            </a:r>
            <a:r>
              <a:rPr lang="en-US" altLang="zh-CN" sz="1800" i="1" kern="0" dirty="0">
                <a:solidFill>
                  <a:srgbClr val="FF0000"/>
                </a:solidFill>
                <a:sym typeface="Wingdings" panose="05000000000000000000" pitchFamily="2" charset="2"/>
              </a:rPr>
              <a:t> Sep</a:t>
            </a:r>
            <a:r>
              <a:rPr lang="en-US" altLang="zh-CN" sz="1800" i="1" kern="0" dirty="0">
                <a:solidFill>
                  <a:srgbClr val="FF0000"/>
                </a:solidFill>
              </a:rPr>
              <a:t> 2022</a:t>
            </a:r>
          </a:p>
          <a:p>
            <a:pPr marL="161925" lvl="1" indent="-233363" algn="just" defTabSz="685800" eaLnBrk="1" fontAlgn="auto" hangingPunct="1">
              <a:spcBef>
                <a:spcPts val="600"/>
              </a:spcBef>
              <a:spcAft>
                <a:spcPts val="600"/>
              </a:spcAft>
              <a:defRPr/>
            </a:pPr>
            <a:r>
              <a:rPr lang="en-US" altLang="zh-CN" sz="1800" kern="0" dirty="0"/>
              <a:t>Recirculation LB (</a:t>
            </a:r>
            <a:r>
              <a:rPr lang="en-US" altLang="zh-CN" sz="1800" kern="0" dirty="0" smtClean="0"/>
              <a:t>D2.0)		</a:t>
            </a:r>
            <a:r>
              <a:rPr lang="en-US" altLang="zh-CN" sz="1800" i="1" kern="0" dirty="0" smtClean="0"/>
              <a:t>Jan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Recirculation LB (D3.0)	</a:t>
            </a:r>
            <a:r>
              <a:rPr lang="en-US" altLang="zh-CN" sz="1800" kern="0" dirty="0" smtClean="0"/>
              <a:t>	</a:t>
            </a:r>
            <a:r>
              <a:rPr lang="en-US" altLang="zh-CN" sz="1800" i="1" kern="0" dirty="0" smtClean="0"/>
              <a:t>May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Recirculation LB (D4.0)	 </a:t>
            </a:r>
            <a:r>
              <a:rPr lang="en-US" altLang="zh-CN" sz="1800" kern="0" dirty="0" smtClean="0"/>
              <a:t>	</a:t>
            </a:r>
            <a:r>
              <a:rPr lang="en-US" altLang="zh-CN" sz="1800" i="1" kern="0" dirty="0" smtClean="0"/>
              <a:t>July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Initial SA Ballot (D4.0)	 </a:t>
            </a:r>
            <a:r>
              <a:rPr lang="en-US" altLang="zh-CN" sz="1800" kern="0" dirty="0" smtClean="0"/>
              <a:t>	Sep </a:t>
            </a:r>
            <a:r>
              <a:rPr lang="en-US" altLang="zh-CN" sz="1800" kern="0" dirty="0"/>
              <a:t>2023</a:t>
            </a:r>
          </a:p>
          <a:p>
            <a:pPr marL="161925" lvl="1" indent="-233363" algn="just" defTabSz="685800" eaLnBrk="1" fontAlgn="auto" hangingPunct="1">
              <a:spcBef>
                <a:spcPts val="600"/>
              </a:spcBef>
              <a:spcAft>
                <a:spcPts val="600"/>
              </a:spcAft>
              <a:defRPr/>
            </a:pPr>
            <a:r>
              <a:rPr lang="en-US" altLang="zh-CN" sz="1800" kern="0" dirty="0"/>
              <a:t>Final 802.11 WG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600"/>
              </a:spcBef>
              <a:spcAft>
                <a:spcPts val="600"/>
              </a:spcAft>
              <a:defRPr/>
            </a:pPr>
            <a:r>
              <a:rPr lang="en-US" altLang="zh-CN" sz="1800" kern="0" dirty="0"/>
              <a:t>802 EC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600"/>
              </a:spcBef>
              <a:spcAft>
                <a:spcPts val="600"/>
              </a:spcAft>
              <a:defRPr/>
            </a:pPr>
            <a:r>
              <a:rPr lang="en-US" altLang="zh-CN" sz="1800" kern="0" dirty="0" err="1"/>
              <a:t>RevCom</a:t>
            </a:r>
            <a:r>
              <a:rPr lang="en-US" altLang="zh-CN" sz="1800" kern="0" dirty="0"/>
              <a:t> and SASB approval 	Sep 2024</a:t>
            </a:r>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collection for </a:t>
            </a:r>
            <a:r>
              <a:rPr lang="en-US" altLang="zh-CN" kern="0" dirty="0" smtClean="0">
                <a:solidFill>
                  <a:srgbClr val="000000"/>
                </a:solidFill>
              </a:rPr>
              <a:t>D0.1)</a:t>
            </a:r>
            <a:endParaRPr lang="en-US" altLang="zh-CN" kern="0" dirty="0">
              <a:solidFill>
                <a:srgbClr val="000000"/>
              </a:solidFill>
            </a:endParaRPr>
          </a:p>
        </p:txBody>
      </p:sp>
      <p:sp>
        <p:nvSpPr>
          <p:cNvPr id="10" name="Rectangle 3"/>
          <p:cNvSpPr txBox="1">
            <a:spLocks noChangeArrowheads="1"/>
          </p:cNvSpPr>
          <p:nvPr/>
        </p:nvSpPr>
        <p:spPr bwMode="auto">
          <a:xfrm>
            <a:off x="6227762" y="1600200"/>
            <a:ext cx="5735638"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buFont typeface="Times New Roman" pitchFamily="16" charset="0"/>
              <a:buChar char="•"/>
            </a:pPr>
            <a:r>
              <a:rPr lang="en-US" altLang="zh-CN" sz="2200" kern="0" dirty="0">
                <a:solidFill>
                  <a:schemeClr val="bg1">
                    <a:lumMod val="50000"/>
                  </a:schemeClr>
                </a:solidFill>
                <a:latin typeface="Times New Roman"/>
              </a:rPr>
              <a:t>Early-mid May</a:t>
            </a:r>
          </a:p>
          <a:p>
            <a:pPr lvl="1">
              <a:buFont typeface="Times New Roman" pitchFamily="16" charset="0"/>
              <a:buChar char="•"/>
            </a:pPr>
            <a:r>
              <a:rPr lang="en-US" altLang="zh-CN" sz="1800" kern="0" dirty="0">
                <a:solidFill>
                  <a:schemeClr val="bg1">
                    <a:lumMod val="50000"/>
                  </a:schemeClr>
                </a:solidFill>
                <a:latin typeface="Times New Roman"/>
              </a:rPr>
              <a:t>Identify topics, </a:t>
            </a:r>
            <a:r>
              <a:rPr lang="en-US" altLang="zh-CN" sz="1800" kern="0" dirty="0" err="1">
                <a:solidFill>
                  <a:schemeClr val="bg1">
                    <a:lumMod val="50000"/>
                  </a:schemeClr>
                </a:solidFill>
                <a:latin typeface="Times New Roman"/>
              </a:rPr>
              <a:t>PoCs</a:t>
            </a:r>
            <a:r>
              <a:rPr lang="en-US" altLang="zh-CN" sz="1800" kern="0" dirty="0">
                <a:solidFill>
                  <a:schemeClr val="bg1">
                    <a:lumMod val="50000"/>
                  </a:schemeClr>
                </a:solidFill>
                <a:latin typeface="Times New Roman"/>
              </a:rPr>
              <a:t>, and volunteers</a:t>
            </a:r>
          </a:p>
          <a:p>
            <a:pPr lvl="0">
              <a:buFont typeface="Times New Roman" pitchFamily="16" charset="0"/>
              <a:buChar char="•"/>
            </a:pPr>
            <a:r>
              <a:rPr lang="en-US" altLang="zh-CN" sz="2200" kern="0" dirty="0">
                <a:solidFill>
                  <a:schemeClr val="bg1">
                    <a:lumMod val="50000"/>
                  </a:schemeClr>
                </a:solidFill>
                <a:latin typeface="Times New Roman"/>
              </a:rPr>
              <a:t>May 20</a:t>
            </a:r>
            <a:r>
              <a:rPr lang="en-US" altLang="zh-CN" sz="2200" kern="0" baseline="30000" dirty="0">
                <a:solidFill>
                  <a:schemeClr val="bg1">
                    <a:lumMod val="50000"/>
                  </a:schemeClr>
                </a:solidFill>
                <a:latin typeface="Times New Roman"/>
              </a:rPr>
              <a:t>th</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Comment collection closes</a:t>
            </a:r>
          </a:p>
          <a:p>
            <a:pPr lvl="0">
              <a:buFont typeface="Times New Roman" pitchFamily="16" charset="0"/>
              <a:buChar char="•"/>
            </a:pPr>
            <a:r>
              <a:rPr lang="en-US" altLang="zh-CN" sz="2200" kern="0" dirty="0">
                <a:solidFill>
                  <a:schemeClr val="bg1">
                    <a:lumMod val="50000"/>
                  </a:schemeClr>
                </a:solidFill>
                <a:latin typeface="Times New Roman"/>
              </a:rPr>
              <a:t>Week of May 23</a:t>
            </a:r>
            <a:r>
              <a:rPr lang="en-US" altLang="zh-CN" sz="2200" kern="0" baseline="30000" dirty="0">
                <a:solidFill>
                  <a:schemeClr val="bg1">
                    <a:lumMod val="50000"/>
                  </a:schemeClr>
                </a:solidFill>
                <a:latin typeface="Times New Roman"/>
              </a:rPr>
              <a:t>rd</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Editor classifies comments and share them with TTTs</a:t>
            </a:r>
          </a:p>
          <a:p>
            <a:pPr lvl="0">
              <a:buFont typeface="Times New Roman" pitchFamily="16" charset="0"/>
              <a:buChar char="•"/>
            </a:pPr>
            <a:r>
              <a:rPr lang="en-US" altLang="zh-CN" sz="2200" kern="0" dirty="0">
                <a:solidFill>
                  <a:schemeClr val="bg1">
                    <a:lumMod val="50000"/>
                  </a:schemeClr>
                </a:solidFill>
                <a:latin typeface="Times New Roman"/>
              </a:rPr>
              <a:t>June 3</a:t>
            </a:r>
            <a:r>
              <a:rPr lang="en-US" altLang="zh-CN" sz="2200" kern="0" baseline="30000" dirty="0">
                <a:solidFill>
                  <a:schemeClr val="bg1">
                    <a:lumMod val="50000"/>
                  </a:schemeClr>
                </a:solidFill>
                <a:latin typeface="Times New Roman"/>
              </a:rPr>
              <a:t>rd</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Deadline for comment assignment</a:t>
            </a:r>
          </a:p>
          <a:p>
            <a:pPr lvl="1">
              <a:buFont typeface="Times New Roman" pitchFamily="16" charset="0"/>
              <a:buChar char="•"/>
            </a:pPr>
            <a:endParaRPr lang="en-US" altLang="zh-CN" sz="1800" kern="0" dirty="0" smtClean="0">
              <a:solidFill>
                <a:srgbClr val="000000"/>
              </a:solidFill>
              <a:latin typeface="Times New Roman"/>
            </a:endParaRPr>
          </a:p>
          <a:p>
            <a:pPr lvl="1">
              <a:buFont typeface="Times New Roman" pitchFamily="16" charset="0"/>
              <a:buChar char="•"/>
            </a:pPr>
            <a:endParaRPr lang="en-US" altLang="zh-CN" sz="1800" kern="0" dirty="0">
              <a:solidFill>
                <a:srgbClr val="000000"/>
              </a:solidFill>
              <a:latin typeface="Times New Roman"/>
            </a:endParaRPr>
          </a:p>
          <a:p>
            <a:pPr lvl="0">
              <a:buFont typeface="Times New Roman" pitchFamily="16" charset="0"/>
              <a:buChar char="•"/>
            </a:pPr>
            <a:r>
              <a:rPr lang="en-US" altLang="zh-CN" sz="1600" kern="0" dirty="0" smtClean="0">
                <a:solidFill>
                  <a:srgbClr val="000000"/>
                </a:solidFill>
                <a:latin typeface="Times New Roman"/>
              </a:rPr>
              <a:t>Note: Initial letter ballot (D1.0) currently set for September 2022.</a:t>
            </a:r>
          </a:p>
          <a:p>
            <a:pPr lvl="1">
              <a:buFont typeface="Times New Roman" pitchFamily="16" charset="0"/>
              <a:buChar char="•"/>
            </a:pPr>
            <a:r>
              <a:rPr lang="en-US" altLang="zh-CN" sz="1200" kern="0" dirty="0" smtClean="0">
                <a:solidFill>
                  <a:srgbClr val="000000"/>
                </a:solidFill>
                <a:latin typeface="Times New Roman"/>
              </a:rPr>
              <a:t>Chair will discuss D1.0 timeline with the group at a later date.</a:t>
            </a:r>
            <a:endParaRPr lang="en-US" altLang="zh-CN" sz="1200" kern="0" dirty="0">
              <a:solidFill>
                <a:srgbClr val="000000"/>
              </a:solidFill>
              <a:latin typeface="Times New Roman"/>
            </a:endParaRPr>
          </a:p>
        </p:txBody>
      </p:sp>
      <p:sp>
        <p:nvSpPr>
          <p:cNvPr id="4" name="左大括号 3"/>
          <p:cNvSpPr/>
          <p:nvPr/>
        </p:nvSpPr>
        <p:spPr bwMode="auto">
          <a:xfrm>
            <a:off x="6019800" y="1600200"/>
            <a:ext cx="207962" cy="4572000"/>
          </a:xfrm>
          <a:prstGeom prst="leftBrace">
            <a:avLst>
              <a:gd name="adj1" fmla="val 8333"/>
              <a:gd name="adj2" fmla="val 18807"/>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126292149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Feedback type, general protocol and procedure, </a:t>
            </a:r>
            <a:r>
              <a:rPr lang="en-US" altLang="zh-CN" sz="2400" dirty="0" smtClean="0"/>
              <a:t>frame </a:t>
            </a:r>
            <a:r>
              <a:rPr lang="en-US" altLang="zh-CN" sz="2400" dirty="0"/>
              <a:t>format</a:t>
            </a:r>
          </a:p>
          <a:p>
            <a:pPr lvl="1" algn="just"/>
            <a:r>
              <a:rPr lang="en-US" altLang="zh-CN" sz="2400" dirty="0"/>
              <a:t>Technology and standardization gaps to support WLAN sensing</a:t>
            </a:r>
          </a:p>
          <a:p>
            <a:pPr lvl="1" algn="just"/>
            <a:r>
              <a:rPr lang="en-US" altLang="zh-CN" sz="2400" dirty="0">
                <a:solidFill>
                  <a:srgbClr val="FF0000"/>
                </a:solidFill>
              </a:rPr>
              <a:t>Proposed Draft </a:t>
            </a:r>
            <a:r>
              <a:rPr lang="en-US" altLang="zh-CN" sz="2400" dirty="0" smtClean="0">
                <a:solidFill>
                  <a:srgbClr val="FF0000"/>
                </a:solidFill>
              </a:rPr>
              <a:t>Text, </a:t>
            </a:r>
            <a:r>
              <a:rPr lang="en-US" altLang="zh-CN" sz="2400" smtClean="0">
                <a:solidFill>
                  <a:srgbClr val="FF0000"/>
                </a:solidFill>
              </a:rPr>
              <a:t>comment resolution </a:t>
            </a:r>
            <a:r>
              <a:rPr lang="en-US" altLang="zh-CN" sz="2400" dirty="0" smtClean="0">
                <a:solidFill>
                  <a:srgbClr val="FF0000"/>
                </a:solidFill>
              </a:rPr>
              <a:t>(</a:t>
            </a:r>
            <a:r>
              <a:rPr lang="en-US" altLang="zh-CN" sz="2400" dirty="0">
                <a:solidFill>
                  <a:srgbClr val="FF0000"/>
                </a:solidFill>
              </a:rPr>
              <a:t>or more detailed text documents contribution for SFD) </a:t>
            </a:r>
          </a:p>
          <a:p>
            <a:pPr lvl="1" algn="just"/>
            <a:r>
              <a:rPr lang="en-US" altLang="zh-CN" sz="2400" dirty="0"/>
              <a:t>Other?</a:t>
            </a:r>
          </a:p>
        </p:txBody>
      </p:sp>
    </p:spTree>
    <p:extLst>
      <p:ext uri="{BB962C8B-B14F-4D97-AF65-F5344CB8AC3E}">
        <p14:creationId xmlns:p14="http://schemas.microsoft.com/office/powerpoint/2010/main" val="409841528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5" name="Rectangle 3"/>
          <p:cNvSpPr txBox="1">
            <a:spLocks noChangeArrowheads="1"/>
          </p:cNvSpPr>
          <p:nvPr/>
        </p:nvSpPr>
        <p:spPr bwMode="auto">
          <a:xfrm>
            <a:off x="304800" y="1070572"/>
            <a:ext cx="5638800" cy="52540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None/>
              <a:defRPr/>
            </a:pPr>
            <a:endParaRPr lang="en-US" altLang="zh-CN" sz="1600" dirty="0" smtClean="0"/>
          </a:p>
          <a:p>
            <a:pPr marL="361950" lvl="1" indent="-361950" algn="just">
              <a:spcBef>
                <a:spcPct val="0"/>
              </a:spcBef>
              <a:spcAft>
                <a:spcPts val="0"/>
              </a:spcAft>
              <a:buClr>
                <a:srgbClr val="000000"/>
              </a:buClr>
              <a:buNone/>
              <a:defRPr/>
            </a:pPr>
            <a:r>
              <a:rPr lang="en-US" altLang="zh-CN" sz="1600" dirty="0"/>
              <a:t>	</a:t>
            </a:r>
            <a:r>
              <a:rPr lang="en-US" altLang="zh-CN" sz="1600" dirty="0" smtClean="0"/>
              <a:t>July Plenary 2022 </a:t>
            </a:r>
            <a:r>
              <a:rPr lang="en-US" altLang="zh-CN" sz="1600" dirty="0"/>
              <a:t>(</a:t>
            </a:r>
            <a:r>
              <a:rPr lang="en-US" altLang="zh-CN" sz="1600" dirty="0" smtClean="0"/>
              <a:t>July 10-15)</a:t>
            </a:r>
            <a:endParaRPr lang="en-US" altLang="zh-CN" sz="16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July    </a:t>
            </a:r>
            <a:r>
              <a:rPr lang="en-US" altLang="zh-CN" dirty="0">
                <a:solidFill>
                  <a:srgbClr val="00B050"/>
                </a:solidFill>
                <a:cs typeface="Times New Roman" panose="02020603050405020304" pitchFamily="18" charset="0"/>
              </a:rPr>
              <a:t>12    (Tuesday AM 1</a:t>
            </a:r>
            <a:r>
              <a:rPr lang="en-US" altLang="zh-CN" dirty="0" smtClean="0">
                <a:solidFill>
                  <a:srgbClr val="00B050"/>
                </a:solidFill>
                <a:cs typeface="Times New Roman" panose="02020603050405020304" pitchFamily="18" charset="0"/>
              </a:rPr>
              <a:t>),		8:00 </a:t>
            </a:r>
            <a:r>
              <a:rPr lang="en-US" altLang="zh-CN" dirty="0">
                <a:solidFill>
                  <a:srgbClr val="00B050"/>
                </a:solidFill>
                <a:cs typeface="Times New Roman" panose="02020603050405020304" pitchFamily="18" charset="0"/>
              </a:rPr>
              <a:t>- 10:00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FF0000"/>
                </a:solidFill>
                <a:cs typeface="Times New Roman" panose="02020603050405020304" pitchFamily="18" charset="0"/>
              </a:rPr>
              <a:t>July    </a:t>
            </a:r>
            <a:r>
              <a:rPr lang="en-US" altLang="zh-CN" dirty="0">
                <a:solidFill>
                  <a:srgbClr val="FF0000"/>
                </a:solidFill>
                <a:cs typeface="Times New Roman" panose="02020603050405020304" pitchFamily="18" charset="0"/>
              </a:rPr>
              <a:t>13    (Wednesday  AM 1</a:t>
            </a:r>
            <a:r>
              <a:rPr lang="en-US" altLang="zh-CN" dirty="0" smtClean="0">
                <a:solidFill>
                  <a:srgbClr val="FF0000"/>
                </a:solidFill>
                <a:cs typeface="Times New Roman" panose="02020603050405020304" pitchFamily="18" charset="0"/>
              </a:rPr>
              <a:t>),		8:00 </a:t>
            </a:r>
            <a:r>
              <a:rPr lang="en-US" altLang="zh-CN" dirty="0">
                <a:solidFill>
                  <a:srgbClr val="FF0000"/>
                </a:solidFill>
                <a:cs typeface="Times New Roman" panose="02020603050405020304" pitchFamily="18" charset="0"/>
              </a:rPr>
              <a:t>- 10:00 </a:t>
            </a:r>
            <a:r>
              <a:rPr lang="en-US" altLang="zh-CN" dirty="0" smtClean="0">
                <a:solidFill>
                  <a:srgbClr val="FF000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FF0000"/>
                </a:solidFill>
                <a:cs typeface="Times New Roman" panose="02020603050405020304" pitchFamily="18" charset="0"/>
              </a:rPr>
              <a:t>July    13    (Wednesday  AM </a:t>
            </a:r>
            <a:r>
              <a:rPr lang="en-US" altLang="zh-CN" dirty="0" smtClean="0">
                <a:solidFill>
                  <a:srgbClr val="FF0000"/>
                </a:solidFill>
                <a:cs typeface="Times New Roman" panose="02020603050405020304" pitchFamily="18" charset="0"/>
              </a:rPr>
              <a:t>2),</a:t>
            </a:r>
            <a:r>
              <a:rPr lang="en-US" altLang="zh-CN" dirty="0">
                <a:solidFill>
                  <a:srgbClr val="FF0000"/>
                </a:solidFill>
                <a:cs typeface="Times New Roman" panose="02020603050405020304" pitchFamily="18" charset="0"/>
              </a:rPr>
              <a:t>	</a:t>
            </a:r>
            <a:r>
              <a:rPr lang="en-US" altLang="zh-CN" dirty="0" smtClean="0">
                <a:solidFill>
                  <a:srgbClr val="FF0000"/>
                </a:solidFill>
                <a:cs typeface="Times New Roman" panose="02020603050405020304" pitchFamily="18" charset="0"/>
              </a:rPr>
              <a:t>	10:30 </a:t>
            </a:r>
            <a:r>
              <a:rPr lang="en-US" altLang="zh-CN" dirty="0">
                <a:solidFill>
                  <a:srgbClr val="FF0000"/>
                </a:solidFill>
                <a:cs typeface="Times New Roman" panose="02020603050405020304" pitchFamily="18" charset="0"/>
              </a:rPr>
              <a:t>- </a:t>
            </a:r>
            <a:r>
              <a:rPr lang="en-US" altLang="zh-CN" dirty="0" smtClean="0">
                <a:solidFill>
                  <a:srgbClr val="FF0000"/>
                </a:solidFill>
                <a:cs typeface="Times New Roman" panose="02020603050405020304" pitchFamily="18" charset="0"/>
              </a:rPr>
              <a:t>12:30 </a:t>
            </a:r>
            <a:r>
              <a:rPr lang="en-US" altLang="zh-CN" dirty="0">
                <a:solidFill>
                  <a:srgbClr val="FF0000"/>
                </a:solidFill>
                <a:cs typeface="Times New Roman" panose="02020603050405020304" pitchFamily="18" charset="0"/>
              </a:rPr>
              <a:t>ET</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July    </a:t>
            </a:r>
            <a:r>
              <a:rPr lang="en-US" altLang="zh-CN" dirty="0">
                <a:solidFill>
                  <a:srgbClr val="00B050"/>
                </a:solidFill>
                <a:cs typeface="Times New Roman" panose="02020603050405020304" pitchFamily="18" charset="0"/>
              </a:rPr>
              <a:t>14    (Thursday AM 1</a:t>
            </a:r>
            <a:r>
              <a:rPr lang="en-US" altLang="zh-CN" dirty="0" smtClean="0">
                <a:solidFill>
                  <a:srgbClr val="00B050"/>
                </a:solidFill>
                <a:cs typeface="Times New Roman" panose="02020603050405020304" pitchFamily="18" charset="0"/>
              </a:rPr>
              <a:t>),		8:00 </a:t>
            </a:r>
            <a:r>
              <a:rPr lang="en-US" altLang="zh-CN" dirty="0">
                <a:solidFill>
                  <a:srgbClr val="00B050"/>
                </a:solidFill>
                <a:cs typeface="Times New Roman" panose="02020603050405020304" pitchFamily="18" charset="0"/>
              </a:rPr>
              <a:t>- 10:00 </a:t>
            </a:r>
            <a:r>
              <a:rPr lang="en-US" altLang="zh-CN" dirty="0" smtClean="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r>
              <a:rPr lang="en-US" altLang="zh-CN" sz="1400" dirty="0">
                <a:cs typeface="Times New Roman" panose="02020603050405020304" pitchFamily="18" charset="0"/>
              </a:rPr>
              <a:t>** Note: </a:t>
            </a:r>
          </a:p>
          <a:p>
            <a:pPr lvl="1" indent="-228600" algn="just">
              <a:spcBef>
                <a:spcPct val="0"/>
              </a:spcBef>
              <a:spcAft>
                <a:spcPts val="300"/>
              </a:spcAft>
              <a:buClr>
                <a:srgbClr val="000000"/>
              </a:buClr>
              <a:buAutoNum type="arabicPeriod"/>
              <a:defRPr/>
            </a:pPr>
            <a:r>
              <a:rPr lang="en-US" altLang="zh-CN" sz="1100" dirty="0">
                <a:cs typeface="Times New Roman" panose="02020603050405020304" pitchFamily="18" charset="0"/>
              </a:rPr>
              <a:t>when conflict with CAC, the call will be changed </a:t>
            </a:r>
          </a:p>
          <a:p>
            <a:pPr marL="0" lvl="1" indent="0" algn="just">
              <a:spcBef>
                <a:spcPct val="0"/>
              </a:spcBef>
              <a:spcAft>
                <a:spcPts val="300"/>
              </a:spcAft>
              <a:buClr>
                <a:srgbClr val="000000"/>
              </a:buClr>
              <a:buNone/>
              <a:defRPr/>
            </a:pPr>
            <a:r>
              <a:rPr lang="en-US" altLang="zh-CN" sz="1100" dirty="0">
                <a:cs typeface="Times New Roman" panose="02020603050405020304" pitchFamily="18" charset="0"/>
              </a:rPr>
              <a:t>(No conflict for now. May – July 2022 CAC calls: </a:t>
            </a:r>
            <a:r>
              <a:rPr lang="en-US" altLang="zh-CN" sz="1100" dirty="0">
                <a:solidFill>
                  <a:srgbClr val="FF0000"/>
                </a:solidFill>
                <a:cs typeface="Times New Roman" panose="02020603050405020304" pitchFamily="18" charset="0"/>
              </a:rPr>
              <a:t>9:00 Jun 6 &amp; 27, 18:00 July 10</a:t>
            </a:r>
            <a:r>
              <a:rPr lang="en-US" altLang="zh-CN" sz="1100" dirty="0">
                <a:cs typeface="Times New Roman" panose="02020603050405020304" pitchFamily="18" charset="0"/>
              </a:rPr>
              <a:t>)</a:t>
            </a:r>
          </a:p>
          <a:p>
            <a:pPr marL="0" lvl="1" indent="0" algn="just">
              <a:spcBef>
                <a:spcPct val="0"/>
              </a:spcBef>
              <a:spcAft>
                <a:spcPts val="300"/>
              </a:spcAft>
              <a:buClr>
                <a:srgbClr val="000000"/>
              </a:buClr>
              <a:buNone/>
              <a:defRPr/>
            </a:pPr>
            <a:r>
              <a:rPr lang="en-US" altLang="zh-CN" sz="1100" dirty="0">
                <a:cs typeface="Times New Roman" panose="02020603050405020304" pitchFamily="18" charset="0"/>
              </a:rPr>
              <a:t>2. </a:t>
            </a:r>
            <a:r>
              <a:rPr lang="en-US" altLang="zh-CN" sz="1100" dirty="0">
                <a:cs typeface="MS PGothic" charset="0"/>
              </a:rPr>
              <a:t>Thursday </a:t>
            </a:r>
            <a:r>
              <a:rPr lang="en-US" altLang="zh-CN" sz="1100" dirty="0">
                <a:solidFill>
                  <a:srgbClr val="00B0F0"/>
                </a:solidFill>
                <a:cs typeface="Times New Roman" panose="02020603050405020304" pitchFamily="18" charset="0"/>
              </a:rPr>
              <a:t>23:00 - 01:00am ET </a:t>
            </a:r>
            <a:r>
              <a:rPr lang="en-US" altLang="zh-CN" sz="1100" dirty="0">
                <a:cs typeface="MS PGothic" charset="0"/>
              </a:rPr>
              <a:t>(Thursday 20</a:t>
            </a:r>
            <a:r>
              <a:rPr lang="zh-CN" altLang="en-US" sz="1100" dirty="0">
                <a:cs typeface="MS PGothic" charset="0"/>
              </a:rPr>
              <a:t>：</a:t>
            </a:r>
            <a:r>
              <a:rPr lang="en-US" altLang="zh-CN" sz="1100" dirty="0">
                <a:cs typeface="MS PGothic" charset="0"/>
              </a:rPr>
              <a:t>00  – 22:00 PT, Friday 11am-13:00 in China, Friday 6am-8am in Israel, Friday 5am – 7am in Central Europe), and </a:t>
            </a:r>
            <a:r>
              <a:rPr lang="en-US" altLang="zh-CN" sz="1100" dirty="0">
                <a:solidFill>
                  <a:srgbClr val="0000FF"/>
                </a:solidFill>
                <a:cs typeface="MS PGothic" charset="0"/>
              </a:rPr>
              <a:t>Sang Kim </a:t>
            </a:r>
            <a:r>
              <a:rPr lang="en-US" altLang="zh-CN" sz="1100" dirty="0">
                <a:cs typeface="MS PGothic" charset="0"/>
              </a:rPr>
              <a:t>will help to take the minutes for these slots.</a:t>
            </a:r>
            <a:endParaRPr lang="zh-CN" altLang="en-US" sz="1100" dirty="0"/>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p:txBody>
      </p:sp>
      <p:sp>
        <p:nvSpPr>
          <p:cNvPr id="6" name="Rectangle 3"/>
          <p:cNvSpPr txBox="1">
            <a:spLocks noChangeArrowheads="1"/>
          </p:cNvSpPr>
          <p:nvPr/>
        </p:nvSpPr>
        <p:spPr bwMode="auto">
          <a:xfrm>
            <a:off x="6400800" y="990600"/>
            <a:ext cx="5257800" cy="5257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smtClean="0">
                <a:cs typeface="Times New Roman" panose="02020603050405020304" pitchFamily="18" charset="0"/>
              </a:rPr>
              <a:t>Confirmed:</a:t>
            </a:r>
            <a:endParaRPr lang="en-US" altLang="zh-CN" sz="1200" dirty="0" smtClean="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smtClean="0">
                <a:solidFill>
                  <a:schemeClr val="bg1">
                    <a:lumMod val="50000"/>
                  </a:schemeClr>
                </a:solidFill>
                <a:cs typeface="Times New Roman" panose="02020603050405020304" pitchFamily="18" charset="0"/>
              </a:rPr>
              <a:t>July</a:t>
            </a:r>
            <a:r>
              <a:rPr lang="en-US" altLang="zh-CN" sz="1100" strike="sngStrike" dirty="0">
                <a:solidFill>
                  <a:schemeClr val="bg1">
                    <a:lumMod val="50000"/>
                  </a:schemeClr>
                </a:solidFill>
                <a:cs typeface="Times New Roman" panose="02020603050405020304" pitchFamily="18" charset="0"/>
              </a:rPr>
              <a:t>	</a:t>
            </a:r>
            <a:r>
              <a:rPr lang="en-US" altLang="zh-CN" sz="1100" strike="sngStrike" dirty="0" smtClean="0">
                <a:solidFill>
                  <a:schemeClr val="bg1">
                    <a:lumMod val="50000"/>
                  </a:schemeClr>
                </a:solidFill>
                <a:cs typeface="Times New Roman" panose="02020603050405020304" pitchFamily="18" charset="0"/>
              </a:rPr>
              <a:t>18</a:t>
            </a:r>
            <a:r>
              <a:rPr lang="en-US" altLang="zh-CN" sz="1100" strike="sngStrike" dirty="0">
                <a:solidFill>
                  <a:schemeClr val="bg1">
                    <a:lumMod val="50000"/>
                  </a:schemeClr>
                </a:solidFill>
                <a:cs typeface="Times New Roman" panose="02020603050405020304" pitchFamily="18" charset="0"/>
              </a:rPr>
              <a:t>	(Monday),	</a:t>
            </a:r>
            <a:r>
              <a:rPr lang="en-US" altLang="zh-CN" sz="1100" strike="sngStrike" dirty="0" smtClean="0">
                <a:solidFill>
                  <a:schemeClr val="bg1">
                    <a:lumMod val="50000"/>
                  </a:schemeClr>
                </a:solidFill>
                <a:cs typeface="Times New Roman" panose="02020603050405020304" pitchFamily="18" charset="0"/>
              </a:rPr>
              <a:t>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a:t>
            </a:r>
            <a:r>
              <a:rPr lang="en-US" altLang="zh-CN" sz="1100" strike="sngStrike" dirty="0" smtClean="0">
                <a:solidFill>
                  <a:schemeClr val="bg1">
                    <a:lumMod val="50000"/>
                  </a:schemeClr>
                </a:solidFill>
                <a:cs typeface="Times New Roman" panose="02020603050405020304" pitchFamily="18" charset="0"/>
              </a:rPr>
              <a:t>- 12:00 ET</a:t>
            </a:r>
            <a:r>
              <a:rPr lang="en-US" altLang="zh-CN" sz="1100" dirty="0" smtClean="0">
                <a:solidFill>
                  <a:schemeClr val="bg1">
                    <a:lumMod val="50000"/>
                  </a:schemeClr>
                </a:solidFill>
                <a:cs typeface="Times New Roman" panose="02020603050405020304" pitchFamily="18" charset="0"/>
              </a:rPr>
              <a:t>  (Too close to plenary)</a:t>
            </a: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July	</a:t>
            </a:r>
            <a:r>
              <a:rPr lang="en-US" altLang="zh-CN" sz="1100" dirty="0" smtClean="0">
                <a:solidFill>
                  <a:srgbClr val="00B050"/>
                </a:solidFill>
                <a:cs typeface="Times New Roman" panose="02020603050405020304" pitchFamily="18" charset="0"/>
              </a:rPr>
              <a:t>19</a:t>
            </a:r>
            <a:r>
              <a:rPr lang="en-US" altLang="zh-CN" sz="1100" dirty="0">
                <a:solidFill>
                  <a:srgbClr val="00B050"/>
                </a:solidFill>
                <a:cs typeface="Times New Roman" panose="02020603050405020304" pitchFamily="18" charset="0"/>
              </a:rPr>
              <a:t>	(Tuesday),	</a:t>
            </a:r>
            <a:r>
              <a:rPr lang="en-US" altLang="zh-CN" sz="1100" dirty="0" smtClean="0">
                <a:solidFill>
                  <a:srgbClr val="00B050"/>
                </a:solidFill>
                <a:cs typeface="Times New Roman" panose="02020603050405020304" pitchFamily="18" charset="0"/>
              </a:rPr>
              <a:t>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a:t>
            </a:r>
            <a:r>
              <a:rPr lang="en-US" altLang="zh-CN" sz="1100" dirty="0" smtClean="0">
                <a:solidFill>
                  <a:srgbClr val="00B050"/>
                </a:solidFill>
                <a:cs typeface="Times New Roman" panose="02020603050405020304" pitchFamily="18" charset="0"/>
              </a:rPr>
              <a:t>- 12:00 </a:t>
            </a:r>
            <a:r>
              <a:rPr lang="en-US" altLang="zh-CN" sz="1100"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July	</a:t>
            </a:r>
            <a:r>
              <a:rPr lang="en-US" altLang="zh-CN" sz="1100" dirty="0" smtClean="0">
                <a:solidFill>
                  <a:srgbClr val="00B0F0"/>
                </a:solidFill>
                <a:cs typeface="Times New Roman" panose="02020603050405020304" pitchFamily="18" charset="0"/>
              </a:rPr>
              <a:t>21</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a:t>
            </a:r>
            <a:r>
              <a:rPr lang="en-US" altLang="zh-CN" sz="1100" dirty="0" smtClean="0">
                <a:solidFill>
                  <a:srgbClr val="00B0F0"/>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July	</a:t>
            </a:r>
            <a:r>
              <a:rPr lang="en-US" altLang="zh-CN" sz="1100" dirty="0" smtClean="0">
                <a:solidFill>
                  <a:srgbClr val="00B050"/>
                </a:solidFill>
                <a:cs typeface="Times New Roman" panose="02020603050405020304" pitchFamily="18" charset="0"/>
              </a:rPr>
              <a:t>25</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July	</a:t>
            </a:r>
            <a:r>
              <a:rPr lang="en-US" altLang="zh-CN" sz="1100" dirty="0" smtClean="0">
                <a:solidFill>
                  <a:srgbClr val="00B050"/>
                </a:solidFill>
                <a:cs typeface="Times New Roman" panose="02020603050405020304" pitchFamily="18" charset="0"/>
              </a:rPr>
              <a:t>26</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July	</a:t>
            </a:r>
            <a:r>
              <a:rPr lang="en-US" altLang="zh-CN" sz="1100" dirty="0" smtClean="0">
                <a:solidFill>
                  <a:srgbClr val="00B0F0"/>
                </a:solidFill>
                <a:cs typeface="Times New Roman" panose="02020603050405020304" pitchFamily="18" charset="0"/>
              </a:rPr>
              <a:t>28</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50"/>
                </a:solidFill>
                <a:cs typeface="Times New Roman" panose="02020603050405020304" pitchFamily="18" charset="0"/>
              </a:rPr>
              <a:t>August</a:t>
            </a:r>
            <a:r>
              <a:rPr lang="en-US" altLang="zh-CN" sz="1100" dirty="0">
                <a:solidFill>
                  <a:srgbClr val="00B050"/>
                </a:solidFill>
                <a:cs typeface="Times New Roman" panose="02020603050405020304" pitchFamily="18" charset="0"/>
              </a:rPr>
              <a:t>	</a:t>
            </a:r>
            <a:r>
              <a:rPr lang="en-US" altLang="zh-CN" sz="1100" dirty="0" smtClean="0">
                <a:solidFill>
                  <a:srgbClr val="00B050"/>
                </a:solidFill>
                <a:cs typeface="Times New Roman" panose="02020603050405020304" pitchFamily="18" charset="0"/>
              </a:rPr>
              <a:t>1</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2</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August	</a:t>
            </a:r>
            <a:r>
              <a:rPr lang="en-US" altLang="zh-CN" sz="1100" dirty="0" smtClean="0">
                <a:solidFill>
                  <a:srgbClr val="00B0F0"/>
                </a:solidFill>
                <a:cs typeface="Times New Roman" panose="02020603050405020304" pitchFamily="18" charset="0"/>
              </a:rPr>
              <a:t>4</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smtClean="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8</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9</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August	</a:t>
            </a:r>
            <a:r>
              <a:rPr lang="en-US" altLang="zh-CN" sz="1100" dirty="0" smtClean="0">
                <a:solidFill>
                  <a:srgbClr val="00B0F0"/>
                </a:solidFill>
                <a:cs typeface="Times New Roman" panose="02020603050405020304" pitchFamily="18" charset="0"/>
              </a:rPr>
              <a:t>11</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15</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16</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August	</a:t>
            </a:r>
            <a:r>
              <a:rPr lang="en-US" altLang="zh-CN" sz="1100" dirty="0" smtClean="0">
                <a:solidFill>
                  <a:srgbClr val="00B0F0"/>
                </a:solidFill>
                <a:cs typeface="Times New Roman" panose="02020603050405020304" pitchFamily="18" charset="0"/>
              </a:rPr>
              <a:t>18</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22</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23</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August	</a:t>
            </a:r>
            <a:r>
              <a:rPr lang="en-US" altLang="zh-CN" sz="1100" dirty="0" smtClean="0">
                <a:solidFill>
                  <a:srgbClr val="00B0F0"/>
                </a:solidFill>
                <a:cs typeface="Times New Roman" panose="02020603050405020304" pitchFamily="18" charset="0"/>
              </a:rPr>
              <a:t>25</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smtClean="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29</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30</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F0"/>
                </a:solidFill>
                <a:cs typeface="Times New Roman" panose="02020603050405020304" pitchFamily="18" charset="0"/>
              </a:rPr>
              <a:t>September</a:t>
            </a:r>
            <a:r>
              <a:rPr lang="en-US" altLang="zh-CN" sz="1100" dirty="0">
                <a:solidFill>
                  <a:srgbClr val="00B0F0"/>
                </a:solidFill>
                <a:cs typeface="Times New Roman" panose="02020603050405020304" pitchFamily="18" charset="0"/>
              </a:rPr>
              <a:t>	</a:t>
            </a:r>
            <a:r>
              <a:rPr lang="en-US" altLang="zh-CN" sz="1100" dirty="0" smtClean="0">
                <a:solidFill>
                  <a:srgbClr val="00B0F0"/>
                </a:solidFill>
                <a:cs typeface="Times New Roman" panose="02020603050405020304" pitchFamily="18" charset="0"/>
              </a:rPr>
              <a:t>1</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September	</a:t>
            </a:r>
            <a:r>
              <a:rPr lang="en-US" altLang="zh-CN" sz="1100" strike="sngStrike" dirty="0" smtClean="0">
                <a:solidFill>
                  <a:schemeClr val="bg1">
                    <a:lumMod val="50000"/>
                  </a:schemeClr>
                </a:solidFill>
                <a:cs typeface="Times New Roman" panose="02020603050405020304" pitchFamily="18" charset="0"/>
              </a:rPr>
              <a:t>5</a:t>
            </a:r>
            <a:r>
              <a:rPr lang="en-US" altLang="zh-CN" sz="1100" strike="sngStrike" dirty="0">
                <a:solidFill>
                  <a:schemeClr val="bg1">
                    <a:lumMod val="50000"/>
                  </a:schemeClr>
                </a:solidFill>
                <a:cs typeface="Times New Roman" panose="02020603050405020304" pitchFamily="18" charset="0"/>
              </a:rPr>
              <a:t>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September	</a:t>
            </a:r>
            <a:r>
              <a:rPr lang="en-US" altLang="zh-CN" sz="1100" dirty="0" smtClean="0">
                <a:solidFill>
                  <a:srgbClr val="00B050"/>
                </a:solidFill>
                <a:cs typeface="Times New Roman" panose="02020603050405020304" pitchFamily="18" charset="0"/>
              </a:rPr>
              <a:t>6</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September	</a:t>
            </a:r>
            <a:r>
              <a:rPr lang="en-US" altLang="zh-CN" sz="1100" dirty="0" smtClean="0">
                <a:solidFill>
                  <a:srgbClr val="00B0F0"/>
                </a:solidFill>
                <a:cs typeface="Times New Roman" panose="02020603050405020304" pitchFamily="18" charset="0"/>
              </a:rPr>
              <a:t>8</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p:txBody>
      </p:sp>
    </p:spTree>
    <p:extLst>
      <p:ext uri="{BB962C8B-B14F-4D97-AF65-F5344CB8AC3E}">
        <p14:creationId xmlns:p14="http://schemas.microsoft.com/office/powerpoint/2010/main" val="9272338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5" name="Rectangle 3"/>
          <p:cNvSpPr txBox="1">
            <a:spLocks noChangeArrowheads="1"/>
          </p:cNvSpPr>
          <p:nvPr/>
        </p:nvSpPr>
        <p:spPr bwMode="auto">
          <a:xfrm>
            <a:off x="838200" y="1219200"/>
            <a:ext cx="5791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800" b="1" dirty="0"/>
              <a:t>To be </a:t>
            </a:r>
            <a:r>
              <a:rPr lang="en-US" altLang="zh-CN" sz="1800" b="1" dirty="0" smtClean="0"/>
              <a:t>confirmed:</a:t>
            </a:r>
          </a:p>
          <a:p>
            <a:pPr marL="361950" lvl="1" indent="-361950" algn="just">
              <a:spcBef>
                <a:spcPct val="0"/>
              </a:spcBef>
              <a:spcAft>
                <a:spcPts val="0"/>
              </a:spcAft>
              <a:buClr>
                <a:srgbClr val="000000"/>
              </a:buClr>
              <a:buNone/>
              <a:defRPr/>
            </a:pPr>
            <a:r>
              <a:rPr lang="en-US" altLang="zh-CN" sz="1600" dirty="0"/>
              <a:t>	</a:t>
            </a:r>
            <a:r>
              <a:rPr lang="en-US" altLang="zh-CN" sz="1600" dirty="0" smtClean="0"/>
              <a:t>September Interim </a:t>
            </a:r>
            <a:r>
              <a:rPr lang="en-US" altLang="zh-CN" sz="1600" dirty="0"/>
              <a:t>2022 (September </a:t>
            </a:r>
            <a:r>
              <a:rPr lang="en-US" altLang="zh-CN" sz="1600" dirty="0" smtClean="0"/>
              <a:t>12-16) </a:t>
            </a:r>
            <a:endParaRPr lang="en-US" altLang="zh-CN" sz="16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September </a:t>
            </a:r>
            <a:r>
              <a:rPr lang="en-US" altLang="zh-CN" dirty="0" smtClean="0">
                <a:solidFill>
                  <a:srgbClr val="00B050"/>
                </a:solidFill>
                <a:cs typeface="Times New Roman" panose="02020603050405020304" pitchFamily="18" charset="0"/>
              </a:rPr>
              <a:t>12    (Monday PM </a:t>
            </a:r>
            <a:r>
              <a:rPr lang="en-US" altLang="zh-CN" dirty="0">
                <a:solidFill>
                  <a:srgbClr val="00B050"/>
                </a:solidFill>
                <a:cs typeface="Times New Roman" panose="02020603050405020304" pitchFamily="18" charset="0"/>
              </a:rPr>
              <a:t>2),	</a:t>
            </a:r>
            <a:r>
              <a:rPr lang="en-US" altLang="zh-CN" dirty="0" smtClean="0">
                <a:solidFill>
                  <a:srgbClr val="00B050"/>
                </a:solidFill>
                <a:cs typeface="Times New Roman" panose="02020603050405020304" pitchFamily="18" charset="0"/>
              </a:rPr>
              <a:t>16:00 </a:t>
            </a:r>
            <a:r>
              <a:rPr lang="en-US" altLang="zh-CN"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18:00 </a:t>
            </a:r>
            <a:r>
              <a:rPr lang="en-US" altLang="zh-CN" dirty="0">
                <a:solidFill>
                  <a:srgbClr val="00B050"/>
                </a:solidFill>
                <a:cs typeface="Times New Roman" panose="02020603050405020304" pitchFamily="18" charset="0"/>
              </a:rPr>
              <a:t>Hawaii </a:t>
            </a:r>
            <a:r>
              <a:rPr lang="en-US" altLang="zh-CN" dirty="0" smtClean="0">
                <a:solidFill>
                  <a:srgbClr val="00B050"/>
                </a:solidFill>
                <a:cs typeface="Times New Roman" panose="02020603050405020304" pitchFamily="18" charset="0"/>
              </a:rPr>
              <a:t>time</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September </a:t>
            </a:r>
            <a:r>
              <a:rPr lang="en-US" altLang="zh-CN" dirty="0">
                <a:solidFill>
                  <a:srgbClr val="00B050"/>
                </a:solidFill>
                <a:cs typeface="Times New Roman" panose="02020603050405020304" pitchFamily="18" charset="0"/>
              </a:rPr>
              <a:t>13    (Tuesday PM 2),	16:00 - 18:00 Hawaii </a:t>
            </a:r>
            <a:r>
              <a:rPr lang="en-US" altLang="zh-CN" dirty="0" smtClean="0">
                <a:solidFill>
                  <a:srgbClr val="00B050"/>
                </a:solidFill>
                <a:cs typeface="Times New Roman" panose="02020603050405020304" pitchFamily="18" charset="0"/>
              </a:rPr>
              <a:t>time</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September </a:t>
            </a:r>
            <a:r>
              <a:rPr lang="en-US" altLang="zh-CN" dirty="0">
                <a:solidFill>
                  <a:srgbClr val="00B050"/>
                </a:solidFill>
                <a:cs typeface="Times New Roman" panose="02020603050405020304" pitchFamily="18" charset="0"/>
              </a:rPr>
              <a:t>14    (</a:t>
            </a:r>
            <a:r>
              <a:rPr lang="en-US" altLang="zh-CN" dirty="0" smtClean="0">
                <a:solidFill>
                  <a:srgbClr val="00B050"/>
                </a:solidFill>
                <a:cs typeface="Times New Roman" panose="02020603050405020304" pitchFamily="18" charset="0"/>
              </a:rPr>
              <a:t>Wednesday </a:t>
            </a:r>
            <a:r>
              <a:rPr lang="en-US" altLang="zh-CN" dirty="0">
                <a:solidFill>
                  <a:srgbClr val="00B050"/>
                </a:solidFill>
                <a:cs typeface="Times New Roman" panose="02020603050405020304" pitchFamily="18" charset="0"/>
              </a:rPr>
              <a:t>PM 2),	16:00 - 18:00 Hawaii </a:t>
            </a:r>
            <a:r>
              <a:rPr lang="en-US" altLang="zh-CN" dirty="0" smtClean="0">
                <a:solidFill>
                  <a:srgbClr val="00B050"/>
                </a:solidFill>
                <a:cs typeface="Times New Roman" panose="02020603050405020304" pitchFamily="18" charset="0"/>
              </a:rPr>
              <a:t>time</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September </a:t>
            </a:r>
            <a:r>
              <a:rPr lang="en-US" altLang="zh-CN" dirty="0">
                <a:solidFill>
                  <a:srgbClr val="00B050"/>
                </a:solidFill>
                <a:cs typeface="Times New Roman" panose="02020603050405020304" pitchFamily="18" charset="0"/>
              </a:rPr>
              <a:t>15    (Thursday PM 2),	16:00 - 18:00 Hawaii </a:t>
            </a:r>
            <a:r>
              <a:rPr lang="en-US" altLang="zh-CN" dirty="0" smtClean="0">
                <a:solidFill>
                  <a:srgbClr val="00B050"/>
                </a:solidFill>
                <a:cs typeface="Times New Roman" panose="02020603050405020304" pitchFamily="18" charset="0"/>
              </a:rPr>
              <a:t>time</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r>
              <a:rPr lang="en-US" altLang="zh-CN" sz="1400" dirty="0">
                <a:cs typeface="Times New Roman" panose="02020603050405020304" pitchFamily="18" charset="0"/>
              </a:rPr>
              <a:t>** Note: </a:t>
            </a:r>
          </a:p>
          <a:p>
            <a:pPr lvl="1" indent="-228600" algn="just">
              <a:spcBef>
                <a:spcPct val="0"/>
              </a:spcBef>
              <a:spcAft>
                <a:spcPts val="300"/>
              </a:spcAft>
              <a:buClr>
                <a:srgbClr val="000000"/>
              </a:buClr>
              <a:buAutoNum type="arabicPeriod"/>
              <a:defRPr/>
            </a:pPr>
            <a:r>
              <a:rPr lang="en-US" altLang="zh-CN" sz="1100" dirty="0">
                <a:cs typeface="Times New Roman" panose="02020603050405020304" pitchFamily="18" charset="0"/>
              </a:rPr>
              <a:t>when conflict with CAC, the call will be changed </a:t>
            </a:r>
          </a:p>
          <a:p>
            <a:pPr marL="0" lvl="1" indent="0" algn="just">
              <a:spcBef>
                <a:spcPct val="0"/>
              </a:spcBef>
              <a:spcAft>
                <a:spcPts val="300"/>
              </a:spcAft>
              <a:buClr>
                <a:srgbClr val="000000"/>
              </a:buClr>
              <a:buNone/>
              <a:defRPr/>
            </a:pPr>
            <a:r>
              <a:rPr lang="en-US" altLang="zh-CN" sz="1100" dirty="0" smtClean="0">
                <a:cs typeface="Times New Roman" panose="02020603050405020304" pitchFamily="18" charset="0"/>
              </a:rPr>
              <a:t>(July - September </a:t>
            </a:r>
            <a:r>
              <a:rPr lang="en-US" altLang="zh-CN" sz="1100" dirty="0">
                <a:cs typeface="Times New Roman" panose="02020603050405020304" pitchFamily="18" charset="0"/>
              </a:rPr>
              <a:t>2022 CAC calls: </a:t>
            </a:r>
            <a:r>
              <a:rPr lang="en-US" altLang="zh-CN" sz="1100" strike="sngStrike" dirty="0">
                <a:solidFill>
                  <a:srgbClr val="FF0000"/>
                </a:solidFill>
                <a:cs typeface="Times New Roman" panose="02020603050405020304" pitchFamily="18" charset="0"/>
              </a:rPr>
              <a:t>9:00 Jun 6 &amp; 27, 18:00 July 10</a:t>
            </a:r>
            <a:r>
              <a:rPr lang="en-US" altLang="zh-CN" sz="1100" dirty="0">
                <a:cs typeface="Times New Roman" panose="02020603050405020304" pitchFamily="18" charset="0"/>
              </a:rPr>
              <a:t>)</a:t>
            </a:r>
          </a:p>
          <a:p>
            <a:pPr marL="0" lvl="1" indent="0" algn="just">
              <a:spcBef>
                <a:spcPct val="0"/>
              </a:spcBef>
              <a:spcAft>
                <a:spcPts val="300"/>
              </a:spcAft>
              <a:buClr>
                <a:srgbClr val="000000"/>
              </a:buClr>
              <a:buNone/>
              <a:defRPr/>
            </a:pPr>
            <a:r>
              <a:rPr lang="en-US" altLang="zh-CN" sz="1100" dirty="0">
                <a:cs typeface="Times New Roman" panose="02020603050405020304" pitchFamily="18" charset="0"/>
              </a:rPr>
              <a:t>2. </a:t>
            </a:r>
            <a:r>
              <a:rPr lang="en-US" altLang="zh-CN" sz="1100" dirty="0">
                <a:cs typeface="MS PGothic" charset="0"/>
              </a:rPr>
              <a:t>Thursday </a:t>
            </a:r>
            <a:r>
              <a:rPr lang="en-US" altLang="zh-CN" sz="1100" dirty="0">
                <a:solidFill>
                  <a:srgbClr val="00B0F0"/>
                </a:solidFill>
                <a:cs typeface="Times New Roman" panose="02020603050405020304" pitchFamily="18" charset="0"/>
              </a:rPr>
              <a:t>23:00 - 01:00am ET </a:t>
            </a:r>
            <a:r>
              <a:rPr lang="en-US" altLang="zh-CN" sz="1100" dirty="0">
                <a:cs typeface="MS PGothic" charset="0"/>
              </a:rPr>
              <a:t>(Thursday 20</a:t>
            </a:r>
            <a:r>
              <a:rPr lang="zh-CN" altLang="en-US" sz="1100" dirty="0">
                <a:cs typeface="MS PGothic" charset="0"/>
              </a:rPr>
              <a:t>：</a:t>
            </a:r>
            <a:r>
              <a:rPr lang="en-US" altLang="zh-CN" sz="1100" dirty="0">
                <a:cs typeface="MS PGothic" charset="0"/>
              </a:rPr>
              <a:t>00  – 22:00 PT, Friday 11am-13:00 in China, Friday 6am-8am in Israel, Friday 5am – 7am in Central Europe), and </a:t>
            </a:r>
            <a:r>
              <a:rPr lang="en-US" altLang="zh-CN" sz="1100" dirty="0">
                <a:solidFill>
                  <a:srgbClr val="0000FF"/>
                </a:solidFill>
                <a:cs typeface="MS PGothic" charset="0"/>
              </a:rPr>
              <a:t>Sang Kim </a:t>
            </a:r>
            <a:r>
              <a:rPr lang="en-US" altLang="zh-CN" sz="1100" dirty="0">
                <a:cs typeface="MS PGothic" charset="0"/>
              </a:rPr>
              <a:t>will help to take the minutes for these slots.</a:t>
            </a:r>
            <a:endParaRPr lang="zh-CN" altLang="en-US" sz="1100" dirty="0"/>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p:txBody>
      </p:sp>
      <p:graphicFrame>
        <p:nvGraphicFramePr>
          <p:cNvPr id="6" name="表格 5"/>
          <p:cNvGraphicFramePr>
            <a:graphicFrameLocks noGrp="1"/>
          </p:cNvGraphicFramePr>
          <p:nvPr>
            <p:extLst>
              <p:ext uri="{D42A27DB-BD31-4B8C-83A1-F6EECF244321}">
                <p14:modId xmlns:p14="http://schemas.microsoft.com/office/powerpoint/2010/main" val="3585911244"/>
              </p:ext>
            </p:extLst>
          </p:nvPr>
        </p:nvGraphicFramePr>
        <p:xfrm>
          <a:off x="381000" y="3124201"/>
          <a:ext cx="6248400" cy="1585595"/>
        </p:xfrm>
        <a:graphic>
          <a:graphicData uri="http://schemas.openxmlformats.org/drawingml/2006/table">
            <a:tbl>
              <a:tblPr firstRow="1" firstCol="1" bandRow="1"/>
              <a:tblGrid>
                <a:gridCol w="609600"/>
                <a:gridCol w="838200"/>
                <a:gridCol w="1447800"/>
                <a:gridCol w="762000"/>
                <a:gridCol w="900745"/>
                <a:gridCol w="828208"/>
                <a:gridCol w="861847"/>
              </a:tblGrid>
              <a:tr h="262890">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smtClean="0">
                          <a:solidFill>
                            <a:srgbClr val="1F497D"/>
                          </a:solidFill>
                          <a:effectLst/>
                          <a:highlight>
                            <a:srgbClr val="00FF00"/>
                          </a:highlight>
                          <a:latin typeface="Calibri" panose="020F0502020204030204" pitchFamily="34" charset="0"/>
                          <a:ea typeface="宋体" panose="02010600030101010101" pitchFamily="2" charset="-122"/>
                        </a:rPr>
                        <a:t>Hawaii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smtClean="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smtClean="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smtClean="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smtClean="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8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AM1</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08:00-10:00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20:00-22:00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21:00-23:00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14:00-16:00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11:00-13:00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02:00-04:00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0815">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AM2</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10:30-12:30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22:30-00:30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23:30-01:30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16:30-18:30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13:30-15:30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900" dirty="0" smtClean="0">
                          <a:solidFill>
                            <a:srgbClr val="1F497D"/>
                          </a:solidFill>
                          <a:effectLst/>
                          <a:latin typeface="Calibri" panose="020F0502020204030204" pitchFamily="34" charset="0"/>
                          <a:ea typeface="宋体" panose="02010600030101010101" pitchFamily="2" charset="-122"/>
                        </a:rPr>
                        <a:t>04:30-06:30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510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165">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PM1</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13:30-15:30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01:30-03:30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02:30-04:30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19:30-21:30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16:30-18:30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07:30-09:30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1450">
                <a:tc>
                  <a:txBody>
                    <a:bodyPr/>
                    <a:lstStyle/>
                    <a:p>
                      <a:pPr>
                        <a:spcAft>
                          <a:spcPts val="0"/>
                        </a:spcAft>
                      </a:pPr>
                      <a:r>
                        <a:rPr lang="en-US" sz="900" b="1">
                          <a:solidFill>
                            <a:srgbClr val="FF0000"/>
                          </a:solidFill>
                          <a:effectLst/>
                          <a:latin typeface="Calibri" panose="020F0502020204030204" pitchFamily="34" charset="0"/>
                          <a:ea typeface="宋体" panose="02010600030101010101" pitchFamily="2" charset="-122"/>
                        </a:rPr>
                        <a:t>PM2</a:t>
                      </a:r>
                      <a:endParaRPr lang="zh-CN" sz="900" b="1">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a:solidFill>
                            <a:srgbClr val="FF0000"/>
                          </a:solidFill>
                          <a:effectLst/>
                          <a:latin typeface="Calibri" panose="020F0502020204030204" pitchFamily="34" charset="0"/>
                          <a:ea typeface="宋体" panose="02010600030101010101" pitchFamily="2" charset="-122"/>
                        </a:rPr>
                        <a:t>16:00-18:00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smtClean="0">
                          <a:solidFill>
                            <a:srgbClr val="FF0000"/>
                          </a:solidFill>
                          <a:effectLst/>
                          <a:latin typeface="Calibri" panose="020F0502020204030204" pitchFamily="34" charset="0"/>
                          <a:ea typeface="宋体" panose="02010600030101010101" pitchFamily="2" charset="-122"/>
                        </a:rPr>
                        <a:t>04:00-06:00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smtClean="0">
                          <a:solidFill>
                            <a:srgbClr val="FF0000"/>
                          </a:solidFill>
                          <a:effectLst/>
                          <a:latin typeface="Calibri" panose="020F0502020204030204" pitchFamily="34" charset="0"/>
                          <a:ea typeface="宋体" panose="02010600030101010101" pitchFamily="2" charset="-122"/>
                        </a:rPr>
                        <a:t>05:00-07:00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a:solidFill>
                            <a:srgbClr val="FF0000"/>
                          </a:solidFill>
                          <a:effectLst/>
                          <a:latin typeface="Calibri" panose="020F0502020204030204" pitchFamily="34" charset="0"/>
                          <a:ea typeface="宋体" panose="02010600030101010101" pitchFamily="2" charset="-122"/>
                        </a:rPr>
                        <a:t>22:00-00:00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smtClean="0">
                          <a:solidFill>
                            <a:srgbClr val="FF0000"/>
                          </a:solidFill>
                          <a:effectLst/>
                          <a:latin typeface="Calibri" panose="020F0502020204030204" pitchFamily="34" charset="0"/>
                          <a:ea typeface="宋体" panose="02010600030101010101" pitchFamily="2" charset="-122"/>
                        </a:rPr>
                        <a:t>19:00-21:00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smtClean="0">
                          <a:solidFill>
                            <a:srgbClr val="FF0000"/>
                          </a:solidFill>
                          <a:effectLst/>
                          <a:latin typeface="Calibri" panose="020F0502020204030204" pitchFamily="34" charset="0"/>
                          <a:ea typeface="宋体" panose="02010600030101010101" pitchFamily="2" charset="-122"/>
                        </a:rPr>
                        <a:t>10:00-12:00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382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6055">
                <a:tc>
                  <a:txBody>
                    <a:bodyPr/>
                    <a:lstStyle/>
                    <a:p>
                      <a:pPr>
                        <a:spcAft>
                          <a:spcPts val="0"/>
                        </a:spcAft>
                      </a:pPr>
                      <a:r>
                        <a:rPr lang="en-US" sz="900">
                          <a:solidFill>
                            <a:srgbClr val="0000FF"/>
                          </a:solidFill>
                          <a:effectLst/>
                          <a:latin typeface="Calibri" panose="020F0502020204030204" pitchFamily="34" charset="0"/>
                          <a:ea typeface="宋体" panose="02010600030101010101" pitchFamily="2" charset="-122"/>
                        </a:rPr>
                        <a:t>Evening 1</a:t>
                      </a:r>
                      <a:endParaRPr lang="zh-CN" sz="90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00FF"/>
                          </a:solidFill>
                          <a:effectLst/>
                          <a:latin typeface="Calibri" panose="020F0502020204030204" pitchFamily="34" charset="0"/>
                          <a:ea typeface="宋体" panose="02010600030101010101" pitchFamily="2" charset="-122"/>
                        </a:rPr>
                        <a:t>19:30-21:30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00FF"/>
                          </a:solidFill>
                          <a:effectLst/>
                          <a:latin typeface="Calibri" panose="020F0502020204030204" pitchFamily="34" charset="0"/>
                          <a:ea typeface="宋体" panose="02010600030101010101" pitchFamily="2" charset="-122"/>
                        </a:rPr>
                        <a:t>07:30-09:30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00FF"/>
                          </a:solidFill>
                          <a:effectLst/>
                          <a:latin typeface="Calibri" panose="020F0502020204030204" pitchFamily="34" charset="0"/>
                          <a:ea typeface="宋体" panose="02010600030101010101" pitchFamily="2" charset="-122"/>
                        </a:rPr>
                        <a:t>08:30-10:30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00FF"/>
                          </a:solidFill>
                          <a:effectLst/>
                          <a:latin typeface="Calibri" panose="020F0502020204030204" pitchFamily="34" charset="0"/>
                          <a:ea typeface="宋体" panose="02010600030101010101" pitchFamily="2" charset="-122"/>
                        </a:rPr>
                        <a:t>01:30-03:30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00FF"/>
                          </a:solidFill>
                          <a:effectLst/>
                          <a:latin typeface="Calibri" panose="020F0502020204030204" pitchFamily="34" charset="0"/>
                          <a:ea typeface="宋体" panose="02010600030101010101" pitchFamily="2" charset="-122"/>
                        </a:rPr>
                        <a:t>22:30-00:30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00FF"/>
                          </a:solidFill>
                          <a:effectLst/>
                          <a:latin typeface="Calibri" panose="020F0502020204030204" pitchFamily="34" charset="0"/>
                          <a:ea typeface="宋体" panose="02010600030101010101" pitchFamily="2" charset="-122"/>
                        </a:rPr>
                        <a:t>13:30-15:30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45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Evening 2</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22:00-00:00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10:00-12:00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11:00-13:00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04:00-06:00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01:00-03:00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16:00-18:00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91342276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838200"/>
            <a:ext cx="11277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3200" dirty="0"/>
              <a:t>Guidance for Mix mode July </a:t>
            </a:r>
            <a:r>
              <a:rPr lang="en-US" altLang="zh-CN" sz="3200" dirty="0" smtClean="0"/>
              <a:t>Plenary</a:t>
            </a:r>
            <a:endParaRPr lang="en-US" altLang="zh-CN" sz="3200" dirty="0"/>
          </a:p>
        </p:txBody>
      </p:sp>
      <p:sp>
        <p:nvSpPr>
          <p:cNvPr id="5" name="Rectangle 3"/>
          <p:cNvSpPr txBox="1">
            <a:spLocks noChangeArrowheads="1"/>
          </p:cNvSpPr>
          <p:nvPr/>
        </p:nvSpPr>
        <p:spPr bwMode="auto">
          <a:xfrm>
            <a:off x="457200" y="1295400"/>
            <a:ext cx="115062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800"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smtClean="0">
                <a:latin typeface="Arial" panose="020B0604020202020204" pitchFamily="34" charset="0"/>
                <a:cs typeface="Arial" panose="020B0604020202020204" pitchFamily="34" charset="0"/>
              </a:rPr>
              <a:t>Host</a:t>
            </a:r>
            <a:endParaRPr lang="en-US" altLang="zh-CN" sz="1800" b="1" kern="0" dirty="0">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dirty="0" smtClean="0">
                <a:latin typeface="Arial" panose="020B0604020202020204" pitchFamily="34" charset="0"/>
                <a:cs typeface="Arial" panose="020B0604020202020204" pitchFamily="34" charset="0"/>
              </a:rPr>
              <a:t>Chair (Tony) will </a:t>
            </a:r>
            <a:r>
              <a:rPr lang="en-US" altLang="zh-CN" sz="1400" dirty="0" smtClean="0">
                <a:solidFill>
                  <a:srgbClr val="0000FF"/>
                </a:solidFill>
                <a:latin typeface="Arial" panose="020B0604020202020204" pitchFamily="34" charset="0"/>
                <a:cs typeface="Arial" panose="020B0604020202020204" pitchFamily="34" charset="0"/>
              </a:rPr>
              <a:t>host</a:t>
            </a:r>
            <a:r>
              <a:rPr lang="en-US" altLang="zh-CN" sz="1400" dirty="0" smtClean="0">
                <a:latin typeface="Arial" panose="020B0604020202020204" pitchFamily="34" charset="0"/>
                <a:cs typeface="Arial" panose="020B0604020202020204" pitchFamily="34" charset="0"/>
              </a:rPr>
              <a:t> the meeting online</a:t>
            </a:r>
          </a:p>
          <a:p>
            <a:pPr lvl="1" algn="just">
              <a:buFont typeface="Arial" panose="020B0604020202020204" pitchFamily="34" charset="0"/>
              <a:buChar char="–"/>
              <a:defRPr/>
            </a:pPr>
            <a:r>
              <a:rPr lang="en-US" altLang="zh-CN" sz="1400" dirty="0" smtClean="0">
                <a:latin typeface="Arial" panose="020B0604020202020204" pitchFamily="34" charset="0"/>
                <a:cs typeface="Arial" panose="020B0604020202020204" pitchFamily="34" charset="0"/>
              </a:rPr>
              <a:t>One Vice chair will handle </a:t>
            </a:r>
            <a:r>
              <a:rPr lang="en-US" altLang="zh-CN" sz="1400" dirty="0">
                <a:latin typeface="Arial" panose="020B0604020202020204" pitchFamily="34" charset="0"/>
                <a:cs typeface="Arial" panose="020B0604020202020204" pitchFamily="34" charset="0"/>
              </a:rPr>
              <a:t>the </a:t>
            </a:r>
            <a:r>
              <a:rPr lang="en-US" altLang="zh-CN" sz="1400" dirty="0" smtClean="0">
                <a:solidFill>
                  <a:srgbClr val="0000FF"/>
                </a:solidFill>
                <a:latin typeface="Arial" panose="020B0604020202020204" pitchFamily="34" charset="0"/>
                <a:cs typeface="Arial" panose="020B0604020202020204" pitchFamily="34" charset="0"/>
              </a:rPr>
              <a:t>audio/video</a:t>
            </a:r>
            <a:r>
              <a:rPr lang="en-US" altLang="zh-CN" sz="1400" dirty="0" smtClean="0">
                <a:latin typeface="Arial" panose="020B0604020202020204" pitchFamily="34" charset="0"/>
                <a:cs typeface="Arial" panose="020B0604020202020204" pitchFamily="34" charset="0"/>
              </a:rPr>
              <a:t>, the other Vice chair will keep </a:t>
            </a:r>
            <a:r>
              <a:rPr lang="en-US" altLang="zh-CN" sz="1400" dirty="0">
                <a:solidFill>
                  <a:srgbClr val="0000FF"/>
                </a:solidFill>
                <a:latin typeface="Arial" panose="020B0604020202020204" pitchFamily="34" charset="0"/>
                <a:cs typeface="Arial" panose="020B0604020202020204" pitchFamily="34" charset="0"/>
              </a:rPr>
              <a:t>things in </a:t>
            </a:r>
            <a:r>
              <a:rPr lang="en-US" altLang="zh-CN" sz="1400" dirty="0" smtClean="0">
                <a:solidFill>
                  <a:srgbClr val="0000FF"/>
                </a:solidFill>
                <a:latin typeface="Arial" panose="020B0604020202020204" pitchFamily="34" charset="0"/>
                <a:cs typeface="Arial" panose="020B0604020202020204" pitchFamily="34" charset="0"/>
              </a:rPr>
              <a:t>order</a:t>
            </a:r>
            <a:r>
              <a:rPr lang="en-US" altLang="zh-CN" sz="1400" dirty="0" smtClean="0">
                <a:latin typeface="Arial" panose="020B0604020202020204" pitchFamily="34" charset="0"/>
                <a:cs typeface="Arial" panose="020B0604020202020204" pitchFamily="34" charset="0"/>
              </a:rPr>
              <a:t>, e.g., the queue</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Suggest to go to the meeting room to </a:t>
            </a:r>
            <a:r>
              <a:rPr lang="en-US" altLang="zh-CN" dirty="0">
                <a:solidFill>
                  <a:srgbClr val="0000FF"/>
                </a:solidFill>
                <a:latin typeface="Arial" panose="020B0604020202020204" pitchFamily="34" charset="0"/>
                <a:cs typeface="Arial" panose="020B0604020202020204" pitchFamily="34" charset="0"/>
              </a:rPr>
              <a:t>test</a:t>
            </a:r>
            <a:r>
              <a:rPr lang="en-US" altLang="zh-CN" dirty="0">
                <a:latin typeface="Arial" panose="020B0604020202020204" pitchFamily="34" charset="0"/>
                <a:cs typeface="Arial" panose="020B0604020202020204" pitchFamily="34" charset="0"/>
              </a:rPr>
              <a:t> all the </a:t>
            </a:r>
            <a:r>
              <a:rPr lang="en-US" altLang="zh-CN" dirty="0" smtClean="0">
                <a:latin typeface="Arial" panose="020B0604020202020204" pitchFamily="34" charset="0"/>
                <a:cs typeface="Arial" panose="020B0604020202020204" pitchFamily="34" charset="0"/>
              </a:rPr>
              <a:t>things (e.g., audio, confirm the computer and connection to projector), </a:t>
            </a:r>
            <a:r>
              <a:rPr lang="en-US" altLang="zh-CN" dirty="0">
                <a:latin typeface="Arial" panose="020B0604020202020204" pitchFamily="34" charset="0"/>
                <a:cs typeface="Arial" panose="020B0604020202020204" pitchFamily="34" charset="0"/>
              </a:rPr>
              <a:t>before the first session, e.g., Sunday night.</a:t>
            </a:r>
          </a:p>
          <a:p>
            <a:pPr lvl="1" algn="just">
              <a:buFont typeface="Arial" panose="020B0604020202020204" pitchFamily="34" charset="0"/>
              <a:buChar char="–"/>
              <a:defRPr/>
            </a:pPr>
            <a:r>
              <a:rPr lang="en-US" altLang="zh-CN" sz="1400" dirty="0" smtClean="0">
                <a:latin typeface="Arial" panose="020B0604020202020204" pitchFamily="34" charset="0"/>
                <a:cs typeface="Arial" panose="020B0604020202020204" pitchFamily="34" charset="0"/>
              </a:rPr>
              <a:t>Secretary (Leif) </a:t>
            </a:r>
            <a:r>
              <a:rPr lang="en-US" altLang="zh-CN" sz="1400" dirty="0">
                <a:latin typeface="Arial" panose="020B0604020202020204" pitchFamily="34" charset="0"/>
                <a:cs typeface="Arial" panose="020B0604020202020204" pitchFamily="34" charset="0"/>
              </a:rPr>
              <a:t>could focus on the </a:t>
            </a:r>
            <a:r>
              <a:rPr lang="en-US" altLang="zh-CN" sz="1400" dirty="0" smtClean="0">
                <a:solidFill>
                  <a:srgbClr val="0000FF"/>
                </a:solidFill>
                <a:latin typeface="Arial" panose="020B0604020202020204" pitchFamily="34" charset="0"/>
                <a:cs typeface="Arial" panose="020B0604020202020204" pitchFamily="34" charset="0"/>
              </a:rPr>
              <a:t>minutes</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Editor (Claudio) could focus on keeping track of </a:t>
            </a:r>
            <a:r>
              <a:rPr lang="en-US" altLang="zh-CN" sz="1400" dirty="0" smtClean="0">
                <a:solidFill>
                  <a:srgbClr val="0000FF"/>
                </a:solidFill>
                <a:latin typeface="Arial" panose="020B0604020202020204" pitchFamily="34" charset="0"/>
                <a:cs typeface="Arial" panose="020B0604020202020204" pitchFamily="34" charset="0"/>
              </a:rPr>
              <a:t>CID</a:t>
            </a:r>
            <a:endParaRPr lang="en-US" altLang="zh-CN" sz="1400" dirty="0">
              <a:solidFill>
                <a:srgbClr val="0000FF"/>
              </a:solidFill>
              <a:latin typeface="Arial" panose="020B0604020202020204" pitchFamily="34" charset="0"/>
              <a:cs typeface="Arial" panose="020B0604020202020204" pitchFamily="34" charset="0"/>
            </a:endParaRPr>
          </a:p>
          <a:p>
            <a:pPr lvl="1" algn="just">
              <a:buFont typeface="Arial" panose="020B0604020202020204" pitchFamily="34" charset="0"/>
              <a:buChar char="–"/>
              <a:defRPr/>
            </a:pPr>
            <a:endParaRPr lang="en-US" altLang="zh-CN" sz="1400" dirty="0">
              <a:solidFill>
                <a:srgbClr val="0000FF"/>
              </a:solidFill>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smtClean="0">
                <a:latin typeface="Arial" panose="020B0604020202020204" pitchFamily="34" charset="0"/>
                <a:cs typeface="Arial" panose="020B0604020202020204" pitchFamily="34" charset="0"/>
              </a:rPr>
              <a:t>Participant</a:t>
            </a:r>
            <a:endParaRPr lang="en-US" altLang="zh-CN" sz="1800" b="1" kern="0" dirty="0">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Join</a:t>
            </a:r>
            <a:r>
              <a:rPr lang="en-US" altLang="zh-CN" sz="1400" dirty="0" smtClean="0">
                <a:latin typeface="Arial" panose="020B0604020202020204" pitchFamily="34" charset="0"/>
                <a:cs typeface="Arial" panose="020B0604020202020204" pitchFamily="34" charset="0"/>
              </a:rPr>
              <a:t>: All the “</a:t>
            </a:r>
            <a:r>
              <a:rPr lang="en-US" altLang="zh-CN" sz="1400" dirty="0" smtClean="0">
                <a:solidFill>
                  <a:srgbClr val="0000FF"/>
                </a:solidFill>
                <a:latin typeface="Arial" panose="020B0604020202020204" pitchFamily="34" charset="0"/>
                <a:cs typeface="Arial" panose="020B0604020202020204" pitchFamily="34" charset="0"/>
              </a:rPr>
              <a:t>in person</a:t>
            </a:r>
            <a:r>
              <a:rPr lang="en-US" altLang="zh-CN" sz="1400" dirty="0" smtClean="0">
                <a:latin typeface="Arial" panose="020B0604020202020204" pitchFamily="34" charset="0"/>
                <a:cs typeface="Arial" panose="020B0604020202020204" pitchFamily="34" charset="0"/>
              </a:rPr>
              <a:t>” member shall select “</a:t>
            </a:r>
            <a:r>
              <a:rPr lang="en-US" altLang="zh-CN" sz="1400" dirty="0" smtClean="0">
                <a:solidFill>
                  <a:srgbClr val="0000FF"/>
                </a:solidFill>
                <a:latin typeface="Arial" panose="020B0604020202020204" pitchFamily="34" charset="0"/>
                <a:cs typeface="Arial" panose="020B0604020202020204" pitchFamily="34" charset="0"/>
              </a:rPr>
              <a:t>no audio</a:t>
            </a:r>
            <a:r>
              <a:rPr lang="en-US" altLang="zh-CN" sz="1400" dirty="0" smtClean="0">
                <a:latin typeface="Arial" panose="020B0604020202020204" pitchFamily="34" charset="0"/>
                <a:cs typeface="Arial" panose="020B0604020202020204" pitchFamily="34" charset="0"/>
              </a:rPr>
              <a:t>” </a:t>
            </a:r>
            <a:r>
              <a:rPr lang="en-US" altLang="zh-CN" sz="1400" dirty="0">
                <a:latin typeface="Arial" panose="020B0604020202020204" pitchFamily="34" charset="0"/>
                <a:cs typeface="Arial" panose="020B0604020202020204" pitchFamily="34" charset="0"/>
              </a:rPr>
              <a:t>option on </a:t>
            </a:r>
            <a:r>
              <a:rPr lang="en-US" altLang="zh-CN" sz="1400" dirty="0" smtClean="0">
                <a:latin typeface="Arial" panose="020B0604020202020204" pitchFamily="34" charset="0"/>
                <a:cs typeface="Arial" panose="020B0604020202020204" pitchFamily="34" charset="0"/>
              </a:rPr>
              <a:t>joining </a:t>
            </a:r>
            <a:r>
              <a:rPr lang="en-US" altLang="zh-CN" sz="1400" dirty="0" err="1" smtClean="0">
                <a:latin typeface="Arial" panose="020B0604020202020204" pitchFamily="34" charset="0"/>
                <a:cs typeface="Arial" panose="020B0604020202020204" pitchFamily="34" charset="0"/>
              </a:rPr>
              <a:t>Webex</a:t>
            </a:r>
            <a:r>
              <a:rPr lang="en-US" altLang="zh-CN" sz="1400" dirty="0" smtClean="0">
                <a:latin typeface="Arial" panose="020B0604020202020204" pitchFamily="34" charset="0"/>
                <a:cs typeface="Arial" panose="020B0604020202020204" pitchFamily="34" charset="0"/>
              </a:rPr>
              <a:t>, in order to </a:t>
            </a:r>
            <a:r>
              <a:rPr lang="en-US" altLang="zh-CN" sz="1400" dirty="0">
                <a:latin typeface="Arial" panose="020B0604020202020204" pitchFamily="34" charset="0"/>
                <a:cs typeface="Arial" panose="020B0604020202020204" pitchFamily="34" charset="0"/>
              </a:rPr>
              <a:t>avoid audio problems (feedback</a:t>
            </a:r>
            <a:r>
              <a:rPr lang="en-US" altLang="zh-CN" sz="1400" dirty="0" smtClean="0">
                <a:latin typeface="Arial" panose="020B0604020202020204" pitchFamily="34" charset="0"/>
                <a:cs typeface="Arial" panose="020B0604020202020204" pitchFamily="34" charset="0"/>
              </a:rPr>
              <a:t>)</a:t>
            </a: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Queue</a:t>
            </a:r>
            <a:r>
              <a:rPr lang="en-US" altLang="zh-CN" sz="1400" dirty="0" smtClean="0">
                <a:latin typeface="Arial" panose="020B0604020202020204" pitchFamily="34" charset="0"/>
                <a:cs typeface="Arial" panose="020B0604020202020204" pitchFamily="34" charset="0"/>
              </a:rPr>
              <a:t>: All “</a:t>
            </a:r>
            <a:r>
              <a:rPr lang="en-US" altLang="zh-CN" sz="1400" dirty="0" smtClean="0">
                <a:solidFill>
                  <a:srgbClr val="0000FF"/>
                </a:solidFill>
                <a:latin typeface="Arial" panose="020B0604020202020204" pitchFamily="34" charset="0"/>
                <a:cs typeface="Arial" panose="020B0604020202020204" pitchFamily="34" charset="0"/>
              </a:rPr>
              <a:t>Queue</a:t>
            </a:r>
            <a:r>
              <a:rPr lang="en-US" altLang="zh-CN" sz="1400" dirty="0" smtClean="0">
                <a:latin typeface="Arial" panose="020B0604020202020204" pitchFamily="34" charset="0"/>
                <a:cs typeface="Arial" panose="020B0604020202020204" pitchFamily="34" charset="0"/>
              </a:rPr>
              <a:t>” should be requested </a:t>
            </a:r>
            <a:r>
              <a:rPr lang="en-US" altLang="zh-CN" sz="1400" dirty="0" smtClean="0">
                <a:solidFill>
                  <a:srgbClr val="0000FF"/>
                </a:solidFill>
                <a:latin typeface="Arial" panose="020B0604020202020204" pitchFamily="34" charset="0"/>
                <a:cs typeface="Arial" panose="020B0604020202020204" pitchFamily="34" charset="0"/>
              </a:rPr>
              <a:t>online</a:t>
            </a:r>
            <a:r>
              <a:rPr lang="en-US" altLang="zh-CN" sz="1400" dirty="0" smtClean="0">
                <a:latin typeface="Arial" panose="020B0604020202020204" pitchFamily="34" charset="0"/>
                <a:cs typeface="Arial" panose="020B0604020202020204" pitchFamily="34" charset="0"/>
              </a:rPr>
              <a:t>, in order to track the order easier</a:t>
            </a:r>
          </a:p>
          <a:p>
            <a:pPr lvl="2" algn="just">
              <a:buSzPct val="50000"/>
              <a:buFont typeface="Wingdings" panose="05000000000000000000" pitchFamily="2" charset="2"/>
              <a:buChar char="n"/>
              <a:defRPr/>
            </a:pPr>
            <a:r>
              <a:rPr lang="en-US" altLang="zh-CN" dirty="0" smtClean="0">
                <a:latin typeface="Arial" panose="020B0604020202020204" pitchFamily="34" charset="0"/>
                <a:cs typeface="Arial" panose="020B0604020202020204" pitchFamily="34" charset="0"/>
              </a:rPr>
              <a:t>“In </a:t>
            </a:r>
            <a:r>
              <a:rPr lang="en-US" altLang="zh-CN" dirty="0">
                <a:latin typeface="Arial" panose="020B0604020202020204" pitchFamily="34" charset="0"/>
                <a:cs typeface="Arial" panose="020B0604020202020204" pitchFamily="34" charset="0"/>
              </a:rPr>
              <a:t>person” </a:t>
            </a:r>
            <a:r>
              <a:rPr lang="en-US" altLang="zh-CN" dirty="0" smtClean="0">
                <a:latin typeface="Arial" panose="020B0604020202020204" pitchFamily="34" charset="0"/>
                <a:cs typeface="Arial" panose="020B0604020202020204" pitchFamily="34" charset="0"/>
              </a:rPr>
              <a:t>member </a:t>
            </a:r>
            <a:r>
              <a:rPr lang="en-US" altLang="zh-CN" dirty="0">
                <a:latin typeface="Arial" panose="020B0604020202020204" pitchFamily="34" charset="0"/>
                <a:cs typeface="Arial" panose="020B0604020202020204" pitchFamily="34" charset="0"/>
              </a:rPr>
              <a:t>should </a:t>
            </a:r>
            <a:r>
              <a:rPr lang="en-US" altLang="zh-CN" dirty="0" smtClean="0">
                <a:latin typeface="Arial" panose="020B0604020202020204" pitchFamily="34" charset="0"/>
                <a:cs typeface="Arial" panose="020B0604020202020204" pitchFamily="34" charset="0"/>
              </a:rPr>
              <a:t>request the “Queue” </a:t>
            </a:r>
            <a:r>
              <a:rPr lang="en-US" altLang="zh-CN" dirty="0">
                <a:solidFill>
                  <a:srgbClr val="0000FF"/>
                </a:solidFill>
                <a:latin typeface="Arial" panose="020B0604020202020204" pitchFamily="34" charset="0"/>
                <a:cs typeface="Arial" panose="020B0604020202020204" pitchFamily="34" charset="0"/>
              </a:rPr>
              <a:t>online</a:t>
            </a:r>
            <a:r>
              <a:rPr lang="en-US" altLang="zh-CN" dirty="0" smtClean="0">
                <a:latin typeface="Arial" panose="020B0604020202020204" pitchFamily="34" charset="0"/>
                <a:cs typeface="Arial" panose="020B0604020202020204" pitchFamily="34" charset="0"/>
              </a:rPr>
              <a:t>, and then go to the microphone</a:t>
            </a: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Vote</a:t>
            </a:r>
            <a:r>
              <a:rPr lang="en-US" altLang="zh-CN" sz="1400" dirty="0" smtClean="0">
                <a:latin typeface="Arial" panose="020B0604020202020204" pitchFamily="34" charset="0"/>
                <a:cs typeface="Arial" panose="020B0604020202020204" pitchFamily="34" charset="0"/>
              </a:rPr>
              <a:t>: All </a:t>
            </a:r>
            <a:r>
              <a:rPr lang="en-US" altLang="zh-CN" sz="1400" dirty="0">
                <a:solidFill>
                  <a:srgbClr val="0000FF"/>
                </a:solidFill>
                <a:latin typeface="Arial" panose="020B0604020202020204" pitchFamily="34" charset="0"/>
                <a:cs typeface="Arial" panose="020B0604020202020204" pitchFamily="34" charset="0"/>
              </a:rPr>
              <a:t>V</a:t>
            </a:r>
            <a:r>
              <a:rPr lang="en-US" altLang="zh-CN" sz="1400" dirty="0" smtClean="0">
                <a:solidFill>
                  <a:srgbClr val="0000FF"/>
                </a:solidFill>
                <a:latin typeface="Arial" panose="020B0604020202020204" pitchFamily="34" charset="0"/>
                <a:cs typeface="Arial" panose="020B0604020202020204" pitchFamily="34" charset="0"/>
              </a:rPr>
              <a:t>otes</a:t>
            </a:r>
            <a:r>
              <a:rPr lang="en-US" altLang="zh-CN" sz="1400" dirty="0" smtClean="0">
                <a:latin typeface="Arial" panose="020B0604020202020204" pitchFamily="34" charset="0"/>
                <a:cs typeface="Arial" panose="020B0604020202020204" pitchFamily="34" charset="0"/>
              </a:rPr>
              <a:t> (SP/Motion) will be conducted on </a:t>
            </a:r>
            <a:r>
              <a:rPr lang="en-US" altLang="zh-CN" sz="1400" dirty="0" err="1" smtClean="0">
                <a:solidFill>
                  <a:srgbClr val="0000FF"/>
                </a:solidFill>
                <a:latin typeface="Arial" panose="020B0604020202020204" pitchFamily="34" charset="0"/>
                <a:cs typeface="Arial" panose="020B0604020202020204" pitchFamily="34" charset="0"/>
              </a:rPr>
              <a:t>Webex</a:t>
            </a:r>
            <a:endParaRPr lang="en-US" altLang="zh-CN" sz="1400" dirty="0" smtClean="0">
              <a:solidFill>
                <a:srgbClr val="0000FF"/>
              </a:solidFill>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Present</a:t>
            </a:r>
            <a:r>
              <a:rPr lang="en-US" altLang="zh-CN" sz="1400" dirty="0" smtClean="0">
                <a:latin typeface="Arial" panose="020B0604020202020204" pitchFamily="34" charset="0"/>
                <a:cs typeface="Arial" panose="020B0604020202020204" pitchFamily="34" charset="0"/>
              </a:rPr>
              <a:t>: Presenter shall go </a:t>
            </a:r>
            <a:r>
              <a:rPr lang="en-US" altLang="zh-CN" sz="1400" dirty="0">
                <a:latin typeface="Arial" panose="020B0604020202020204" pitchFamily="34" charset="0"/>
                <a:cs typeface="Arial" panose="020B0604020202020204" pitchFamily="34" charset="0"/>
              </a:rPr>
              <a:t>to the </a:t>
            </a:r>
            <a:r>
              <a:rPr lang="en-US" altLang="zh-CN" sz="1400" dirty="0" smtClean="0">
                <a:solidFill>
                  <a:srgbClr val="0000FF"/>
                </a:solidFill>
                <a:latin typeface="Arial" panose="020B0604020202020204" pitchFamily="34" charset="0"/>
                <a:cs typeface="Arial" panose="020B0604020202020204" pitchFamily="34" charset="0"/>
              </a:rPr>
              <a:t>platform</a:t>
            </a:r>
            <a:r>
              <a:rPr lang="en-US" altLang="zh-CN" sz="1400" dirty="0" smtClean="0">
                <a:latin typeface="Arial" panose="020B0604020202020204" pitchFamily="34" charset="0"/>
                <a:cs typeface="Arial" panose="020B0604020202020204" pitchFamily="34" charset="0"/>
              </a:rPr>
              <a:t>, </a:t>
            </a:r>
            <a:r>
              <a:rPr lang="en-US" altLang="zh-CN" sz="1400" dirty="0">
                <a:latin typeface="Arial" panose="020B0604020202020204" pitchFamily="34" charset="0"/>
                <a:cs typeface="Arial" panose="020B0604020202020204" pitchFamily="34" charset="0"/>
              </a:rPr>
              <a:t>talk into </a:t>
            </a:r>
            <a:r>
              <a:rPr lang="en-US" altLang="zh-CN" sz="1400" dirty="0">
                <a:solidFill>
                  <a:srgbClr val="0000FF"/>
                </a:solidFill>
                <a:latin typeface="Arial" panose="020B0604020202020204" pitchFamily="34" charset="0"/>
                <a:cs typeface="Arial" panose="020B0604020202020204" pitchFamily="34" charset="0"/>
              </a:rPr>
              <a:t>microphone</a:t>
            </a:r>
            <a:r>
              <a:rPr lang="en-US" altLang="zh-CN" sz="1400" dirty="0">
                <a:latin typeface="Arial" panose="020B0604020202020204" pitchFamily="34" charset="0"/>
                <a:cs typeface="Arial" panose="020B0604020202020204" pitchFamily="34" charset="0"/>
              </a:rPr>
              <a:t> on the </a:t>
            </a:r>
            <a:r>
              <a:rPr lang="en-US" altLang="zh-CN" sz="1400" dirty="0" smtClean="0">
                <a:latin typeface="Arial" panose="020B0604020202020204" pitchFamily="34" charset="0"/>
                <a:cs typeface="Arial" panose="020B0604020202020204" pitchFamily="34" charset="0"/>
              </a:rPr>
              <a:t>platform</a:t>
            </a:r>
          </a:p>
          <a:p>
            <a:pPr lvl="2" algn="just">
              <a:buSzPct val="50000"/>
              <a:buFont typeface="Wingdings" panose="05000000000000000000" pitchFamily="2" charset="2"/>
              <a:buChar char="n"/>
              <a:defRPr/>
            </a:pPr>
            <a:r>
              <a:rPr lang="en-US" altLang="zh-CN" dirty="0" smtClean="0">
                <a:latin typeface="Arial" panose="020B0604020202020204" pitchFamily="34" charset="0"/>
                <a:cs typeface="Arial" panose="020B0604020202020204" pitchFamily="34" charset="0"/>
              </a:rPr>
              <a:t>Option 1: Use </a:t>
            </a:r>
            <a:r>
              <a:rPr lang="en-US" altLang="zh-CN" dirty="0">
                <a:latin typeface="Arial" panose="020B0604020202020204" pitchFamily="34" charset="0"/>
                <a:cs typeface="Arial" panose="020B0604020202020204" pitchFamily="34" charset="0"/>
              </a:rPr>
              <a:t>his/her </a:t>
            </a:r>
            <a:r>
              <a:rPr lang="en-US" altLang="zh-CN" dirty="0">
                <a:solidFill>
                  <a:srgbClr val="0000FF"/>
                </a:solidFill>
                <a:latin typeface="Arial" panose="020B0604020202020204" pitchFamily="34" charset="0"/>
                <a:cs typeface="Arial" panose="020B0604020202020204" pitchFamily="34" charset="0"/>
              </a:rPr>
              <a:t>own computer</a:t>
            </a:r>
            <a:r>
              <a:rPr lang="en-US" altLang="zh-CN" dirty="0">
                <a:latin typeface="Arial" panose="020B0604020202020204" pitchFamily="34" charset="0"/>
                <a:cs typeface="Arial" panose="020B0604020202020204" pitchFamily="34" charset="0"/>
              </a:rPr>
              <a:t>, share the screen over </a:t>
            </a:r>
            <a:r>
              <a:rPr lang="en-US" altLang="zh-CN" dirty="0" err="1">
                <a:latin typeface="Arial" panose="020B0604020202020204" pitchFamily="34" charset="0"/>
                <a:cs typeface="Arial" panose="020B0604020202020204" pitchFamily="34" charset="0"/>
              </a:rPr>
              <a:t>Webex</a:t>
            </a:r>
            <a:r>
              <a:rPr lang="en-US" altLang="zh-CN" dirty="0">
                <a:latin typeface="Arial" panose="020B0604020202020204" pitchFamily="34" charset="0"/>
                <a:cs typeface="Arial" panose="020B0604020202020204" pitchFamily="34" charset="0"/>
              </a:rPr>
              <a:t> (but not directly connect to the projector</a:t>
            </a:r>
            <a:r>
              <a:rPr lang="en-US" altLang="zh-CN" dirty="0" smtClean="0">
                <a:latin typeface="Arial" panose="020B0604020202020204" pitchFamily="34" charset="0"/>
                <a:cs typeface="Arial" panose="020B0604020202020204" pitchFamily="34" charset="0"/>
              </a:rPr>
              <a:t>)</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Option </a:t>
            </a:r>
            <a:r>
              <a:rPr lang="en-US" altLang="zh-CN" dirty="0" smtClean="0">
                <a:latin typeface="Arial" panose="020B0604020202020204" pitchFamily="34" charset="0"/>
                <a:cs typeface="Arial" panose="020B0604020202020204" pitchFamily="34" charset="0"/>
              </a:rPr>
              <a:t>2: Use the </a:t>
            </a:r>
            <a:r>
              <a:rPr lang="en-US" altLang="zh-CN" dirty="0" smtClean="0">
                <a:solidFill>
                  <a:srgbClr val="0000FF"/>
                </a:solidFill>
                <a:latin typeface="Arial" panose="020B0604020202020204" pitchFamily="34" charset="0"/>
                <a:cs typeface="Arial" panose="020B0604020202020204" pitchFamily="34" charset="0"/>
              </a:rPr>
              <a:t>computer on the platform </a:t>
            </a:r>
            <a:r>
              <a:rPr lang="en-US" altLang="zh-CN" dirty="0" smtClean="0">
                <a:latin typeface="Arial" panose="020B0604020202020204" pitchFamily="34" charset="0"/>
                <a:cs typeface="Arial" panose="020B0604020202020204" pitchFamily="34" charset="0"/>
              </a:rPr>
              <a:t>(Need to let Vice chairs know and download the slides before)</a:t>
            </a:r>
            <a:endParaRPr lang="en-US" altLang="zh-CN"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endParaRPr lang="en-US" altLang="zh-CN" sz="1600" b="1" kern="0" dirty="0" smtClean="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endParaRPr lang="en-US" altLang="zh-CN" sz="1600" b="1" kern="0" dirty="0" smtClean="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600" kern="0" dirty="0" smtClean="0">
                <a:latin typeface="Arial" panose="020B0604020202020204" pitchFamily="34" charset="0"/>
                <a:cs typeface="Arial" panose="020B0604020202020204" pitchFamily="34" charset="0"/>
              </a:rPr>
              <a:t>Note: For more details</a:t>
            </a:r>
            <a:r>
              <a:rPr lang="en-US" altLang="zh-CN" sz="1600" kern="0" dirty="0">
                <a:latin typeface="Arial" panose="020B0604020202020204" pitchFamily="34" charset="0"/>
                <a:cs typeface="Arial" panose="020B0604020202020204" pitchFamily="34" charset="0"/>
              </a:rPr>
              <a:t>, please refer to tutorial EC-22/118</a:t>
            </a:r>
          </a:p>
        </p:txBody>
      </p:sp>
    </p:spTree>
    <p:extLst>
      <p:ext uri="{BB962C8B-B14F-4D97-AF65-F5344CB8AC3E}">
        <p14:creationId xmlns:p14="http://schemas.microsoft.com/office/powerpoint/2010/main" val="387138276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103 </a:t>
            </a:r>
            <a:r>
              <a:rPr lang="en-US" altLang="zh-CN" sz="4000" dirty="0" smtClean="0"/>
              <a:t>(</a:t>
            </a:r>
            <a:r>
              <a:rPr lang="en-US" altLang="zh-CN" sz="4000" dirty="0" smtClean="0">
                <a:solidFill>
                  <a:srgbClr val="0000FF"/>
                </a:solidFill>
              </a:rPr>
              <a:t>July 12</a:t>
            </a:r>
            <a:r>
              <a:rPr lang="en-US" altLang="zh-CN" sz="4000" dirty="0" smtClean="0"/>
              <a:t>)</a:t>
            </a:r>
            <a:endParaRPr lang="en-US" altLang="zh-CN" sz="4000" dirty="0"/>
          </a:p>
        </p:txBody>
      </p:sp>
      <p:sp>
        <p:nvSpPr>
          <p:cNvPr id="5" name="Rectangle 3"/>
          <p:cNvSpPr txBox="1">
            <a:spLocks noChangeArrowheads="1"/>
          </p:cNvSpPr>
          <p:nvPr/>
        </p:nvSpPr>
        <p:spPr bwMode="auto">
          <a:xfrm>
            <a:off x="762000" y="1295400"/>
            <a:ext cx="107442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111</a:t>
            </a:r>
            <a:r>
              <a:rPr lang="en-US" altLang="zh-CN" sz="1600" dirty="0"/>
              <a:t>, 370, </a:t>
            </a:r>
            <a:r>
              <a:rPr lang="en-US" altLang="zh-CN" sz="1600" dirty="0" smtClean="0"/>
              <a:t>412</a:t>
            </a:r>
          </a:p>
          <a:p>
            <a:pPr lvl="1" algn="just">
              <a:buFont typeface="Arial" panose="020B0604020202020204" pitchFamily="34" charset="0"/>
              <a:buChar char="–"/>
              <a:defRPr/>
            </a:pPr>
            <a:r>
              <a:rPr lang="en-US" altLang="zh-CN" sz="1600" dirty="0"/>
              <a:t>I</a:t>
            </a:r>
            <a:r>
              <a:rPr lang="en-US" altLang="zh-CN" sz="1600" dirty="0" smtClean="0"/>
              <a:t>n </a:t>
            </a:r>
            <a:r>
              <a:rPr lang="en-US" altLang="zh-CN" sz="1600" dirty="0"/>
              <a:t>22/852r2 Comment Resolution for CIDs related to 4.3.21.25</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Rajat </a:t>
            </a:r>
            <a:r>
              <a:rPr lang="en-US" altLang="zh-CN" sz="1800" b="1" kern="0" dirty="0" smtClean="0"/>
              <a:t>PUSHKARNA</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22/0852r2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44385221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104</a:t>
            </a:r>
            <a:endParaRPr lang="en-US" altLang="zh-CN" sz="4000" dirty="0"/>
          </a:p>
        </p:txBody>
      </p:sp>
      <p:sp>
        <p:nvSpPr>
          <p:cNvPr id="5" name="Rectangle 3"/>
          <p:cNvSpPr txBox="1">
            <a:spLocks noChangeArrowheads="1"/>
          </p:cNvSpPr>
          <p:nvPr/>
        </p:nvSpPr>
        <p:spPr bwMode="auto">
          <a:xfrm>
            <a:off x="762000" y="1295400"/>
            <a:ext cx="107442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022</a:t>
            </a:r>
            <a:r>
              <a:rPr lang="en-US" altLang="zh-CN" sz="1600" dirty="0"/>
              <a:t>, 148, 149, 150, 180, 186, 188, 189, 190, 196, 197, 198, 210, 216, 217, 220, 231, 232, 233, 234, 257, 269, 335, 342, 344, 401, 455, 461, 462, 464, 465, 473, 524, 533, 584, 605, 608, 609, 610, 629, 646, 675, 691, 692, 695, 696, 711, 713, 742, 745,746, 812, 819, 828, 830, 831, 832, 835, 850, 851,860, 861, 865, 876, 900, 901  </a:t>
            </a:r>
            <a:endParaRPr lang="en-US" altLang="zh-CN" sz="1600" dirty="0" smtClean="0"/>
          </a:p>
          <a:p>
            <a:pPr lvl="1" algn="just">
              <a:buFont typeface="Arial" panose="020B0604020202020204" pitchFamily="34" charset="0"/>
              <a:buChar char="–"/>
              <a:defRPr/>
            </a:pPr>
            <a:r>
              <a:rPr lang="en-US" altLang="zh-CN" sz="1600" dirty="0"/>
              <a:t>I</a:t>
            </a:r>
            <a:r>
              <a:rPr lang="en-US" altLang="zh-CN" sz="1600" dirty="0" smtClean="0"/>
              <a:t>n </a:t>
            </a:r>
            <a:r>
              <a:rPr lang="en-US" altLang="zh-CN" sz="1600" dirty="0"/>
              <a:t>22/0877r2, </a:t>
            </a:r>
            <a:r>
              <a:rPr lang="en-US" altLang="zh-CN" sz="1600" dirty="0" smtClean="0"/>
              <a:t>Resolutions </a:t>
            </a:r>
            <a:r>
              <a:rPr lang="en-US" altLang="zh-CN" sz="1600" dirty="0"/>
              <a:t>for Editorial Comments in CC40 - Part 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a:t>
            </a:r>
            <a:r>
              <a:rPr lang="en-US" altLang="zh-CN" kern="0" dirty="0" smtClean="0"/>
              <a:t>document: 0877r2</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68637787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105</a:t>
            </a:r>
            <a:endParaRPr lang="en-US" altLang="zh-CN" sz="4000" dirty="0"/>
          </a:p>
        </p:txBody>
      </p:sp>
      <p:sp>
        <p:nvSpPr>
          <p:cNvPr id="5" name="Rectangle 3"/>
          <p:cNvSpPr txBox="1">
            <a:spLocks noChangeArrowheads="1"/>
          </p:cNvSpPr>
          <p:nvPr/>
        </p:nvSpPr>
        <p:spPr bwMode="auto">
          <a:xfrm>
            <a:off x="762000" y="1295400"/>
            <a:ext cx="107442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025, 074, 183, 201, 227, 235, 440, 441, 683, 685, 686, 687, 693, 703, 707, 723, 727, 728, 842 in </a:t>
            </a:r>
            <a:r>
              <a:rPr lang="en-US" altLang="zh-CN" sz="1600" dirty="0" smtClean="0"/>
              <a:t>22/0907r1</a:t>
            </a:r>
          </a:p>
          <a:p>
            <a:pPr lvl="1" algn="just">
              <a:buFont typeface="Arial" panose="020B0604020202020204" pitchFamily="34" charset="0"/>
              <a:buChar char="–"/>
              <a:defRPr/>
            </a:pPr>
            <a:r>
              <a:rPr lang="en-US" altLang="zh-CN" sz="1600" dirty="0"/>
              <a:t>023, 229, 429, 665, 841, 848, 852, 853, 854, 856, 858, 859, 894 in 22/0889r3</a:t>
            </a:r>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smtClean="0"/>
              <a:t>22/0907r1, 22/0889r3</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7157223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smtClean="0"/>
              <a:t>    This </a:t>
            </a:r>
            <a:r>
              <a:rPr lang="en-US" altLang="en-US" dirty="0"/>
              <a:t>presentation contains the IEEE 802.11 Task Group bf agenda items for the teleconference calls on </a:t>
            </a:r>
          </a:p>
          <a:p>
            <a:pPr marL="285750" indent="-285750" algn="just"/>
            <a:r>
              <a:rPr lang="en-US" altLang="en-US" sz="1800" dirty="0" smtClean="0">
                <a:solidFill>
                  <a:srgbClr val="0000FF"/>
                </a:solidFill>
              </a:rPr>
              <a:t>July</a:t>
            </a:r>
            <a:r>
              <a:rPr lang="en-US" altLang="en-US" sz="1800" dirty="0">
                <a:solidFill>
                  <a:srgbClr val="0000FF"/>
                </a:solidFill>
              </a:rPr>
              <a:t>	12, 13, 14,		  8:00 - 10:00 ET</a:t>
            </a:r>
          </a:p>
          <a:p>
            <a:pPr marL="285750" indent="-285750" algn="just"/>
            <a:r>
              <a:rPr lang="en-US" altLang="en-US" sz="1800" dirty="0" smtClean="0">
                <a:solidFill>
                  <a:srgbClr val="0000FF"/>
                </a:solidFill>
              </a:rPr>
              <a:t>July</a:t>
            </a:r>
            <a:r>
              <a:rPr lang="en-US" altLang="en-US" sz="1800" dirty="0">
                <a:solidFill>
                  <a:srgbClr val="0000FF"/>
                </a:solidFill>
              </a:rPr>
              <a:t>	      13, 			10:30 - 12:30 ET</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106</a:t>
            </a:r>
            <a:endParaRPr lang="en-US" altLang="zh-CN" sz="4000" dirty="0"/>
          </a:p>
        </p:txBody>
      </p:sp>
      <p:sp>
        <p:nvSpPr>
          <p:cNvPr id="5" name="Rectangle 3"/>
          <p:cNvSpPr txBox="1">
            <a:spLocks noChangeArrowheads="1"/>
          </p:cNvSpPr>
          <p:nvPr/>
        </p:nvSpPr>
        <p:spPr bwMode="auto">
          <a:xfrm>
            <a:off x="762000" y="1295400"/>
            <a:ext cx="107442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133, 199, 255, 392, 393, 488, 522, 587, 680, 681, 709, 710, 837, 843, 844, 874, 902 in 22/0931r2</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22/0931r2</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75475370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107</a:t>
            </a:r>
            <a:endParaRPr lang="en-US" altLang="zh-CN" sz="40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lgn="just">
              <a:buFont typeface="Arial" panose="020B0604020202020204" pitchFamily="34" charset="0"/>
              <a:buChar char="–"/>
              <a:defRPr/>
            </a:pPr>
            <a:r>
              <a:rPr lang="en-US" altLang="zh-CN" sz="1600" dirty="0" smtClean="0"/>
              <a:t>The </a:t>
            </a:r>
            <a:r>
              <a:rPr lang="en-US" altLang="zh-CN" sz="1600" dirty="0"/>
              <a:t>SBP initiator shall be able to request the SBP responder to restrict the sensing procedure in the SBP to a list of selected non-AP STAs as sensing responders. </a:t>
            </a:r>
            <a:r>
              <a:rPr lang="en-US" altLang="zh-CN" sz="1600" dirty="0"/>
              <a:t>Each selected non-AP STA shall be specified in terms of its MAC address. </a:t>
            </a:r>
            <a:r>
              <a:rPr lang="en-US" altLang="zh-CN" sz="1600" dirty="0"/>
              <a:t>When requested, the SBP responder shall not include any non-selected non-AP STAs as sensing responders in the sensing procedure in the SBP</a:t>
            </a:r>
            <a:r>
              <a:rPr lang="en-US" altLang="zh-CN" sz="1600" dirty="0" smtClean="0"/>
              <a:t>.</a:t>
            </a:r>
            <a:endParaRPr lang="en-US" altLang="zh-CN" sz="1600" dirty="0"/>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r>
              <a:rPr lang="en-US" altLang="zh-CN" sz="1600" dirty="0"/>
              <a:t>Note: SBP initiator can include itself as one of the sensing responders.</a:t>
            </a:r>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a:t>Oscar Au</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a:t>
            </a:r>
            <a:r>
              <a:rPr lang="en-US" altLang="zh-CN" dirty="0" smtClean="0"/>
              <a:t>0670r1</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a:t>Unanimous consent</a:t>
            </a:r>
            <a:endParaRPr lang="en-US" altLang="zh-CN" sz="1050" b="1" kern="0" dirty="0"/>
          </a:p>
        </p:txBody>
      </p:sp>
    </p:spTree>
    <p:extLst>
      <p:ext uri="{BB962C8B-B14F-4D97-AF65-F5344CB8AC3E}">
        <p14:creationId xmlns:p14="http://schemas.microsoft.com/office/powerpoint/2010/main" val="366117319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xx</a:t>
            </a:r>
          </a:p>
        </p:txBody>
      </p:sp>
    </p:spTree>
    <p:extLst>
      <p:ext uri="{BB962C8B-B14F-4D97-AF65-F5344CB8AC3E}">
        <p14:creationId xmlns:p14="http://schemas.microsoft.com/office/powerpoint/2010/main" val="15550952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a:t>
            </a:r>
            <a:r>
              <a:rPr lang="en-US" dirty="0">
                <a:solidFill>
                  <a:srgbClr val="0000FF"/>
                </a:solidFill>
              </a:rPr>
              <a:t>July </a:t>
            </a:r>
            <a:r>
              <a:rPr lang="en-US" dirty="0" smtClean="0"/>
              <a:t>802.11 </a:t>
            </a:r>
            <a:r>
              <a:rPr lang="en-US" dirty="0">
                <a:solidFill>
                  <a:srgbClr val="0000FF"/>
                </a:solidFill>
              </a:rPr>
              <a:t>plenary </a:t>
            </a:r>
            <a:r>
              <a:rPr lang="en-US" dirty="0" smtClean="0"/>
              <a:t>session</a:t>
            </a:r>
            <a:endParaRPr lang="en-US" dirty="0"/>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a:t>
            </a:r>
            <a:r>
              <a:rPr lang="en-US" dirty="0" smtClean="0">
                <a:solidFill>
                  <a:srgbClr val="0000FF"/>
                </a:solidFill>
              </a:rPr>
              <a:t>July </a:t>
            </a:r>
            <a:r>
              <a:rPr lang="en-US" dirty="0" smtClean="0"/>
              <a:t>IEEE </a:t>
            </a:r>
            <a:r>
              <a:rPr lang="en-US" dirty="0"/>
              <a:t>802 </a:t>
            </a:r>
            <a:r>
              <a:rPr lang="en-US" dirty="0">
                <a:solidFill>
                  <a:srgbClr val="0000FF"/>
                </a:solidFill>
              </a:rPr>
              <a:t>plenary </a:t>
            </a:r>
            <a:r>
              <a:rPr lang="en-US" dirty="0" smtClean="0"/>
              <a:t>session</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altLang="zh-CN" dirty="0"/>
              <a:t>If you have not already done so, you can register here: </a:t>
            </a:r>
            <a:r>
              <a:rPr lang="en-US" altLang="zh-CN" dirty="0">
                <a:hlinkClick r:id="rId2"/>
              </a:rPr>
              <a:t>https://</a:t>
            </a:r>
            <a:r>
              <a:rPr lang="en-US" altLang="zh-CN" dirty="0" smtClean="0">
                <a:hlinkClick r:id="rId2"/>
              </a:rPr>
              <a:t>web.cvent.com/event/5ab3e363-ef4b-45fe-b35d-cd88bf622491/summary</a:t>
            </a:r>
            <a:endParaRPr lang="en-US" altLang="zh-CN" dirty="0" smtClean="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Tree>
    <p:extLst>
      <p:ext uri="{BB962C8B-B14F-4D97-AF65-F5344CB8AC3E}">
        <p14:creationId xmlns:p14="http://schemas.microsoft.com/office/powerpoint/2010/main" val="3624413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124054</TotalTime>
  <Words>2672</Words>
  <Application>Microsoft Office PowerPoint</Application>
  <PresentationFormat>宽屏</PresentationFormat>
  <Paragraphs>575</Paragraphs>
  <Slides>33</Slides>
  <Notes>32</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33</vt:i4>
      </vt:variant>
    </vt:vector>
  </HeadingPairs>
  <TitlesOfParts>
    <vt:vector size="44" baseType="lpstr">
      <vt:lpstr>Monotype Sorts</vt:lpstr>
      <vt:lpstr>MS Gothic</vt:lpstr>
      <vt:lpstr>MS PGothic</vt:lpstr>
      <vt:lpstr>宋体</vt:lpstr>
      <vt:lpstr>微软雅黑</vt:lpstr>
      <vt:lpstr>Arial</vt:lpstr>
      <vt:lpstr>Calibri</vt:lpstr>
      <vt:lpstr>Helvetica</vt:lpstr>
      <vt:lpstr>Times New Roman</vt:lpstr>
      <vt:lpstr>Wingdings</vt:lpstr>
      <vt:lpstr>802-11-Submission</vt:lpstr>
      <vt:lpstr>Task Group bf Meeting agenda, July Plenary 2022</vt:lpstr>
      <vt:lpstr>IEEE 802.11 Task Group bf WLAN Sensing </vt:lpstr>
      <vt:lpstr>PowerPoint 演示文稿</vt:lpstr>
      <vt:lpstr>PowerPoint 演示文稿</vt:lpstr>
      <vt:lpstr>Registration for the July 802.11 plenary session</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5047</cp:revision>
  <cp:lastPrinted>2014-11-04T15:04:57Z</cp:lastPrinted>
  <dcterms:created xsi:type="dcterms:W3CDTF">2007-04-17T18:10:23Z</dcterms:created>
  <dcterms:modified xsi:type="dcterms:W3CDTF">2022-07-08T07:07:05Z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(3)U1aeHWWFKDGCtOV3HmKHlhP/uUREjT85/W767qu5KimH5q/rrSM3tsyxC7CsXwd5CtX4lC2Z
eEqOxM8D6dGUHO220Ixtj+W1XBvH3JtqRhAjNva8EXUD/LUdvj5ZUJ4IvaR/FFH27MLChE1o
sUQxGK39KxQrQuDzQQIrQE+3sYxAPi4GKmtoOv2SqZwyutgcM94IYDdn7gcGFlJCkbE+xhnI
EpTPLYGNEZUeebJxRP</vt:lpwstr>
  </property>
  <property fmtid="{D5CDD505-2E9C-101B-9397-08002B2CF9AE}" pid="27" name="_2015_ms_pID_7253431">
    <vt:lpwstr>Su2nsQqiqJS62Rz3JGgXWBGxTxnboCfdrKr5Eo9doyGqRnhIbyoaJZ
XK++J3DVoHY1doIKl9foElI9jV9vATBvqk9y0RYhEoAp/4SGKTrRKfq6mI4iukU83qnJyj0R
Fw+EDL5BP2KPIJMxodcQwOeXuoOfJVwvzk27rhXZ8S8YsAvSGS1Niukrrpd7QEdHUs9wxvxy
IJabknk3WZDqNK/KTqth0mwqYtJ4JpY94Okl</vt:lpwstr>
  </property>
  <property fmtid="{D5CDD505-2E9C-101B-9397-08002B2CF9AE}" pid="28" name="_2015_ms_pID_7253432">
    <vt:lpwstr>PIRG26RLx+24kZSRCRSA3MY=</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