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handoutMasterIdLst>
    <p:handoutMasterId r:id="rId32"/>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46" r:id="rId16"/>
    <p:sldId id="1229" r:id="rId17"/>
    <p:sldId id="885" r:id="rId18"/>
    <p:sldId id="935" r:id="rId19"/>
    <p:sldId id="1107" r:id="rId20"/>
    <p:sldId id="753" r:id="rId21"/>
    <p:sldId id="1142" r:id="rId22"/>
    <p:sldId id="1181" r:id="rId23"/>
    <p:sldId id="1188" r:id="rId24"/>
    <p:sldId id="1203" r:id="rId25"/>
    <p:sldId id="1245" r:id="rId26"/>
    <p:sldId id="1244" r:id="rId27"/>
    <p:sldId id="1241" r:id="rId28"/>
    <p:sldId id="1232" r:id="rId29"/>
    <p:sldId id="1230" r:id="rId3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/0849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eb.cvent.com/event/5ab3e363-ef4b-45fe-b35d-cd88bf622491/registe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896-00-00bd-ieee-802-11bd-may-june-2022-tc-meeting-minutes.docx" TargetMode="External"/><Relationship Id="rId2" Type="http://schemas.openxmlformats.org/officeDocument/2006/relationships/hyperlink" Target="https://mentor.ieee.org/802.11/dcn/22/11-22-0778-00-00bd-ieee-802-11bd-may-interim-2022-tc-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22/11-22-0983-01-00bd-tgbd-sa2-comment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noProof="0" dirty="0" smtClean="0"/>
              <a:t>Jul 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2022-6-20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2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a:t>
            </a:r>
            <a:r>
              <a:rPr lang="en-US" altLang="zh-CN" dirty="0" smtClean="0"/>
              <a:t>Teleconference and 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New Motion Rules for WG/TG </a:t>
            </a:r>
            <a:r>
              <a:rPr lang="en-US" altLang="zh-CN" dirty="0" smtClean="0"/>
              <a:t>Teleconferences and e-meeting</a:t>
            </a:r>
            <a:endParaRPr lang="en-US" altLang="zh-CN" dirty="0"/>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Jun 2022</a:t>
            </a:r>
            <a:endParaRPr lang="en-US" dirty="0"/>
          </a:p>
        </p:txBody>
      </p:sp>
    </p:spTree>
    <p:extLst>
      <p:ext uri="{BB962C8B-B14F-4D97-AF65-F5344CB8AC3E}">
        <p14:creationId xmlns:p14="http://schemas.microsoft.com/office/powerpoint/2010/main" val="4215464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Jul 802.11 plenary session</a:t>
            </a:r>
            <a:endParaRPr lang="zh-CN" altLang="en-US" sz="3200" dirty="0"/>
          </a:p>
        </p:txBody>
      </p:sp>
      <p:sp>
        <p:nvSpPr>
          <p:cNvPr id="3" name="内容占位符 2"/>
          <p:cNvSpPr>
            <a:spLocks noGrp="1"/>
          </p:cNvSpPr>
          <p:nvPr>
            <p:ph idx="1"/>
          </p:nvPr>
        </p:nvSpPr>
        <p:spPr>
          <a:xfrm>
            <a:off x="762140" y="1981200"/>
            <a:ext cx="10820252" cy="4113213"/>
          </a:xfrm>
        </p:spPr>
        <p:txBody>
          <a:bodyPr/>
          <a:lstStyle/>
          <a:p>
            <a:pPr>
              <a:buFont typeface="Arial" panose="020B0604020202020204" pitchFamily="34" charset="0"/>
              <a:buChar char="•"/>
            </a:pPr>
            <a:r>
              <a:rPr lang="en-US" altLang="zh-CN" sz="2400" dirty="0"/>
              <a:t>This meeting is part of the </a:t>
            </a:r>
            <a:r>
              <a:rPr lang="en-US" altLang="zh-CN" sz="2400" dirty="0" smtClean="0"/>
              <a:t>Jul </a:t>
            </a:r>
            <a:r>
              <a:rPr lang="en-US" altLang="zh-CN" sz="2400" dirty="0"/>
              <a:t>802 wireless </a:t>
            </a:r>
            <a:r>
              <a:rPr lang="en-US" altLang="zh-CN" sz="2400" dirty="0" smtClean="0"/>
              <a:t>plenary </a:t>
            </a:r>
            <a:r>
              <a:rPr lang="en-US" altLang="zh-CN" sz="2400" dirty="0"/>
              <a:t>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smtClean="0">
                <a:hlinkClick r:id="rId2"/>
              </a:rPr>
              <a:t>https://web.cvent.com/event/5ab3e363-ef4b-45fe-b35d-cd88bf622491/register</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301864672"/>
              </p:ext>
            </p:extLst>
          </p:nvPr>
        </p:nvGraphicFramePr>
        <p:xfrm>
          <a:off x="750898" y="1600248"/>
          <a:ext cx="10668000" cy="42976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a:t>
                      </a:r>
                      <a:r>
                        <a:rPr lang="en-US" altLang="zh-CN" sz="1000" baseline="0" dirty="0" smtClean="0">
                          <a:solidFill>
                            <a:srgbClr val="0070C0"/>
                          </a:solidFill>
                        </a:rPr>
                        <a:t>11-22/0849r0</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a:t>
                      </a:r>
                      <a:r>
                        <a:rPr lang="en-US" altLang="zh-CN" sz="1000" baseline="0" dirty="0" smtClean="0">
                          <a:solidFill>
                            <a:srgbClr val="0070C0"/>
                          </a:solidFill>
                          <a:sym typeface="+mn-ea"/>
                        </a:rPr>
                        <a:t>11-22/0778r0</a:t>
                      </a:r>
                      <a:endParaRPr lang="en-US" altLang="zh-CN" sz="1000" dirty="0" smtClean="0">
                        <a:solidFill>
                          <a:srgbClr val="0070C0"/>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a:t>
                      </a:r>
                      <a:endParaRPr lang="en-US" altLang="zh-CN" sz="1000" dirty="0" smtClean="0">
                        <a:solidFill>
                          <a:schemeClr val="tx1"/>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11-22/1013r0, 2</a:t>
            </a:r>
            <a:r>
              <a:rPr lang="en-US" altLang="zh-CN" sz="1600" baseline="30000" dirty="0" smtClean="0">
                <a:solidFill>
                  <a:schemeClr val="tx1"/>
                </a:solidFill>
                <a:latin typeface="Calibri" panose="020F0502020204030204" pitchFamily="34" charset="0"/>
                <a:cs typeface="Calibri" panose="020F0502020204030204" pitchFamily="34" charset="0"/>
              </a:rPr>
              <a:t>nd</a:t>
            </a:r>
            <a:r>
              <a:rPr lang="en-US" altLang="zh-CN" sz="1600" dirty="0" smtClean="0">
                <a:solidFill>
                  <a:schemeClr val="tx1"/>
                </a:solidFill>
                <a:latin typeface="Calibri" panose="020F0502020204030204" pitchFamily="34" charset="0"/>
                <a:cs typeface="Calibri" panose="020F0502020204030204" pitchFamily="34" charset="0"/>
              </a:rPr>
              <a:t> SA Ballot CR 11bd D5.0 NGV, Stephan Sand (German Aerospace Center (DLR))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11-22/0986r0, Resolutions to Editorial Comments in SA2, </a:t>
            </a:r>
            <a:r>
              <a:rPr lang="en-US" altLang="zh-CN" sz="1600" dirty="0" err="1" smtClean="0">
                <a:solidFill>
                  <a:schemeClr val="tx1"/>
                </a:solidFill>
                <a:latin typeface="Calibri" panose="020F0502020204030204" pitchFamily="34" charset="0"/>
                <a:cs typeface="Calibri" panose="020F0502020204030204" pitchFamily="34" charset="0"/>
              </a:rPr>
              <a:t>Yujin</a:t>
            </a:r>
            <a:r>
              <a:rPr lang="en-US" altLang="zh-CN" sz="1600" dirty="0" smtClean="0">
                <a:solidFill>
                  <a:schemeClr val="tx1"/>
                </a:solidFill>
                <a:latin typeface="Calibri" panose="020F0502020204030204" pitchFamily="34" charset="0"/>
                <a:cs typeface="Calibri" panose="020F0502020204030204" pitchFamily="34" charset="0"/>
              </a:rPr>
              <a:t> Noh (</a:t>
            </a:r>
            <a:r>
              <a:rPr lang="en-US" altLang="zh-CN" sz="1600" dirty="0" err="1" smtClean="0">
                <a:solidFill>
                  <a:schemeClr val="tx1"/>
                </a:solidFill>
                <a:latin typeface="Calibri" panose="020F0502020204030204" pitchFamily="34" charset="0"/>
                <a:cs typeface="Calibri" panose="020F0502020204030204" pitchFamily="34" charset="0"/>
              </a:rPr>
              <a:t>Senscomm</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11-22/1065, </a:t>
            </a:r>
            <a:r>
              <a:rPr lang="en-US" altLang="zh-CN" sz="1600" dirty="0" err="1"/>
              <a:t>TGbd</a:t>
            </a:r>
            <a:r>
              <a:rPr lang="en-US" altLang="zh-CN" sz="1600" dirty="0"/>
              <a:t> D5.0 CR related to MIB variable definition and misc</a:t>
            </a:r>
            <a:r>
              <a:rPr lang="en-US" altLang="zh-CN" sz="1600" dirty="0" smtClean="0"/>
              <a:t>., Hiroyuki </a:t>
            </a:r>
            <a:r>
              <a:rPr lang="en-US" altLang="zh-CN" sz="1600" dirty="0" err="1" smtClean="0"/>
              <a:t>Motozuka</a:t>
            </a:r>
            <a:r>
              <a:rPr lang="en-US" altLang="zh-CN" sz="1600" dirty="0" smtClean="0"/>
              <a:t> (Panasonic)</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err="1" smtClean="0">
                <a:solidFill>
                  <a:schemeClr val="tx1"/>
                </a:solidFill>
                <a:latin typeface="Calibri" panose="020F0502020204030204" pitchFamily="34" charset="0"/>
                <a:cs typeface="Calibri" panose="020F0502020204030204" pitchFamily="34" charset="0"/>
              </a:rPr>
              <a:t>tbc</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Jul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rgbClr val="00B050"/>
                </a:solidFill>
                <a:cs typeface="+mn-ea"/>
                <a:sym typeface="+mn-ea"/>
              </a:rPr>
              <a:t>Jul 12</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8:00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 ET</a:t>
            </a:r>
          </a:p>
          <a:p>
            <a:pPr marL="800100" lvl="1" indent="-457200">
              <a:spcAft>
                <a:spcPts val="600"/>
              </a:spcAft>
              <a:buFontTx/>
              <a:buChar char="-"/>
            </a:pPr>
            <a:r>
              <a:rPr lang="en-US" altLang="zh-CN" sz="3100" dirty="0" smtClean="0">
                <a:solidFill>
                  <a:srgbClr val="00B050"/>
                </a:solidFill>
                <a:cs typeface="+mn-ea"/>
                <a:sym typeface="+mn-ea"/>
              </a:rPr>
              <a:t>Salon 1- L2</a:t>
            </a:r>
            <a:endParaRPr lang="en-US" altLang="zh-CN" sz="3100" dirty="0">
              <a:solidFill>
                <a:srgbClr val="00B050"/>
              </a:solidFill>
              <a:cs typeface="+mn-ea"/>
              <a:sym typeface="+mn-ea"/>
            </a:endParaRPr>
          </a:p>
          <a:p>
            <a:pPr marL="800100" lvl="1" indent="-457200">
              <a:spcAft>
                <a:spcPts val="600"/>
              </a:spcAft>
              <a:buFontTx/>
              <a:buChar char="-"/>
            </a:pPr>
            <a:r>
              <a:rPr lang="en-US" altLang="zh-CN" sz="3100" dirty="0" err="1">
                <a:solidFill>
                  <a:srgbClr val="00B050"/>
                </a:solidFill>
                <a:cs typeface="+mn-ea"/>
                <a:sym typeface="+mn-ea"/>
              </a:rPr>
              <a:t>Webex</a:t>
            </a:r>
            <a:r>
              <a:rPr lang="en-US" altLang="zh-CN" sz="3100" dirty="0">
                <a:solidFill>
                  <a:srgbClr val="00B050"/>
                </a:solidFill>
                <a:cs typeface="+mn-ea"/>
                <a:sym typeface="+mn-ea"/>
              </a:rPr>
              <a:t>: </a:t>
            </a:r>
            <a:r>
              <a:rPr lang="en-US" altLang="zh-CN" sz="2800" dirty="0"/>
              <a:t>2343 102 2396</a:t>
            </a:r>
            <a:endParaRPr lang="en-US" altLang="zh-CN" sz="3100" dirty="0">
              <a:solidFill>
                <a:srgbClr val="00B050"/>
              </a:solidFill>
              <a:cs typeface="+mn-ea"/>
              <a:sym typeface="+mn-ea"/>
            </a:endParaRPr>
          </a:p>
          <a:p>
            <a:pPr>
              <a:spcAft>
                <a:spcPts val="600"/>
              </a:spcAft>
              <a:buFont typeface="Arial" panose="020B0604020202020204" pitchFamily="34" charset="0"/>
              <a:buChar char="•"/>
            </a:pPr>
            <a:r>
              <a:rPr lang="en-US" altLang="zh-CN" sz="2800" dirty="0" smtClean="0">
                <a:solidFill>
                  <a:srgbClr val="00B050"/>
                </a:solidFill>
                <a:cs typeface="+mn-ea"/>
                <a:sym typeface="+mn-ea"/>
              </a:rPr>
              <a:t>Jul 13</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 		10:30 ~ 12:30, ET</a:t>
            </a:r>
            <a:endParaRPr lang="en-US" altLang="zh-CN" sz="2800" dirty="0">
              <a:solidFill>
                <a:schemeClr val="tx1"/>
              </a:solidFill>
              <a:cs typeface="+mn-ea"/>
              <a:sym typeface="+mn-ea"/>
            </a:endParaRPr>
          </a:p>
          <a:p>
            <a:pPr marL="800100" lvl="1" indent="-457200">
              <a:spcAft>
                <a:spcPts val="600"/>
              </a:spcAft>
              <a:buFontTx/>
              <a:buChar char="-"/>
            </a:pPr>
            <a:r>
              <a:rPr lang="en-US" altLang="zh-CN" sz="3100" dirty="0" smtClean="0">
                <a:solidFill>
                  <a:srgbClr val="00B050"/>
                </a:solidFill>
                <a:cs typeface="+mn-ea"/>
                <a:sym typeface="+mn-ea"/>
              </a:rPr>
              <a:t>Salon 1- L2</a:t>
            </a:r>
            <a:endParaRPr lang="en-US" altLang="zh-CN" sz="3100" dirty="0">
              <a:solidFill>
                <a:srgbClr val="00B050"/>
              </a:solidFill>
              <a:cs typeface="+mn-ea"/>
              <a:sym typeface="+mn-ea"/>
            </a:endParaRPr>
          </a:p>
          <a:p>
            <a:pPr marL="800100" lvl="1" indent="-457200">
              <a:spcAft>
                <a:spcPts val="600"/>
              </a:spcAft>
              <a:buFontTx/>
              <a:buChar char="-"/>
            </a:pPr>
            <a:r>
              <a:rPr lang="en-US" altLang="zh-CN" sz="3100" dirty="0" err="1">
                <a:solidFill>
                  <a:srgbClr val="00B050"/>
                </a:solidFill>
                <a:cs typeface="+mn-ea"/>
                <a:sym typeface="+mn-ea"/>
              </a:rPr>
              <a:t>Webex</a:t>
            </a:r>
            <a:r>
              <a:rPr lang="en-US" altLang="zh-CN" sz="3100" dirty="0">
                <a:solidFill>
                  <a:srgbClr val="00B050"/>
                </a:solidFill>
                <a:cs typeface="+mn-ea"/>
                <a:sym typeface="+mn-ea"/>
              </a:rPr>
              <a:t>: </a:t>
            </a:r>
            <a:r>
              <a:rPr lang="en-US" altLang="zh-CN" sz="2800" dirty="0"/>
              <a:t>2349 573 9538</a:t>
            </a:r>
            <a:endParaRPr lang="en-US" altLang="zh-CN" sz="31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smtClean="0"/>
              <a:t>SA </a:t>
            </a:r>
            <a:r>
              <a:rPr lang="en-GB" altLang="en-US" dirty="0"/>
              <a:t>Ballot </a:t>
            </a:r>
            <a:r>
              <a:rPr lang="en-GB" altLang="en-US" dirty="0" smtClean="0"/>
              <a:t>Recirculation result</a:t>
            </a:r>
          </a:p>
          <a:p>
            <a:pPr eaLnBrk="0" hangingPunct="0">
              <a:defRPr/>
            </a:pPr>
            <a:r>
              <a:rPr lang="en-US" altLang="en-GB" dirty="0" smtClean="0"/>
              <a:t>Tech Editor Report (11-22/0752r1) and CRC comment assignment </a:t>
            </a:r>
          </a:p>
          <a:p>
            <a:pPr eaLnBrk="0" hangingPunct="0">
              <a:defRPr/>
            </a:pPr>
            <a:r>
              <a:rPr lang="en-US" altLang="en-GB" dirty="0" smtClean="0"/>
              <a:t>CR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May interim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mentor.ieee.org/802.11/dcn/22/11-22-0778-00-00bd-ieee-802-11bd-may-interim-2022-tc-meeting-minutes.docx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mentor.ieee.org/802.11/dcn/22/11-22-0896-00-00bd-ieee-802-11bd-may-june-2022-tc-meeting-minutes.docx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dirty="0"/>
          </a:p>
          <a:p>
            <a:r>
              <a:rPr lang="en-US" altLang="zh-CN" dirty="0"/>
              <a:t>Moved: Yan Zhang</a:t>
            </a:r>
          </a:p>
          <a:p>
            <a:r>
              <a:rPr lang="en-US" altLang="zh-CN" dirty="0"/>
              <a:t>Seconded</a:t>
            </a:r>
            <a:r>
              <a:rPr lang="en-US" altLang="zh-CN" dirty="0" smtClean="0"/>
              <a:t>:</a:t>
            </a:r>
          </a:p>
          <a:p>
            <a:endParaRPr lang="en-US" altLang="zh-CN" dirty="0"/>
          </a:p>
          <a:p>
            <a:r>
              <a:rPr lang="en-US" altLang="zh-CN" dirty="0" smtClean="0"/>
              <a:t>Result:</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SA Ballot Recirculation Result</a:t>
            </a:r>
            <a:endParaRPr lang="zh-CN" altLang="en-US" sz="2800" dirty="0"/>
          </a:p>
        </p:txBody>
      </p:sp>
      <p:sp>
        <p:nvSpPr>
          <p:cNvPr id="3" name="内容占位符 2"/>
          <p:cNvSpPr>
            <a:spLocks noGrp="1"/>
          </p:cNvSpPr>
          <p:nvPr>
            <p:ph idx="1"/>
          </p:nvPr>
        </p:nvSpPr>
        <p:spPr>
          <a:xfrm>
            <a:off x="6857980" y="2234181"/>
            <a:ext cx="5181600" cy="3428910"/>
          </a:xfrm>
        </p:spPr>
        <p:txBody>
          <a:bodyPr>
            <a:normAutofit fontScale="92500" lnSpcReduction="10000"/>
          </a:bodyPr>
          <a:lstStyle/>
          <a:p>
            <a:r>
              <a:rPr lang="en-US" altLang="zh-CN" sz="2800" dirty="0" smtClean="0">
                <a:sym typeface="+mn-ea"/>
              </a:rPr>
              <a:t>The SA Recirculation Ballot for IEEE P802.11bd D5.0 passed with an approval rate of 92% with 41 comments received. </a:t>
            </a:r>
          </a:p>
          <a:p>
            <a:endParaRPr lang="en-US" altLang="zh-CN" sz="2800" dirty="0">
              <a:sym typeface="+mn-ea"/>
            </a:endParaRPr>
          </a:p>
          <a:p>
            <a:r>
              <a:rPr lang="en-US" altLang="zh-CN" sz="2800" dirty="0" smtClean="0">
                <a:sym typeface="+mn-ea"/>
              </a:rPr>
              <a:t>Comment database: 11-22/0983</a:t>
            </a:r>
          </a:p>
          <a:p>
            <a:r>
              <a:rPr lang="en-US" altLang="zh-CN" sz="2400" b="0" u="sng" dirty="0">
                <a:hlinkClick r:id="rId2"/>
              </a:rPr>
              <a:t>https://</a:t>
            </a:r>
            <a:r>
              <a:rPr lang="en-US" altLang="zh-CN" sz="2400" b="0" u="sng" dirty="0" smtClean="0">
                <a:hlinkClick r:id="rId2"/>
              </a:rPr>
              <a:t>mentor.ieee.org/802.11/dcn/22/11-22-0983-01-00bd-tgbd-sa2-comments.xlsx</a:t>
            </a:r>
            <a:endParaRPr lang="en-US" altLang="zh-CN" sz="2400" b="0" u="sng" dirty="0" smtClean="0"/>
          </a:p>
          <a:p>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pic>
        <p:nvPicPr>
          <p:cNvPr id="7" name="图片 6"/>
          <p:cNvPicPr>
            <a:picLocks noChangeAspect="1"/>
          </p:cNvPicPr>
          <p:nvPr/>
        </p:nvPicPr>
        <p:blipFill>
          <a:blip r:embed="rId3"/>
          <a:stretch>
            <a:fillRect/>
          </a:stretch>
        </p:blipFill>
        <p:spPr>
          <a:xfrm>
            <a:off x="457348" y="1828842"/>
            <a:ext cx="6437160" cy="4622210"/>
          </a:xfrm>
          <a:prstGeom prst="rect">
            <a:avLst/>
          </a:prstGeom>
        </p:spPr>
      </p:pic>
    </p:spTree>
    <p:extLst>
      <p:ext uri="{BB962C8B-B14F-4D97-AF65-F5344CB8AC3E}">
        <p14:creationId xmlns:p14="http://schemas.microsoft.com/office/powerpoint/2010/main" val="1030228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SA Recirculation Ballot Comment Assignment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Jul 2022</a:t>
            </a:r>
            <a:endParaRPr lang="en-US" dirty="0"/>
          </a:p>
        </p:txBody>
      </p:sp>
      <p:graphicFrame>
        <p:nvGraphicFramePr>
          <p:cNvPr id="8" name="表格 7"/>
          <p:cNvGraphicFramePr>
            <a:graphicFrameLocks noGrp="1"/>
          </p:cNvGraphicFramePr>
          <p:nvPr>
            <p:extLst>
              <p:ext uri="{D42A27DB-BD31-4B8C-83A1-F6EECF244321}">
                <p14:modId xmlns:p14="http://schemas.microsoft.com/office/powerpoint/2010/main" val="3945964950"/>
              </p:ext>
            </p:extLst>
          </p:nvPr>
        </p:nvGraphicFramePr>
        <p:xfrm>
          <a:off x="1905110" y="1981238"/>
          <a:ext cx="8127999" cy="4092920"/>
        </p:xfrm>
        <a:graphic>
          <a:graphicData uri="http://schemas.openxmlformats.org/drawingml/2006/table">
            <a:tbl>
              <a:tblPr firstRow="1" bandRow="1">
                <a:tableStyleId>{5C22544A-7EE6-4342-B048-85BDC9FD1C3A}</a:tableStyleId>
              </a:tblPr>
              <a:tblGrid>
                <a:gridCol w="2709333"/>
                <a:gridCol w="2709333"/>
                <a:gridCol w="2709333"/>
              </a:tblGrid>
              <a:tr h="511615">
                <a:tc>
                  <a:txBody>
                    <a:bodyPr/>
                    <a:lstStyle/>
                    <a:p>
                      <a:pPr algn="ctr"/>
                      <a:r>
                        <a:rPr lang="en-US" altLang="zh-CN" sz="2000" dirty="0" smtClean="0"/>
                        <a:t>Assignee</a:t>
                      </a:r>
                      <a:endParaRPr lang="zh-CN" altLang="en-US" sz="2000" dirty="0"/>
                    </a:p>
                  </a:txBody>
                  <a:tcPr/>
                </a:tc>
                <a:tc>
                  <a:txBody>
                    <a:bodyPr/>
                    <a:lstStyle/>
                    <a:p>
                      <a:pPr algn="ctr"/>
                      <a:r>
                        <a:rPr lang="en-US" altLang="zh-CN" sz="2000" dirty="0" smtClean="0"/>
                        <a:t>Total</a:t>
                      </a:r>
                      <a:endParaRPr lang="zh-CN" altLang="en-US" sz="2000" dirty="0"/>
                    </a:p>
                  </a:txBody>
                  <a:tcPr/>
                </a:tc>
                <a:tc>
                  <a:txBody>
                    <a:bodyPr/>
                    <a:lstStyle/>
                    <a:p>
                      <a:pPr algn="ctr"/>
                      <a:r>
                        <a:rPr lang="en-US" altLang="zh-CN" sz="2000" dirty="0" smtClean="0"/>
                        <a:t>Assigned</a:t>
                      </a:r>
                      <a:endParaRPr lang="zh-CN" altLang="en-US" sz="2000" dirty="0"/>
                    </a:p>
                  </a:txBody>
                  <a:tcPr/>
                </a:tc>
              </a:tr>
              <a:tr h="511615">
                <a:tc>
                  <a:txBody>
                    <a:bodyPr/>
                    <a:lstStyle/>
                    <a:p>
                      <a:r>
                        <a:rPr lang="en-US" altLang="zh-CN" sz="2000" dirty="0" smtClean="0"/>
                        <a:t>Editor</a:t>
                      </a:r>
                      <a:endParaRPr lang="zh-CN" altLang="en-US" sz="2000" dirty="0"/>
                    </a:p>
                  </a:txBody>
                  <a:tcPr/>
                </a:tc>
                <a:tc>
                  <a:txBody>
                    <a:bodyPr/>
                    <a:lstStyle/>
                    <a:p>
                      <a:r>
                        <a:rPr lang="en-US" altLang="zh-CN" sz="2000" dirty="0" smtClean="0"/>
                        <a:t>21</a:t>
                      </a:r>
                      <a:endParaRPr lang="zh-CN" altLang="en-US" sz="2000" dirty="0"/>
                    </a:p>
                  </a:txBody>
                  <a:tcPr/>
                </a:tc>
                <a:tc>
                  <a:txBody>
                    <a:bodyPr/>
                    <a:lstStyle/>
                    <a:p>
                      <a:r>
                        <a:rPr lang="en-US" altLang="zh-CN" sz="2000" dirty="0" smtClean="0"/>
                        <a:t>21</a:t>
                      </a:r>
                      <a:endParaRPr lang="zh-CN" altLang="en-US" sz="2000" dirty="0"/>
                    </a:p>
                  </a:txBody>
                  <a:tcPr/>
                </a:tc>
              </a:tr>
              <a:tr h="511615">
                <a:tc>
                  <a:txBody>
                    <a:bodyPr/>
                    <a:lstStyle/>
                    <a:p>
                      <a:r>
                        <a:rPr lang="en-US" altLang="zh-CN" sz="2000" dirty="0" smtClean="0"/>
                        <a:t>Hiroyuki </a:t>
                      </a:r>
                      <a:r>
                        <a:rPr lang="en-US" altLang="zh-CN" sz="2000" dirty="0" err="1" smtClean="0"/>
                        <a:t>Motozuka</a:t>
                      </a:r>
                      <a:endParaRPr lang="zh-CN" altLang="en-US" sz="2000" dirty="0"/>
                    </a:p>
                  </a:txBody>
                  <a:tcPr/>
                </a:tc>
                <a:tc>
                  <a:txBody>
                    <a:bodyPr/>
                    <a:lstStyle/>
                    <a:p>
                      <a:r>
                        <a:rPr lang="en-US" altLang="zh-CN" sz="2000" dirty="0" smtClean="0"/>
                        <a:t>4</a:t>
                      </a:r>
                      <a:endParaRPr lang="zh-CN" altLang="en-US" sz="2000" dirty="0"/>
                    </a:p>
                  </a:txBody>
                  <a:tcPr/>
                </a:tc>
                <a:tc>
                  <a:txBody>
                    <a:bodyPr/>
                    <a:lstStyle/>
                    <a:p>
                      <a:r>
                        <a:rPr lang="en-US" altLang="zh-CN" sz="2000" dirty="0" smtClean="0"/>
                        <a:t>4</a:t>
                      </a:r>
                      <a:endParaRPr lang="zh-CN" altLang="en-US" sz="2000" dirty="0"/>
                    </a:p>
                  </a:txBody>
                  <a:tcPr/>
                </a:tc>
              </a:tr>
              <a:tr h="511615">
                <a:tc>
                  <a:txBody>
                    <a:bodyPr/>
                    <a:lstStyle/>
                    <a:p>
                      <a:r>
                        <a:rPr lang="en-US" altLang="zh-CN" sz="2000" dirty="0" smtClean="0"/>
                        <a:t>Joseph</a:t>
                      </a:r>
                      <a:r>
                        <a:rPr lang="en-US" altLang="zh-CN" sz="2000" baseline="0" dirty="0" smtClean="0"/>
                        <a:t> Levy</a:t>
                      </a:r>
                      <a:endParaRPr lang="zh-CN" altLang="en-US" sz="2000" dirty="0"/>
                    </a:p>
                  </a:txBody>
                  <a:tcPr/>
                </a:tc>
                <a:tc>
                  <a:txBody>
                    <a:bodyPr/>
                    <a:lstStyle/>
                    <a:p>
                      <a:r>
                        <a:rPr lang="en-US" altLang="zh-CN" sz="2000" dirty="0" smtClean="0"/>
                        <a:t>2</a:t>
                      </a:r>
                      <a:endParaRPr lang="zh-CN" altLang="en-US" sz="2000" dirty="0"/>
                    </a:p>
                  </a:txBody>
                  <a:tcPr/>
                </a:tc>
                <a:tc>
                  <a:txBody>
                    <a:bodyPr/>
                    <a:lstStyle/>
                    <a:p>
                      <a:r>
                        <a:rPr lang="en-US" altLang="zh-CN" sz="2000" dirty="0" smtClean="0"/>
                        <a:t>2</a:t>
                      </a:r>
                      <a:endParaRPr lang="zh-CN" altLang="en-US" sz="2000" dirty="0"/>
                    </a:p>
                  </a:txBody>
                  <a:tcPr/>
                </a:tc>
              </a:tr>
              <a:tr h="511615">
                <a:tc>
                  <a:txBody>
                    <a:bodyPr/>
                    <a:lstStyle/>
                    <a:p>
                      <a:r>
                        <a:rPr lang="en-US" altLang="zh-CN" sz="2000" dirty="0" err="1" smtClean="0"/>
                        <a:t>Liwen</a:t>
                      </a:r>
                      <a:r>
                        <a:rPr lang="en-US" altLang="zh-CN" sz="2000" dirty="0" smtClean="0"/>
                        <a:t> Chu</a:t>
                      </a:r>
                      <a:endParaRPr lang="zh-CN" altLang="en-US" sz="2000" dirty="0"/>
                    </a:p>
                  </a:txBody>
                  <a:tcPr/>
                </a:tc>
                <a:tc>
                  <a:txBody>
                    <a:bodyPr/>
                    <a:lstStyle/>
                    <a:p>
                      <a:r>
                        <a:rPr lang="en-US" altLang="zh-CN" sz="2000" dirty="0" smtClean="0"/>
                        <a:t>6</a:t>
                      </a:r>
                      <a:endParaRPr lang="zh-CN" altLang="en-US" sz="2000" dirty="0"/>
                    </a:p>
                  </a:txBody>
                  <a:tcPr/>
                </a:tc>
                <a:tc>
                  <a:txBody>
                    <a:bodyPr/>
                    <a:lstStyle/>
                    <a:p>
                      <a:r>
                        <a:rPr lang="en-US" altLang="zh-CN" sz="2000" dirty="0" smtClean="0"/>
                        <a:t>6</a:t>
                      </a:r>
                      <a:endParaRPr lang="zh-CN" altLang="en-US" sz="2000" dirty="0"/>
                    </a:p>
                  </a:txBody>
                  <a:tcPr/>
                </a:tc>
              </a:tr>
              <a:tr h="511615">
                <a:tc>
                  <a:txBody>
                    <a:bodyPr/>
                    <a:lstStyle/>
                    <a:p>
                      <a:r>
                        <a:rPr lang="en-US" altLang="zh-CN" sz="2000" dirty="0" err="1" smtClean="0"/>
                        <a:t>Rui</a:t>
                      </a:r>
                      <a:r>
                        <a:rPr lang="en-US" altLang="zh-CN" sz="2000" dirty="0" smtClean="0"/>
                        <a:t> Cao</a:t>
                      </a:r>
                      <a:endParaRPr lang="zh-CN" altLang="en-US" sz="2000" dirty="0"/>
                    </a:p>
                  </a:txBody>
                  <a:tcPr/>
                </a:tc>
                <a:tc>
                  <a:txBody>
                    <a:bodyPr/>
                    <a:lstStyle/>
                    <a:p>
                      <a:r>
                        <a:rPr lang="en-US" altLang="zh-CN" sz="2000" dirty="0" smtClean="0"/>
                        <a:t>6</a:t>
                      </a:r>
                      <a:endParaRPr lang="zh-CN" altLang="en-US" sz="2000" dirty="0"/>
                    </a:p>
                  </a:txBody>
                  <a:tcPr/>
                </a:tc>
                <a:tc>
                  <a:txBody>
                    <a:bodyPr/>
                    <a:lstStyle/>
                    <a:p>
                      <a:r>
                        <a:rPr lang="en-US" altLang="zh-CN" sz="2000" dirty="0" smtClean="0"/>
                        <a:t>6</a:t>
                      </a:r>
                      <a:endParaRPr lang="zh-CN" altLang="en-US" sz="2000" dirty="0"/>
                    </a:p>
                  </a:txBody>
                  <a:tcPr/>
                </a:tc>
              </a:tr>
              <a:tr h="511615">
                <a:tc>
                  <a:txBody>
                    <a:bodyPr/>
                    <a:lstStyle/>
                    <a:p>
                      <a:r>
                        <a:rPr lang="en-US" altLang="zh-CN" sz="2000" dirty="0" smtClean="0"/>
                        <a:t>Stephan Sand</a:t>
                      </a:r>
                      <a:endParaRPr lang="zh-CN" altLang="en-US" sz="2000" dirty="0"/>
                    </a:p>
                  </a:txBody>
                  <a:tcPr/>
                </a:tc>
                <a:tc>
                  <a:txBody>
                    <a:bodyPr/>
                    <a:lstStyle/>
                    <a:p>
                      <a:r>
                        <a:rPr lang="en-US" altLang="zh-CN" sz="2000" dirty="0" smtClean="0"/>
                        <a:t>2</a:t>
                      </a:r>
                      <a:endParaRPr lang="zh-CN" altLang="en-US" sz="2000" dirty="0"/>
                    </a:p>
                  </a:txBody>
                  <a:tcPr/>
                </a:tc>
                <a:tc>
                  <a:txBody>
                    <a:bodyPr/>
                    <a:lstStyle/>
                    <a:p>
                      <a:r>
                        <a:rPr lang="en-US" altLang="zh-CN" sz="2000" dirty="0" smtClean="0"/>
                        <a:t>2</a:t>
                      </a:r>
                      <a:endParaRPr lang="zh-CN" altLang="en-US" sz="2000" dirty="0"/>
                    </a:p>
                  </a:txBody>
                  <a:tcPr/>
                </a:tc>
              </a:tr>
              <a:tr h="511615">
                <a:tc>
                  <a:txBody>
                    <a:bodyPr/>
                    <a:lstStyle/>
                    <a:p>
                      <a:r>
                        <a:rPr lang="en-US" altLang="zh-CN" sz="2000" b="1" dirty="0" smtClean="0">
                          <a:effectLst>
                            <a:outerShdw blurRad="38100" dist="38100" dir="2700000" algn="tl">
                              <a:srgbClr val="000000">
                                <a:alpha val="43137"/>
                              </a:srgbClr>
                            </a:outerShdw>
                          </a:effectLst>
                        </a:rPr>
                        <a:t>Total</a:t>
                      </a:r>
                      <a:endParaRPr lang="zh-CN" altLang="en-US" sz="2000" b="1" dirty="0">
                        <a:effectLst>
                          <a:outerShdw blurRad="38100" dist="38100" dir="2700000" algn="tl">
                            <a:srgbClr val="000000">
                              <a:alpha val="43137"/>
                            </a:srgbClr>
                          </a:outerShdw>
                        </a:effectLst>
                      </a:endParaRPr>
                    </a:p>
                  </a:txBody>
                  <a:tcPr/>
                </a:tc>
                <a:tc>
                  <a:txBody>
                    <a:bodyPr/>
                    <a:lstStyle/>
                    <a:p>
                      <a:r>
                        <a:rPr lang="en-US" altLang="zh-CN" sz="2000" dirty="0" smtClean="0"/>
                        <a:t>41</a:t>
                      </a:r>
                      <a:endParaRPr lang="zh-CN" altLang="en-US" sz="2000" dirty="0"/>
                    </a:p>
                  </a:txBody>
                  <a:tcPr/>
                </a:tc>
                <a:tc>
                  <a:txBody>
                    <a:bodyPr/>
                    <a:lstStyle/>
                    <a:p>
                      <a:r>
                        <a:rPr lang="en-US" altLang="zh-CN" sz="2000" dirty="0" smtClean="0"/>
                        <a:t>41</a:t>
                      </a:r>
                      <a:endParaRPr lang="zh-CN" altLang="en-US" sz="2000" dirty="0"/>
                    </a:p>
                  </a:txBody>
                  <a:tcPr/>
                </a:tc>
              </a:tr>
            </a:tbl>
          </a:graphicData>
        </a:graphic>
      </p:graphicFrame>
    </p:spTree>
    <p:extLst>
      <p:ext uri="{BB962C8B-B14F-4D97-AF65-F5344CB8AC3E}">
        <p14:creationId xmlns:p14="http://schemas.microsoft.com/office/powerpoint/2010/main" val="1262107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CRC comment resolution discussion and motion to approve CRs</a:t>
            </a:r>
          </a:p>
          <a:p>
            <a:pPr marL="742950" lvl="2" indent="-342900" eaLnBrk="0" hangingPunct="0">
              <a:defRPr/>
            </a:pPr>
            <a:r>
              <a:rPr lang="en-US" altLang="zh-CN" sz="1600" b="1" dirty="0" smtClean="0"/>
              <a:t>TBD</a:t>
            </a:r>
            <a:endParaRPr lang="en-US" altLang="en-GB" sz="1600" b="1" dirty="0"/>
          </a:p>
          <a:p>
            <a:pPr eaLnBrk="0" hangingPunct="0">
              <a:defRPr/>
            </a:pPr>
            <a:r>
              <a:rPr lang="en-GB" altLang="en-US" dirty="0" smtClean="0"/>
              <a:t>Revisit Timeline</a:t>
            </a:r>
          </a:p>
          <a:p>
            <a:pPr eaLnBrk="0" hangingPunct="0">
              <a:defRPr/>
            </a:pPr>
            <a:r>
              <a:rPr lang="en-US" altLang="en-GB" dirty="0" smtClean="0"/>
              <a:t>Future 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28504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Jul 26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Aug 9</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 </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Aug 23</a:t>
            </a:r>
            <a:r>
              <a:rPr lang="en-US" altLang="zh-CN" sz="2800" baseline="30000" dirty="0" smtClean="0">
                <a:solidFill>
                  <a:srgbClr val="00B050"/>
                </a:solidFill>
                <a:cs typeface="+mn-ea"/>
                <a:sym typeface="+mn-ea"/>
              </a:rPr>
              <a:t>rd</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Sep 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a:t>
            </a: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138306</TotalTime>
  <Words>2350</Words>
  <Application>Microsoft Office PowerPoint</Application>
  <PresentationFormat>宽屏</PresentationFormat>
  <Paragraphs>403</Paragraphs>
  <Slides>29</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41"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 and e-meeting</vt:lpstr>
      <vt:lpstr>New Motion Rules for WG/TG Teleconferences and e-meeting</vt:lpstr>
      <vt:lpstr>Suggested Best Practices in Mix-mode Meetings</vt:lpstr>
      <vt:lpstr>Registration for the Jul 802.11 plenary session</vt:lpstr>
      <vt:lpstr>TGbd Documents Update</vt:lpstr>
      <vt:lpstr>Current TGbd Timeline</vt:lpstr>
      <vt:lpstr>Submission List (Call for submissions)</vt:lpstr>
      <vt:lpstr>TGbd Session Plan during IEEE 802.11 Jul Plenary 2022</vt:lpstr>
      <vt:lpstr>IEEE 802.11 TGbd Session During IEEE 802.11 Jul Plenary 2022</vt:lpstr>
      <vt:lpstr>PowerPoint 演示文稿</vt:lpstr>
      <vt:lpstr>Approval of TGbd meeting minutes</vt:lpstr>
      <vt:lpstr>SA Ballot Recirculation Result</vt:lpstr>
      <vt:lpstr>SA Recirculation Ballot Comment Assignment</vt:lpstr>
      <vt:lpstr>IEEE 802.11 TGbd Session During IEEE 802.11 Jul Plenary 2022</vt:lpstr>
      <vt:lpstr>PowerPoint 演示文稿</vt:lpstr>
      <vt:lpstr>TGbd Timeline</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5468</cp:revision>
  <cp:lastPrinted>2014-11-04T15:04:00Z</cp:lastPrinted>
  <dcterms:created xsi:type="dcterms:W3CDTF">2007-04-17T18:10:00Z</dcterms:created>
  <dcterms:modified xsi:type="dcterms:W3CDTF">2022-07-12T11:38:59Z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