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sldIdLst>
    <p:sldId id="256" r:id="rId2"/>
    <p:sldId id="257" r:id="rId3"/>
    <p:sldId id="258" r:id="rId4"/>
    <p:sldId id="259" r:id="rId5"/>
    <p:sldId id="2397" r:id="rId6"/>
    <p:sldId id="261" r:id="rId7"/>
    <p:sldId id="369" r:id="rId8"/>
    <p:sldId id="370" r:id="rId9"/>
    <p:sldId id="372" r:id="rId10"/>
    <p:sldId id="371" r:id="rId11"/>
    <p:sldId id="262" r:id="rId12"/>
    <p:sldId id="289" r:id="rId13"/>
    <p:sldId id="266" r:id="rId14"/>
    <p:sldId id="290" r:id="rId15"/>
    <p:sldId id="283" r:id="rId16"/>
    <p:sldId id="288" r:id="rId17"/>
    <p:sldId id="2376" r:id="rId18"/>
    <p:sldId id="2412" r:id="rId19"/>
    <p:sldId id="2398" r:id="rId20"/>
    <p:sldId id="2393" r:id="rId21"/>
    <p:sldId id="2409" r:id="rId22"/>
    <p:sldId id="2394" r:id="rId23"/>
    <p:sldId id="2411" r:id="rId24"/>
    <p:sldId id="2399" r:id="rId25"/>
    <p:sldId id="2400" r:id="rId26"/>
    <p:sldId id="2401" r:id="rId27"/>
    <p:sldId id="2410" r:id="rId28"/>
    <p:sldId id="2402" r:id="rId29"/>
    <p:sldId id="2403" r:id="rId30"/>
    <p:sldId id="2404" r:id="rId31"/>
    <p:sldId id="2405" r:id="rId32"/>
    <p:sldId id="2406" r:id="rId33"/>
    <p:sldId id="2407" r:id="rId34"/>
    <p:sldId id="2408" r:id="rId35"/>
    <p:sldId id="2370" r:id="rId36"/>
    <p:sldId id="2396" r:id="rId37"/>
    <p:sldId id="2413" r:id="rId38"/>
    <p:sldId id="2373" r:id="rId39"/>
    <p:sldId id="293" r:id="rId40"/>
    <p:sldId id="267" r:id="rId4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87"/>
    <p:restoredTop sz="96786"/>
  </p:normalViewPr>
  <p:slideViewPr>
    <p:cSldViewPr snapToGrid="0" snapToObjects="1">
      <p:cViewPr varScale="1">
        <p:scale>
          <a:sx n="89" d="100"/>
          <a:sy n="89" d="100"/>
        </p:scale>
        <p:origin x="67"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1B861B1D-86E7-44B1-A898-978ED5D4E7A5}"/>
    <pc:docChg chg="undo custSel addSld delSld modSld modMainMaster">
      <pc:chgData name="Ansley, Carol (CCI-Atlanta)" userId="cbcdc21a-90c4-4b2f-81f7-da4165205229" providerId="ADAL" clId="{1B861B1D-86E7-44B1-A898-978ED5D4E7A5}" dt="2022-07-13T17:21:08.962" v="901" actId="2165"/>
      <pc:docMkLst>
        <pc:docMk/>
      </pc:docMkLst>
      <pc:sldChg chg="modSp mod">
        <pc:chgData name="Ansley, Carol (CCI-Atlanta)" userId="cbcdc21a-90c4-4b2f-81f7-da4165205229" providerId="ADAL" clId="{1B861B1D-86E7-44B1-A898-978ED5D4E7A5}" dt="2022-07-13T15:17:21.632" v="647" actId="5793"/>
        <pc:sldMkLst>
          <pc:docMk/>
          <pc:sldMk cId="2332662549" sldId="2373"/>
        </pc:sldMkLst>
        <pc:spChg chg="mod">
          <ac:chgData name="Ansley, Carol (CCI-Atlanta)" userId="cbcdc21a-90c4-4b2f-81f7-da4165205229" providerId="ADAL" clId="{1B861B1D-86E7-44B1-A898-978ED5D4E7A5}" dt="2022-07-13T15:17:21.632" v="647" actId="5793"/>
          <ac:spMkLst>
            <pc:docMk/>
            <pc:sldMk cId="2332662549" sldId="2373"/>
            <ac:spMk id="4" creationId="{16685247-17BB-1747-8EE0-02714A250D97}"/>
          </ac:spMkLst>
        </pc:spChg>
      </pc:sldChg>
      <pc:sldChg chg="modSp mod">
        <pc:chgData name="Ansley, Carol (CCI-Atlanta)" userId="cbcdc21a-90c4-4b2f-81f7-da4165205229" providerId="ADAL" clId="{1B861B1D-86E7-44B1-A898-978ED5D4E7A5}" dt="2022-07-13T14:38:32.353" v="36" actId="20577"/>
        <pc:sldMkLst>
          <pc:docMk/>
          <pc:sldMk cId="37899898" sldId="2376"/>
        </pc:sldMkLst>
        <pc:spChg chg="mod">
          <ac:chgData name="Ansley, Carol (CCI-Atlanta)" userId="cbcdc21a-90c4-4b2f-81f7-da4165205229" providerId="ADAL" clId="{1B861B1D-86E7-44B1-A898-978ED5D4E7A5}" dt="2022-07-13T14:38:32.353" v="36" actId="20577"/>
          <ac:spMkLst>
            <pc:docMk/>
            <pc:sldMk cId="37899898" sldId="2376"/>
            <ac:spMk id="3" creationId="{D9119F4E-FC06-F646-87EB-EF12912A7052}"/>
          </ac:spMkLst>
        </pc:spChg>
      </pc:sldChg>
      <pc:sldChg chg="modSp mod">
        <pc:chgData name="Ansley, Carol (CCI-Atlanta)" userId="cbcdc21a-90c4-4b2f-81f7-da4165205229" providerId="ADAL" clId="{1B861B1D-86E7-44B1-A898-978ED5D4E7A5}" dt="2022-07-13T17:19:20.996" v="876" actId="20577"/>
        <pc:sldMkLst>
          <pc:docMk/>
          <pc:sldMk cId="3795646459" sldId="2394"/>
        </pc:sldMkLst>
        <pc:graphicFrameChg chg="mod modGraphic">
          <ac:chgData name="Ansley, Carol (CCI-Atlanta)" userId="cbcdc21a-90c4-4b2f-81f7-da4165205229" providerId="ADAL" clId="{1B861B1D-86E7-44B1-A898-978ED5D4E7A5}" dt="2022-07-13T17:19:20.996" v="876" actId="20577"/>
          <ac:graphicFrameMkLst>
            <pc:docMk/>
            <pc:sldMk cId="3795646459" sldId="2394"/>
            <ac:graphicFrameMk id="5" creationId="{D4F879B3-5E68-4371-B756-F42D314CA67E}"/>
          </ac:graphicFrameMkLst>
        </pc:graphicFrameChg>
      </pc:sldChg>
      <pc:sldChg chg="modSp mod">
        <pc:chgData name="Ansley, Carol (CCI-Atlanta)" userId="cbcdc21a-90c4-4b2f-81f7-da4165205229" providerId="ADAL" clId="{1B861B1D-86E7-44B1-A898-978ED5D4E7A5}" dt="2022-07-13T15:00:43.530" v="367" actId="20577"/>
        <pc:sldMkLst>
          <pc:docMk/>
          <pc:sldMk cId="2620536069" sldId="2396"/>
        </pc:sldMkLst>
        <pc:spChg chg="mod">
          <ac:chgData name="Ansley, Carol (CCI-Atlanta)" userId="cbcdc21a-90c4-4b2f-81f7-da4165205229" providerId="ADAL" clId="{1B861B1D-86E7-44B1-A898-978ED5D4E7A5}" dt="2022-07-13T15:00:43.530" v="367" actId="20577"/>
          <ac:spMkLst>
            <pc:docMk/>
            <pc:sldMk cId="2620536069" sldId="2396"/>
            <ac:spMk id="3" creationId="{8FB91F87-3D69-417B-BCE7-24765118FC2F}"/>
          </ac:spMkLst>
        </pc:spChg>
      </pc:sldChg>
      <pc:sldChg chg="modSp mod">
        <pc:chgData name="Ansley, Carol (CCI-Atlanta)" userId="cbcdc21a-90c4-4b2f-81f7-da4165205229" providerId="ADAL" clId="{1B861B1D-86E7-44B1-A898-978ED5D4E7A5}" dt="2022-07-13T14:52:52.110" v="116" actId="13926"/>
        <pc:sldMkLst>
          <pc:docMk/>
          <pc:sldMk cId="875076031" sldId="2400"/>
        </pc:sldMkLst>
        <pc:graphicFrameChg chg="modGraphic">
          <ac:chgData name="Ansley, Carol (CCI-Atlanta)" userId="cbcdc21a-90c4-4b2f-81f7-da4165205229" providerId="ADAL" clId="{1B861B1D-86E7-44B1-A898-978ED5D4E7A5}" dt="2022-07-13T14:52:52.110" v="116" actId="13926"/>
          <ac:graphicFrameMkLst>
            <pc:docMk/>
            <pc:sldMk cId="875076031" sldId="2400"/>
            <ac:graphicFrameMk id="5" creationId="{D4F879B3-5E68-4371-B756-F42D314CA67E}"/>
          </ac:graphicFrameMkLst>
        </pc:graphicFrameChg>
      </pc:sldChg>
      <pc:sldChg chg="modSp mod">
        <pc:chgData name="Ansley, Carol (CCI-Atlanta)" userId="cbcdc21a-90c4-4b2f-81f7-da4165205229" providerId="ADAL" clId="{1B861B1D-86E7-44B1-A898-978ED5D4E7A5}" dt="2022-07-13T17:20:45.614" v="900" actId="14734"/>
        <pc:sldMkLst>
          <pc:docMk/>
          <pc:sldMk cId="1649825102" sldId="2404"/>
        </pc:sldMkLst>
        <pc:spChg chg="mod">
          <ac:chgData name="Ansley, Carol (CCI-Atlanta)" userId="cbcdc21a-90c4-4b2f-81f7-da4165205229" providerId="ADAL" clId="{1B861B1D-86E7-44B1-A898-978ED5D4E7A5}" dt="2022-07-13T14:46:06.392" v="51" actId="1076"/>
          <ac:spMkLst>
            <pc:docMk/>
            <pc:sldMk cId="1649825102" sldId="2404"/>
            <ac:spMk id="3" creationId="{A8C4C63E-FD4D-4D4B-8020-8808B3AF51F3}"/>
          </ac:spMkLst>
        </pc:spChg>
        <pc:graphicFrameChg chg="mod modGraphic">
          <ac:chgData name="Ansley, Carol (CCI-Atlanta)" userId="cbcdc21a-90c4-4b2f-81f7-da4165205229" providerId="ADAL" clId="{1B861B1D-86E7-44B1-A898-978ED5D4E7A5}" dt="2022-07-13T17:20:45.614" v="900" actId="14734"/>
          <ac:graphicFrameMkLst>
            <pc:docMk/>
            <pc:sldMk cId="1649825102" sldId="2404"/>
            <ac:graphicFrameMk id="5" creationId="{D4F879B3-5E68-4371-B756-F42D314CA67E}"/>
          </ac:graphicFrameMkLst>
        </pc:graphicFrameChg>
      </pc:sldChg>
      <pc:sldChg chg="modSp mod">
        <pc:chgData name="Ansley, Carol (CCI-Atlanta)" userId="cbcdc21a-90c4-4b2f-81f7-da4165205229" providerId="ADAL" clId="{1B861B1D-86E7-44B1-A898-978ED5D4E7A5}" dt="2022-07-13T17:21:08.962" v="901" actId="2165"/>
        <pc:sldMkLst>
          <pc:docMk/>
          <pc:sldMk cId="2374518579" sldId="2405"/>
        </pc:sldMkLst>
        <pc:graphicFrameChg chg="modGraphic">
          <ac:chgData name="Ansley, Carol (CCI-Atlanta)" userId="cbcdc21a-90c4-4b2f-81f7-da4165205229" providerId="ADAL" clId="{1B861B1D-86E7-44B1-A898-978ED5D4E7A5}" dt="2022-07-13T17:21:08.962" v="901" actId="2165"/>
          <ac:graphicFrameMkLst>
            <pc:docMk/>
            <pc:sldMk cId="2374518579" sldId="2405"/>
            <ac:graphicFrameMk id="5" creationId="{D4F879B3-5E68-4371-B756-F42D314CA67E}"/>
          </ac:graphicFrameMkLst>
        </pc:graphicFrameChg>
      </pc:sldChg>
      <pc:sldChg chg="modSp mod">
        <pc:chgData name="Ansley, Carol (CCI-Atlanta)" userId="cbcdc21a-90c4-4b2f-81f7-da4165205229" providerId="ADAL" clId="{1B861B1D-86E7-44B1-A898-978ED5D4E7A5}" dt="2022-07-13T14:45:44.120" v="48" actId="21"/>
        <pc:sldMkLst>
          <pc:docMk/>
          <pc:sldMk cId="363342355" sldId="2406"/>
        </pc:sldMkLst>
        <pc:graphicFrameChg chg="mod modGraphic">
          <ac:chgData name="Ansley, Carol (CCI-Atlanta)" userId="cbcdc21a-90c4-4b2f-81f7-da4165205229" providerId="ADAL" clId="{1B861B1D-86E7-44B1-A898-978ED5D4E7A5}" dt="2022-07-13T14:45:44.120" v="48" actId="21"/>
          <ac:graphicFrameMkLst>
            <pc:docMk/>
            <pc:sldMk cId="363342355" sldId="2406"/>
            <ac:graphicFrameMk id="5" creationId="{D4F879B3-5E68-4371-B756-F42D314CA67E}"/>
          </ac:graphicFrameMkLst>
        </pc:graphicFrameChg>
      </pc:sldChg>
      <pc:sldChg chg="modSp mod">
        <pc:chgData name="Ansley, Carol (CCI-Atlanta)" userId="cbcdc21a-90c4-4b2f-81f7-da4165205229" providerId="ADAL" clId="{1B861B1D-86E7-44B1-A898-978ED5D4E7A5}" dt="2022-07-13T17:18:48.010" v="865" actId="113"/>
        <pc:sldMkLst>
          <pc:docMk/>
          <pc:sldMk cId="2844587613" sldId="2409"/>
        </pc:sldMkLst>
        <pc:graphicFrameChg chg="modGraphic">
          <ac:chgData name="Ansley, Carol (CCI-Atlanta)" userId="cbcdc21a-90c4-4b2f-81f7-da4165205229" providerId="ADAL" clId="{1B861B1D-86E7-44B1-A898-978ED5D4E7A5}" dt="2022-07-13T17:18:48.010" v="865" actId="113"/>
          <ac:graphicFrameMkLst>
            <pc:docMk/>
            <pc:sldMk cId="2844587613" sldId="2409"/>
            <ac:graphicFrameMk id="5" creationId="{D4F879B3-5E68-4371-B756-F42D314CA67E}"/>
          </ac:graphicFrameMkLst>
        </pc:graphicFrameChg>
      </pc:sldChg>
      <pc:sldChg chg="modSp mod">
        <pc:chgData name="Ansley, Carol (CCI-Atlanta)" userId="cbcdc21a-90c4-4b2f-81f7-da4165205229" providerId="ADAL" clId="{1B861B1D-86E7-44B1-A898-978ED5D4E7A5}" dt="2022-07-13T17:19:40.841" v="877"/>
        <pc:sldMkLst>
          <pc:docMk/>
          <pc:sldMk cId="2435732670" sldId="2410"/>
        </pc:sldMkLst>
        <pc:graphicFrameChg chg="mod modGraphic">
          <ac:chgData name="Ansley, Carol (CCI-Atlanta)" userId="cbcdc21a-90c4-4b2f-81f7-da4165205229" providerId="ADAL" clId="{1B861B1D-86E7-44B1-A898-978ED5D4E7A5}" dt="2022-07-13T17:19:40.841" v="877"/>
          <ac:graphicFrameMkLst>
            <pc:docMk/>
            <pc:sldMk cId="2435732670" sldId="2410"/>
            <ac:graphicFrameMk id="5" creationId="{D4F879B3-5E68-4371-B756-F42D314CA67E}"/>
          </ac:graphicFrameMkLst>
        </pc:graphicFrameChg>
      </pc:sldChg>
      <pc:sldChg chg="add del">
        <pc:chgData name="Ansley, Carol (CCI-Atlanta)" userId="cbcdc21a-90c4-4b2f-81f7-da4165205229" providerId="ADAL" clId="{1B861B1D-86E7-44B1-A898-978ED5D4E7A5}" dt="2022-07-13T16:03:34.300" v="649" actId="47"/>
        <pc:sldMkLst>
          <pc:docMk/>
          <pc:sldMk cId="224050912" sldId="2413"/>
        </pc:sldMkLst>
      </pc:sldChg>
      <pc:sldChg chg="modSp add mod">
        <pc:chgData name="Ansley, Carol (CCI-Atlanta)" userId="cbcdc21a-90c4-4b2f-81f7-da4165205229" providerId="ADAL" clId="{1B861B1D-86E7-44B1-A898-978ED5D4E7A5}" dt="2022-07-13T16:07:59.964" v="746" actId="20577"/>
        <pc:sldMkLst>
          <pc:docMk/>
          <pc:sldMk cId="1606822883" sldId="2413"/>
        </pc:sldMkLst>
        <pc:spChg chg="mod">
          <ac:chgData name="Ansley, Carol (CCI-Atlanta)" userId="cbcdc21a-90c4-4b2f-81f7-da4165205229" providerId="ADAL" clId="{1B861B1D-86E7-44B1-A898-978ED5D4E7A5}" dt="2022-07-13T16:03:43.931" v="652" actId="20577"/>
          <ac:spMkLst>
            <pc:docMk/>
            <pc:sldMk cId="1606822883" sldId="2413"/>
            <ac:spMk id="2" creationId="{D7AC9A7B-E4BD-47DF-A610-0AD14673CDCC}"/>
          </ac:spMkLst>
        </pc:spChg>
        <pc:spChg chg="mod">
          <ac:chgData name="Ansley, Carol (CCI-Atlanta)" userId="cbcdc21a-90c4-4b2f-81f7-da4165205229" providerId="ADAL" clId="{1B861B1D-86E7-44B1-A898-978ED5D4E7A5}" dt="2022-07-13T16:07:59.964" v="746" actId="20577"/>
          <ac:spMkLst>
            <pc:docMk/>
            <pc:sldMk cId="1606822883" sldId="2413"/>
            <ac:spMk id="3" creationId="{8FB91F87-3D69-417B-BCE7-24765118FC2F}"/>
          </ac:spMkLst>
        </pc:spChg>
      </pc:sldChg>
      <pc:sldMasterChg chg="modSp mod">
        <pc:chgData name="Ansley, Carol (CCI-Atlanta)" userId="cbcdc21a-90c4-4b2f-81f7-da4165205229" providerId="ADAL" clId="{1B861B1D-86E7-44B1-A898-978ED5D4E7A5}" dt="2022-07-13T14:59:50.239" v="298" actId="20577"/>
        <pc:sldMasterMkLst>
          <pc:docMk/>
          <pc:sldMasterMk cId="0" sldId="2147483648"/>
        </pc:sldMasterMkLst>
        <pc:spChg chg="mod">
          <ac:chgData name="Ansley, Carol (CCI-Atlanta)" userId="cbcdc21a-90c4-4b2f-81f7-da4165205229" providerId="ADAL" clId="{1B861B1D-86E7-44B1-A898-978ED5D4E7A5}" dt="2022-07-13T14:59:50.239" v="298"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0848r3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July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2022-07-13</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July 13,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approved by unanimous consent (22 remote participants + 4 local)</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Wednesday-</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Motion to approve Requirements 16, 24, 26, </a:t>
            </a:r>
            <a:r>
              <a:rPr lang="en-US" sz="1600" spc="-1" dirty="0">
                <a:highlight>
                  <a:srgbClr val="FFFF00"/>
                </a:highlight>
                <a:latin typeface="Times New Roman" panose="02020603050405020304" pitchFamily="18" charset="0"/>
                <a:cs typeface="Times New Roman" panose="02020603050405020304" pitchFamily="18" charset="0"/>
                <a:sym typeface="Arial"/>
              </a:rPr>
              <a:t>40a</a:t>
            </a:r>
            <a:r>
              <a:rPr lang="en-US" sz="1600" spc="-1" dirty="0">
                <a:latin typeface="Times New Roman" panose="02020603050405020304" pitchFamily="18" charset="0"/>
                <a:cs typeface="Times New Roman" panose="02020603050405020304" pitchFamily="18" charset="0"/>
                <a:sym typeface="Arial"/>
              </a:rPr>
              <a:t> (agreed upon June 1, 2022 and July 12, 2022) and any other requirements agreed upon in the previous item</a:t>
            </a: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Discussion of timeline update and options for proceeding (including how to resolve BPE-related requirements and how to address use cases)</a:t>
            </a:r>
          </a:p>
          <a:p>
            <a:pPr marL="342900" lvl="5"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Thursday – Propose to cancel, unless additional content is proposed</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75000"/>
                  </a:schemeClr>
                </a:solidFill>
              </a:rPr>
              <a:t>TGbi</a:t>
            </a:r>
            <a:r>
              <a:rPr lang="en-US" dirty="0">
                <a:solidFill>
                  <a:schemeClr val="bg1">
                    <a:lumMod val="75000"/>
                  </a:schemeClr>
                </a:solidFill>
              </a:rPr>
              <a:t> Agenda – July 12, 2022</a:t>
            </a:r>
            <a:br>
              <a:rPr lang="en-US" dirty="0">
                <a:solidFill>
                  <a:schemeClr val="bg1">
                    <a:lumMod val="75000"/>
                  </a:schemeClr>
                </a:solidFill>
              </a:rPr>
            </a:br>
            <a:endParaRPr lang="en-US" dirty="0">
              <a:solidFill>
                <a:schemeClr val="bg1">
                  <a:lumMod val="7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7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rPr>
              <a:t>Agenda approval – approved by unanimous consent (22 remote participants + 9 local)</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rPr>
              <a:t>Approve minutes from May Interim and intervening teleconferences</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rPr>
              <a:t>Teleconference cadence? Weekly </a:t>
            </a:r>
            <a:r>
              <a:rPr lang="en-US" sz="1600" strike="sngStrike" spc="-1" dirty="0">
                <a:solidFill>
                  <a:schemeClr val="bg1">
                    <a:lumMod val="75000"/>
                  </a:schemeClr>
                </a:solidFill>
                <a:latin typeface="Times New Roman" panose="02020603050405020304" pitchFamily="18" charset="0"/>
                <a:cs typeface="Times New Roman" panose="02020603050405020304" pitchFamily="18" charset="0"/>
                <a:sym typeface="Arial"/>
              </a:rPr>
              <a:t>or bi-weekly</a:t>
            </a:r>
          </a:p>
          <a:p>
            <a:pPr lvl="1">
              <a:defRPr sz="1500" spc="-1">
                <a:latin typeface="Arial"/>
                <a:ea typeface="Arial"/>
                <a:cs typeface="Arial"/>
                <a:sym typeface="Arial"/>
              </a:defRPr>
            </a:pPr>
            <a:endParaRPr lang="en-US" sz="1600" b="1" spc="-1" dirty="0">
              <a:solidFill>
                <a:schemeClr val="bg1">
                  <a:lumMod val="7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75000"/>
                  </a:schemeClr>
                </a:solidFill>
                <a:latin typeface="Times New Roman"/>
                <a:cs typeface="Times New Roman"/>
                <a:sym typeface="Times New Roman"/>
              </a:rPr>
              <a:t>Discussion</a:t>
            </a:r>
            <a:endPar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rPr>
              <a:t>Tuesday – </a:t>
            </a:r>
          </a:p>
          <a:p>
            <a:pPr marL="1257300" lvl="2" indent="-342900">
              <a:defRPr sz="1500" spc="-1">
                <a:latin typeface="Arial"/>
                <a:ea typeface="Arial"/>
                <a:cs typeface="Arial"/>
                <a:sym typeface="Arial"/>
              </a:defRPr>
            </a:pPr>
            <a:r>
              <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rPr>
              <a:t>Presentation of 11/22-1021r1 – uploaded as r2 after revision and approval for motion</a:t>
            </a:r>
          </a:p>
          <a:p>
            <a:pPr marL="1257300" lvl="2" indent="-342900">
              <a:defRPr sz="1500" spc="-1">
                <a:latin typeface="Arial"/>
                <a:ea typeface="Arial"/>
                <a:cs typeface="Arial"/>
                <a:sym typeface="Arial"/>
              </a:defRPr>
            </a:pPr>
            <a:r>
              <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rPr>
              <a:t>Discussion of the current Requirements document open items (including </a:t>
            </a:r>
            <a:r>
              <a:rPr lang="en-US" sz="1600" spc="-1" dirty="0">
                <a:solidFill>
                  <a:schemeClr val="bg1">
                    <a:lumMod val="75000"/>
                  </a:schemeClr>
                </a:solidFill>
                <a:highlight>
                  <a:srgbClr val="FFFF00"/>
                </a:highlight>
                <a:latin typeface="Times New Roman" panose="02020603050405020304" pitchFamily="18" charset="0"/>
                <a:cs typeface="Times New Roman" panose="02020603050405020304" pitchFamily="18" charset="0"/>
                <a:sym typeface="Arial"/>
              </a:rPr>
              <a:t>revisions</a:t>
            </a:r>
            <a:r>
              <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rPr>
              <a:t> from Po-Kai Huang) – action to reorder/reorganize requirements by status – created doc 22/1107</a:t>
            </a:r>
          </a:p>
          <a:p>
            <a:pPr marL="1257300" lvl="2" indent="-342900">
              <a:defRPr sz="1500" spc="-1">
                <a:latin typeface="Arial"/>
                <a:ea typeface="Arial"/>
                <a:cs typeface="Arial"/>
                <a:sym typeface="Arial"/>
              </a:defRPr>
            </a:pPr>
            <a:endPar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rPr>
              <a:t>Wednesday-</a:t>
            </a:r>
          </a:p>
          <a:p>
            <a:pPr marL="1257300" lvl="2" indent="-342900">
              <a:defRPr sz="1500" spc="-1">
                <a:latin typeface="Arial"/>
                <a:ea typeface="Arial"/>
                <a:cs typeface="Arial"/>
                <a:sym typeface="Arial"/>
              </a:defRPr>
            </a:pPr>
            <a:r>
              <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rPr>
              <a:t>Motion to approve Requirements 16, 24, 26, </a:t>
            </a:r>
            <a:r>
              <a:rPr lang="en-US" sz="1600" spc="-1" dirty="0">
                <a:solidFill>
                  <a:schemeClr val="bg1">
                    <a:lumMod val="75000"/>
                  </a:schemeClr>
                </a:solidFill>
                <a:highlight>
                  <a:srgbClr val="FFFF00"/>
                </a:highlight>
                <a:latin typeface="Times New Roman" panose="02020603050405020304" pitchFamily="18" charset="0"/>
                <a:cs typeface="Times New Roman" panose="02020603050405020304" pitchFamily="18" charset="0"/>
                <a:sym typeface="Arial"/>
              </a:rPr>
              <a:t>40a</a:t>
            </a:r>
            <a:r>
              <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rPr>
              <a:t> (agreed upon June 1, 2022 and July 12, 2022) and any other requirements agreed upon in the previous item</a:t>
            </a:r>
          </a:p>
          <a:p>
            <a:pPr marL="1257300" lvl="2" indent="-342900">
              <a:defRPr sz="1500" spc="-1">
                <a:latin typeface="Arial"/>
                <a:ea typeface="Arial"/>
                <a:cs typeface="Arial"/>
                <a:sym typeface="Arial"/>
              </a:defRPr>
            </a:pPr>
            <a:endPar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rPr>
              <a:t>Discussion of timeline update and options for proceeding (including how to resolve BPE-related requirements and how to address use cases)</a:t>
            </a:r>
          </a:p>
          <a:p>
            <a:pPr marL="342900" lvl="5" indent="-342900">
              <a:defRPr sz="1500" spc="-1">
                <a:latin typeface="Arial"/>
                <a:ea typeface="Arial"/>
                <a:cs typeface="Arial"/>
                <a:sym typeface="Arial"/>
              </a:defRPr>
            </a:pPr>
            <a:endPar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endPar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rPr>
              <a:t>Thursday – Propose to cancel, unless additional content is proposed</a:t>
            </a:r>
          </a:p>
          <a:p>
            <a:pPr lvl="1">
              <a:defRPr sz="1500" spc="-1">
                <a:latin typeface="Arial"/>
                <a:ea typeface="Arial"/>
                <a:cs typeface="Arial"/>
                <a:sym typeface="Arial"/>
              </a:defRPr>
            </a:pPr>
            <a:endPar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75000"/>
                  </a:schemeClr>
                </a:solidFill>
                <a:latin typeface="Times New Roman" panose="02020603050405020304" pitchFamily="18" charset="0"/>
                <a:cs typeface="Times New Roman" panose="02020603050405020304" pitchFamily="18" charset="0"/>
                <a:sym typeface="Arial"/>
              </a:rPr>
              <a:t>Recess</a:t>
            </a:r>
            <a:endParaRPr lang="en-US" dirty="0">
              <a:solidFill>
                <a:schemeClr val="bg1">
                  <a:lumMod val="75000"/>
                </a:schemeClr>
              </a:solidFill>
            </a:endParaRPr>
          </a:p>
        </p:txBody>
      </p:sp>
    </p:spTree>
    <p:extLst>
      <p:ext uri="{BB962C8B-B14F-4D97-AF65-F5344CB8AC3E}">
        <p14:creationId xmlns:p14="http://schemas.microsoft.com/office/powerpoint/2010/main" val="3547920184"/>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dirty="0"/>
              <a:t>Password identifiers are currently passed in the clear</a:t>
            </a:r>
          </a:p>
          <a:p>
            <a:r>
              <a:rPr lang="en-US" dirty="0"/>
              <a:t>Current requirements related to I1</a:t>
            </a:r>
          </a:p>
          <a:p>
            <a:r>
              <a:rPr lang="en-US" dirty="0"/>
              <a:t>Note: CPE – Client Privacy Enhancement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224504631"/>
              </p:ext>
            </p:extLst>
          </p:nvPr>
        </p:nvGraphicFramePr>
        <p:xfrm>
          <a:off x="623637" y="3099343"/>
          <a:ext cx="7896006" cy="2590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97045">
                  <a:extLst>
                    <a:ext uri="{9D8B030D-6E8A-4147-A177-3AD203B41FA5}">
                      <a16:colId xmlns:a16="http://schemas.microsoft.com/office/drawing/2014/main" val="3238484367"/>
                    </a:ext>
                  </a:extLst>
                </a:gridCol>
                <a:gridCol w="563419">
                  <a:extLst>
                    <a:ext uri="{9D8B030D-6E8A-4147-A177-3AD203B41FA5}">
                      <a16:colId xmlns:a16="http://schemas.microsoft.com/office/drawing/2014/main" val="293639291"/>
                    </a:ext>
                  </a:extLst>
                </a:gridCol>
                <a:gridCol w="794327">
                  <a:extLst>
                    <a:ext uri="{9D8B030D-6E8A-4147-A177-3AD203B41FA5}">
                      <a16:colId xmlns:a16="http://schemas.microsoft.com/office/drawing/2014/main" val="3298458658"/>
                    </a:ext>
                  </a:extLst>
                </a:gridCol>
                <a:gridCol w="166626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1</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Approved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GB" sz="1400" b="1" i="0" u="none" strike="noStrike" cap="none" spc="0" baseline="0" dirty="0">
                          <a:solidFill>
                            <a:schemeClr val="tx1"/>
                          </a:solidFill>
                          <a:effectLst/>
                          <a:uFillTx/>
                          <a:latin typeface="+mn-lt"/>
                          <a:ea typeface="+mn-ea"/>
                          <a:cs typeface="+mn-cs"/>
                          <a:sym typeface="Helvetica"/>
                        </a:rPr>
                        <a:t>Approved</a:t>
                      </a:r>
                      <a:r>
                        <a:rPr lang="en-GB" sz="1400" b="0" i="0" u="none" strike="noStrike" cap="none" spc="0" baseline="0" dirty="0">
                          <a:solidFill>
                            <a:schemeClr val="tx1"/>
                          </a:solidFill>
                          <a:effectLst/>
                          <a:uFillTx/>
                          <a:latin typeface="+mn-lt"/>
                          <a:ea typeface="+mn-ea"/>
                          <a:cs typeface="+mn-cs"/>
                          <a:sym typeface="Helvetica"/>
                        </a:rPr>
                        <a:t> (Motion #13, 13 May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Approved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1709815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July Plenary Session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509336" y="1817370"/>
            <a:ext cx="7771680" cy="3851662"/>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448238747"/>
              </p:ext>
            </p:extLst>
          </p:nvPr>
        </p:nvGraphicFramePr>
        <p:xfrm>
          <a:off x="509336" y="2742214"/>
          <a:ext cx="8329862" cy="3304257"/>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3909704">
                  <a:extLst>
                    <a:ext uri="{9D8B030D-6E8A-4147-A177-3AD203B41FA5}">
                      <a16:colId xmlns:a16="http://schemas.microsoft.com/office/drawing/2014/main" val="3238484367"/>
                    </a:ext>
                  </a:extLst>
                </a:gridCol>
                <a:gridCol w="522514">
                  <a:extLst>
                    <a:ext uri="{9D8B030D-6E8A-4147-A177-3AD203B41FA5}">
                      <a16:colId xmlns:a16="http://schemas.microsoft.com/office/drawing/2014/main" val="293639291"/>
                    </a:ext>
                  </a:extLst>
                </a:gridCol>
                <a:gridCol w="942392">
                  <a:extLst>
                    <a:ext uri="{9D8B030D-6E8A-4147-A177-3AD203B41FA5}">
                      <a16:colId xmlns:a16="http://schemas.microsoft.com/office/drawing/2014/main" val="3298458658"/>
                    </a:ext>
                  </a:extLst>
                </a:gridCol>
                <a:gridCol w="2559696">
                  <a:extLst>
                    <a:ext uri="{9D8B030D-6E8A-4147-A177-3AD203B41FA5}">
                      <a16:colId xmlns:a16="http://schemas.microsoft.com/office/drawing/2014/main" val="3200096851"/>
                    </a:ext>
                  </a:extLst>
                </a:gridCol>
              </a:tblGrid>
              <a:tr h="38735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 </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Requirement</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Issue</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effectLst/>
                        </a:rPr>
                        <a:t>Status</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Information</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98015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l">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400" b="1" kern="1200" dirty="0">
                          <a:solidFill>
                            <a:srgbClr val="000000"/>
                          </a:solidFill>
                          <a:effectLst/>
                          <a:latin typeface="Times New Roman" panose="02020603050405020304" pitchFamily="18" charset="0"/>
                          <a:ea typeface="Times New Roman" panose="02020603050405020304" pitchFamily="18" charset="0"/>
                        </a:rPr>
                        <a:t>a Probe Request frame </a:t>
                      </a:r>
                      <a:r>
                        <a:rPr lang="en-US" sz="1400" kern="1200" dirty="0">
                          <a:solidFill>
                            <a:srgbClr val="000000"/>
                          </a:solidFill>
                          <a:effectLst/>
                          <a:latin typeface="Times New Roman" panose="02020603050405020304" pitchFamily="18" charset="0"/>
                          <a:ea typeface="Times New Roman" panose="02020603050405020304" pitchFamily="18" charset="0"/>
                        </a:rPr>
                        <a:t>prior to authentication.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I2</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Approved</a:t>
                      </a:r>
                      <a:r>
                        <a:rPr lang="en-US" sz="1200" dirty="0">
                          <a:solidFill>
                            <a:srgbClr val="000000"/>
                          </a:solidFill>
                          <a:effectLst/>
                          <a:latin typeface="Times New Roman" panose="02020603050405020304" pitchFamily="18" charset="0"/>
                          <a:ea typeface="Times New Roman" panose="02020603050405020304" pitchFamily="18" charset="0"/>
                        </a:rPr>
                        <a:t> </a:t>
                      </a:r>
                    </a:p>
                  </a:txBody>
                  <a:tcPr marL="68580" marR="68580" marT="0" marB="0" anchor="ct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020851281"/>
                  </a:ext>
                </a:extLst>
              </a:tr>
              <a:tr h="96837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l">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400" b="1" kern="1200" dirty="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400" kern="1200" dirty="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solidFill>
                            <a:srgbClr val="000000"/>
                          </a:solidFill>
                          <a:effectLst/>
                          <a:latin typeface="Times New Roman" panose="02020603050405020304" pitchFamily="18" charset="0"/>
                          <a:ea typeface="Times New Roman" panose="02020603050405020304" pitchFamily="18" charset="0"/>
                        </a:rPr>
                        <a:t>I2</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Approved</a:t>
                      </a:r>
                      <a:r>
                        <a:rPr lang="en-US" sz="1200" dirty="0">
                          <a:solidFill>
                            <a:srgbClr val="000000"/>
                          </a:solidFill>
                          <a:effectLst/>
                          <a:latin typeface="Times New Roman" panose="02020603050405020304" pitchFamily="18" charset="0"/>
                          <a:ea typeface="Times New Roman" panose="02020603050405020304" pitchFamily="18" charset="0"/>
                        </a:rPr>
                        <a:t> </a:t>
                      </a:r>
                    </a:p>
                  </a:txBody>
                  <a:tcPr marL="68580" marR="68580" marT="0" marB="0" anchor="ct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39679148"/>
                  </a:ext>
                </a:extLst>
              </a:tr>
              <a:tr h="96837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l">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400" b="1" kern="1200" dirty="0">
                          <a:solidFill>
                            <a:srgbClr val="000000"/>
                          </a:solidFill>
                          <a:effectLst/>
                          <a:latin typeface="Times New Roman" panose="02020603050405020304" pitchFamily="18" charset="0"/>
                          <a:ea typeface="Times New Roman" panose="02020603050405020304" pitchFamily="18" charset="0"/>
                        </a:rPr>
                        <a:t>to</a:t>
                      </a:r>
                      <a:r>
                        <a:rPr lang="en-US" sz="1400" kern="1200" dirty="0">
                          <a:solidFill>
                            <a:srgbClr val="000000"/>
                          </a:solidFill>
                          <a:effectLst/>
                          <a:latin typeface="Times New Roman" panose="02020603050405020304" pitchFamily="18" charset="0"/>
                          <a:ea typeface="Times New Roman" panose="02020603050405020304" pitchFamily="18" charset="0"/>
                        </a:rPr>
                        <a:t> </a:t>
                      </a:r>
                      <a:r>
                        <a:rPr lang="en-US" sz="1400" b="1" kern="1200" dirty="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400" kern="1200" dirty="0">
                          <a:solidFill>
                            <a:srgbClr val="000000"/>
                          </a:solidFill>
                          <a:effectLst/>
                          <a:latin typeface="Times New Roman" panose="02020603050405020304" pitchFamily="18" charset="0"/>
                          <a:ea typeface="Times New Roman" panose="02020603050405020304" pitchFamily="18" charset="0"/>
                        </a:rPr>
                        <a:t>.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a:solidFill>
                            <a:srgbClr val="000000"/>
                          </a:solidFill>
                          <a:effectLst/>
                          <a:latin typeface="Times New Roman" panose="02020603050405020304" pitchFamily="18" charset="0"/>
                          <a:ea typeface="Times New Roman" panose="02020603050405020304" pitchFamily="18" charset="0"/>
                        </a:rPr>
                        <a:t>I2</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Approved</a:t>
                      </a:r>
                      <a:r>
                        <a:rPr lang="en-US" sz="1200" dirty="0">
                          <a:solidFill>
                            <a:srgbClr val="000000"/>
                          </a:solidFill>
                          <a:effectLst/>
                          <a:latin typeface="Times New Roman" panose="02020603050405020304" pitchFamily="18" charset="0"/>
                          <a:ea typeface="Times New Roman" panose="02020603050405020304" pitchFamily="18" charset="0"/>
                        </a:rPr>
                        <a:t> </a:t>
                      </a:r>
                    </a:p>
                  </a:txBody>
                  <a:tcPr marL="68580" marR="68580" marT="0" marB="0" anchor="ct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1172347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509336" y="1463040"/>
            <a:ext cx="7771680" cy="4205992"/>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64438369"/>
              </p:ext>
            </p:extLst>
          </p:nvPr>
        </p:nvGraphicFramePr>
        <p:xfrm>
          <a:off x="344106" y="2170701"/>
          <a:ext cx="8329862" cy="4092937"/>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245612">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Requirement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938260905"/>
                  </a:ext>
                </a:extLst>
              </a:tr>
              <a:tr h="90525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highlight>
                            <a:srgbClr val="FFFF00"/>
                          </a:highlight>
                          <a:latin typeface="Times New Roman" panose="02020603050405020304" pitchFamily="18" charset="0"/>
                          <a:ea typeface="MS Gothic" panose="020B0609070205080204" pitchFamily="49" charset="-128"/>
                        </a:rPr>
                        <a:t>11bi shall define a mechanism such that the BPE AP</a:t>
                      </a:r>
                      <a:r>
                        <a:rPr lang="en-US" sz="1400" strike="noStrike" kern="1200" dirty="0">
                          <a:solidFill>
                            <a:srgbClr val="000000"/>
                          </a:solidFill>
                          <a:effectLst/>
                          <a:highlight>
                            <a:srgbClr val="FFFF00"/>
                          </a:highlight>
                          <a:latin typeface="Times New Roman" panose="02020603050405020304" pitchFamily="18" charset="0"/>
                          <a:ea typeface="MS Gothic" panose="020B0609070205080204" pitchFamily="49" charset="-128"/>
                        </a:rPr>
                        <a:t> may exclude certain TBD elements when </a:t>
                      </a:r>
                      <a:r>
                        <a:rPr lang="en-US" sz="1400" kern="1200" dirty="0">
                          <a:solidFill>
                            <a:srgbClr val="000000"/>
                          </a:solidFill>
                          <a:effectLst/>
                          <a:highlight>
                            <a:srgbClr val="FFFF00"/>
                          </a:highlight>
                          <a:latin typeface="Times New Roman" panose="02020603050405020304" pitchFamily="18" charset="0"/>
                          <a:ea typeface="MS Gothic" panose="020B0609070205080204" pitchFamily="49" charset="-128"/>
                        </a:rPr>
                        <a:t>transmitting Beacon frames. </a:t>
                      </a:r>
                      <a:endParaRPr lang="en-US" sz="1400" dirty="0">
                        <a:solidFill>
                          <a:srgbClr val="000000"/>
                        </a:solidFill>
                        <a:effectLst/>
                        <a:highlight>
                          <a:srgbClr val="FFFF00"/>
                        </a:highligh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600" dirty="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I2, I6</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Proposed </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rPr>
                        <a:t>Needs further discussion 4/21/2022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b="1" dirty="0">
                          <a:solidFill>
                            <a:srgbClr val="000000"/>
                          </a:solidFill>
                          <a:effectLst/>
                          <a:highlight>
                            <a:srgbClr val="FFFF00"/>
                          </a:highlight>
                          <a:latin typeface="+mn-lt"/>
                          <a:ea typeface="Times New Roman" panose="02020603050405020304" pitchFamily="18" charset="0"/>
                        </a:rPr>
                        <a:t>Approved </a:t>
                      </a:r>
                      <a:r>
                        <a:rPr lang="en-US" sz="1200" b="0" dirty="0">
                          <a:solidFill>
                            <a:srgbClr val="000000"/>
                          </a:solidFill>
                          <a:effectLst/>
                          <a:highlight>
                            <a:srgbClr val="FFFF00"/>
                          </a:highlight>
                          <a:latin typeface="+mn-lt"/>
                          <a:ea typeface="Times New Roman" panose="02020603050405020304" pitchFamily="18" charset="0"/>
                        </a:rPr>
                        <a:t>(Motion #16, 13 July 2022)</a:t>
                      </a:r>
                    </a:p>
                  </a:txBody>
                  <a:tcPr marL="68580" marR="68580" marT="0" marB="0" anchor="ctr"/>
                </a:tc>
                <a:extLst>
                  <a:ext uri="{0D108BD9-81ED-4DB2-BD59-A6C34878D82A}">
                    <a16:rowId xmlns:a16="http://schemas.microsoft.com/office/drawing/2014/main" val="429492032"/>
                  </a:ext>
                </a:extLst>
              </a:tr>
              <a:tr h="113156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Approved</a:t>
                      </a: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(10 March 2022; SP Y15, N7, A14)</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 (tracks with R3)</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097572983"/>
                  </a:ext>
                </a:extLst>
              </a:tr>
              <a:tr h="90525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I2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Approved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099780037"/>
                  </a:ext>
                </a:extLst>
              </a:tr>
              <a:tr h="90525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Approved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2844587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33663" y="1821282"/>
            <a:ext cx="7771680" cy="4114080"/>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723504319"/>
              </p:ext>
            </p:extLst>
          </p:nvPr>
        </p:nvGraphicFramePr>
        <p:xfrm>
          <a:off x="509337" y="2179468"/>
          <a:ext cx="7896006" cy="447257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099259">
                  <a:extLst>
                    <a:ext uri="{9D8B030D-6E8A-4147-A177-3AD203B41FA5}">
                      <a16:colId xmlns:a16="http://schemas.microsoft.com/office/drawing/2014/main" val="3238484367"/>
                    </a:ext>
                  </a:extLst>
                </a:gridCol>
                <a:gridCol w="483833">
                  <a:extLst>
                    <a:ext uri="{9D8B030D-6E8A-4147-A177-3AD203B41FA5}">
                      <a16:colId xmlns:a16="http://schemas.microsoft.com/office/drawing/2014/main" val="293639291"/>
                    </a:ext>
                  </a:extLst>
                </a:gridCol>
                <a:gridCol w="648069">
                  <a:extLst>
                    <a:ext uri="{9D8B030D-6E8A-4147-A177-3AD203B41FA5}">
                      <a16:colId xmlns:a16="http://schemas.microsoft.com/office/drawing/2014/main" val="3298458658"/>
                    </a:ext>
                  </a:extLst>
                </a:gridCol>
                <a:gridCol w="1289891">
                  <a:extLst>
                    <a:ext uri="{9D8B030D-6E8A-4147-A177-3AD203B41FA5}">
                      <a16:colId xmlns:a16="http://schemas.microsoft.com/office/drawing/2014/main" val="3200096851"/>
                    </a:ext>
                  </a:extLst>
                </a:gridCol>
              </a:tblGrid>
              <a:tr h="26633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126463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26</a:t>
                      </a: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strike="sngStrike" kern="1200" dirty="0">
                          <a:solidFill>
                            <a:srgbClr val="000000"/>
                          </a:solidFill>
                          <a:effectLst/>
                          <a:latin typeface="Times New Roman" panose="02020603050405020304" pitchFamily="18" charset="0"/>
                          <a:ea typeface="MS Gothic" panose="020B0609070205080204" pitchFamily="49" charset="-128"/>
                        </a:rPr>
                        <a:t>Unicast management frames between a CPE AP and an associated CPE Client have the frame body encrypted post association. </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strike="sngStrike" kern="1200" dirty="0">
                          <a:solidFill>
                            <a:srgbClr val="000000"/>
                          </a:solidFill>
                          <a:effectLst/>
                          <a:latin typeface="Times New Roman" panose="02020603050405020304" pitchFamily="18" charset="0"/>
                          <a:ea typeface="MS Gothic" panose="020B0609070205080204" pitchFamily="49" charset="-128"/>
                        </a:rPr>
                        <a:t>(should have a list of affected frames? Protected frames assumed to be optional. Can there be protected versions of frames defined?)</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strike="sngStrike" dirty="0">
                          <a:solidFill>
                            <a:srgbClr val="000000"/>
                          </a:solidFill>
                          <a:effectLst/>
                          <a:latin typeface="Times New Roman" panose="02020603050405020304" pitchFamily="18" charset="0"/>
                          <a:ea typeface="Times New Roman" panose="02020603050405020304" pitchFamily="18" charset="0"/>
                        </a:rPr>
                        <a:t>Alternate text suggestion: 11bi shall define a protected version of unicast management frames between CPE AP and CPE Client post association. (list of the frames are TBD) </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p>
                      <a:r>
                        <a:rPr lang="en-US" sz="1200" dirty="0">
                          <a:solidFill>
                            <a:srgbClr val="000000"/>
                          </a:solidFill>
                          <a:effectLst/>
                          <a:highlight>
                            <a:srgbClr val="FFFF00"/>
                          </a:highlight>
                          <a:latin typeface="Times New Roman" panose="02020603050405020304" pitchFamily="18" charset="0"/>
                          <a:ea typeface="Times New Roman" panose="02020603050405020304" pitchFamily="18" charset="0"/>
                        </a:rPr>
                        <a:t>New </a:t>
                      </a:r>
                      <a:r>
                        <a:rPr lang="en-US" sz="1200" b="0" i="0" u="none" strike="noStrike" cap="none" spc="0" baseline="0" dirty="0">
                          <a:solidFill>
                            <a:srgbClr val="000000"/>
                          </a:solidFill>
                          <a:effectLst/>
                          <a:highlight>
                            <a:srgbClr val="FFFF00"/>
                          </a:highlight>
                          <a:uFillTx/>
                          <a:latin typeface="Times New Roman" panose="02020603050405020304" pitchFamily="18" charset="0"/>
                          <a:ea typeface="Times New Roman" panose="02020603050405020304" pitchFamily="18" charset="0"/>
                          <a:cs typeface="+mn-cs"/>
                          <a:sym typeface="Helvetica"/>
                        </a:rPr>
                        <a:t>proposal - </a:t>
                      </a: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11bi shall define an optional protected version of the following unicast management frames between a CPE AP and an associated CPE Client:</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Notify Channel Width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SM Power save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CSI frame</a:t>
                      </a:r>
                    </a:p>
                    <a:p>
                      <a:pPr marL="171450" lvl="0" indent="-171450">
                        <a:buFont typeface="Arial" panose="020B0604020202020204" pitchFamily="34" charset="0"/>
                        <a:buChar char="•"/>
                      </a:pPr>
                      <a:r>
                        <a:rPr lang="en-US" sz="1200" b="0" i="0" u="none" strike="noStrike" cap="none" spc="0" baseline="0" dirty="0" err="1">
                          <a:solidFill>
                            <a:srgbClr val="000000"/>
                          </a:solidFill>
                          <a:effectLst/>
                          <a:highlight>
                            <a:srgbClr val="FFFF00"/>
                          </a:highlight>
                          <a:uFillTx/>
                          <a:latin typeface="Times New Roman" panose="02020603050405020304" pitchFamily="18" charset="0"/>
                          <a:ea typeface="+mn-ea"/>
                          <a:cs typeface="+mn-cs"/>
                          <a:sym typeface="Helvetica"/>
                        </a:rPr>
                        <a:t>Noncompressed</a:t>
                      </a: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 Beamforming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Compressed Beamforming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VHT Compressed Beamforming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Group ID Management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Operating Mode Notification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HE Compressed Beamforming/CQI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Quiet Time Period Action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EHT Compressed Beamforming/CQI frame</a:t>
                      </a:r>
                    </a:p>
                    <a:p>
                      <a:pPr marL="171450" lvl="0" indent="-171450">
                        <a:buFont typeface="Arial" panose="020B0604020202020204" pitchFamily="34" charset="0"/>
                        <a:buChar char="•"/>
                      </a:pPr>
                      <a:r>
                        <a:rPr lang="en-US" sz="1200" b="0" i="0" u="none" strike="noStrike" cap="none" spc="0" baseline="0" dirty="0">
                          <a:solidFill>
                            <a:srgbClr val="000000"/>
                          </a:solidFill>
                          <a:effectLst/>
                          <a:highlight>
                            <a:srgbClr val="FFFF00"/>
                          </a:highlight>
                          <a:uFillTx/>
                          <a:latin typeface="Times New Roman" panose="02020603050405020304" pitchFamily="18" charset="0"/>
                          <a:ea typeface="+mn-ea"/>
                          <a:cs typeface="+mn-cs"/>
                          <a:sym typeface="Helvetica"/>
                        </a:rPr>
                        <a:t>Other unicast management frames may be considered</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Approved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May 26, 2022, revisited June 16, still needs more discussion.</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kern="1200" dirty="0">
                        <a:solidFill>
                          <a:srgbClr val="000000"/>
                        </a:solidFill>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b="1" dirty="0">
                          <a:solidFill>
                            <a:srgbClr val="000000"/>
                          </a:solidFill>
                          <a:effectLst/>
                          <a:highlight>
                            <a:srgbClr val="FFFF00"/>
                          </a:highlight>
                          <a:latin typeface="+mn-lt"/>
                          <a:ea typeface="Times New Roman" panose="02020603050405020304" pitchFamily="18" charset="0"/>
                        </a:rPr>
                        <a:t>Approved </a:t>
                      </a:r>
                      <a:r>
                        <a:rPr lang="en-US" sz="1000" b="0" dirty="0">
                          <a:solidFill>
                            <a:srgbClr val="000000"/>
                          </a:solidFill>
                          <a:effectLst/>
                          <a:highlight>
                            <a:srgbClr val="FFFF00"/>
                          </a:highlight>
                          <a:latin typeface="+mn-lt"/>
                          <a:ea typeface="Times New Roman" panose="02020603050405020304" pitchFamily="18" charset="0"/>
                        </a:rPr>
                        <a:t>(Motion #16, 13 July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bl>
          </a:graphicData>
        </a:graphic>
      </p:graphicFrame>
    </p:spTree>
    <p:extLst>
      <p:ext uri="{BB962C8B-B14F-4D97-AF65-F5344CB8AC3E}">
        <p14:creationId xmlns:p14="http://schemas.microsoft.com/office/powerpoint/2010/main" val="37956464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973686172"/>
              </p:ext>
            </p:extLst>
          </p:nvPr>
        </p:nvGraphicFramePr>
        <p:xfrm>
          <a:off x="509337" y="2361460"/>
          <a:ext cx="7896006" cy="2637519"/>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602109">
                  <a:extLst>
                    <a:ext uri="{9D8B030D-6E8A-4147-A177-3AD203B41FA5}">
                      <a16:colId xmlns:a16="http://schemas.microsoft.com/office/drawing/2014/main" val="3238484367"/>
                    </a:ext>
                  </a:extLst>
                </a:gridCol>
                <a:gridCol w="523783">
                  <a:extLst>
                    <a:ext uri="{9D8B030D-6E8A-4147-A177-3AD203B41FA5}">
                      <a16:colId xmlns:a16="http://schemas.microsoft.com/office/drawing/2014/main" val="293639291"/>
                    </a:ext>
                  </a:extLst>
                </a:gridCol>
                <a:gridCol w="674702">
                  <a:extLst>
                    <a:ext uri="{9D8B030D-6E8A-4147-A177-3AD203B41FA5}">
                      <a16:colId xmlns:a16="http://schemas.microsoft.com/office/drawing/2014/main" val="3298458658"/>
                    </a:ext>
                  </a:extLst>
                </a:gridCol>
                <a:gridCol w="1720458">
                  <a:extLst>
                    <a:ext uri="{9D8B030D-6E8A-4147-A177-3AD203B41FA5}">
                      <a16:colId xmlns:a16="http://schemas.microsoft.com/office/drawing/2014/main" val="3200096851"/>
                    </a:ext>
                  </a:extLst>
                </a:gridCol>
              </a:tblGrid>
              <a:tr h="26633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110655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sngStrike" kern="1200" dirty="0">
                          <a:solidFill>
                            <a:schemeClr val="bg1">
                              <a:lumMod val="75000"/>
                            </a:schemeClr>
                          </a:solidFill>
                          <a:effectLst/>
                          <a:latin typeface="Times New Roman" panose="02020603050405020304" pitchFamily="18" charset="0"/>
                          <a:ea typeface="MS Gothic" panose="020B0609070205080204" pitchFamily="49" charset="-128"/>
                        </a:rPr>
                        <a:t>11bi shall define a mechanism for a CPE Client to reset the Scrambler Seed when its MAC address is changed in Associate STA State 4, without any loss of connection.</a:t>
                      </a:r>
                    </a:p>
                    <a:p>
                      <a:pPr marL="0" marR="0" lvl="0" indent="0" algn="just" defTabSz="914400" rtl="0" eaLnBrk="1" fontAlgn="auto" latinLnBrk="0" hangingPunct="1">
                        <a:lnSpc>
                          <a:spcPct val="1000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chemeClr val="bg1">
                              <a:lumMod val="75000"/>
                            </a:schemeClr>
                          </a:solidFill>
                          <a:effectLst/>
                          <a:latin typeface="Times New Roman" panose="02020603050405020304" pitchFamily="18" charset="0"/>
                          <a:ea typeface="MS Gothic" panose="020B0609070205080204" pitchFamily="49" charset="-128"/>
                        </a:rPr>
                        <a:t>(9)-</a:t>
                      </a: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chemeClr val="bg1">
                              <a:lumMod val="75000"/>
                            </a:schemeClr>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chemeClr val="bg1">
                              <a:lumMod val="75000"/>
                            </a:schemeClr>
                          </a:solidFill>
                          <a:effectLst/>
                          <a:latin typeface="Times New Roman" panose="02020603050405020304" pitchFamily="18" charset="0"/>
                          <a:ea typeface="MS Gothic" panose="020B0609070205080204" pitchFamily="49" charset="-128"/>
                        </a:rPr>
                        <a:t>Associate STA State 4</a:t>
                      </a: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chemeClr val="bg1">
                            <a:lumMod val="75000"/>
                          </a:schemeClr>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chemeClr val="bg1">
                            <a:lumMod val="75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I3, I2, I7</a:t>
                      </a:r>
                      <a:endParaRPr lang="en-US" sz="1000" dirty="0">
                        <a:solidFill>
                          <a:schemeClr val="bg1">
                            <a:lumMod val="75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Proposed </a:t>
                      </a:r>
                      <a:endParaRPr lang="en-US" sz="1000" dirty="0">
                        <a:solidFill>
                          <a:schemeClr val="bg1">
                            <a:lumMod val="75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chemeClr val="bg1">
                              <a:lumMod val="75000"/>
                            </a:schemeClr>
                          </a:solidFill>
                          <a:effectLst/>
                          <a:latin typeface="Times New Roman" panose="02020603050405020304" pitchFamily="18" charset="0"/>
                          <a:ea typeface="Times New Roman" panose="02020603050405020304" pitchFamily="18" charset="0"/>
                        </a:rPr>
                        <a:t>Subsumed within req. 9. already motioned.</a:t>
                      </a:r>
                      <a:endParaRPr lang="en-US" sz="1000" dirty="0">
                        <a:solidFill>
                          <a:schemeClr val="bg1">
                            <a:lumMod val="75000"/>
                          </a:schemeClr>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a:t>
                      </a:r>
                      <a:r>
                        <a:rPr lang="en-US" sz="1000" b="1" kern="1200" dirty="0">
                          <a:solidFill>
                            <a:srgbClr val="000000"/>
                          </a:solidFill>
                          <a:effectLst/>
                          <a:latin typeface="Times New Roman" panose="02020603050405020304" pitchFamily="18" charset="0"/>
                          <a:ea typeface="MS Gothic" panose="020B0609070205080204" pitchFamily="49" charset="-128"/>
                        </a:rPr>
                        <a:t>separate</a:t>
                      </a:r>
                      <a:r>
                        <a:rPr lang="en-US" sz="1000" kern="1200" dirty="0">
                          <a:solidFill>
                            <a:srgbClr val="000000"/>
                          </a:solidFill>
                          <a:effectLst/>
                          <a:latin typeface="Times New Roman" panose="02020603050405020304" pitchFamily="18" charset="0"/>
                          <a:ea typeface="MS Gothic" panose="020B0609070205080204" pitchFamily="49" charset="-128"/>
                        </a:rPr>
                        <a:t> MAC addresses for ongoing sensing measurements </a:t>
                      </a:r>
                      <a:r>
                        <a:rPr lang="en-US" sz="1000" b="1" kern="1200" dirty="0">
                          <a:solidFill>
                            <a:srgbClr val="000000"/>
                          </a:solidFill>
                          <a:effectLst/>
                          <a:latin typeface="Times New Roman" panose="02020603050405020304" pitchFamily="18" charset="0"/>
                          <a:ea typeface="MS Gothic" panose="020B0609070205080204" pitchFamily="49" charset="-128"/>
                        </a:rPr>
                        <a:t>versus</a:t>
                      </a:r>
                      <a:r>
                        <a:rPr lang="en-US" sz="1000" kern="1200" dirty="0">
                          <a:solidFill>
                            <a:srgbClr val="000000"/>
                          </a:solidFill>
                          <a:effectLst/>
                          <a:latin typeface="Times New Roman" panose="02020603050405020304" pitchFamily="18" charset="0"/>
                          <a:ea typeface="MS Gothic" panose="020B0609070205080204" pitchFamily="49" charset="-128"/>
                        </a:rPr>
                        <a:t> data transmissions. (</a:t>
                      </a:r>
                      <a:r>
                        <a:rPr lang="en-US" sz="1000" kern="1200" dirty="0" err="1">
                          <a:solidFill>
                            <a:srgbClr val="000000"/>
                          </a:solidFill>
                          <a:effectLst/>
                          <a:latin typeface="Times New Roman" panose="02020603050405020304" pitchFamily="18" charset="0"/>
                          <a:ea typeface="MS Gothic" panose="020B0609070205080204" pitchFamily="49" charset="-128"/>
                        </a:rPr>
                        <a:t>TGbf</a:t>
                      </a:r>
                      <a:r>
                        <a:rPr lang="en-US" sz="1000" kern="1200" dirty="0">
                          <a:solidFill>
                            <a:srgbClr val="000000"/>
                          </a:solidFill>
                          <a:effectLst/>
                          <a:latin typeface="Times New Roman" panose="02020603050405020304" pitchFamily="18" charset="0"/>
                          <a:ea typeface="MS Gothic" panose="020B0609070205080204" pitchFamily="49" charset="-128"/>
                        </a:rPr>
                        <a:t> sensing, </a:t>
                      </a:r>
                      <a:r>
                        <a:rPr lang="en-US" sz="1000" kern="1200" dirty="0" err="1">
                          <a:solidFill>
                            <a:srgbClr val="000000"/>
                          </a:solidFill>
                          <a:effectLst/>
                          <a:latin typeface="Times New Roman" panose="02020603050405020304" pitchFamily="18" charset="0"/>
                          <a:ea typeface="MS Gothic" panose="020B0609070205080204" pitchFamily="49" charset="-128"/>
                        </a:rPr>
                        <a:t>TGaz</a:t>
                      </a:r>
                      <a:r>
                        <a:rPr lang="en-US" sz="1000" kern="1200" dirty="0">
                          <a:solidFill>
                            <a:srgbClr val="000000"/>
                          </a:solidFill>
                          <a:effectLst/>
                          <a:latin typeface="Times New Roman" panose="02020603050405020304" pitchFamily="18" charset="0"/>
                          <a:ea typeface="MS Gothic" panose="020B0609070205080204" pitchFamily="49" charset="-128"/>
                        </a:rPr>
                        <a:t> location determination)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 revisited June 16, still needs more discussion.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2880441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738657" y="1743175"/>
            <a:ext cx="7771680" cy="4114080"/>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099831"/>
          <a:ext cx="7896006" cy="4258504"/>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the BPE AP to transmit only encrypted management frames, for example beacons, discovery frames, etc.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BPE APs to randomize Beacon transmission times. (mobile AP)</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the BPE Client and BPE AP to fast active and passive scan available PBE APs in the channel.</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new RNR element to include obfuscated BPE AP identifiers for out-of-the-band discovery of the BPE AP.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BPE-F-111bi shall define a mechanism for BPE APs and BPE Clients to use different MAC addresses for ongoing sensing measurements and data transmissions.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I2, I6, I7, I8</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 I7, I8</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Postponed for now.</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14848862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23637" y="1751762"/>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698691469"/>
              </p:ext>
            </p:extLst>
          </p:nvPr>
        </p:nvGraphicFramePr>
        <p:xfrm>
          <a:off x="568752" y="2296931"/>
          <a:ext cx="7896006" cy="4166937"/>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3619416">
                  <a:extLst>
                    <a:ext uri="{9D8B030D-6E8A-4147-A177-3AD203B41FA5}">
                      <a16:colId xmlns:a16="http://schemas.microsoft.com/office/drawing/2014/main" val="3238484367"/>
                    </a:ext>
                  </a:extLst>
                </a:gridCol>
                <a:gridCol w="417251">
                  <a:extLst>
                    <a:ext uri="{9D8B030D-6E8A-4147-A177-3AD203B41FA5}">
                      <a16:colId xmlns:a16="http://schemas.microsoft.com/office/drawing/2014/main" val="293639291"/>
                    </a:ext>
                  </a:extLst>
                </a:gridCol>
                <a:gridCol w="621437">
                  <a:extLst>
                    <a:ext uri="{9D8B030D-6E8A-4147-A177-3AD203B41FA5}">
                      <a16:colId xmlns:a16="http://schemas.microsoft.com/office/drawing/2014/main" val="3298458658"/>
                    </a:ext>
                  </a:extLst>
                </a:gridCol>
                <a:gridCol w="286294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800" b="1" kern="1200" dirty="0">
                          <a:solidFill>
                            <a:srgbClr val="000000"/>
                          </a:solidFill>
                          <a:effectLst/>
                          <a:latin typeface="Times New Roman" panose="02020603050405020304" pitchFamily="18" charset="0"/>
                          <a:ea typeface="MS Gothic" panose="020B0609070205080204" pitchFamily="49" charset="-128"/>
                        </a:rPr>
                        <a:t>to change 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when reassociating from a CPE AP to another CPE AP within the same ESS.</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Note: may consider APs outside of ESS in other discussions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Approved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a:t>
                      </a:r>
                      <a:r>
                        <a:rPr lang="en-US" sz="800" kern="1200" dirty="0">
                          <a:solidFill>
                            <a:srgbClr val="000000"/>
                          </a:solidFill>
                          <a:effectLst/>
                          <a:latin typeface="Times New Roman" panose="02020603050405020304" pitchFamily="18" charset="0"/>
                          <a:ea typeface="MS Gothic" panose="020B0609070205080204" pitchFamily="49" charset="-128"/>
                        </a:rPr>
                        <a:t> </a:t>
                      </a:r>
                      <a:r>
                        <a:rPr lang="en-US" sz="800" b="1" kern="1200" dirty="0">
                          <a:solidFill>
                            <a:srgbClr val="000000"/>
                          </a:solidFill>
                          <a:effectLst/>
                          <a:latin typeface="Times New Roman" panose="02020603050405020304" pitchFamily="18" charset="0"/>
                          <a:ea typeface="MS Gothic" panose="020B0609070205080204" pitchFamily="49" charset="-128"/>
                        </a:rPr>
                        <a:t>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Approved</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 the OTA MAC Addresses of a set of associated CPE Client’s </a:t>
                      </a:r>
                      <a:r>
                        <a:rPr lang="en-US" sz="800" kern="1200" dirty="0">
                          <a:solidFill>
                            <a:srgbClr val="000000"/>
                          </a:solidFill>
                          <a:effectLst/>
                          <a:latin typeface="Times New Roman" panose="02020603050405020304" pitchFamily="18" charset="0"/>
                          <a:ea typeface="MS Gothic" panose="020B0609070205080204" pitchFamily="49" charset="-128"/>
                        </a:rPr>
                        <a:t>in the BSS (those CPE Clients in Associate STA State 4) without any loss of connection</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Approved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Reworded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Approved</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transmitted PN</a:t>
                      </a:r>
                      <a:r>
                        <a:rPr lang="en-US" sz="8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Approved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CPE Client’s AID </a:t>
                      </a:r>
                      <a:r>
                        <a:rPr lang="en-US" sz="800" kern="1200" dirty="0">
                          <a:solidFill>
                            <a:srgbClr val="000000"/>
                          </a:solidFill>
                          <a:effectLst/>
                          <a:latin typeface="Times New Roman" panose="02020603050405020304" pitchFamily="18" charset="0"/>
                          <a:ea typeface="Times New Roman" panose="02020603050405020304" pitchFamily="18" charset="0"/>
                        </a:rPr>
                        <a:t>to an uncorrelated new value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Approved</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a:t>
                      </a:r>
                      <a:r>
                        <a:rPr lang="en-US" sz="800" kern="1200" dirty="0">
                          <a:solidFill>
                            <a:srgbClr val="000000"/>
                          </a:solidFill>
                          <a:effectLst/>
                          <a:highlight>
                            <a:srgbClr val="FFFF00"/>
                          </a:highlight>
                          <a:latin typeface="Times New Roman" panose="02020603050405020304" pitchFamily="18" charset="0"/>
                          <a:ea typeface="Times New Roman" panose="02020603050405020304" pitchFamily="18" charset="0"/>
                        </a:rPr>
                        <a:t>Client’s DS MAC Address </a:t>
                      </a:r>
                      <a:r>
                        <a:rPr lang="en-US" sz="800" kern="1200" dirty="0">
                          <a:solidFill>
                            <a:srgbClr val="000000"/>
                          </a:solidFill>
                          <a:effectLst/>
                          <a:latin typeface="Times New Roman" panose="02020603050405020304" pitchFamily="18" charset="0"/>
                          <a:ea typeface="Times New Roman" panose="02020603050405020304" pitchFamily="18" charset="0"/>
                        </a:rPr>
                        <a:t>without the CPE Client’s DS MAC Address being transmitted in the clear.</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Approved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8750760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9810" y="1692756"/>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173687259"/>
              </p:ext>
            </p:extLst>
          </p:nvPr>
        </p:nvGraphicFramePr>
        <p:xfrm>
          <a:off x="400727" y="2311328"/>
          <a:ext cx="7896006" cy="2590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503233">
                  <a:extLst>
                    <a:ext uri="{9D8B030D-6E8A-4147-A177-3AD203B41FA5}">
                      <a16:colId xmlns:a16="http://schemas.microsoft.com/office/drawing/2014/main" val="3238484367"/>
                    </a:ext>
                  </a:extLst>
                </a:gridCol>
                <a:gridCol w="546931">
                  <a:extLst>
                    <a:ext uri="{9D8B030D-6E8A-4147-A177-3AD203B41FA5}">
                      <a16:colId xmlns:a16="http://schemas.microsoft.com/office/drawing/2014/main" val="293639291"/>
                    </a:ext>
                  </a:extLst>
                </a:gridCol>
                <a:gridCol w="717847">
                  <a:extLst>
                    <a:ext uri="{9D8B030D-6E8A-4147-A177-3AD203B41FA5}">
                      <a16:colId xmlns:a16="http://schemas.microsoft.com/office/drawing/2014/main" val="3298458658"/>
                    </a:ext>
                  </a:extLst>
                </a:gridCol>
                <a:gridCol w="175304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t>
                      </a:r>
                      <a:r>
                        <a:rPr lang="en-US" sz="1000" b="1" kern="1200" dirty="0">
                          <a:solidFill>
                            <a:srgbClr val="000000"/>
                          </a:solidFill>
                          <a:effectLst/>
                          <a:latin typeface="Times New Roman" panose="02020603050405020304" pitchFamily="18" charset="0"/>
                          <a:ea typeface="Times New Roman" panose="02020603050405020304" pitchFamily="18" charset="0"/>
                        </a:rPr>
                        <a:t>a 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that is used  by the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and can be different for different ESS.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dirty="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Proposed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dirty="0">
                          <a:solidFill>
                            <a:srgbClr val="000000"/>
                          </a:solidFill>
                          <a:effectLst/>
                          <a:latin typeface="Times New Roman" panose="02020603050405020304" pitchFamily="18" charset="0"/>
                          <a:ea typeface="Times New Roman" panose="02020603050405020304" pitchFamily="18" charset="0"/>
                        </a:rPr>
                        <a:t>(10 March 2022)  </a:t>
                      </a:r>
                      <a:r>
                        <a:rPr lang="en-US" sz="1000" strike="sngStrike" dirty="0">
                          <a:solidFill>
                            <a:srgbClr val="000000"/>
                          </a:solidFill>
                          <a:effectLst/>
                          <a:latin typeface="Times New Roman" panose="02020603050405020304" pitchFamily="18" charset="0"/>
                          <a:ea typeface="Times New Roman" panose="02020603050405020304" pitchFamily="18" charset="0"/>
                        </a:rPr>
                        <a:t>To be motioned –agreed by unanimous consent 5/11/2022  </a:t>
                      </a: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p>
                  </a:txBody>
                  <a:tcPr marL="68580" marR="68580" marT="0" marB="0"/>
                </a:tc>
                <a:extLst>
                  <a:ext uri="{0D108BD9-81ED-4DB2-BD59-A6C34878D82A}">
                    <a16:rowId xmlns:a16="http://schemas.microsoft.com/office/drawing/2014/main" val="3020851281"/>
                  </a:ext>
                </a:extLst>
              </a:tr>
            </a:tbl>
          </a:graphicData>
        </a:graphic>
      </p:graphicFrame>
    </p:spTree>
    <p:extLst>
      <p:ext uri="{BB962C8B-B14F-4D97-AF65-F5344CB8AC3E}">
        <p14:creationId xmlns:p14="http://schemas.microsoft.com/office/powerpoint/2010/main" val="17162985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9810" y="1692756"/>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052182928"/>
              </p:ext>
            </p:extLst>
          </p:nvPr>
        </p:nvGraphicFramePr>
        <p:xfrm>
          <a:off x="400727" y="2311328"/>
          <a:ext cx="7896006" cy="4273728"/>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914905">
                  <a:extLst>
                    <a:ext uri="{9D8B030D-6E8A-4147-A177-3AD203B41FA5}">
                      <a16:colId xmlns:a16="http://schemas.microsoft.com/office/drawing/2014/main" val="3238484367"/>
                    </a:ext>
                  </a:extLst>
                </a:gridCol>
                <a:gridCol w="608121">
                  <a:extLst>
                    <a:ext uri="{9D8B030D-6E8A-4147-A177-3AD203B41FA5}">
                      <a16:colId xmlns:a16="http://schemas.microsoft.com/office/drawing/2014/main" val="293639291"/>
                    </a:ext>
                  </a:extLst>
                </a:gridCol>
                <a:gridCol w="727969">
                  <a:extLst>
                    <a:ext uri="{9D8B030D-6E8A-4147-A177-3AD203B41FA5}">
                      <a16:colId xmlns:a16="http://schemas.microsoft.com/office/drawing/2014/main" val="3298458658"/>
                    </a:ext>
                  </a:extLst>
                </a:gridCol>
                <a:gridCol w="1270057">
                  <a:extLst>
                    <a:ext uri="{9D8B030D-6E8A-4147-A177-3AD203B41FA5}">
                      <a16:colId xmlns:a16="http://schemas.microsoft.com/office/drawing/2014/main" val="3200096851"/>
                    </a:ext>
                  </a:extLst>
                </a:gridCol>
              </a:tblGrid>
              <a:tr h="158928">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Requirement</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Issue</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Status</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Information</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238391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strike="sngStrike" kern="1200" dirty="0">
                          <a:solidFill>
                            <a:srgbClr val="000000"/>
                          </a:solidFill>
                          <a:effectLst/>
                          <a:latin typeface="Times New Roman" panose="02020603050405020304" pitchFamily="18" charset="0"/>
                          <a:ea typeface="Times New Roman" panose="02020603050405020304" pitchFamily="18" charset="0"/>
                        </a:rPr>
                        <a:t>11bi shall define a mechanism to carry the </a:t>
                      </a:r>
                      <a:r>
                        <a:rPr lang="en-US" sz="1400" b="1" strike="sngStrike" kern="1200" dirty="0">
                          <a:solidFill>
                            <a:srgbClr val="000000"/>
                          </a:solidFill>
                          <a:effectLst/>
                          <a:latin typeface="Times New Roman" panose="02020603050405020304" pitchFamily="18" charset="0"/>
                          <a:ea typeface="Times New Roman" panose="02020603050405020304" pitchFamily="18" charset="0"/>
                        </a:rPr>
                        <a:t>private MAC address </a:t>
                      </a:r>
                      <a:r>
                        <a:rPr lang="en-US" sz="1400" strike="sngStrike" kern="1200" dirty="0">
                          <a:solidFill>
                            <a:srgbClr val="000000"/>
                          </a:solidFill>
                          <a:effectLst/>
                          <a:latin typeface="Times New Roman" panose="02020603050405020304" pitchFamily="18" charset="0"/>
                          <a:ea typeface="Times New Roman" panose="02020603050405020304" pitchFamily="18" charset="0"/>
                        </a:rPr>
                        <a:t>of 11bi non-AP STA or 11bi non-AP MLD </a:t>
                      </a:r>
                      <a:r>
                        <a:rPr lang="en-US" sz="1400" b="1" strike="sngStrike" kern="1200" dirty="0">
                          <a:solidFill>
                            <a:srgbClr val="000000"/>
                          </a:solidFill>
                          <a:effectLst/>
                          <a:latin typeface="Times New Roman" panose="02020603050405020304" pitchFamily="18" charset="0"/>
                          <a:ea typeface="Times New Roman" panose="02020603050405020304" pitchFamily="18" charset="0"/>
                        </a:rPr>
                        <a:t>for the DS </a:t>
                      </a:r>
                      <a:r>
                        <a:rPr lang="en-US" sz="1400" strike="sngStrike" kern="1200" dirty="0">
                          <a:solidFill>
                            <a:srgbClr val="000000"/>
                          </a:solidFill>
                          <a:effectLst/>
                          <a:latin typeface="Times New Roman" panose="02020603050405020304" pitchFamily="18" charset="0"/>
                          <a:ea typeface="Times New Roman" panose="02020603050405020304" pitchFamily="18" charset="0"/>
                        </a:rPr>
                        <a:t>in </a:t>
                      </a:r>
                      <a:r>
                        <a:rPr lang="en-US" sz="1400" b="1" strike="sngStrike" kern="1200" dirty="0">
                          <a:solidFill>
                            <a:srgbClr val="000000"/>
                          </a:solidFill>
                          <a:effectLst/>
                          <a:latin typeface="Times New Roman" panose="02020603050405020304" pitchFamily="18" charset="0"/>
                          <a:ea typeface="Times New Roman" panose="02020603050405020304" pitchFamily="18" charset="0"/>
                        </a:rPr>
                        <a:t>protected</a:t>
                      </a:r>
                      <a:r>
                        <a:rPr lang="en-US" sz="1400" strike="sngStrike" kern="1200" dirty="0">
                          <a:solidFill>
                            <a:srgbClr val="000000"/>
                          </a:solidFill>
                          <a:effectLst/>
                          <a:latin typeface="Times New Roman" panose="02020603050405020304" pitchFamily="18" charset="0"/>
                          <a:ea typeface="Times New Roman" panose="02020603050405020304" pitchFamily="18" charset="0"/>
                        </a:rPr>
                        <a:t> (Re)Association Request frame</a:t>
                      </a:r>
                      <a:r>
                        <a:rPr lang="en-US" sz="1400" strike="sngStrike" kern="1200" dirty="0">
                          <a:solidFill>
                            <a:srgbClr val="000000"/>
                          </a:solidFill>
                          <a:effectLst/>
                          <a:latin typeface="Times New Roman" panose="02020603050405020304" pitchFamily="18" charset="0"/>
                          <a:ea typeface="MS Gothic" panose="020B0609070205080204" pitchFamily="49" charset="-128"/>
                        </a:rPr>
                        <a:t>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strike="sngStrike" dirty="0">
                          <a:solidFill>
                            <a:srgbClr val="000000"/>
                          </a:solidFill>
                          <a:effectLst/>
                          <a:latin typeface="Times New Roman" panose="02020603050405020304" pitchFamily="18" charset="0"/>
                          <a:ea typeface="Times New Roman" panose="02020603050405020304" pitchFamily="18" charset="0"/>
                        </a:rPr>
                        <a:t> - 11bi shall define a mechanism to carry the private MAC address of a 11bi non-AP STA or a 11bi non-AP MLD for the DS in a protected management frame from the 11bi non-AP STA to a 11bi AP or from the 11bi non-AP MLD to a 11bi AP MLD.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400" dirty="0">
                        <a:solidFill>
                          <a:srgbClr val="000000"/>
                        </a:solidFill>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400" dirty="0">
                          <a:solidFill>
                            <a:srgbClr val="000000"/>
                          </a:solidFill>
                          <a:effectLst/>
                          <a:highlight>
                            <a:srgbClr val="FFFF00"/>
                          </a:highlight>
                          <a:latin typeface="Times New Roman" panose="02020603050405020304" pitchFamily="18" charset="0"/>
                          <a:ea typeface="Times New Roman" panose="02020603050405020304" pitchFamily="18" charset="0"/>
                        </a:rPr>
                        <a:t>New proposed text - 11bi shall define a mechanism to carry the DS MAC address of a 11bi non-AP STA or an 11bi non-AP MLD in a protected (Re)association Request frame (and any other TBD  protected management frames)  from the 11bi non-AP STA to a 11bi AP or from the 11bi non-AP MLD to a 11bi AP MLD.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a:solidFill>
                            <a:srgbClr val="000000"/>
                          </a:solidFill>
                          <a:effectLst/>
                          <a:latin typeface="Times New Roman" panose="02020603050405020304" pitchFamily="18" charset="0"/>
                          <a:ea typeface="Times New Roman" panose="02020603050405020304" pitchFamily="18" charset="0"/>
                        </a:rPr>
                        <a:t>I3 </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rPr>
                        <a:t> Proposed</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rPr>
                        <a:t>Proposed </a:t>
                      </a:r>
                      <a:r>
                        <a:rPr lang="en-US" sz="1100" dirty="0">
                          <a:solidFill>
                            <a:srgbClr val="000000"/>
                          </a:solidFill>
                          <a:effectLst/>
                          <a:latin typeface="Times New Roman" panose="02020603050405020304" pitchFamily="18" charset="0"/>
                          <a:ea typeface="Times New Roman" panose="02020603050405020304" pitchFamily="18" charset="0"/>
                        </a:rPr>
                        <a:t>– 22/109r3 (10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strike="noStrike" dirty="0">
                        <a:solidFill>
                          <a:srgbClr val="000000"/>
                        </a:solidFill>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100" b="1" dirty="0">
                          <a:solidFill>
                            <a:srgbClr val="000000"/>
                          </a:solidFill>
                          <a:effectLst/>
                          <a:highlight>
                            <a:srgbClr val="FFFF00"/>
                          </a:highlight>
                          <a:latin typeface="+mn-lt"/>
                          <a:ea typeface="Times New Roman" panose="02020603050405020304" pitchFamily="18" charset="0"/>
                        </a:rPr>
                        <a:t>Approved </a:t>
                      </a:r>
                      <a:r>
                        <a:rPr lang="en-US" sz="1100" b="0" dirty="0">
                          <a:solidFill>
                            <a:srgbClr val="000000"/>
                          </a:solidFill>
                          <a:effectLst/>
                          <a:highlight>
                            <a:srgbClr val="FFFF00"/>
                          </a:highlight>
                          <a:latin typeface="+mn-lt"/>
                          <a:ea typeface="Times New Roman" panose="02020603050405020304" pitchFamily="18" charset="0"/>
                        </a:rPr>
                        <a:t>(Motion #16, 13 July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1271421">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 (related to R6)</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rPr>
                        <a:t>I3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rPr>
                        <a:t>Approved</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rPr>
                        <a:t>Proposed </a:t>
                      </a:r>
                      <a:r>
                        <a:rPr lang="en-US" sz="1100" dirty="0">
                          <a:solidFill>
                            <a:srgbClr val="000000"/>
                          </a:solidFill>
                          <a:effectLst/>
                          <a:latin typeface="Times New Roman" panose="02020603050405020304" pitchFamily="18" charset="0"/>
                          <a:ea typeface="Times New Roman" panose="02020603050405020304" pitchFamily="18" charset="0"/>
                        </a:rPr>
                        <a:t>– 22/109r3 (10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1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100" b="1" i="0" u="none" strike="noStrike" cap="none" spc="0" baseline="0" dirty="0">
                          <a:solidFill>
                            <a:schemeClr val="tx1"/>
                          </a:solidFill>
                          <a:effectLst/>
                          <a:uFillTx/>
                          <a:latin typeface="+mn-lt"/>
                          <a:ea typeface="+mn-ea"/>
                          <a:cs typeface="+mn-cs"/>
                          <a:sym typeface="Helvetica"/>
                        </a:rPr>
                        <a:t>Approved</a:t>
                      </a:r>
                      <a:r>
                        <a:rPr lang="en-GB" sz="1100" b="0" i="0" u="none" strike="noStrike" cap="none" spc="0" baseline="0" dirty="0">
                          <a:solidFill>
                            <a:schemeClr val="tx1"/>
                          </a:solidFill>
                          <a:effectLst/>
                          <a:uFillTx/>
                          <a:latin typeface="+mn-lt"/>
                          <a:ea typeface="+mn-ea"/>
                          <a:cs typeface="+mn-cs"/>
                          <a:sym typeface="Helvetica"/>
                        </a:rPr>
                        <a:t> (Motion #13, 13 May 2022)</a:t>
                      </a:r>
                      <a:endParaRPr lang="en-US" sz="600" dirty="0">
                        <a:solidFill>
                          <a:srgbClr val="000000"/>
                        </a:solidFill>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24357326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961411029"/>
              </p:ext>
            </p:extLst>
          </p:nvPr>
        </p:nvGraphicFramePr>
        <p:xfrm>
          <a:off x="509337" y="2995066"/>
          <a:ext cx="7896006" cy="2438400"/>
        </p:xfrm>
        <a:graphic>
          <a:graphicData uri="http://schemas.openxmlformats.org/drawingml/2006/table">
            <a:tbl>
              <a:tblPr firstRow="1" firstCol="1" bandRow="1">
                <a:tableStyleId>{5940675A-B579-460E-94D1-54222C63F5DA}</a:tableStyleId>
              </a:tblPr>
              <a:tblGrid>
                <a:gridCol w="388130">
                  <a:extLst>
                    <a:ext uri="{9D8B030D-6E8A-4147-A177-3AD203B41FA5}">
                      <a16:colId xmlns:a16="http://schemas.microsoft.com/office/drawing/2014/main" val="2573783961"/>
                    </a:ext>
                  </a:extLst>
                </a:gridCol>
                <a:gridCol w="4491279">
                  <a:extLst>
                    <a:ext uri="{9D8B030D-6E8A-4147-A177-3AD203B41FA5}">
                      <a16:colId xmlns:a16="http://schemas.microsoft.com/office/drawing/2014/main" val="3238484367"/>
                    </a:ext>
                  </a:extLst>
                </a:gridCol>
                <a:gridCol w="508201">
                  <a:extLst>
                    <a:ext uri="{9D8B030D-6E8A-4147-A177-3AD203B41FA5}">
                      <a16:colId xmlns:a16="http://schemas.microsoft.com/office/drawing/2014/main" val="293639291"/>
                    </a:ext>
                  </a:extLst>
                </a:gridCol>
                <a:gridCol w="779061">
                  <a:extLst>
                    <a:ext uri="{9D8B030D-6E8A-4147-A177-3AD203B41FA5}">
                      <a16:colId xmlns:a16="http://schemas.microsoft.com/office/drawing/2014/main" val="3298458658"/>
                    </a:ext>
                  </a:extLst>
                </a:gridCol>
                <a:gridCol w="172933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Requirement</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Issue</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Status</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Information</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27534">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200" b="0" i="0" u="none" strike="noStrike" cap="none" spc="0" baseline="0" dirty="0">
                        <a:solidFill>
                          <a:schemeClr val="tx1"/>
                        </a:solidFill>
                        <a:effectLst/>
                        <a:uFillTx/>
                        <a:latin typeface="+mn-lt"/>
                        <a:ea typeface="+mn-ea"/>
                        <a:cs typeface="+mn-cs"/>
                        <a:sym typeface="Helvetica"/>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b="0" i="0" u="none" strike="noStrike" cap="none" spc="0" baseline="0" dirty="0">
                          <a:solidFill>
                            <a:schemeClr val="tx1"/>
                          </a:solidFill>
                          <a:effectLst/>
                          <a:uFillTx/>
                          <a:latin typeface="+mn-lt"/>
                          <a:ea typeface="+mn-ea"/>
                          <a:cs typeface="+mn-cs"/>
                          <a:sym typeface="Helvetica"/>
                        </a:rPr>
                        <a:t>11bi shall define or reuse a mechanism for CPE Clients and CPE APs to protect the SA/DA values from exposure OTA to 3rd parties.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Approved</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 5/12/2022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1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100" b="1" i="0" u="none" strike="noStrike" cap="none" spc="0" baseline="0" dirty="0">
                          <a:solidFill>
                            <a:schemeClr val="tx1"/>
                          </a:solidFill>
                          <a:effectLst/>
                          <a:uFillTx/>
                          <a:latin typeface="+mn-lt"/>
                          <a:ea typeface="+mn-ea"/>
                          <a:cs typeface="+mn-cs"/>
                          <a:sym typeface="Helvetica"/>
                        </a:rPr>
                        <a:t>Approved</a:t>
                      </a:r>
                      <a:r>
                        <a:rPr lang="en-GB" sz="1100" b="0" i="0" u="none" strike="noStrike" cap="none" spc="0" baseline="0" dirty="0">
                          <a:solidFill>
                            <a:schemeClr val="tx1"/>
                          </a:solidFill>
                          <a:effectLst/>
                          <a:uFillTx/>
                          <a:latin typeface="+mn-lt"/>
                          <a:ea typeface="+mn-ea"/>
                          <a:cs typeface="+mn-cs"/>
                          <a:sym typeface="Helvetica"/>
                        </a:rPr>
                        <a:t> (Motion #14, 13 May 2022)</a:t>
                      </a:r>
                      <a:endParaRPr lang="en-US" sz="6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strike="sngStrike" kern="1200" dirty="0">
                          <a:solidFill>
                            <a:schemeClr val="bg1">
                              <a:lumMod val="75000"/>
                            </a:schemeClr>
                          </a:solidFill>
                          <a:effectLst/>
                          <a:latin typeface="Times New Roman" panose="02020603050405020304" pitchFamily="18" charset="0"/>
                          <a:ea typeface="MS Gothic" panose="020B0609070205080204" pitchFamily="49" charset="-128"/>
                        </a:rPr>
                        <a:t>11bi shall define or reuse a mechanism for CPE Clients and CPE APs to transmit and receive other </a:t>
                      </a:r>
                      <a:r>
                        <a:rPr lang="en-US" sz="1100" strike="sngStrike" kern="1200" dirty="0">
                          <a:solidFill>
                            <a:schemeClr val="bg1">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rPr>
                        <a:t>DS MAC Addresses indicated </a:t>
                      </a:r>
                      <a:r>
                        <a:rPr lang="en-US" sz="1100" strike="sngStrike" kern="1200" dirty="0">
                          <a:solidFill>
                            <a:schemeClr val="bg1">
                              <a:lumMod val="75000"/>
                            </a:schemeClr>
                          </a:solidFill>
                          <a:effectLst/>
                          <a:latin typeface="Times New Roman" panose="02020603050405020304" pitchFamily="18" charset="0"/>
                          <a:ea typeface="MS Gothic" panose="020B0609070205080204" pitchFamily="49" charset="-128"/>
                        </a:rPr>
                        <a:t>in the SA or DA fields (if present) in protected form on both the downlink and uplink.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Covered in 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 (9 March 2022) deferred for off-line discussion</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chemeClr val="bg1">
                              <a:lumMod val="75000"/>
                            </a:schemeClr>
                          </a:solidFill>
                          <a:effectLst/>
                          <a:latin typeface="Times New Roman" panose="02020603050405020304" pitchFamily="18" charset="0"/>
                          <a:ea typeface="Times New Roman" panose="02020603050405020304" pitchFamily="18" charset="0"/>
                        </a:rPr>
                        <a:t>Subsumed into 13 May 13,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20064851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003428687"/>
              </p:ext>
            </p:extLst>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Approved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Approved</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545045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July Plenary Session 2022</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177800" y="898770"/>
            <a:ext cx="7771680" cy="4555529"/>
          </a:xfrm>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209400148"/>
              </p:ext>
            </p:extLst>
          </p:nvPr>
        </p:nvGraphicFramePr>
        <p:xfrm>
          <a:off x="428057" y="1751762"/>
          <a:ext cx="8106343" cy="4989941"/>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773541">
                  <a:extLst>
                    <a:ext uri="{9D8B030D-6E8A-4147-A177-3AD203B41FA5}">
                      <a16:colId xmlns:a16="http://schemas.microsoft.com/office/drawing/2014/main" val="3238484367"/>
                    </a:ext>
                  </a:extLst>
                </a:gridCol>
                <a:gridCol w="459347">
                  <a:extLst>
                    <a:ext uri="{9D8B030D-6E8A-4147-A177-3AD203B41FA5}">
                      <a16:colId xmlns:a16="http://schemas.microsoft.com/office/drawing/2014/main" val="293639291"/>
                    </a:ext>
                  </a:extLst>
                </a:gridCol>
                <a:gridCol w="699752">
                  <a:extLst>
                    <a:ext uri="{9D8B030D-6E8A-4147-A177-3AD203B41FA5}">
                      <a16:colId xmlns:a16="http://schemas.microsoft.com/office/drawing/2014/main" val="3298458658"/>
                    </a:ext>
                  </a:extLst>
                </a:gridCol>
                <a:gridCol w="1798749">
                  <a:extLst>
                    <a:ext uri="{9D8B030D-6E8A-4147-A177-3AD203B41FA5}">
                      <a16:colId xmlns:a16="http://schemas.microsoft.com/office/drawing/2014/main" val="3200096851"/>
                    </a:ext>
                  </a:extLst>
                </a:gridCol>
              </a:tblGrid>
              <a:tr h="171397">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51419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51419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51419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chemeClr val="bg1">
                              <a:lumMod val="75000"/>
                            </a:schemeClr>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chemeClr val="bg1">
                              <a:lumMod val="75000"/>
                            </a:schemeClr>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chemeClr val="bg1">
                            <a:lumMod val="75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chemeClr val="bg1">
                              <a:lumMod val="75000"/>
                            </a:schemeClr>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chemeClr val="bg1">
                              <a:lumMod val="75000"/>
                            </a:schemeClr>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chemeClr val="bg1">
                              <a:lumMod val="75000"/>
                            </a:schemeClr>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chemeClr val="bg1">
                              <a:lumMod val="75000"/>
                            </a:schemeClr>
                          </a:solidFill>
                          <a:effectLst/>
                          <a:latin typeface="Times New Roman" panose="02020603050405020304" pitchFamily="18" charset="0"/>
                          <a:ea typeface="Times New Roman" panose="02020603050405020304" pitchFamily="18" charset="0"/>
                        </a:rPr>
                        <a:t> (9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chemeClr val="bg1">
                              <a:lumMod val="75000"/>
                            </a:schemeClr>
                          </a:solidFill>
                          <a:effectLst/>
                          <a:latin typeface="Times New Roman" panose="02020603050405020304" pitchFamily="18" charset="0"/>
                          <a:ea typeface="Times New Roman" panose="02020603050405020304" pitchFamily="18" charset="0"/>
                        </a:rPr>
                        <a:t>Combined into 18, July 13, 2022</a:t>
                      </a:r>
                    </a:p>
                  </a:txBody>
                  <a:tcPr marL="68580" marR="68580" marT="0" marB="0"/>
                </a:tc>
                <a:extLst>
                  <a:ext uri="{0D108BD9-81ED-4DB2-BD59-A6C34878D82A}">
                    <a16:rowId xmlns:a16="http://schemas.microsoft.com/office/drawing/2014/main" val="813791286"/>
                  </a:ext>
                </a:extLst>
              </a:tr>
              <a:tr h="51419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AP identification information while there are Clients associated, without disrupting the connectivity from the Clients, and/or clients in the process of associating.</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Approved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Approved Motion #17. July 13, 2022 </a:t>
                      </a:r>
                    </a:p>
                  </a:txBody>
                  <a:tcPr marL="68580" marR="68580" marT="0" marB="0"/>
                </a:tc>
                <a:extLst>
                  <a:ext uri="{0D108BD9-81ED-4DB2-BD59-A6C34878D82A}">
                    <a16:rowId xmlns:a16="http://schemas.microsoft.com/office/drawing/2014/main" val="429492032"/>
                  </a:ext>
                </a:extLst>
              </a:tr>
              <a:tr h="51419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51419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51419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51419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a:t>
                      </a:r>
                    </a:p>
                  </a:txBody>
                  <a:tcPr marL="68580" marR="68580"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highlight>
                            <a:srgbClr val="FFFF00"/>
                          </a:highlight>
                          <a:latin typeface="Times New Roman" panose="02020603050405020304" pitchFamily="18" charset="0"/>
                          <a:ea typeface="MS Gothic" panose="020B0609070205080204" pitchFamily="49" charset="-128"/>
                        </a:rPr>
                        <a:t>11bi shall define a mechanism for a BPE AP to change the OTA TSF (e.g., the TSF that is transmitted in the beacon) by a random value.</a:t>
                      </a:r>
                      <a:endParaRPr lang="en-US" sz="1000" dirty="0">
                        <a:solidFill>
                          <a:srgbClr val="000000"/>
                        </a:solidFill>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I6,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Approved</a:t>
                      </a: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b="1" dirty="0">
                          <a:solidFill>
                            <a:srgbClr val="000000"/>
                          </a:solidFill>
                          <a:effectLst/>
                          <a:highlight>
                            <a:srgbClr val="FFFF00"/>
                          </a:highlight>
                          <a:latin typeface="+mn-lt"/>
                          <a:ea typeface="Times New Roman" panose="02020603050405020304" pitchFamily="18" charset="0"/>
                        </a:rPr>
                        <a:t>Approved </a:t>
                      </a:r>
                      <a:r>
                        <a:rPr lang="en-US" sz="1000" b="0" dirty="0">
                          <a:solidFill>
                            <a:srgbClr val="000000"/>
                          </a:solidFill>
                          <a:effectLst/>
                          <a:highlight>
                            <a:srgbClr val="FFFF00"/>
                          </a:highlight>
                          <a:latin typeface="+mn-lt"/>
                          <a:ea typeface="Times New Roman" panose="02020603050405020304" pitchFamily="18" charset="0"/>
                        </a:rPr>
                        <a:t>(Motion #16, 13 July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39723996"/>
                  </a:ext>
                </a:extLst>
              </a:tr>
              <a:tr h="51419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16498251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33663" y="1751762"/>
            <a:ext cx="7771680" cy="4114080"/>
          </a:xfrm>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092874529"/>
              </p:ext>
            </p:extLst>
          </p:nvPr>
        </p:nvGraphicFramePr>
        <p:xfrm>
          <a:off x="509337" y="2372510"/>
          <a:ext cx="7896006" cy="277368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43847">
                  <a:extLst>
                    <a:ext uri="{9D8B030D-6E8A-4147-A177-3AD203B41FA5}">
                      <a16:colId xmlns:a16="http://schemas.microsoft.com/office/drawing/2014/main" val="3238484367"/>
                    </a:ext>
                  </a:extLst>
                </a:gridCol>
                <a:gridCol w="483577">
                  <a:extLst>
                    <a:ext uri="{9D8B030D-6E8A-4147-A177-3AD203B41FA5}">
                      <a16:colId xmlns:a16="http://schemas.microsoft.com/office/drawing/2014/main" val="293639291"/>
                    </a:ext>
                  </a:extLst>
                </a:gridCol>
                <a:gridCol w="773723">
                  <a:extLst>
                    <a:ext uri="{9D8B030D-6E8A-4147-A177-3AD203B41FA5}">
                      <a16:colId xmlns:a16="http://schemas.microsoft.com/office/drawing/2014/main" val="3298458658"/>
                    </a:ext>
                  </a:extLst>
                </a:gridCol>
                <a:gridCol w="181990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dirty="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kern="1200" dirty="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(details TBD) the transmitted TID on downlink and uplink in Associate STA State 4, without any loss of connection </a:t>
                      </a:r>
                      <a:r>
                        <a:rPr lang="en-US" sz="1000" u="none" kern="1200" dirty="0">
                          <a:solidFill>
                            <a:srgbClr val="000000"/>
                          </a:solidFill>
                          <a:effectLst/>
                          <a:latin typeface="Times New Roman" panose="02020603050405020304" pitchFamily="18" charset="0"/>
                          <a:ea typeface="Times New Roman" panose="02020603050405020304" pitchFamily="18" charset="0"/>
                        </a:rPr>
                        <a:t>when the OTA MAC address of the CPE Client is changed</a:t>
                      </a:r>
                      <a:r>
                        <a:rPr lang="en-US" sz="1000" u="none" kern="1200" dirty="0">
                          <a:solidFill>
                            <a:srgbClr val="000000"/>
                          </a:solidFill>
                          <a:effectLst/>
                          <a:latin typeface="Times New Roman" panose="02020603050405020304" pitchFamily="18" charset="0"/>
                          <a:ea typeface="MS Gothic" panose="020B0609070205080204" pitchFamily="49" charset="-128"/>
                        </a:rPr>
                        <a:t>.</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u="none"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I7</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Approved</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#14,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a:t>
                      </a:r>
                      <a:r>
                        <a:rPr lang="en-US" sz="1400" strike="noStrike" kern="1200" dirty="0">
                          <a:solidFill>
                            <a:srgbClr val="000000"/>
                          </a:solidFill>
                          <a:effectLst/>
                          <a:latin typeface="Times New Roman" panose="02020603050405020304" pitchFamily="18" charset="0"/>
                          <a:ea typeface="MS Gothic" panose="020B0609070205080204" pitchFamily="49" charset="-128"/>
                        </a:rPr>
                        <a:t>encrypt/</a:t>
                      </a:r>
                      <a:r>
                        <a:rPr lang="en-US" sz="1400" u="none" kern="1200" dirty="0">
                          <a:solidFill>
                            <a:srgbClr val="000000"/>
                          </a:solidFill>
                          <a:effectLst/>
                          <a:latin typeface="Times New Roman" panose="02020603050405020304" pitchFamily="18" charset="0"/>
                          <a:ea typeface="MS Gothic" panose="020B0609070205080204" pitchFamily="49" charset="-128"/>
                        </a:rPr>
                        <a:t>obfuscate (details TBD) </a:t>
                      </a:r>
                      <a:r>
                        <a:rPr lang="en-US" sz="1400" kern="1200" dirty="0">
                          <a:solidFill>
                            <a:srgbClr val="000000"/>
                          </a:solidFill>
                          <a:effectLst/>
                          <a:latin typeface="Times New Roman" panose="02020603050405020304" pitchFamily="18" charset="0"/>
                          <a:ea typeface="MS Gothic" panose="020B0609070205080204" pitchFamily="49" charset="-128"/>
                        </a:rPr>
                        <a:t>power save related MAC Header fields (PM, EOSP, MD).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23745185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498187273"/>
              </p:ext>
            </p:extLst>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3633423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endParaRPr lang="en-US" sz="1400" b="0" dirty="0"/>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endParaRPr lang="en-US" sz="1400" dirty="0"/>
          </a:p>
          <a:p>
            <a:pPr marL="457200" indent="-457200">
              <a:buFont typeface="Arial" panose="020B0604020202020204" pitchFamily="34" charset="0"/>
              <a:buChar char="•"/>
            </a:pPr>
            <a:r>
              <a:rPr lang="en-US" sz="1400" dirty="0"/>
              <a:t>R42 and R43 relate to I8 as well as other issues</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3496193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3408562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15</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May 802.11 Electronic Interim: 11-22/801r0,</a:t>
            </a:r>
          </a:p>
          <a:p>
            <a:r>
              <a:rPr lang="en-US" dirty="0" err="1"/>
              <a:t>TGbi</a:t>
            </a:r>
            <a:r>
              <a:rPr lang="en-US" dirty="0"/>
              <a:t> Teleconferences: 11-22/836r0 (26 May), 11-22/837r0 (2 June ), 11-22/906r0 (16 June)</a:t>
            </a:r>
            <a:endParaRPr lang="en-US" dirty="0">
              <a:solidFill>
                <a:schemeClr val="bg1">
                  <a:lumMod val="50000"/>
                </a:schemeClr>
              </a:solidFill>
              <a:sym typeface="Arial"/>
            </a:endParaRPr>
          </a:p>
          <a:p>
            <a:endParaRPr lang="en-US" dirty="0"/>
          </a:p>
          <a:p>
            <a:r>
              <a:rPr lang="en-US" dirty="0"/>
              <a:t>Mover: Po-Kai Huang</a:t>
            </a:r>
          </a:p>
          <a:p>
            <a:r>
              <a:rPr lang="en-US" dirty="0"/>
              <a:t>Second: Jerome Henry</a:t>
            </a:r>
          </a:p>
          <a:p>
            <a:endParaRPr lang="en-US" dirty="0"/>
          </a:p>
          <a:p>
            <a:r>
              <a:rPr lang="en-US" dirty="0">
                <a:solidFill>
                  <a:schemeClr val="tx1"/>
                </a:solidFill>
              </a:rPr>
              <a:t>Approved by unanimous consent, with 24 remote participants + 9 local</a:t>
            </a:r>
          </a:p>
        </p:txBody>
      </p:sp>
    </p:spTree>
    <p:extLst>
      <p:ext uri="{BB962C8B-B14F-4D97-AF65-F5344CB8AC3E}">
        <p14:creationId xmlns:p14="http://schemas.microsoft.com/office/powerpoint/2010/main" val="1087111931"/>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16</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requirements 16, 24, 26, 40a marked as “</a:t>
            </a:r>
            <a:r>
              <a:rPr lang="en-US" dirty="0">
                <a:latin typeface="Times New Roman" panose="02020603050405020304" pitchFamily="18" charset="0"/>
                <a:ea typeface="Times New Roman" panose="02020603050405020304" pitchFamily="18" charset="0"/>
              </a:rPr>
              <a:t>To be motioned –agreed by unanimous consent” in doc 22/0848r3 and doc 22/1021r2. The requirements were agreed upon June 1, 2022, July 12, 2022 and July 13, 2022. </a:t>
            </a:r>
          </a:p>
          <a:p>
            <a:pPr marL="0" indent="0">
              <a:buNone/>
            </a:pPr>
            <a:endParaRPr lang="en-US" dirty="0">
              <a:solidFill>
                <a:schemeClr val="bg1">
                  <a:lumMod val="50000"/>
                </a:schemeClr>
              </a:solidFill>
              <a:sym typeface="Arial"/>
            </a:endParaRPr>
          </a:p>
          <a:p>
            <a:endParaRPr lang="en-US" dirty="0"/>
          </a:p>
          <a:p>
            <a:r>
              <a:rPr lang="en-US" dirty="0"/>
              <a:t>Mover: Dan Harkins</a:t>
            </a:r>
          </a:p>
          <a:p>
            <a:r>
              <a:rPr lang="en-US" dirty="0"/>
              <a:t>Second: </a:t>
            </a:r>
            <a:r>
              <a:rPr lang="en-US" dirty="0" err="1"/>
              <a:t>Jouni</a:t>
            </a:r>
            <a:r>
              <a:rPr lang="en-US" dirty="0"/>
              <a:t> </a:t>
            </a:r>
            <a:r>
              <a:rPr lang="en-US" dirty="0" err="1"/>
              <a:t>Malinen</a:t>
            </a:r>
            <a:endParaRPr lang="en-US" dirty="0"/>
          </a:p>
          <a:p>
            <a:r>
              <a:rPr lang="en-US" dirty="0"/>
              <a:t>Approved by unanimous consent, July 13, 2022, 26 on-line and 5 local</a:t>
            </a:r>
          </a:p>
          <a:p>
            <a:endParaRPr lang="en-US" dirty="0"/>
          </a:p>
        </p:txBody>
      </p:sp>
    </p:spTree>
    <p:extLst>
      <p:ext uri="{BB962C8B-B14F-4D97-AF65-F5344CB8AC3E}">
        <p14:creationId xmlns:p14="http://schemas.microsoft.com/office/powerpoint/2010/main" val="2620536069"/>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17</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requirement 18 as updated from discussions in 22/1107r1</a:t>
            </a:r>
            <a:r>
              <a:rPr lang="en-US" dirty="0">
                <a:latin typeface="Times New Roman" panose="02020603050405020304" pitchFamily="18" charset="0"/>
                <a:ea typeface="Times New Roman" panose="02020603050405020304" pitchFamily="18" charset="0"/>
              </a:rPr>
              <a:t>. </a:t>
            </a:r>
          </a:p>
          <a:p>
            <a:pPr marL="0" indent="0">
              <a:buNone/>
            </a:pPr>
            <a:endParaRPr lang="en-US" dirty="0">
              <a:solidFill>
                <a:schemeClr val="bg1">
                  <a:lumMod val="50000"/>
                </a:schemeClr>
              </a:solidFill>
              <a:sym typeface="Arial"/>
            </a:endParaRPr>
          </a:p>
          <a:p>
            <a:endParaRPr lang="en-US" dirty="0"/>
          </a:p>
          <a:p>
            <a:r>
              <a:rPr lang="en-US" dirty="0"/>
              <a:t>Mover: Joseph Levy</a:t>
            </a:r>
          </a:p>
          <a:p>
            <a:r>
              <a:rPr lang="en-US" dirty="0"/>
              <a:t>Second: Luther Smith</a:t>
            </a:r>
          </a:p>
          <a:p>
            <a:r>
              <a:rPr lang="en-US" dirty="0"/>
              <a:t>Approved by unanimous consent,  28 on-line and 4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4250453"/>
          </a:xfrm>
        </p:spPr>
        <p:txBody>
          <a:bodyPr>
            <a:normAutofit/>
          </a:bodyPr>
          <a:lstStyle/>
          <a:p>
            <a:r>
              <a:rPr lang="en-US" dirty="0"/>
              <a:t>TG use case start:			March 2021</a:t>
            </a:r>
          </a:p>
          <a:p>
            <a:r>
              <a:rPr lang="en-US" dirty="0"/>
              <a:t>Use case completion:			February 2022</a:t>
            </a:r>
          </a:p>
          <a:p>
            <a:r>
              <a:rPr lang="en-US" dirty="0">
                <a:highlight>
                  <a:srgbClr val="FFFF00"/>
                </a:highlight>
              </a:rPr>
              <a:t>Features identified complete: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r>
              <a:rPr lang="en-US" dirty="0"/>
              <a:t>Timeline adjustment is to concentrate on closure of Requirement/Feature agreement; text submissions may begin but requirements submissions will have priority</a:t>
            </a:r>
          </a:p>
          <a:p>
            <a:pPr marL="0" indent="0">
              <a:buNone/>
            </a:pPr>
            <a:endParaRPr lang="en-US" dirty="0"/>
          </a:p>
        </p:txBody>
      </p:sp>
    </p:spTree>
    <p:extLst>
      <p:ext uri="{BB962C8B-B14F-4D97-AF65-F5344CB8AC3E}">
        <p14:creationId xmlns:p14="http://schemas.microsoft.com/office/powerpoint/2010/main" val="23326625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July 13, 2022</a:t>
            </a:r>
            <a:endParaRPr dirty="0"/>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https://web.cvent.com/event/5ab3e363-ef4b-45fe-b35d-cd88bf622491/summary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767039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13658</TotalTime>
  <Words>6381</Words>
  <Application>Microsoft Office PowerPoint</Application>
  <PresentationFormat>On-screen Show (4:3)</PresentationFormat>
  <Paragraphs>862</Paragraphs>
  <Slides>40</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40</vt:i4>
      </vt:variant>
    </vt:vector>
  </HeadingPairs>
  <TitlesOfParts>
    <vt:vector size="51"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Registration for the July 802.11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July 13, 2022 </vt:lpstr>
      <vt:lpstr>TGbi Agenda – July 12, 2022 </vt:lpstr>
      <vt:lpstr>Requirements related to Issue 1 Protecting password identifiers</vt:lpstr>
      <vt:lpstr>Requirements related to Issue 2 Avoid element fingerprint</vt:lpstr>
      <vt:lpstr>Requirements related to Issue 2 Avoid element fingerprint</vt:lpstr>
      <vt:lpstr>Requirements related to Issue 2 Avoid element fingerprint</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Motion # 15</vt:lpstr>
      <vt:lpstr>Motion # 16</vt:lpstr>
      <vt:lpstr>Motion # 17</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232</cp:revision>
  <dcterms:modified xsi:type="dcterms:W3CDTF">2022-07-13T17:22:04Z</dcterms:modified>
</cp:coreProperties>
</file>