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0"/>
  </p:notesMasterIdLst>
  <p:sldIdLst>
    <p:sldId id="256" r:id="rId2"/>
    <p:sldId id="257" r:id="rId3"/>
    <p:sldId id="258" r:id="rId4"/>
    <p:sldId id="259" r:id="rId5"/>
    <p:sldId id="2397" r:id="rId6"/>
    <p:sldId id="261" r:id="rId7"/>
    <p:sldId id="369" r:id="rId8"/>
    <p:sldId id="370" r:id="rId9"/>
    <p:sldId id="372" r:id="rId10"/>
    <p:sldId id="371" r:id="rId11"/>
    <p:sldId id="262" r:id="rId12"/>
    <p:sldId id="289" r:id="rId13"/>
    <p:sldId id="266" r:id="rId14"/>
    <p:sldId id="290" r:id="rId15"/>
    <p:sldId id="283" r:id="rId16"/>
    <p:sldId id="288" r:id="rId17"/>
    <p:sldId id="2376" r:id="rId18"/>
    <p:sldId id="2398" r:id="rId19"/>
    <p:sldId id="2393" r:id="rId20"/>
    <p:sldId id="2409" r:id="rId21"/>
    <p:sldId id="2394" r:id="rId22"/>
    <p:sldId id="2411" r:id="rId23"/>
    <p:sldId id="2399" r:id="rId24"/>
    <p:sldId id="2400" r:id="rId25"/>
    <p:sldId id="2401" r:id="rId26"/>
    <p:sldId id="2410" r:id="rId27"/>
    <p:sldId id="2402" r:id="rId28"/>
    <p:sldId id="2403" r:id="rId29"/>
    <p:sldId id="2404" r:id="rId30"/>
    <p:sldId id="2405" r:id="rId31"/>
    <p:sldId id="2406" r:id="rId32"/>
    <p:sldId id="2407" r:id="rId33"/>
    <p:sldId id="2408" r:id="rId34"/>
    <p:sldId id="2370" r:id="rId35"/>
    <p:sldId id="2396" r:id="rId36"/>
    <p:sldId id="2373" r:id="rId37"/>
    <p:sldId id="293" r:id="rId38"/>
    <p:sldId id="267" r:id="rId39"/>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887"/>
    <p:restoredTop sz="96786"/>
  </p:normalViewPr>
  <p:slideViewPr>
    <p:cSldViewPr snapToGrid="0" snapToObjects="1">
      <p:cViewPr varScale="1">
        <p:scale>
          <a:sx n="103" d="100"/>
          <a:sy n="103" d="100"/>
        </p:scale>
        <p:origin x="318"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D3CB28B0-76D5-42B5-AB8C-D739F7DAFB31}"/>
    <pc:docChg chg="custSel modSld modMainMaster">
      <pc:chgData name="Ansley, Carol (CCI-Atlanta)" userId="cbcdc21a-90c4-4b2f-81f7-da4165205229" providerId="ADAL" clId="{D3CB28B0-76D5-42B5-AB8C-D739F7DAFB31}" dt="2022-07-12T22:03:14.792" v="237" actId="20577"/>
      <pc:docMkLst>
        <pc:docMk/>
      </pc:docMkLst>
      <pc:sldChg chg="modSp mod">
        <pc:chgData name="Ansley, Carol (CCI-Atlanta)" userId="cbcdc21a-90c4-4b2f-81f7-da4165205229" providerId="ADAL" clId="{D3CB28B0-76D5-42B5-AB8C-D739F7DAFB31}" dt="2022-07-12T22:03:14.792" v="237" actId="20577"/>
        <pc:sldMkLst>
          <pc:docMk/>
          <pc:sldMk cId="37899898" sldId="2376"/>
        </pc:sldMkLst>
        <pc:spChg chg="mod">
          <ac:chgData name="Ansley, Carol (CCI-Atlanta)" userId="cbcdc21a-90c4-4b2f-81f7-da4165205229" providerId="ADAL" clId="{D3CB28B0-76D5-42B5-AB8C-D739F7DAFB31}" dt="2022-07-12T22:03:14.792" v="237" actId="20577"/>
          <ac:spMkLst>
            <pc:docMk/>
            <pc:sldMk cId="37899898" sldId="2376"/>
            <ac:spMk id="3" creationId="{D9119F4E-FC06-F646-87EB-EF12912A7052}"/>
          </ac:spMkLst>
        </pc:spChg>
      </pc:sldChg>
      <pc:sldChg chg="modSp mod">
        <pc:chgData name="Ansley, Carol (CCI-Atlanta)" userId="cbcdc21a-90c4-4b2f-81f7-da4165205229" providerId="ADAL" clId="{D3CB28B0-76D5-42B5-AB8C-D739F7DAFB31}" dt="2022-07-12T21:58:59.933" v="211" actId="14734"/>
        <pc:sldMkLst>
          <pc:docMk/>
          <pc:sldMk cId="1117234723" sldId="2393"/>
        </pc:sldMkLst>
        <pc:graphicFrameChg chg="mod modGraphic">
          <ac:chgData name="Ansley, Carol (CCI-Atlanta)" userId="cbcdc21a-90c4-4b2f-81f7-da4165205229" providerId="ADAL" clId="{D3CB28B0-76D5-42B5-AB8C-D739F7DAFB31}" dt="2022-07-12T21:58:59.933" v="211" actId="14734"/>
          <ac:graphicFrameMkLst>
            <pc:docMk/>
            <pc:sldMk cId="1117234723" sldId="2393"/>
            <ac:graphicFrameMk id="5" creationId="{D4F879B3-5E68-4371-B756-F42D314CA67E}"/>
          </ac:graphicFrameMkLst>
        </pc:graphicFrameChg>
      </pc:sldChg>
      <pc:sldChg chg="modSp mod">
        <pc:chgData name="Ansley, Carol (CCI-Atlanta)" userId="cbcdc21a-90c4-4b2f-81f7-da4165205229" providerId="ADAL" clId="{D3CB28B0-76D5-42B5-AB8C-D739F7DAFB31}" dt="2022-07-12T21:24:52.219" v="122" actId="20577"/>
        <pc:sldMkLst>
          <pc:docMk/>
          <pc:sldMk cId="1709815283" sldId="2398"/>
        </pc:sldMkLst>
        <pc:graphicFrameChg chg="modGraphic">
          <ac:chgData name="Ansley, Carol (CCI-Atlanta)" userId="cbcdc21a-90c4-4b2f-81f7-da4165205229" providerId="ADAL" clId="{D3CB28B0-76D5-42B5-AB8C-D739F7DAFB31}" dt="2022-07-12T21:24:52.219" v="122" actId="20577"/>
          <ac:graphicFrameMkLst>
            <pc:docMk/>
            <pc:sldMk cId="1709815283" sldId="2398"/>
            <ac:graphicFrameMk id="5" creationId="{D4F879B3-5E68-4371-B756-F42D314CA67E}"/>
          </ac:graphicFrameMkLst>
        </pc:graphicFrameChg>
      </pc:sldChg>
      <pc:sldChg chg="modSp mod">
        <pc:chgData name="Ansley, Carol (CCI-Atlanta)" userId="cbcdc21a-90c4-4b2f-81f7-da4165205229" providerId="ADAL" clId="{D3CB28B0-76D5-42B5-AB8C-D739F7DAFB31}" dt="2022-07-12T21:34:49.277" v="152"/>
        <pc:sldMkLst>
          <pc:docMk/>
          <pc:sldMk cId="875076031" sldId="2400"/>
        </pc:sldMkLst>
        <pc:graphicFrameChg chg="mod modGraphic">
          <ac:chgData name="Ansley, Carol (CCI-Atlanta)" userId="cbcdc21a-90c4-4b2f-81f7-da4165205229" providerId="ADAL" clId="{D3CB28B0-76D5-42B5-AB8C-D739F7DAFB31}" dt="2022-07-12T21:34:49.277" v="152"/>
          <ac:graphicFrameMkLst>
            <pc:docMk/>
            <pc:sldMk cId="875076031" sldId="2400"/>
            <ac:graphicFrameMk id="5" creationId="{D4F879B3-5E68-4371-B756-F42D314CA67E}"/>
          </ac:graphicFrameMkLst>
        </pc:graphicFrameChg>
      </pc:sldChg>
      <pc:sldChg chg="modSp mod">
        <pc:chgData name="Ansley, Carol (CCI-Atlanta)" userId="cbcdc21a-90c4-4b2f-81f7-da4165205229" providerId="ADAL" clId="{D3CB28B0-76D5-42B5-AB8C-D739F7DAFB31}" dt="2022-07-12T21:42:57.458" v="170" actId="14734"/>
        <pc:sldMkLst>
          <pc:docMk/>
          <pc:sldMk cId="2006485164" sldId="2402"/>
        </pc:sldMkLst>
        <pc:graphicFrameChg chg="modGraphic">
          <ac:chgData name="Ansley, Carol (CCI-Atlanta)" userId="cbcdc21a-90c4-4b2f-81f7-da4165205229" providerId="ADAL" clId="{D3CB28B0-76D5-42B5-AB8C-D739F7DAFB31}" dt="2022-07-12T21:42:57.458" v="170" actId="14734"/>
          <ac:graphicFrameMkLst>
            <pc:docMk/>
            <pc:sldMk cId="2006485164" sldId="2402"/>
            <ac:graphicFrameMk id="5" creationId="{D4F879B3-5E68-4371-B756-F42D314CA67E}"/>
          </ac:graphicFrameMkLst>
        </pc:graphicFrameChg>
      </pc:sldChg>
      <pc:sldChg chg="modSp mod">
        <pc:chgData name="Ansley, Carol (CCI-Atlanta)" userId="cbcdc21a-90c4-4b2f-81f7-da4165205229" providerId="ADAL" clId="{D3CB28B0-76D5-42B5-AB8C-D739F7DAFB31}" dt="2022-07-12T21:57:57.304" v="196" actId="20577"/>
        <pc:sldMkLst>
          <pc:docMk/>
          <pc:sldMk cId="545045222" sldId="2403"/>
        </pc:sldMkLst>
        <pc:graphicFrameChg chg="modGraphic">
          <ac:chgData name="Ansley, Carol (CCI-Atlanta)" userId="cbcdc21a-90c4-4b2f-81f7-da4165205229" providerId="ADAL" clId="{D3CB28B0-76D5-42B5-AB8C-D739F7DAFB31}" dt="2022-07-12T21:57:57.304" v="196" actId="20577"/>
          <ac:graphicFrameMkLst>
            <pc:docMk/>
            <pc:sldMk cId="545045222" sldId="2403"/>
            <ac:graphicFrameMk id="5" creationId="{D4F879B3-5E68-4371-B756-F42D314CA67E}"/>
          </ac:graphicFrameMkLst>
        </pc:graphicFrameChg>
      </pc:sldChg>
      <pc:sldChg chg="modSp mod">
        <pc:chgData name="Ansley, Carol (CCI-Atlanta)" userId="cbcdc21a-90c4-4b2f-81f7-da4165205229" providerId="ADAL" clId="{D3CB28B0-76D5-42B5-AB8C-D739F7DAFB31}" dt="2022-07-12T21:53:16.612" v="179" actId="20577"/>
        <pc:sldMkLst>
          <pc:docMk/>
          <pc:sldMk cId="2374518579" sldId="2405"/>
        </pc:sldMkLst>
        <pc:graphicFrameChg chg="modGraphic">
          <ac:chgData name="Ansley, Carol (CCI-Atlanta)" userId="cbcdc21a-90c4-4b2f-81f7-da4165205229" providerId="ADAL" clId="{D3CB28B0-76D5-42B5-AB8C-D739F7DAFB31}" dt="2022-07-12T21:53:16.612" v="179" actId="20577"/>
          <ac:graphicFrameMkLst>
            <pc:docMk/>
            <pc:sldMk cId="2374518579" sldId="2405"/>
            <ac:graphicFrameMk id="5" creationId="{D4F879B3-5E68-4371-B756-F42D314CA67E}"/>
          </ac:graphicFrameMkLst>
        </pc:graphicFrameChg>
      </pc:sldChg>
      <pc:sldChg chg="modSp mod">
        <pc:chgData name="Ansley, Carol (CCI-Atlanta)" userId="cbcdc21a-90c4-4b2f-81f7-da4165205229" providerId="ADAL" clId="{D3CB28B0-76D5-42B5-AB8C-D739F7DAFB31}" dt="2022-07-12T21:58:41.407" v="208"/>
        <pc:sldMkLst>
          <pc:docMk/>
          <pc:sldMk cId="2844587613" sldId="2409"/>
        </pc:sldMkLst>
        <pc:graphicFrameChg chg="mod modGraphic">
          <ac:chgData name="Ansley, Carol (CCI-Atlanta)" userId="cbcdc21a-90c4-4b2f-81f7-da4165205229" providerId="ADAL" clId="{D3CB28B0-76D5-42B5-AB8C-D739F7DAFB31}" dt="2022-07-12T21:58:41.407" v="208"/>
          <ac:graphicFrameMkLst>
            <pc:docMk/>
            <pc:sldMk cId="2844587613" sldId="2409"/>
            <ac:graphicFrameMk id="5" creationId="{D4F879B3-5E68-4371-B756-F42D314CA67E}"/>
          </ac:graphicFrameMkLst>
        </pc:graphicFrameChg>
      </pc:sldChg>
      <pc:sldChg chg="modSp mod">
        <pc:chgData name="Ansley, Carol (CCI-Atlanta)" userId="cbcdc21a-90c4-4b2f-81f7-da4165205229" providerId="ADAL" clId="{D3CB28B0-76D5-42B5-AB8C-D739F7DAFB31}" dt="2022-07-12T21:42:16.519" v="160" actId="20577"/>
        <pc:sldMkLst>
          <pc:docMk/>
          <pc:sldMk cId="2435732670" sldId="2410"/>
        </pc:sldMkLst>
        <pc:graphicFrameChg chg="modGraphic">
          <ac:chgData name="Ansley, Carol (CCI-Atlanta)" userId="cbcdc21a-90c4-4b2f-81f7-da4165205229" providerId="ADAL" clId="{D3CB28B0-76D5-42B5-AB8C-D739F7DAFB31}" dt="2022-07-12T21:42:16.519" v="160" actId="20577"/>
          <ac:graphicFrameMkLst>
            <pc:docMk/>
            <pc:sldMk cId="2435732670" sldId="2410"/>
            <ac:graphicFrameMk id="5" creationId="{D4F879B3-5E68-4371-B756-F42D314CA67E}"/>
          </ac:graphicFrameMkLst>
        </pc:graphicFrameChg>
      </pc:sldChg>
      <pc:sldMasterChg chg="modSp mod">
        <pc:chgData name="Ansley, Carol (CCI-Atlanta)" userId="cbcdc21a-90c4-4b2f-81f7-da4165205229" providerId="ADAL" clId="{D3CB28B0-76D5-42B5-AB8C-D739F7DAFB31}" dt="2022-07-12T21:17:57.065" v="1" actId="20577"/>
        <pc:sldMasterMkLst>
          <pc:docMk/>
          <pc:sldMasterMk cId="0" sldId="2147483648"/>
        </pc:sldMasterMkLst>
        <pc:spChg chg="mod">
          <ac:chgData name="Ansley, Carol (CCI-Atlanta)" userId="cbcdc21a-90c4-4b2f-81f7-da4165205229" providerId="ADAL" clId="{D3CB28B0-76D5-42B5-AB8C-D739F7DAFB31}" dt="2022-07-12T21:17:57.065" v="1" actId="20577"/>
          <ac:spMkLst>
            <pc:docMk/>
            <pc:sldMasterMk cId="0" sldId="2147483648"/>
            <ac:spMk id="5"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941412"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July </a:t>
            </a:r>
            <a:r>
              <a:rPr dirty="0"/>
              <a:t>202</a:t>
            </a:r>
            <a:r>
              <a:rPr lang="en-US" dirty="0"/>
              <a:t>2</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2</a:t>
            </a:r>
            <a:r>
              <a:rPr dirty="0"/>
              <a:t>/</a:t>
            </a:r>
            <a:r>
              <a:rPr lang="en-US" dirty="0"/>
              <a:t>0848r2</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5ab3e363-ef4b-45fe-b35d-cd88bf622491/summary" TargetMode="Externa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July 2022</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2022-07-12</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July 12, 2022</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fontScale="92500" lnSpcReduction="2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Agenda approval – approved by unanimous consent (22 remote participants + 9 local)</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Approve minutes from May Interim and intervening teleconferences</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Teleconference cadence? Weekly </a:t>
            </a:r>
            <a:r>
              <a:rPr lang="en-US" sz="1600" strike="sngStrike" spc="-1" dirty="0">
                <a:latin typeface="Times New Roman" panose="02020603050405020304" pitchFamily="18" charset="0"/>
                <a:cs typeface="Times New Roman" panose="02020603050405020304" pitchFamily="18" charset="0"/>
                <a:sym typeface="Arial"/>
              </a:rPr>
              <a:t>or bi-weekly</a:t>
            </a:r>
          </a:p>
          <a:p>
            <a:pPr lvl="1">
              <a:defRPr sz="1500" spc="-1">
                <a:latin typeface="Arial"/>
                <a:ea typeface="Arial"/>
                <a:cs typeface="Arial"/>
                <a:sym typeface="Arial"/>
              </a:defRPr>
            </a:pPr>
            <a:endParaRPr lang="en-US" sz="16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latin typeface="Times New Roman"/>
                <a:cs typeface="Times New Roman"/>
                <a:sym typeface="Times New Roman"/>
              </a:rPr>
              <a:t>Discussion</a:t>
            </a: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Tuesday – </a:t>
            </a:r>
          </a:p>
          <a:p>
            <a:pPr marL="125730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Presentation of 11/22-1021r1 – uploaded as r2 after revision and approval for motion</a:t>
            </a:r>
          </a:p>
          <a:p>
            <a:pPr marL="125730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Discussion of the current Requirements document open items (including </a:t>
            </a:r>
            <a:r>
              <a:rPr lang="en-US" sz="1600" spc="-1" dirty="0">
                <a:highlight>
                  <a:srgbClr val="FFFF00"/>
                </a:highlight>
                <a:latin typeface="Times New Roman" panose="02020603050405020304" pitchFamily="18" charset="0"/>
                <a:cs typeface="Times New Roman" panose="02020603050405020304" pitchFamily="18" charset="0"/>
                <a:sym typeface="Arial"/>
              </a:rPr>
              <a:t>revisions</a:t>
            </a:r>
            <a:r>
              <a:rPr lang="en-US" sz="1600" spc="-1" dirty="0">
                <a:latin typeface="Times New Roman" panose="02020603050405020304" pitchFamily="18" charset="0"/>
                <a:cs typeface="Times New Roman" panose="02020603050405020304" pitchFamily="18" charset="0"/>
                <a:sym typeface="Arial"/>
              </a:rPr>
              <a:t> from Po-Kai Huang) – action to reorder/reorganize requirements by </a:t>
            </a:r>
            <a:r>
              <a:rPr lang="en-US" sz="1600" spc="-1">
                <a:latin typeface="Times New Roman" panose="02020603050405020304" pitchFamily="18" charset="0"/>
                <a:cs typeface="Times New Roman" panose="02020603050405020304" pitchFamily="18" charset="0"/>
                <a:sym typeface="Arial"/>
              </a:rPr>
              <a:t>status – created doc 22/1107</a:t>
            </a:r>
            <a:endParaRPr lang="en-US" sz="1600" spc="-1" dirty="0">
              <a:latin typeface="Times New Roman" panose="02020603050405020304" pitchFamily="18" charset="0"/>
              <a:cs typeface="Times New Roman" panose="02020603050405020304" pitchFamily="18" charset="0"/>
              <a:sym typeface="Arial"/>
            </a:endParaRPr>
          </a:p>
          <a:p>
            <a:pPr marL="1257300" lvl="2" indent="-342900">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Wednesday-</a:t>
            </a:r>
          </a:p>
          <a:p>
            <a:pPr marL="125730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Motion to approve Requirements 16, 24, 26, </a:t>
            </a:r>
            <a:r>
              <a:rPr lang="en-US" sz="1600" spc="-1" dirty="0">
                <a:highlight>
                  <a:srgbClr val="FFFF00"/>
                </a:highlight>
                <a:latin typeface="Times New Roman" panose="02020603050405020304" pitchFamily="18" charset="0"/>
                <a:cs typeface="Times New Roman" panose="02020603050405020304" pitchFamily="18" charset="0"/>
                <a:sym typeface="Arial"/>
              </a:rPr>
              <a:t>40a</a:t>
            </a:r>
            <a:r>
              <a:rPr lang="en-US" sz="1600" spc="-1" dirty="0">
                <a:latin typeface="Times New Roman" panose="02020603050405020304" pitchFamily="18" charset="0"/>
                <a:cs typeface="Times New Roman" panose="02020603050405020304" pitchFamily="18" charset="0"/>
                <a:sym typeface="Arial"/>
              </a:rPr>
              <a:t> (agreed upon June 1, 2022 and July 12, 2022) and any other requirements agreed upon in the previous item</a:t>
            </a:r>
          </a:p>
          <a:p>
            <a:pPr marL="1257300" lvl="2" indent="-342900">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125730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Discussion of timeline update and options for proceeding (including how to resolve BPE-related requirements and how to address use cases)</a:t>
            </a:r>
          </a:p>
          <a:p>
            <a:pPr marL="342900" lvl="5" indent="-342900">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1257300" lvl="2" indent="-342900">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Thursday – Propose to cancel, unless additional content is proposed</a:t>
            </a:r>
          </a:p>
          <a:p>
            <a:pPr lvl="1">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latin typeface="Times New Roman" panose="02020603050405020304" pitchFamily="18" charset="0"/>
                <a:cs typeface="Times New Roman" panose="02020603050405020304" pitchFamily="18" charset="0"/>
                <a:sym typeface="Arial"/>
              </a:rPr>
              <a:t>Recess</a:t>
            </a:r>
            <a:endParaRPr lang="en-US" dirty="0"/>
          </a:p>
        </p:txBody>
      </p:sp>
    </p:spTree>
    <p:extLst>
      <p:ext uri="{BB962C8B-B14F-4D97-AF65-F5344CB8AC3E}">
        <p14:creationId xmlns:p14="http://schemas.microsoft.com/office/powerpoint/2010/main" val="37899898"/>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1</a:t>
            </a:r>
            <a:br>
              <a:rPr lang="en-US" dirty="0"/>
            </a:br>
            <a:r>
              <a:rPr lang="en-US" dirty="0"/>
              <a:t>Protecting password identifiers</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dirty="0"/>
              <a:t>Password identifiers are currently passed in the clear</a:t>
            </a:r>
          </a:p>
          <a:p>
            <a:r>
              <a:rPr lang="en-US" dirty="0"/>
              <a:t>Current requirements related to I1</a:t>
            </a:r>
          </a:p>
          <a:p>
            <a:r>
              <a:rPr lang="en-US" dirty="0"/>
              <a:t>Note: CPE – Client Privacy Enhancement</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2224504631"/>
              </p:ext>
            </p:extLst>
          </p:nvPr>
        </p:nvGraphicFramePr>
        <p:xfrm>
          <a:off x="623637" y="3099343"/>
          <a:ext cx="7896006" cy="25908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4497045">
                  <a:extLst>
                    <a:ext uri="{9D8B030D-6E8A-4147-A177-3AD203B41FA5}">
                      <a16:colId xmlns:a16="http://schemas.microsoft.com/office/drawing/2014/main" val="3238484367"/>
                    </a:ext>
                  </a:extLst>
                </a:gridCol>
                <a:gridCol w="563419">
                  <a:extLst>
                    <a:ext uri="{9D8B030D-6E8A-4147-A177-3AD203B41FA5}">
                      <a16:colId xmlns:a16="http://schemas.microsoft.com/office/drawing/2014/main" val="293639291"/>
                    </a:ext>
                  </a:extLst>
                </a:gridCol>
                <a:gridCol w="794327">
                  <a:extLst>
                    <a:ext uri="{9D8B030D-6E8A-4147-A177-3AD203B41FA5}">
                      <a16:colId xmlns:a16="http://schemas.microsoft.com/office/drawing/2014/main" val="3298458658"/>
                    </a:ext>
                  </a:extLst>
                </a:gridCol>
                <a:gridCol w="1666261">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1</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effectLst/>
                      </a:endParaRP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11bi shall define a mechanism to prevent an eavesdropper distinguishing whether authentication exchanges between CPE Clients and CPE AP use identical SAE credentials or distinct SAE credentials (where a CPE AP supports multiple SAE credentials).</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I1, I5</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Approved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Proposed - 22/107r2</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(9 March 2022)</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GB" sz="1400" b="1" i="0" u="none" strike="noStrike" cap="none" spc="0" baseline="0" dirty="0">
                          <a:solidFill>
                            <a:schemeClr val="tx1"/>
                          </a:solidFill>
                          <a:effectLst/>
                          <a:uFillTx/>
                          <a:latin typeface="+mn-lt"/>
                          <a:ea typeface="+mn-ea"/>
                          <a:cs typeface="+mn-cs"/>
                          <a:sym typeface="Helvetica"/>
                        </a:rPr>
                        <a:t>Approved</a:t>
                      </a:r>
                      <a:r>
                        <a:rPr lang="en-GB" sz="1400" b="0" i="0" u="none" strike="noStrike" cap="none" spc="0" baseline="0" dirty="0">
                          <a:solidFill>
                            <a:schemeClr val="tx1"/>
                          </a:solidFill>
                          <a:effectLst/>
                          <a:uFillTx/>
                          <a:latin typeface="+mn-lt"/>
                          <a:ea typeface="+mn-ea"/>
                          <a:cs typeface="+mn-cs"/>
                          <a:sym typeface="Helvetica"/>
                        </a:rPr>
                        <a:t> (Motion #13, 13 May 2022)</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effectLst/>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11bi shall define a mechanism to prevent an eavesdropper distinguishing whether reassociation exchanges between CPE Clients and CPE APs use identical PMK or distinct PMK.</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I1, I5</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Approved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(9 March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1200" b="1" i="0" u="none" strike="noStrike" cap="none" spc="0" baseline="0" dirty="0">
                          <a:solidFill>
                            <a:schemeClr val="tx1"/>
                          </a:solidFill>
                          <a:effectLst/>
                          <a:uFillTx/>
                          <a:latin typeface="+mn-lt"/>
                          <a:ea typeface="+mn-ea"/>
                          <a:cs typeface="+mn-cs"/>
                          <a:sym typeface="Helvetica"/>
                        </a:rPr>
                        <a:t>Approved</a:t>
                      </a:r>
                      <a:r>
                        <a:rPr lang="en-GB" sz="1200" b="0" i="0" u="none" strike="noStrike" cap="none" spc="0" baseline="0" dirty="0">
                          <a:solidFill>
                            <a:schemeClr val="tx1"/>
                          </a:solidFill>
                          <a:effectLst/>
                          <a:uFillTx/>
                          <a:latin typeface="+mn-lt"/>
                          <a:ea typeface="+mn-ea"/>
                          <a:cs typeface="+mn-cs"/>
                          <a:sym typeface="Helvetica"/>
                        </a:rPr>
                        <a:t> (Motion #13, 13 May 2022)</a:t>
                      </a:r>
                      <a:endParaRPr lang="en-US" sz="700" dirty="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bl>
          </a:graphicData>
        </a:graphic>
      </p:graphicFrame>
    </p:spTree>
    <p:extLst>
      <p:ext uri="{BB962C8B-B14F-4D97-AF65-F5344CB8AC3E}">
        <p14:creationId xmlns:p14="http://schemas.microsoft.com/office/powerpoint/2010/main" val="17098152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a:xfrm>
            <a:off x="685800" y="685800"/>
            <a:ext cx="7771680" cy="653473"/>
          </a:xfrm>
        </p:spPr>
        <p:txBody>
          <a:bodyPr>
            <a:noAutofit/>
          </a:bodyPr>
          <a:lstStyle/>
          <a:p>
            <a:r>
              <a:rPr lang="en-US" sz="2000" dirty="0"/>
              <a:t>Requirements related to Issue 2</a:t>
            </a:r>
            <a:br>
              <a:rPr lang="en-US" sz="2000" dirty="0"/>
            </a:br>
            <a:r>
              <a:rPr lang="en-US" sz="2000" dirty="0"/>
              <a:t>Avoid element fingerprint</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a:xfrm>
            <a:off x="509336" y="1817370"/>
            <a:ext cx="7771680" cy="3851662"/>
          </a:xfrm>
        </p:spPr>
        <p:txBody>
          <a:bodyPr anchor="t">
            <a:normAutofit/>
          </a:bodyPr>
          <a:lstStyle/>
          <a:p>
            <a:r>
              <a:rPr lang="en-US" sz="1200" dirty="0"/>
              <a:t>Elements sent in unprotected management frames provide information that can be analyzed or tracked.</a:t>
            </a:r>
          </a:p>
          <a:p>
            <a:r>
              <a:rPr lang="en-US" sz="1200" dirty="0"/>
              <a:t>Current requirements related to I2</a:t>
            </a:r>
          </a:p>
          <a:p>
            <a:r>
              <a:rPr lang="en-US" sz="1200" dirty="0"/>
              <a:t>Note: BPE = BSS Privacy Enhanced</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2448238747"/>
              </p:ext>
            </p:extLst>
          </p:nvPr>
        </p:nvGraphicFramePr>
        <p:xfrm>
          <a:off x="509336" y="2742214"/>
          <a:ext cx="8329862" cy="3304257"/>
        </p:xfrm>
        <a:graphic>
          <a:graphicData uri="http://schemas.openxmlformats.org/drawingml/2006/table">
            <a:tbl>
              <a:tblPr firstRow="1" firstCol="1" bandRow="1">
                <a:tableStyleId>{5940675A-B579-460E-94D1-54222C63F5DA}</a:tableStyleId>
              </a:tblPr>
              <a:tblGrid>
                <a:gridCol w="395556">
                  <a:extLst>
                    <a:ext uri="{9D8B030D-6E8A-4147-A177-3AD203B41FA5}">
                      <a16:colId xmlns:a16="http://schemas.microsoft.com/office/drawing/2014/main" val="2573783961"/>
                    </a:ext>
                  </a:extLst>
                </a:gridCol>
                <a:gridCol w="3909704">
                  <a:extLst>
                    <a:ext uri="{9D8B030D-6E8A-4147-A177-3AD203B41FA5}">
                      <a16:colId xmlns:a16="http://schemas.microsoft.com/office/drawing/2014/main" val="3238484367"/>
                    </a:ext>
                  </a:extLst>
                </a:gridCol>
                <a:gridCol w="522514">
                  <a:extLst>
                    <a:ext uri="{9D8B030D-6E8A-4147-A177-3AD203B41FA5}">
                      <a16:colId xmlns:a16="http://schemas.microsoft.com/office/drawing/2014/main" val="293639291"/>
                    </a:ext>
                  </a:extLst>
                </a:gridCol>
                <a:gridCol w="942392">
                  <a:extLst>
                    <a:ext uri="{9D8B030D-6E8A-4147-A177-3AD203B41FA5}">
                      <a16:colId xmlns:a16="http://schemas.microsoft.com/office/drawing/2014/main" val="3298458658"/>
                    </a:ext>
                  </a:extLst>
                </a:gridCol>
                <a:gridCol w="2559696">
                  <a:extLst>
                    <a:ext uri="{9D8B030D-6E8A-4147-A177-3AD203B41FA5}">
                      <a16:colId xmlns:a16="http://schemas.microsoft.com/office/drawing/2014/main" val="3200096851"/>
                    </a:ext>
                  </a:extLst>
                </a:gridCol>
              </a:tblGrid>
              <a:tr h="38735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 </a:t>
                      </a: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Requirement</a:t>
                      </a: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Issue</a:t>
                      </a: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a:effectLst/>
                        </a:rPr>
                        <a:t>Status</a:t>
                      </a:r>
                      <a:endParaRPr lang="en-US" sz="12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Information</a:t>
                      </a: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980157">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a:solidFill>
                            <a:srgbClr val="000000"/>
                          </a:solidFill>
                          <a:effectLst/>
                          <a:latin typeface="Times New Roman" panose="02020603050405020304" pitchFamily="18" charset="0"/>
                          <a:ea typeface="Times New Roman" panose="02020603050405020304" pitchFamily="18" charset="0"/>
                        </a:rPr>
                        <a:t>3</a:t>
                      </a:r>
                    </a:p>
                  </a:txBody>
                  <a:tcPr marL="68580" marR="68580" marT="0" marB="0"/>
                </a:tc>
                <a:tc>
                  <a:txBody>
                    <a:bodyPr/>
                    <a:lstStyle/>
                    <a:p>
                      <a:pPr marL="0" marR="0" algn="l">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kern="1200" dirty="0">
                          <a:solidFill>
                            <a:srgbClr val="000000"/>
                          </a:solidFill>
                          <a:effectLst/>
                          <a:latin typeface="Times New Roman" panose="02020603050405020304" pitchFamily="18" charset="0"/>
                          <a:ea typeface="Times New Roman" panose="02020603050405020304" pitchFamily="18" charset="0"/>
                        </a:rPr>
                        <a:t>11bi shall define a minimal set of Elements for transmission by a CPE Client in </a:t>
                      </a:r>
                      <a:r>
                        <a:rPr lang="en-US" sz="1400" b="1" kern="1200" dirty="0">
                          <a:solidFill>
                            <a:srgbClr val="000000"/>
                          </a:solidFill>
                          <a:effectLst/>
                          <a:latin typeface="Times New Roman" panose="02020603050405020304" pitchFamily="18" charset="0"/>
                          <a:ea typeface="Times New Roman" panose="02020603050405020304" pitchFamily="18" charset="0"/>
                        </a:rPr>
                        <a:t>a Probe Request frame </a:t>
                      </a:r>
                      <a:r>
                        <a:rPr lang="en-US" sz="1400" kern="1200" dirty="0">
                          <a:solidFill>
                            <a:srgbClr val="000000"/>
                          </a:solidFill>
                          <a:effectLst/>
                          <a:latin typeface="Times New Roman" panose="02020603050405020304" pitchFamily="18" charset="0"/>
                          <a:ea typeface="Times New Roman" panose="02020603050405020304" pitchFamily="18" charset="0"/>
                        </a:rPr>
                        <a:t>prior to authentication. </a:t>
                      </a: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solidFill>
                            <a:srgbClr val="000000"/>
                          </a:solidFill>
                          <a:effectLst/>
                          <a:latin typeface="Times New Roman" panose="02020603050405020304" pitchFamily="18" charset="0"/>
                          <a:ea typeface="Times New Roman" panose="02020603050405020304" pitchFamily="18" charset="0"/>
                        </a:rPr>
                        <a:t>I2</a:t>
                      </a:r>
                    </a:p>
                  </a:txBody>
                  <a:tcPr marL="68580" marR="68580" marT="0" marB="0" anchor="ctr"/>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Approved</a:t>
                      </a:r>
                      <a:r>
                        <a:rPr lang="en-US" sz="1200" dirty="0">
                          <a:solidFill>
                            <a:srgbClr val="000000"/>
                          </a:solidFill>
                          <a:effectLst/>
                          <a:latin typeface="Times New Roman" panose="02020603050405020304" pitchFamily="18" charset="0"/>
                          <a:ea typeface="Times New Roman" panose="02020603050405020304" pitchFamily="18" charset="0"/>
                        </a:rPr>
                        <a:t> </a:t>
                      </a:r>
                    </a:p>
                  </a:txBody>
                  <a:tcPr marL="68580" marR="68580" marT="0" marB="0" anchor="ctr"/>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solidFill>
                            <a:srgbClr val="000000"/>
                          </a:solidFill>
                          <a:effectLst/>
                          <a:latin typeface="Times New Roman" panose="02020603050405020304" pitchFamily="18" charset="0"/>
                          <a:ea typeface="Times New Roman" panose="02020603050405020304" pitchFamily="18" charset="0"/>
                        </a:rPr>
                        <a:t>Proposed - 22/107r2 (9 March 2022) </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2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1200" b="1" i="0" u="none" strike="noStrike" cap="none" spc="0" baseline="0" dirty="0">
                          <a:solidFill>
                            <a:schemeClr val="tx1"/>
                          </a:solidFill>
                          <a:effectLst/>
                          <a:uFillTx/>
                          <a:latin typeface="+mn-lt"/>
                          <a:ea typeface="+mn-ea"/>
                          <a:cs typeface="+mn-cs"/>
                          <a:sym typeface="Helvetica"/>
                        </a:rPr>
                        <a:t>Approved</a:t>
                      </a:r>
                      <a:r>
                        <a:rPr lang="en-GB" sz="1200" b="0" i="0" u="none" strike="noStrike" cap="none" spc="0" baseline="0" dirty="0">
                          <a:solidFill>
                            <a:schemeClr val="tx1"/>
                          </a:solidFill>
                          <a:effectLst/>
                          <a:uFillTx/>
                          <a:latin typeface="+mn-lt"/>
                          <a:ea typeface="+mn-ea"/>
                          <a:cs typeface="+mn-cs"/>
                          <a:sym typeface="Helvetica"/>
                        </a:rPr>
                        <a:t> (Motion #13, 13 May 2022)</a:t>
                      </a:r>
                      <a:endParaRPr lang="en-US" sz="7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3020851281"/>
                  </a:ext>
                </a:extLst>
              </a:tr>
              <a:tr h="968375">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solidFill>
                            <a:srgbClr val="000000"/>
                          </a:solidFill>
                          <a:effectLst/>
                          <a:latin typeface="Times New Roman" panose="02020603050405020304" pitchFamily="18" charset="0"/>
                          <a:ea typeface="Times New Roman" panose="02020603050405020304" pitchFamily="18" charset="0"/>
                        </a:rPr>
                        <a:t>4</a:t>
                      </a:r>
                    </a:p>
                  </a:txBody>
                  <a:tcPr marL="68580" marR="68580" marT="0" marB="0"/>
                </a:tc>
                <a:tc>
                  <a:txBody>
                    <a:bodyPr/>
                    <a:lstStyle/>
                    <a:p>
                      <a:pPr marL="0" marR="0" algn="l">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kern="1200" dirty="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1400" b="1" kern="1200" dirty="0">
                          <a:solidFill>
                            <a:srgbClr val="000000"/>
                          </a:solidFill>
                          <a:effectLst/>
                          <a:latin typeface="Times New Roman" panose="02020603050405020304" pitchFamily="18" charset="0"/>
                          <a:ea typeface="Times New Roman" panose="02020603050405020304" pitchFamily="18" charset="0"/>
                        </a:rPr>
                        <a:t>to establish keys from an Authentication exchange </a:t>
                      </a:r>
                      <a:r>
                        <a:rPr lang="en-US" sz="1400" kern="1200" dirty="0">
                          <a:solidFill>
                            <a:srgbClr val="000000"/>
                          </a:solidFill>
                          <a:effectLst/>
                          <a:latin typeface="Times New Roman" panose="02020603050405020304" pitchFamily="18" charset="0"/>
                          <a:ea typeface="Times New Roman" panose="02020603050405020304" pitchFamily="18" charset="0"/>
                        </a:rPr>
                        <a:t>which can then be used to protect the (Re)Association Request/Response. </a:t>
                      </a: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a:solidFill>
                            <a:srgbClr val="000000"/>
                          </a:solidFill>
                          <a:effectLst/>
                          <a:latin typeface="Times New Roman" panose="02020603050405020304" pitchFamily="18" charset="0"/>
                          <a:ea typeface="Times New Roman" panose="02020603050405020304" pitchFamily="18" charset="0"/>
                        </a:rPr>
                        <a:t>I2</a:t>
                      </a:r>
                    </a:p>
                  </a:txBody>
                  <a:tcPr marL="68580" marR="68580" marT="0" marB="0" anchor="ctr"/>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Approved</a:t>
                      </a:r>
                      <a:r>
                        <a:rPr lang="en-US" sz="1200" dirty="0">
                          <a:solidFill>
                            <a:srgbClr val="000000"/>
                          </a:solidFill>
                          <a:effectLst/>
                          <a:latin typeface="Times New Roman" panose="02020603050405020304" pitchFamily="18" charset="0"/>
                          <a:ea typeface="Times New Roman" panose="02020603050405020304" pitchFamily="18" charset="0"/>
                        </a:rPr>
                        <a:t> </a:t>
                      </a:r>
                    </a:p>
                  </a:txBody>
                  <a:tcPr marL="68580" marR="68580" marT="0" marB="0" anchor="ctr"/>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solidFill>
                            <a:srgbClr val="000000"/>
                          </a:solidFill>
                          <a:effectLst/>
                          <a:latin typeface="Times New Roman" panose="02020603050405020304" pitchFamily="18" charset="0"/>
                          <a:ea typeface="Times New Roman" panose="02020603050405020304" pitchFamily="18" charset="0"/>
                        </a:rPr>
                        <a:t>Proposed - 22/107r2 (9 March 2022) </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2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1200" b="1" i="0" u="none" strike="noStrike" cap="none" spc="0" baseline="0" dirty="0">
                          <a:solidFill>
                            <a:schemeClr val="tx1"/>
                          </a:solidFill>
                          <a:effectLst/>
                          <a:uFillTx/>
                          <a:latin typeface="+mn-lt"/>
                          <a:ea typeface="+mn-ea"/>
                          <a:cs typeface="+mn-cs"/>
                          <a:sym typeface="Helvetica"/>
                        </a:rPr>
                        <a:t>Approved</a:t>
                      </a:r>
                      <a:r>
                        <a:rPr lang="en-GB" sz="1200" b="0" i="0" u="none" strike="noStrike" cap="none" spc="0" baseline="0" dirty="0">
                          <a:solidFill>
                            <a:schemeClr val="tx1"/>
                          </a:solidFill>
                          <a:effectLst/>
                          <a:uFillTx/>
                          <a:latin typeface="+mn-lt"/>
                          <a:ea typeface="+mn-ea"/>
                          <a:cs typeface="+mn-cs"/>
                          <a:sym typeface="Helvetica"/>
                        </a:rPr>
                        <a:t> (Motion #13, 13 May 2022)</a:t>
                      </a:r>
                      <a:endParaRPr lang="en-US" sz="7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39679148"/>
                  </a:ext>
                </a:extLst>
              </a:tr>
              <a:tr h="968375">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solidFill>
                            <a:srgbClr val="000000"/>
                          </a:solidFill>
                          <a:effectLst/>
                          <a:latin typeface="Times New Roman" panose="02020603050405020304" pitchFamily="18" charset="0"/>
                          <a:ea typeface="Times New Roman" panose="02020603050405020304" pitchFamily="18" charset="0"/>
                        </a:rPr>
                        <a:t>5</a:t>
                      </a:r>
                    </a:p>
                  </a:txBody>
                  <a:tcPr marL="68580" marR="68580" marT="0" marB="0"/>
                </a:tc>
                <a:tc>
                  <a:txBody>
                    <a:bodyPr/>
                    <a:lstStyle/>
                    <a:p>
                      <a:pPr marL="0" marR="0" algn="l">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kern="1200" dirty="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1400" b="1" kern="1200" dirty="0">
                          <a:solidFill>
                            <a:srgbClr val="000000"/>
                          </a:solidFill>
                          <a:effectLst/>
                          <a:latin typeface="Times New Roman" panose="02020603050405020304" pitchFamily="18" charset="0"/>
                          <a:ea typeface="Times New Roman" panose="02020603050405020304" pitchFamily="18" charset="0"/>
                        </a:rPr>
                        <a:t>to</a:t>
                      </a:r>
                      <a:r>
                        <a:rPr lang="en-US" sz="1400" kern="1200" dirty="0">
                          <a:solidFill>
                            <a:srgbClr val="000000"/>
                          </a:solidFill>
                          <a:effectLst/>
                          <a:latin typeface="Times New Roman" panose="02020603050405020304" pitchFamily="18" charset="0"/>
                          <a:ea typeface="Times New Roman" panose="02020603050405020304" pitchFamily="18" charset="0"/>
                        </a:rPr>
                        <a:t> </a:t>
                      </a:r>
                      <a:r>
                        <a:rPr lang="en-US" sz="1400" b="1" kern="1200" dirty="0">
                          <a:solidFill>
                            <a:srgbClr val="000000"/>
                          </a:solidFill>
                          <a:effectLst/>
                          <a:latin typeface="Times New Roman" panose="02020603050405020304" pitchFamily="18" charset="0"/>
                          <a:ea typeface="Times New Roman" panose="02020603050405020304" pitchFamily="18" charset="0"/>
                        </a:rPr>
                        <a:t>protect the (Re)Association Request/Response</a:t>
                      </a:r>
                      <a:r>
                        <a:rPr lang="en-US" sz="1400" kern="1200" dirty="0">
                          <a:solidFill>
                            <a:srgbClr val="000000"/>
                          </a:solidFill>
                          <a:effectLst/>
                          <a:latin typeface="Times New Roman" panose="02020603050405020304" pitchFamily="18" charset="0"/>
                          <a:ea typeface="Times New Roman" panose="02020603050405020304" pitchFamily="18" charset="0"/>
                        </a:rPr>
                        <a:t>. </a:t>
                      </a: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a:solidFill>
                            <a:srgbClr val="000000"/>
                          </a:solidFill>
                          <a:effectLst/>
                          <a:latin typeface="Times New Roman" panose="02020603050405020304" pitchFamily="18" charset="0"/>
                          <a:ea typeface="Times New Roman" panose="02020603050405020304" pitchFamily="18" charset="0"/>
                        </a:rPr>
                        <a:t>I2</a:t>
                      </a:r>
                    </a:p>
                  </a:txBody>
                  <a:tcPr marL="68580" marR="68580" marT="0" marB="0" anchor="ctr"/>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Approved</a:t>
                      </a:r>
                      <a:r>
                        <a:rPr lang="en-US" sz="1200" dirty="0">
                          <a:solidFill>
                            <a:srgbClr val="000000"/>
                          </a:solidFill>
                          <a:effectLst/>
                          <a:latin typeface="Times New Roman" panose="02020603050405020304" pitchFamily="18" charset="0"/>
                          <a:ea typeface="Times New Roman" panose="02020603050405020304" pitchFamily="18" charset="0"/>
                        </a:rPr>
                        <a:t> </a:t>
                      </a:r>
                    </a:p>
                  </a:txBody>
                  <a:tcPr marL="68580" marR="68580" marT="0" marB="0" anchor="ctr"/>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solidFill>
                            <a:srgbClr val="000000"/>
                          </a:solidFill>
                          <a:effectLst/>
                          <a:latin typeface="Times New Roman" panose="02020603050405020304" pitchFamily="18" charset="0"/>
                          <a:ea typeface="Times New Roman" panose="02020603050405020304" pitchFamily="18" charset="0"/>
                        </a:rPr>
                        <a:t>Proposed - 22/107r2 (9 March 2022) </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2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1200" b="1" i="0" u="none" strike="noStrike" cap="none" spc="0" baseline="0" dirty="0">
                          <a:solidFill>
                            <a:schemeClr val="tx1"/>
                          </a:solidFill>
                          <a:effectLst/>
                          <a:uFillTx/>
                          <a:latin typeface="+mn-lt"/>
                          <a:ea typeface="+mn-ea"/>
                          <a:cs typeface="+mn-cs"/>
                          <a:sym typeface="Helvetica"/>
                        </a:rPr>
                        <a:t>Approved</a:t>
                      </a:r>
                      <a:r>
                        <a:rPr lang="en-GB" sz="1200" b="0" i="0" u="none" strike="noStrike" cap="none" spc="0" baseline="0" dirty="0">
                          <a:solidFill>
                            <a:schemeClr val="tx1"/>
                          </a:solidFill>
                          <a:effectLst/>
                          <a:uFillTx/>
                          <a:latin typeface="+mn-lt"/>
                          <a:ea typeface="+mn-ea"/>
                          <a:cs typeface="+mn-cs"/>
                          <a:sym typeface="Helvetica"/>
                        </a:rPr>
                        <a:t> (Motion #13, 13 May 2022)</a:t>
                      </a:r>
                      <a:endParaRPr lang="en-US" sz="7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813791286"/>
                  </a:ext>
                </a:extLst>
              </a:tr>
            </a:tbl>
          </a:graphicData>
        </a:graphic>
      </p:graphicFrame>
    </p:spTree>
    <p:extLst>
      <p:ext uri="{BB962C8B-B14F-4D97-AF65-F5344CB8AC3E}">
        <p14:creationId xmlns:p14="http://schemas.microsoft.com/office/powerpoint/2010/main" val="11172347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July Plenary Session </a:t>
            </a:r>
            <a:r>
              <a:rPr dirty="0"/>
              <a:t>202</a:t>
            </a:r>
            <a:r>
              <a:rPr lang="en-US" dirty="0"/>
              <a:t>2</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a:xfrm>
            <a:off x="685800" y="685800"/>
            <a:ext cx="7771680" cy="653473"/>
          </a:xfrm>
        </p:spPr>
        <p:txBody>
          <a:bodyPr>
            <a:noAutofit/>
          </a:bodyPr>
          <a:lstStyle/>
          <a:p>
            <a:r>
              <a:rPr lang="en-US" sz="2000" dirty="0"/>
              <a:t>Requirements related to Issue 2</a:t>
            </a:r>
            <a:br>
              <a:rPr lang="en-US" sz="2000" dirty="0"/>
            </a:br>
            <a:r>
              <a:rPr lang="en-US" sz="2000" dirty="0"/>
              <a:t>Avoid element fingerprint</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a:xfrm>
            <a:off x="509336" y="1463040"/>
            <a:ext cx="7771680" cy="4205992"/>
          </a:xfrm>
        </p:spPr>
        <p:txBody>
          <a:bodyPr anchor="t">
            <a:normAutofit/>
          </a:bodyPr>
          <a:lstStyle/>
          <a:p>
            <a:r>
              <a:rPr lang="en-US" sz="1200" dirty="0"/>
              <a:t>Elements sent in unprotected management frames provide information that can be analyzed or tracked.</a:t>
            </a:r>
          </a:p>
          <a:p>
            <a:r>
              <a:rPr lang="en-US" sz="1200" dirty="0"/>
              <a:t>Current requirements related to I2</a:t>
            </a:r>
          </a:p>
          <a:p>
            <a:r>
              <a:rPr lang="en-US" sz="1200" dirty="0"/>
              <a:t>Note: BPE = BSS Privacy Enhanced</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1454637725"/>
              </p:ext>
            </p:extLst>
          </p:nvPr>
        </p:nvGraphicFramePr>
        <p:xfrm>
          <a:off x="344106" y="2170701"/>
          <a:ext cx="8329862" cy="4092937"/>
        </p:xfrm>
        <a:graphic>
          <a:graphicData uri="http://schemas.openxmlformats.org/drawingml/2006/table">
            <a:tbl>
              <a:tblPr firstRow="1" firstCol="1" bandRow="1">
                <a:tableStyleId>{5940675A-B579-460E-94D1-54222C63F5DA}</a:tableStyleId>
              </a:tblPr>
              <a:tblGrid>
                <a:gridCol w="395556">
                  <a:extLst>
                    <a:ext uri="{9D8B030D-6E8A-4147-A177-3AD203B41FA5}">
                      <a16:colId xmlns:a16="http://schemas.microsoft.com/office/drawing/2014/main" val="2573783961"/>
                    </a:ext>
                  </a:extLst>
                </a:gridCol>
                <a:gridCol w="4017006">
                  <a:extLst>
                    <a:ext uri="{9D8B030D-6E8A-4147-A177-3AD203B41FA5}">
                      <a16:colId xmlns:a16="http://schemas.microsoft.com/office/drawing/2014/main" val="3238484367"/>
                    </a:ext>
                  </a:extLst>
                </a:gridCol>
                <a:gridCol w="487193">
                  <a:extLst>
                    <a:ext uri="{9D8B030D-6E8A-4147-A177-3AD203B41FA5}">
                      <a16:colId xmlns:a16="http://schemas.microsoft.com/office/drawing/2014/main" val="293639291"/>
                    </a:ext>
                  </a:extLst>
                </a:gridCol>
                <a:gridCol w="779509">
                  <a:extLst>
                    <a:ext uri="{9D8B030D-6E8A-4147-A177-3AD203B41FA5}">
                      <a16:colId xmlns:a16="http://schemas.microsoft.com/office/drawing/2014/main" val="3298458658"/>
                    </a:ext>
                  </a:extLst>
                </a:gridCol>
                <a:gridCol w="2650598">
                  <a:extLst>
                    <a:ext uri="{9D8B030D-6E8A-4147-A177-3AD203B41FA5}">
                      <a16:colId xmlns:a16="http://schemas.microsoft.com/office/drawing/2014/main" val="3200096851"/>
                    </a:ext>
                  </a:extLst>
                </a:gridCol>
              </a:tblGrid>
              <a:tr h="245612">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Requirement</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938260905"/>
                  </a:ext>
                </a:extLst>
              </a:tr>
              <a:tr h="905253">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highlight>
                            <a:srgbClr val="FFFF00"/>
                          </a:highlight>
                          <a:latin typeface="Times New Roman" panose="02020603050405020304" pitchFamily="18" charset="0"/>
                          <a:ea typeface="Times New Roman" panose="02020603050405020304" pitchFamily="18" charset="0"/>
                        </a:rPr>
                        <a:t>16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kern="1200" dirty="0">
                          <a:solidFill>
                            <a:srgbClr val="000000"/>
                          </a:solidFill>
                          <a:effectLst/>
                          <a:highlight>
                            <a:srgbClr val="FFFF00"/>
                          </a:highlight>
                          <a:latin typeface="Times New Roman" panose="02020603050405020304" pitchFamily="18" charset="0"/>
                          <a:ea typeface="MS Gothic" panose="020B0609070205080204" pitchFamily="49" charset="-128"/>
                        </a:rPr>
                        <a:t>11bi shall define a mechanism such that the BPE AP</a:t>
                      </a:r>
                      <a:r>
                        <a:rPr lang="en-US" sz="1400" strike="noStrike" kern="1200" dirty="0">
                          <a:solidFill>
                            <a:srgbClr val="000000"/>
                          </a:solidFill>
                          <a:effectLst/>
                          <a:highlight>
                            <a:srgbClr val="FFFF00"/>
                          </a:highlight>
                          <a:latin typeface="Times New Roman" panose="02020603050405020304" pitchFamily="18" charset="0"/>
                          <a:ea typeface="MS Gothic" panose="020B0609070205080204" pitchFamily="49" charset="-128"/>
                        </a:rPr>
                        <a:t> may exclude certain TBD elements when </a:t>
                      </a:r>
                      <a:r>
                        <a:rPr lang="en-US" sz="1400" kern="1200" dirty="0">
                          <a:solidFill>
                            <a:srgbClr val="000000"/>
                          </a:solidFill>
                          <a:effectLst/>
                          <a:highlight>
                            <a:srgbClr val="FFFF00"/>
                          </a:highlight>
                          <a:latin typeface="Times New Roman" panose="02020603050405020304" pitchFamily="18" charset="0"/>
                          <a:ea typeface="MS Gothic" panose="020B0609070205080204" pitchFamily="49" charset="-128"/>
                        </a:rPr>
                        <a:t>transmitting Beacon frames. </a:t>
                      </a:r>
                      <a:endParaRPr lang="en-US" sz="1400" dirty="0">
                        <a:solidFill>
                          <a:srgbClr val="000000"/>
                        </a:solidFill>
                        <a:effectLst/>
                        <a:highlight>
                          <a:srgbClr val="FFFF00"/>
                        </a:highligh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600" dirty="0">
                        <a:solidFill>
                          <a:srgbClr val="000000"/>
                        </a:solidFill>
                        <a:effectLst/>
                        <a:highlight>
                          <a:srgbClr val="FFFF00"/>
                        </a:highligh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highlight>
                            <a:srgbClr val="FFFF00"/>
                          </a:highlight>
                          <a:latin typeface="Times New Roman" panose="02020603050405020304" pitchFamily="18" charset="0"/>
                          <a:ea typeface="Times New Roman" panose="02020603050405020304" pitchFamily="18" charset="0"/>
                        </a:rPr>
                        <a:t>I2, I6</a:t>
                      </a:r>
                    </a:p>
                  </a:txBody>
                  <a:tcPr marL="68580" marR="68580" marT="0" marB="0" anchor="ctr"/>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highlight>
                            <a:srgbClr val="FFFF00"/>
                          </a:highlight>
                          <a:latin typeface="Times New Roman" panose="02020603050405020304" pitchFamily="18" charset="0"/>
                          <a:ea typeface="Times New Roman" panose="02020603050405020304" pitchFamily="18" charset="0"/>
                        </a:rPr>
                        <a:t>Proposed </a:t>
                      </a:r>
                    </a:p>
                  </a:txBody>
                  <a:tcPr marL="68580" marR="68580" marT="0" marB="0" anchor="ctr"/>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highlight>
                            <a:srgbClr val="FFFF00"/>
                          </a:highlight>
                          <a:latin typeface="Times New Roman" panose="02020603050405020304" pitchFamily="18" charset="0"/>
                          <a:ea typeface="Times New Roman" panose="02020603050405020304" pitchFamily="18" charset="0"/>
                        </a:rPr>
                        <a:t>Proposed - 22/107r2 (9 March 2022) </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highlight>
                            <a:srgbClr val="FFFF00"/>
                          </a:highlight>
                          <a:latin typeface="Times New Roman" panose="02020603050405020304" pitchFamily="18" charset="0"/>
                          <a:ea typeface="Times New Roman" panose="02020603050405020304" pitchFamily="18" charset="0"/>
                        </a:rPr>
                        <a:t>Needs further discussion 4/21/2022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000" dirty="0">
                        <a:solidFill>
                          <a:srgbClr val="000000"/>
                        </a:solidFill>
                        <a:effectLst/>
                        <a:highlight>
                          <a:srgbClr val="FFFF00"/>
                        </a:highlight>
                        <a:latin typeface="Times New Roman" panose="02020603050405020304" pitchFamily="18" charset="0"/>
                        <a:ea typeface="Times New Roman" panose="02020603050405020304" pitchFamily="18" charset="0"/>
                      </a:endParaRP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400" b="1" dirty="0">
                          <a:solidFill>
                            <a:srgbClr val="000000"/>
                          </a:solidFill>
                          <a:effectLst/>
                          <a:highlight>
                            <a:srgbClr val="FFFF00"/>
                          </a:highlight>
                          <a:latin typeface="Times New Roman" panose="02020603050405020304" pitchFamily="18" charset="0"/>
                          <a:ea typeface="Times New Roman" panose="02020603050405020304" pitchFamily="18" charset="0"/>
                        </a:rPr>
                        <a:t>To be motioned – agreed by unanimous consent 6/1/2022</a:t>
                      </a:r>
                    </a:p>
                  </a:txBody>
                  <a:tcPr marL="68580" marR="68580" marT="0" marB="0" anchor="ctr"/>
                </a:tc>
                <a:extLst>
                  <a:ext uri="{0D108BD9-81ED-4DB2-BD59-A6C34878D82A}">
                    <a16:rowId xmlns:a16="http://schemas.microsoft.com/office/drawing/2014/main" val="429492032"/>
                  </a:ext>
                </a:extLst>
              </a:tr>
              <a:tr h="1131566">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20</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kern="1200" dirty="0">
                          <a:solidFill>
                            <a:srgbClr val="000000"/>
                          </a:solidFill>
                          <a:effectLst/>
                          <a:latin typeface="Times New Roman" panose="02020603050405020304" pitchFamily="18" charset="0"/>
                          <a:ea typeface="Times New Roman" panose="02020603050405020304" pitchFamily="18" charset="0"/>
                        </a:rPr>
                        <a:t>11bi shall define a mechanism for the 11bi non-AP STA to refrain from transmitting Probe Request frames containing elements except TBD element(s)</a:t>
                      </a: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I2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 Approved</a:t>
                      </a:r>
                    </a:p>
                  </a:txBody>
                  <a:tcPr marL="68580" marR="68580" marT="0" marB="0" anchor="ctr"/>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r>
                        <a:rPr lang="en-US" sz="1000" dirty="0">
                          <a:solidFill>
                            <a:srgbClr val="000000"/>
                          </a:solidFill>
                          <a:effectLst/>
                          <a:latin typeface="Times New Roman" panose="02020603050405020304" pitchFamily="18" charset="0"/>
                          <a:ea typeface="Times New Roman" panose="02020603050405020304" pitchFamily="18" charset="0"/>
                        </a:rPr>
                        <a:t>– 22/109r3</a:t>
                      </a:r>
                      <a:r>
                        <a:rPr lang="en-US" sz="1000" kern="1200" dirty="0">
                          <a:solidFill>
                            <a:srgbClr val="000000"/>
                          </a:solidFill>
                          <a:effectLst/>
                          <a:latin typeface="Times New Roman" panose="02020603050405020304" pitchFamily="18" charset="0"/>
                          <a:ea typeface="Times New Roman" panose="02020603050405020304" pitchFamily="18" charset="0"/>
                        </a:rPr>
                        <a:t>             </a:t>
                      </a:r>
                      <a:endParaRPr lang="en-US" sz="1000" dirty="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(10 March 2022; SP Y15, N7, A14)</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 (tracks with R3)</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1000" b="1" i="0" u="none" strike="noStrike" cap="none" spc="0" baseline="0" dirty="0">
                          <a:solidFill>
                            <a:schemeClr val="tx1"/>
                          </a:solidFill>
                          <a:effectLst/>
                          <a:uFillTx/>
                          <a:latin typeface="+mn-lt"/>
                          <a:ea typeface="+mn-ea"/>
                          <a:cs typeface="+mn-cs"/>
                          <a:sym typeface="Helvetica"/>
                        </a:rPr>
                        <a:t>Approved</a:t>
                      </a:r>
                      <a:r>
                        <a:rPr lang="en-GB" sz="1000" b="0" i="0" u="none" strike="noStrike" cap="none" spc="0" baseline="0" dirty="0">
                          <a:solidFill>
                            <a:schemeClr val="tx1"/>
                          </a:solidFill>
                          <a:effectLst/>
                          <a:uFillTx/>
                          <a:latin typeface="+mn-lt"/>
                          <a:ea typeface="+mn-ea"/>
                          <a:cs typeface="+mn-cs"/>
                          <a:sym typeface="Helvetica"/>
                        </a:rPr>
                        <a:t> (Motion #13, 13 May 2022)</a:t>
                      </a:r>
                      <a:endParaRPr lang="en-US" sz="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4097572983"/>
                  </a:ext>
                </a:extLst>
              </a:tr>
              <a:tr h="905253">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21</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kern="1200" dirty="0">
                          <a:solidFill>
                            <a:srgbClr val="000000"/>
                          </a:solidFill>
                          <a:effectLst/>
                          <a:latin typeface="Times New Roman" panose="02020603050405020304" pitchFamily="18" charset="0"/>
                          <a:ea typeface="Times New Roman" panose="02020603050405020304" pitchFamily="18" charset="0"/>
                        </a:rPr>
                        <a:t>11bi shall define a mechanism to protect the Frame Body field of the (Re)Association Request frame</a:t>
                      </a: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 I2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 Approved</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r>
                        <a:rPr lang="en-US" sz="1000" dirty="0">
                          <a:solidFill>
                            <a:srgbClr val="000000"/>
                          </a:solidFill>
                          <a:effectLst/>
                          <a:latin typeface="Times New Roman" panose="02020603050405020304" pitchFamily="18" charset="0"/>
                          <a:ea typeface="Times New Roman" panose="02020603050405020304" pitchFamily="18" charset="0"/>
                        </a:rPr>
                        <a:t>– 22/109r3 (10 March 2022) </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1000" b="1" i="0" u="none" strike="noStrike" cap="none" spc="0" baseline="0" dirty="0">
                          <a:solidFill>
                            <a:schemeClr val="tx1"/>
                          </a:solidFill>
                          <a:effectLst/>
                          <a:uFillTx/>
                          <a:latin typeface="+mn-lt"/>
                          <a:ea typeface="+mn-ea"/>
                          <a:cs typeface="+mn-cs"/>
                          <a:sym typeface="Helvetica"/>
                        </a:rPr>
                        <a:t>Approved</a:t>
                      </a:r>
                      <a:r>
                        <a:rPr lang="en-GB" sz="1000" b="0" i="0" u="none" strike="noStrike" cap="none" spc="0" baseline="0" dirty="0">
                          <a:solidFill>
                            <a:schemeClr val="tx1"/>
                          </a:solidFill>
                          <a:effectLst/>
                          <a:uFillTx/>
                          <a:latin typeface="+mn-lt"/>
                          <a:ea typeface="+mn-ea"/>
                          <a:cs typeface="+mn-cs"/>
                          <a:sym typeface="Helvetica"/>
                        </a:rPr>
                        <a:t> (Motion #13, 13 May 2022)</a:t>
                      </a:r>
                      <a:endParaRPr lang="en-US" sz="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2099780037"/>
                  </a:ext>
                </a:extLst>
              </a:tr>
              <a:tr h="905253">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22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kern="1200" dirty="0">
                          <a:solidFill>
                            <a:srgbClr val="000000"/>
                          </a:solidFill>
                          <a:effectLst/>
                          <a:latin typeface="Times New Roman" panose="02020603050405020304" pitchFamily="18" charset="0"/>
                          <a:ea typeface="Times New Roman" panose="02020603050405020304" pitchFamily="18" charset="0"/>
                        </a:rPr>
                        <a:t>11bi shall define a mechanism to protect the Frame Body field of the (Re)Association Response frame  </a:t>
                      </a: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 Approved</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r>
                        <a:rPr lang="en-US" sz="1000" dirty="0">
                          <a:solidFill>
                            <a:srgbClr val="000000"/>
                          </a:solidFill>
                          <a:effectLst/>
                          <a:latin typeface="Times New Roman" panose="02020603050405020304" pitchFamily="18" charset="0"/>
                          <a:ea typeface="Times New Roman" panose="02020603050405020304" pitchFamily="18" charset="0"/>
                        </a:rPr>
                        <a:t>– 22/109r3 (10 March 2022) </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1000" b="1" i="0" u="none" strike="noStrike" cap="none" spc="0" baseline="0" dirty="0">
                          <a:solidFill>
                            <a:schemeClr val="tx1"/>
                          </a:solidFill>
                          <a:effectLst/>
                          <a:uFillTx/>
                          <a:latin typeface="+mn-lt"/>
                          <a:ea typeface="+mn-ea"/>
                          <a:cs typeface="+mn-cs"/>
                          <a:sym typeface="Helvetica"/>
                        </a:rPr>
                        <a:t>Approved</a:t>
                      </a:r>
                      <a:r>
                        <a:rPr lang="en-GB" sz="1000" b="0" i="0" u="none" strike="noStrike" cap="none" spc="0" baseline="0" dirty="0">
                          <a:solidFill>
                            <a:schemeClr val="tx1"/>
                          </a:solidFill>
                          <a:effectLst/>
                          <a:uFillTx/>
                          <a:latin typeface="+mn-lt"/>
                          <a:ea typeface="+mn-ea"/>
                          <a:cs typeface="+mn-cs"/>
                          <a:sym typeface="Helvetica"/>
                        </a:rPr>
                        <a:t> (Motion #13, 13 May 2022)</a:t>
                      </a:r>
                      <a:endParaRPr lang="en-US" sz="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926839400"/>
                  </a:ext>
                </a:extLst>
              </a:tr>
            </a:tbl>
          </a:graphicData>
        </a:graphic>
      </p:graphicFrame>
    </p:spTree>
    <p:extLst>
      <p:ext uri="{BB962C8B-B14F-4D97-AF65-F5344CB8AC3E}">
        <p14:creationId xmlns:p14="http://schemas.microsoft.com/office/powerpoint/2010/main" val="28445876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2</a:t>
            </a:r>
            <a:br>
              <a:rPr lang="en-US" dirty="0"/>
            </a:br>
            <a:r>
              <a:rPr lang="en-US" dirty="0"/>
              <a:t>Avoid element fingerprint</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a:xfrm>
            <a:off x="633663" y="1821282"/>
            <a:ext cx="7771680" cy="4114080"/>
          </a:xfrm>
        </p:spPr>
        <p:txBody>
          <a:bodyPr anchor="t">
            <a:normAutofit/>
          </a:bodyPr>
          <a:lstStyle/>
          <a:p>
            <a:r>
              <a:rPr lang="en-US" sz="1200" dirty="0"/>
              <a:t>Elements sent in unprotected management frames provide information that can be analyzed or tracked.</a:t>
            </a:r>
          </a:p>
          <a:p>
            <a:r>
              <a:rPr lang="en-US" sz="1200" dirty="0"/>
              <a:t>Current requirements related to I2</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1856612230"/>
              </p:ext>
            </p:extLst>
          </p:nvPr>
        </p:nvGraphicFramePr>
        <p:xfrm>
          <a:off x="509337" y="2179468"/>
          <a:ext cx="7896006" cy="428969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099259">
                  <a:extLst>
                    <a:ext uri="{9D8B030D-6E8A-4147-A177-3AD203B41FA5}">
                      <a16:colId xmlns:a16="http://schemas.microsoft.com/office/drawing/2014/main" val="3238484367"/>
                    </a:ext>
                  </a:extLst>
                </a:gridCol>
                <a:gridCol w="483833">
                  <a:extLst>
                    <a:ext uri="{9D8B030D-6E8A-4147-A177-3AD203B41FA5}">
                      <a16:colId xmlns:a16="http://schemas.microsoft.com/office/drawing/2014/main" val="293639291"/>
                    </a:ext>
                  </a:extLst>
                </a:gridCol>
                <a:gridCol w="648069">
                  <a:extLst>
                    <a:ext uri="{9D8B030D-6E8A-4147-A177-3AD203B41FA5}">
                      <a16:colId xmlns:a16="http://schemas.microsoft.com/office/drawing/2014/main" val="3298458658"/>
                    </a:ext>
                  </a:extLst>
                </a:gridCol>
                <a:gridCol w="1289891">
                  <a:extLst>
                    <a:ext uri="{9D8B030D-6E8A-4147-A177-3AD203B41FA5}">
                      <a16:colId xmlns:a16="http://schemas.microsoft.com/office/drawing/2014/main" val="3200096851"/>
                    </a:ext>
                  </a:extLst>
                </a:gridCol>
              </a:tblGrid>
              <a:tr h="26633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1264635">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solidFill>
                            <a:srgbClr val="000000"/>
                          </a:solidFill>
                          <a:effectLst/>
                          <a:latin typeface="Times New Roman" panose="02020603050405020304" pitchFamily="18" charset="0"/>
                          <a:ea typeface="Times New Roman" panose="02020603050405020304" pitchFamily="18" charset="0"/>
                        </a:rPr>
                        <a:t>26</a:t>
                      </a:r>
                      <a:endParaRPr lang="en-US" sz="16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strike="sngStrike" kern="1200" dirty="0">
                          <a:solidFill>
                            <a:srgbClr val="000000"/>
                          </a:solidFill>
                          <a:effectLst/>
                          <a:latin typeface="Times New Roman" panose="02020603050405020304" pitchFamily="18" charset="0"/>
                          <a:ea typeface="MS Gothic" panose="020B0609070205080204" pitchFamily="49" charset="-128"/>
                        </a:rPr>
                        <a:t>Unicast management frames between a CPE AP and an associated CPE Client have the frame body encrypted post association. </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strike="sngStrike" kern="1200" dirty="0">
                          <a:solidFill>
                            <a:srgbClr val="000000"/>
                          </a:solidFill>
                          <a:effectLst/>
                          <a:latin typeface="Times New Roman" panose="02020603050405020304" pitchFamily="18" charset="0"/>
                          <a:ea typeface="MS Gothic" panose="020B0609070205080204" pitchFamily="49" charset="-128"/>
                        </a:rPr>
                        <a:t>(should have a list of affected frames? Protected frames assumed to be optional. Can there be protected versions of frames defined?)</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strike="sngStrike" dirty="0">
                          <a:solidFill>
                            <a:srgbClr val="000000"/>
                          </a:solidFill>
                          <a:effectLst/>
                          <a:latin typeface="Times New Roman" panose="02020603050405020304" pitchFamily="18" charset="0"/>
                          <a:ea typeface="Times New Roman" panose="02020603050405020304" pitchFamily="18" charset="0"/>
                        </a:rPr>
                        <a:t>Alternate text suggestion: 11bi shall define a protected version of unicast management frames between CPE AP and CPE Client post association. (list of the frames are TBD) </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solidFill>
                          <a:srgbClr val="000000"/>
                        </a:solidFill>
                        <a:effectLst/>
                        <a:latin typeface="Times New Roman" panose="02020603050405020304" pitchFamily="18" charset="0"/>
                        <a:ea typeface="Times New Roman" panose="02020603050405020304" pitchFamily="18" charset="0"/>
                      </a:endParaRPr>
                    </a:p>
                    <a:p>
                      <a:r>
                        <a:rPr lang="en-US" sz="1200" dirty="0">
                          <a:solidFill>
                            <a:srgbClr val="000000"/>
                          </a:solidFill>
                          <a:effectLst/>
                          <a:highlight>
                            <a:srgbClr val="FFFF00"/>
                          </a:highlight>
                          <a:latin typeface="Times New Roman" panose="02020603050405020304" pitchFamily="18" charset="0"/>
                          <a:ea typeface="Times New Roman" panose="02020603050405020304" pitchFamily="18" charset="0"/>
                        </a:rPr>
                        <a:t>New </a:t>
                      </a:r>
                      <a:r>
                        <a:rPr lang="en-US" sz="1200" b="0" i="0" u="none" strike="noStrike" cap="none" spc="0" baseline="0" dirty="0">
                          <a:solidFill>
                            <a:srgbClr val="000000"/>
                          </a:solidFill>
                          <a:effectLst/>
                          <a:highlight>
                            <a:srgbClr val="FFFF00"/>
                          </a:highlight>
                          <a:uFillTx/>
                          <a:latin typeface="Times New Roman" panose="02020603050405020304" pitchFamily="18" charset="0"/>
                          <a:ea typeface="Times New Roman" panose="02020603050405020304" pitchFamily="18" charset="0"/>
                          <a:cs typeface="+mn-cs"/>
                          <a:sym typeface="Helvetica"/>
                        </a:rPr>
                        <a:t>proposal - </a:t>
                      </a:r>
                      <a:r>
                        <a:rPr lang="en-US" sz="1200" b="0" i="0" u="none" strike="noStrike" cap="none" spc="0" baseline="0" dirty="0">
                          <a:solidFill>
                            <a:srgbClr val="000000"/>
                          </a:solidFill>
                          <a:effectLst/>
                          <a:highlight>
                            <a:srgbClr val="FFFF00"/>
                          </a:highlight>
                          <a:uFillTx/>
                          <a:latin typeface="Times New Roman" panose="02020603050405020304" pitchFamily="18" charset="0"/>
                          <a:ea typeface="+mn-ea"/>
                          <a:cs typeface="+mn-cs"/>
                          <a:sym typeface="Helvetica"/>
                        </a:rPr>
                        <a:t>11bi shall define an optional protected version of the following unicast management frames between a CPE AP and an associated CPE Client:</a:t>
                      </a:r>
                    </a:p>
                    <a:p>
                      <a:pPr marL="171450" lvl="0" indent="-171450">
                        <a:buFont typeface="Arial" panose="020B0604020202020204" pitchFamily="34" charset="0"/>
                        <a:buChar char="•"/>
                      </a:pPr>
                      <a:r>
                        <a:rPr lang="en-US" sz="1200" b="0" i="0" u="none" strike="noStrike" cap="none" spc="0" baseline="0" dirty="0">
                          <a:solidFill>
                            <a:srgbClr val="000000"/>
                          </a:solidFill>
                          <a:effectLst/>
                          <a:highlight>
                            <a:srgbClr val="FFFF00"/>
                          </a:highlight>
                          <a:uFillTx/>
                          <a:latin typeface="Times New Roman" panose="02020603050405020304" pitchFamily="18" charset="0"/>
                          <a:ea typeface="+mn-ea"/>
                          <a:cs typeface="+mn-cs"/>
                          <a:sym typeface="Helvetica"/>
                        </a:rPr>
                        <a:t>Notify Channel Width frame</a:t>
                      </a:r>
                    </a:p>
                    <a:p>
                      <a:pPr marL="171450" lvl="0" indent="-171450">
                        <a:buFont typeface="Arial" panose="020B0604020202020204" pitchFamily="34" charset="0"/>
                        <a:buChar char="•"/>
                      </a:pPr>
                      <a:r>
                        <a:rPr lang="en-US" sz="1200" b="0" i="0" u="none" strike="noStrike" cap="none" spc="0" baseline="0" dirty="0">
                          <a:solidFill>
                            <a:srgbClr val="000000"/>
                          </a:solidFill>
                          <a:effectLst/>
                          <a:highlight>
                            <a:srgbClr val="FFFF00"/>
                          </a:highlight>
                          <a:uFillTx/>
                          <a:latin typeface="Times New Roman" panose="02020603050405020304" pitchFamily="18" charset="0"/>
                          <a:ea typeface="+mn-ea"/>
                          <a:cs typeface="+mn-cs"/>
                          <a:sym typeface="Helvetica"/>
                        </a:rPr>
                        <a:t>SM Power save frame</a:t>
                      </a:r>
                    </a:p>
                    <a:p>
                      <a:pPr marL="171450" lvl="0" indent="-171450">
                        <a:buFont typeface="Arial" panose="020B0604020202020204" pitchFamily="34" charset="0"/>
                        <a:buChar char="•"/>
                      </a:pPr>
                      <a:r>
                        <a:rPr lang="en-US" sz="1200" b="0" i="0" u="none" strike="noStrike" cap="none" spc="0" baseline="0" dirty="0">
                          <a:solidFill>
                            <a:srgbClr val="000000"/>
                          </a:solidFill>
                          <a:effectLst/>
                          <a:highlight>
                            <a:srgbClr val="FFFF00"/>
                          </a:highlight>
                          <a:uFillTx/>
                          <a:latin typeface="Times New Roman" panose="02020603050405020304" pitchFamily="18" charset="0"/>
                          <a:ea typeface="+mn-ea"/>
                          <a:cs typeface="+mn-cs"/>
                          <a:sym typeface="Helvetica"/>
                        </a:rPr>
                        <a:t>CSI frame</a:t>
                      </a:r>
                    </a:p>
                    <a:p>
                      <a:pPr marL="171450" lvl="0" indent="-171450">
                        <a:buFont typeface="Arial" panose="020B0604020202020204" pitchFamily="34" charset="0"/>
                        <a:buChar char="•"/>
                      </a:pPr>
                      <a:r>
                        <a:rPr lang="en-US" sz="1200" b="0" i="0" u="none" strike="noStrike" cap="none" spc="0" baseline="0" dirty="0" err="1">
                          <a:solidFill>
                            <a:srgbClr val="000000"/>
                          </a:solidFill>
                          <a:effectLst/>
                          <a:highlight>
                            <a:srgbClr val="FFFF00"/>
                          </a:highlight>
                          <a:uFillTx/>
                          <a:latin typeface="Times New Roman" panose="02020603050405020304" pitchFamily="18" charset="0"/>
                          <a:ea typeface="+mn-ea"/>
                          <a:cs typeface="+mn-cs"/>
                          <a:sym typeface="Helvetica"/>
                        </a:rPr>
                        <a:t>Noncompressed</a:t>
                      </a:r>
                      <a:r>
                        <a:rPr lang="en-US" sz="1200" b="0" i="0" u="none" strike="noStrike" cap="none" spc="0" baseline="0" dirty="0">
                          <a:solidFill>
                            <a:srgbClr val="000000"/>
                          </a:solidFill>
                          <a:effectLst/>
                          <a:highlight>
                            <a:srgbClr val="FFFF00"/>
                          </a:highlight>
                          <a:uFillTx/>
                          <a:latin typeface="Times New Roman" panose="02020603050405020304" pitchFamily="18" charset="0"/>
                          <a:ea typeface="+mn-ea"/>
                          <a:cs typeface="+mn-cs"/>
                          <a:sym typeface="Helvetica"/>
                        </a:rPr>
                        <a:t> Beamforming frame</a:t>
                      </a:r>
                    </a:p>
                    <a:p>
                      <a:pPr marL="171450" lvl="0" indent="-171450">
                        <a:buFont typeface="Arial" panose="020B0604020202020204" pitchFamily="34" charset="0"/>
                        <a:buChar char="•"/>
                      </a:pPr>
                      <a:r>
                        <a:rPr lang="en-US" sz="1200" b="0" i="0" u="none" strike="noStrike" cap="none" spc="0" baseline="0" dirty="0">
                          <a:solidFill>
                            <a:srgbClr val="000000"/>
                          </a:solidFill>
                          <a:effectLst/>
                          <a:highlight>
                            <a:srgbClr val="FFFF00"/>
                          </a:highlight>
                          <a:uFillTx/>
                          <a:latin typeface="Times New Roman" panose="02020603050405020304" pitchFamily="18" charset="0"/>
                          <a:ea typeface="+mn-ea"/>
                          <a:cs typeface="+mn-cs"/>
                          <a:sym typeface="Helvetica"/>
                        </a:rPr>
                        <a:t>Compressed Beamforming frame</a:t>
                      </a:r>
                    </a:p>
                    <a:p>
                      <a:pPr marL="171450" lvl="0" indent="-171450">
                        <a:buFont typeface="Arial" panose="020B0604020202020204" pitchFamily="34" charset="0"/>
                        <a:buChar char="•"/>
                      </a:pPr>
                      <a:r>
                        <a:rPr lang="en-US" sz="1200" b="0" i="0" u="none" strike="noStrike" cap="none" spc="0" baseline="0" dirty="0">
                          <a:solidFill>
                            <a:srgbClr val="000000"/>
                          </a:solidFill>
                          <a:effectLst/>
                          <a:highlight>
                            <a:srgbClr val="FFFF00"/>
                          </a:highlight>
                          <a:uFillTx/>
                          <a:latin typeface="Times New Roman" panose="02020603050405020304" pitchFamily="18" charset="0"/>
                          <a:ea typeface="+mn-ea"/>
                          <a:cs typeface="+mn-cs"/>
                          <a:sym typeface="Helvetica"/>
                        </a:rPr>
                        <a:t>VHT Compressed Beamforming frame</a:t>
                      </a:r>
                    </a:p>
                    <a:p>
                      <a:pPr marL="171450" lvl="0" indent="-171450">
                        <a:buFont typeface="Arial" panose="020B0604020202020204" pitchFamily="34" charset="0"/>
                        <a:buChar char="•"/>
                      </a:pPr>
                      <a:r>
                        <a:rPr lang="en-US" sz="1200" b="0" i="0" u="none" strike="noStrike" cap="none" spc="0" baseline="0" dirty="0">
                          <a:solidFill>
                            <a:srgbClr val="000000"/>
                          </a:solidFill>
                          <a:effectLst/>
                          <a:highlight>
                            <a:srgbClr val="FFFF00"/>
                          </a:highlight>
                          <a:uFillTx/>
                          <a:latin typeface="Times New Roman" panose="02020603050405020304" pitchFamily="18" charset="0"/>
                          <a:ea typeface="+mn-ea"/>
                          <a:cs typeface="+mn-cs"/>
                          <a:sym typeface="Helvetica"/>
                        </a:rPr>
                        <a:t>Group ID Management frame</a:t>
                      </a:r>
                    </a:p>
                    <a:p>
                      <a:pPr marL="171450" lvl="0" indent="-171450">
                        <a:buFont typeface="Arial" panose="020B0604020202020204" pitchFamily="34" charset="0"/>
                        <a:buChar char="•"/>
                      </a:pPr>
                      <a:r>
                        <a:rPr lang="en-US" sz="1200" b="0" i="0" u="none" strike="noStrike" cap="none" spc="0" baseline="0" dirty="0">
                          <a:solidFill>
                            <a:srgbClr val="000000"/>
                          </a:solidFill>
                          <a:effectLst/>
                          <a:highlight>
                            <a:srgbClr val="FFFF00"/>
                          </a:highlight>
                          <a:uFillTx/>
                          <a:latin typeface="Times New Roman" panose="02020603050405020304" pitchFamily="18" charset="0"/>
                          <a:ea typeface="+mn-ea"/>
                          <a:cs typeface="+mn-cs"/>
                          <a:sym typeface="Helvetica"/>
                        </a:rPr>
                        <a:t>Operating Mode Notification frame</a:t>
                      </a:r>
                    </a:p>
                    <a:p>
                      <a:pPr marL="171450" lvl="0" indent="-171450">
                        <a:buFont typeface="Arial" panose="020B0604020202020204" pitchFamily="34" charset="0"/>
                        <a:buChar char="•"/>
                      </a:pPr>
                      <a:r>
                        <a:rPr lang="en-US" sz="1200" b="0" i="0" u="none" strike="noStrike" cap="none" spc="0" baseline="0" dirty="0">
                          <a:solidFill>
                            <a:srgbClr val="000000"/>
                          </a:solidFill>
                          <a:effectLst/>
                          <a:highlight>
                            <a:srgbClr val="FFFF00"/>
                          </a:highlight>
                          <a:uFillTx/>
                          <a:latin typeface="Times New Roman" panose="02020603050405020304" pitchFamily="18" charset="0"/>
                          <a:ea typeface="+mn-ea"/>
                          <a:cs typeface="+mn-cs"/>
                          <a:sym typeface="Helvetica"/>
                        </a:rPr>
                        <a:t>HE Compressed Beamforming/CQI frame</a:t>
                      </a:r>
                    </a:p>
                    <a:p>
                      <a:pPr marL="171450" lvl="0" indent="-171450">
                        <a:buFont typeface="Arial" panose="020B0604020202020204" pitchFamily="34" charset="0"/>
                        <a:buChar char="•"/>
                      </a:pPr>
                      <a:r>
                        <a:rPr lang="en-US" sz="1200" b="0" i="0" u="none" strike="noStrike" cap="none" spc="0" baseline="0" dirty="0">
                          <a:solidFill>
                            <a:srgbClr val="000000"/>
                          </a:solidFill>
                          <a:effectLst/>
                          <a:highlight>
                            <a:srgbClr val="FFFF00"/>
                          </a:highlight>
                          <a:uFillTx/>
                          <a:latin typeface="Times New Roman" panose="02020603050405020304" pitchFamily="18" charset="0"/>
                          <a:ea typeface="+mn-ea"/>
                          <a:cs typeface="+mn-cs"/>
                          <a:sym typeface="Helvetica"/>
                        </a:rPr>
                        <a:t>Quiet Time Period Action frame</a:t>
                      </a:r>
                    </a:p>
                    <a:p>
                      <a:pPr marL="171450" lvl="0" indent="-171450">
                        <a:buFont typeface="Arial" panose="020B0604020202020204" pitchFamily="34" charset="0"/>
                        <a:buChar char="•"/>
                      </a:pPr>
                      <a:r>
                        <a:rPr lang="en-US" sz="1200" b="0" i="0" u="none" strike="noStrike" cap="none" spc="0" baseline="0" dirty="0">
                          <a:solidFill>
                            <a:srgbClr val="000000"/>
                          </a:solidFill>
                          <a:effectLst/>
                          <a:highlight>
                            <a:srgbClr val="FFFF00"/>
                          </a:highlight>
                          <a:uFillTx/>
                          <a:latin typeface="Times New Roman" panose="02020603050405020304" pitchFamily="18" charset="0"/>
                          <a:ea typeface="+mn-ea"/>
                          <a:cs typeface="+mn-cs"/>
                          <a:sym typeface="Helvetica"/>
                        </a:rPr>
                        <a:t>EHT Compressed Beamforming/CQI frame</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I2, I7</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   Needs further discussion May 26, 2022, revisited June 16, still needs more discussion.</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000" kern="1200" dirty="0">
                        <a:solidFill>
                          <a:srgbClr val="000000"/>
                        </a:solidFill>
                        <a:effectLst/>
                        <a:latin typeface="Times New Roman" panose="02020603050405020304" pitchFamily="18" charset="0"/>
                        <a:ea typeface="Times New Roman" panose="02020603050405020304" pitchFamily="18" charset="0"/>
                      </a:endParaRP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b="1" dirty="0">
                          <a:solidFill>
                            <a:srgbClr val="000000"/>
                          </a:solidFill>
                          <a:effectLst/>
                          <a:highlight>
                            <a:srgbClr val="FFFF00"/>
                          </a:highlight>
                          <a:latin typeface="Times New Roman" panose="02020603050405020304" pitchFamily="18" charset="0"/>
                          <a:ea typeface="Times New Roman" panose="02020603050405020304" pitchFamily="18" charset="0"/>
                        </a:rPr>
                        <a:t>To be motioned – agreed by unanimous consent July 12,2022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20851281"/>
                  </a:ext>
                </a:extLst>
              </a:tr>
            </a:tbl>
          </a:graphicData>
        </a:graphic>
      </p:graphicFrame>
    </p:spTree>
    <p:extLst>
      <p:ext uri="{BB962C8B-B14F-4D97-AF65-F5344CB8AC3E}">
        <p14:creationId xmlns:p14="http://schemas.microsoft.com/office/powerpoint/2010/main" val="37956464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2</a:t>
            </a:r>
            <a:br>
              <a:rPr lang="en-US" dirty="0"/>
            </a:br>
            <a:r>
              <a:rPr lang="en-US" dirty="0"/>
              <a:t>Avoid element fingerprint</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dirty="0"/>
              <a:t>Elements sent in unprotected management frames provide information that can be analyzed or tracked.</a:t>
            </a:r>
          </a:p>
          <a:p>
            <a:r>
              <a:rPr lang="en-US" sz="1200" dirty="0"/>
              <a:t>Current requirements related to I2</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1973686172"/>
              </p:ext>
            </p:extLst>
          </p:nvPr>
        </p:nvGraphicFramePr>
        <p:xfrm>
          <a:off x="509337" y="2361460"/>
          <a:ext cx="7896006" cy="2637519"/>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4602109">
                  <a:extLst>
                    <a:ext uri="{9D8B030D-6E8A-4147-A177-3AD203B41FA5}">
                      <a16:colId xmlns:a16="http://schemas.microsoft.com/office/drawing/2014/main" val="3238484367"/>
                    </a:ext>
                  </a:extLst>
                </a:gridCol>
                <a:gridCol w="523783">
                  <a:extLst>
                    <a:ext uri="{9D8B030D-6E8A-4147-A177-3AD203B41FA5}">
                      <a16:colId xmlns:a16="http://schemas.microsoft.com/office/drawing/2014/main" val="293639291"/>
                    </a:ext>
                  </a:extLst>
                </a:gridCol>
                <a:gridCol w="674702">
                  <a:extLst>
                    <a:ext uri="{9D8B030D-6E8A-4147-A177-3AD203B41FA5}">
                      <a16:colId xmlns:a16="http://schemas.microsoft.com/office/drawing/2014/main" val="3298458658"/>
                    </a:ext>
                  </a:extLst>
                </a:gridCol>
                <a:gridCol w="1720458">
                  <a:extLst>
                    <a:ext uri="{9D8B030D-6E8A-4147-A177-3AD203B41FA5}">
                      <a16:colId xmlns:a16="http://schemas.microsoft.com/office/drawing/2014/main" val="3200096851"/>
                    </a:ext>
                  </a:extLst>
                </a:gridCol>
              </a:tblGrid>
              <a:tr h="26633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1106555">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27</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strike="sngStrike" kern="1200" dirty="0">
                          <a:solidFill>
                            <a:schemeClr val="bg1">
                              <a:lumMod val="75000"/>
                            </a:schemeClr>
                          </a:solidFill>
                          <a:effectLst/>
                          <a:latin typeface="Times New Roman" panose="02020603050405020304" pitchFamily="18" charset="0"/>
                          <a:ea typeface="MS Gothic" panose="020B0609070205080204" pitchFamily="49" charset="-128"/>
                        </a:rPr>
                        <a:t>11bi shall define a mechanism for a CPE Client to reset the Scrambler Seed when its MAC address is changed in Associate STA State 4, without any loss of connection.</a:t>
                      </a:r>
                    </a:p>
                    <a:p>
                      <a:pPr marL="0" marR="0" lvl="0" indent="0" algn="just" defTabSz="914400" rtl="0" eaLnBrk="1" fontAlgn="auto" latinLnBrk="0" hangingPunct="1">
                        <a:lnSpc>
                          <a:spcPct val="1000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kern="1200" dirty="0">
                          <a:solidFill>
                            <a:schemeClr val="bg1">
                              <a:lumMod val="75000"/>
                            </a:schemeClr>
                          </a:solidFill>
                          <a:effectLst/>
                          <a:latin typeface="Times New Roman" panose="02020603050405020304" pitchFamily="18" charset="0"/>
                          <a:ea typeface="MS Gothic" panose="020B0609070205080204" pitchFamily="49" charset="-128"/>
                        </a:rPr>
                        <a:t>(9)-</a:t>
                      </a:r>
                      <a:r>
                        <a:rPr lang="en-US" sz="1000" kern="1200" dirty="0">
                          <a:solidFill>
                            <a:schemeClr val="bg1">
                              <a:lumMod val="75000"/>
                            </a:schemeClr>
                          </a:solidFill>
                          <a:effectLst/>
                          <a:latin typeface="Times New Roman" panose="02020603050405020304" pitchFamily="18" charset="0"/>
                          <a:ea typeface="Times New Roman" panose="02020603050405020304" pitchFamily="18" charset="0"/>
                        </a:rPr>
                        <a:t>11bi shall define a mechanism for a CPE Client and CPE AP </a:t>
                      </a:r>
                      <a:r>
                        <a:rPr lang="en-US" sz="1000" b="1" kern="1200" dirty="0">
                          <a:solidFill>
                            <a:schemeClr val="bg1">
                              <a:lumMod val="75000"/>
                            </a:schemeClr>
                          </a:solidFill>
                          <a:effectLst/>
                          <a:latin typeface="Times New Roman" panose="02020603050405020304" pitchFamily="18" charset="0"/>
                          <a:ea typeface="Times New Roman" panose="02020603050405020304" pitchFamily="18" charset="0"/>
                        </a:rPr>
                        <a:t>to change the transmitted SN and the scrambler seed</a:t>
                      </a:r>
                      <a:r>
                        <a:rPr lang="en-US" sz="1000" kern="1200" dirty="0">
                          <a:solidFill>
                            <a:schemeClr val="bg1">
                              <a:lumMod val="75000"/>
                            </a:schemeClr>
                          </a:solidFill>
                          <a:effectLst/>
                          <a:latin typeface="Times New Roman" panose="02020603050405020304" pitchFamily="18" charset="0"/>
                          <a:ea typeface="Times New Roman" panose="02020603050405020304" pitchFamily="18" charset="0"/>
                        </a:rPr>
                        <a:t> on downlink and uplink to uncorrelated new values in </a:t>
                      </a:r>
                      <a:r>
                        <a:rPr lang="en-US" sz="1000" kern="1200" dirty="0">
                          <a:solidFill>
                            <a:schemeClr val="bg1">
                              <a:lumMod val="75000"/>
                            </a:schemeClr>
                          </a:solidFill>
                          <a:effectLst/>
                          <a:latin typeface="Times New Roman" panose="02020603050405020304" pitchFamily="18" charset="0"/>
                          <a:ea typeface="MS Gothic" panose="020B0609070205080204" pitchFamily="49" charset="-128"/>
                        </a:rPr>
                        <a:t>Associate STA State 4</a:t>
                      </a:r>
                      <a:r>
                        <a:rPr lang="en-US" sz="1000" kern="1200" dirty="0">
                          <a:solidFill>
                            <a:schemeClr val="bg1">
                              <a:lumMod val="75000"/>
                            </a:schemeClr>
                          </a:solidFill>
                          <a:effectLst/>
                          <a:latin typeface="Times New Roman" panose="02020603050405020304" pitchFamily="18" charset="0"/>
                          <a:ea typeface="Times New Roman" panose="02020603050405020304" pitchFamily="18" charset="0"/>
                        </a:rPr>
                        <a:t>, without any loss of connection when the OTA MAC address of the CPE Client is changed.</a:t>
                      </a:r>
                      <a:endParaRPr lang="en-US" sz="1000" dirty="0">
                        <a:solidFill>
                          <a:schemeClr val="bg1">
                            <a:lumMod val="75000"/>
                          </a:schemeClr>
                        </a:solidFill>
                        <a:effectLst/>
                        <a:latin typeface="Times New Roman" panose="02020603050405020304" pitchFamily="18" charset="0"/>
                        <a:ea typeface="Times New Roman" panose="02020603050405020304" pitchFamily="18" charset="0"/>
                      </a:endParaRP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000" dirty="0">
                        <a:solidFill>
                          <a:schemeClr val="bg1">
                            <a:lumMod val="75000"/>
                          </a:schemeClr>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chemeClr val="bg1">
                              <a:lumMod val="75000"/>
                            </a:schemeClr>
                          </a:solidFill>
                          <a:effectLst/>
                          <a:latin typeface="Times New Roman" panose="02020603050405020304" pitchFamily="18" charset="0"/>
                          <a:ea typeface="Times New Roman" panose="02020603050405020304" pitchFamily="18" charset="0"/>
                        </a:rPr>
                        <a:t>I3, I2, I7</a:t>
                      </a:r>
                      <a:endParaRPr lang="en-US" sz="1000" dirty="0">
                        <a:solidFill>
                          <a:schemeClr val="bg1">
                            <a:lumMod val="75000"/>
                          </a:schemeClr>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chemeClr val="bg1">
                              <a:lumMod val="75000"/>
                            </a:schemeClr>
                          </a:solidFill>
                          <a:effectLst/>
                          <a:latin typeface="Times New Roman" panose="02020603050405020304" pitchFamily="18" charset="0"/>
                          <a:ea typeface="Times New Roman" panose="02020603050405020304" pitchFamily="18" charset="0"/>
                        </a:rPr>
                        <a:t>Proposed </a:t>
                      </a:r>
                      <a:endParaRPr lang="en-US" sz="1000" dirty="0">
                        <a:solidFill>
                          <a:schemeClr val="bg1">
                            <a:lumMod val="75000"/>
                          </a:schemeClr>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chemeClr val="bg1">
                              <a:lumMod val="75000"/>
                            </a:schemeClr>
                          </a:solidFill>
                          <a:effectLst/>
                          <a:latin typeface="Times New Roman" panose="02020603050405020304" pitchFamily="18" charset="0"/>
                          <a:ea typeface="Times New Roman" panose="02020603050405020304" pitchFamily="18" charset="0"/>
                        </a:rPr>
                        <a:t>Proposed – 22/623/r2 (14 April 2022)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chemeClr val="bg1">
                              <a:lumMod val="75000"/>
                            </a:schemeClr>
                          </a:solidFill>
                          <a:effectLst/>
                          <a:latin typeface="Times New Roman" panose="02020603050405020304" pitchFamily="18" charset="0"/>
                          <a:ea typeface="Times New Roman" panose="02020603050405020304" pitchFamily="18" charset="0"/>
                        </a:rPr>
                        <a:t>Subsumed within req. 9. already motioned.</a:t>
                      </a:r>
                      <a:endParaRPr lang="en-US" sz="1000" dirty="0">
                        <a:solidFill>
                          <a:schemeClr val="bg1">
                            <a:lumMod val="75000"/>
                          </a:schemeClr>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39679148"/>
                  </a:ext>
                </a:extLst>
              </a:tr>
              <a:tr h="632317">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28</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CPE APs and CPE Clients to use </a:t>
                      </a:r>
                      <a:r>
                        <a:rPr lang="en-US" sz="1000" b="1" kern="1200" dirty="0">
                          <a:solidFill>
                            <a:srgbClr val="000000"/>
                          </a:solidFill>
                          <a:effectLst/>
                          <a:latin typeface="Times New Roman" panose="02020603050405020304" pitchFamily="18" charset="0"/>
                          <a:ea typeface="MS Gothic" panose="020B0609070205080204" pitchFamily="49" charset="-128"/>
                        </a:rPr>
                        <a:t>separate</a:t>
                      </a:r>
                      <a:r>
                        <a:rPr lang="en-US" sz="1000" kern="1200" dirty="0">
                          <a:solidFill>
                            <a:srgbClr val="000000"/>
                          </a:solidFill>
                          <a:effectLst/>
                          <a:latin typeface="Times New Roman" panose="02020603050405020304" pitchFamily="18" charset="0"/>
                          <a:ea typeface="MS Gothic" panose="020B0609070205080204" pitchFamily="49" charset="-128"/>
                        </a:rPr>
                        <a:t> MAC addresses for ongoing sensing measurements </a:t>
                      </a:r>
                      <a:r>
                        <a:rPr lang="en-US" sz="1000" b="1" kern="1200" dirty="0">
                          <a:solidFill>
                            <a:srgbClr val="000000"/>
                          </a:solidFill>
                          <a:effectLst/>
                          <a:latin typeface="Times New Roman" panose="02020603050405020304" pitchFamily="18" charset="0"/>
                          <a:ea typeface="MS Gothic" panose="020B0609070205080204" pitchFamily="49" charset="-128"/>
                        </a:rPr>
                        <a:t>versus</a:t>
                      </a:r>
                      <a:r>
                        <a:rPr lang="en-US" sz="1000" kern="1200" dirty="0">
                          <a:solidFill>
                            <a:srgbClr val="000000"/>
                          </a:solidFill>
                          <a:effectLst/>
                          <a:latin typeface="Times New Roman" panose="02020603050405020304" pitchFamily="18" charset="0"/>
                          <a:ea typeface="MS Gothic" panose="020B0609070205080204" pitchFamily="49" charset="-128"/>
                        </a:rPr>
                        <a:t> data transmissions. (</a:t>
                      </a:r>
                      <a:r>
                        <a:rPr lang="en-US" sz="1000" kern="1200" dirty="0" err="1">
                          <a:solidFill>
                            <a:srgbClr val="000000"/>
                          </a:solidFill>
                          <a:effectLst/>
                          <a:latin typeface="Times New Roman" panose="02020603050405020304" pitchFamily="18" charset="0"/>
                          <a:ea typeface="MS Gothic" panose="020B0609070205080204" pitchFamily="49" charset="-128"/>
                        </a:rPr>
                        <a:t>TGbf</a:t>
                      </a:r>
                      <a:r>
                        <a:rPr lang="en-US" sz="1000" kern="1200" dirty="0">
                          <a:solidFill>
                            <a:srgbClr val="000000"/>
                          </a:solidFill>
                          <a:effectLst/>
                          <a:latin typeface="Times New Roman" panose="02020603050405020304" pitchFamily="18" charset="0"/>
                          <a:ea typeface="MS Gothic" panose="020B0609070205080204" pitchFamily="49" charset="-128"/>
                        </a:rPr>
                        <a:t> sensing, </a:t>
                      </a:r>
                      <a:r>
                        <a:rPr lang="en-US" sz="1000" kern="1200" dirty="0" err="1">
                          <a:solidFill>
                            <a:srgbClr val="000000"/>
                          </a:solidFill>
                          <a:effectLst/>
                          <a:latin typeface="Times New Roman" panose="02020603050405020304" pitchFamily="18" charset="0"/>
                          <a:ea typeface="MS Gothic" panose="020B0609070205080204" pitchFamily="49" charset="-128"/>
                        </a:rPr>
                        <a:t>TGaz</a:t>
                      </a:r>
                      <a:r>
                        <a:rPr lang="en-US" sz="1000" kern="1200" dirty="0">
                          <a:solidFill>
                            <a:srgbClr val="000000"/>
                          </a:solidFill>
                          <a:effectLst/>
                          <a:latin typeface="Times New Roman" panose="02020603050405020304" pitchFamily="18" charset="0"/>
                          <a:ea typeface="MS Gothic" panose="020B0609070205080204" pitchFamily="49" charset="-128"/>
                        </a:rPr>
                        <a:t> location determination)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I8</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 No action for now, revisited June 16, still needs more discussion.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13791286"/>
                  </a:ext>
                </a:extLst>
              </a:tr>
              <a:tr h="632317">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29</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to protect transmitted sensing measurement frames against eavesdropper sensing estimations, i.e., the frames are protected from the eavesdroppers to perform sensing or ranging from the received frames.</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I8</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 No action for now.</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bl>
          </a:graphicData>
        </a:graphic>
      </p:graphicFrame>
    </p:spTree>
    <p:extLst>
      <p:ext uri="{BB962C8B-B14F-4D97-AF65-F5344CB8AC3E}">
        <p14:creationId xmlns:p14="http://schemas.microsoft.com/office/powerpoint/2010/main" val="2880441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2</a:t>
            </a:r>
            <a:br>
              <a:rPr lang="en-US" dirty="0"/>
            </a:br>
            <a:r>
              <a:rPr lang="en-US" dirty="0"/>
              <a:t>Avoid element fingerprint</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a:xfrm>
            <a:off x="738657" y="1743175"/>
            <a:ext cx="7771680" cy="4114080"/>
          </a:xfrm>
        </p:spPr>
        <p:txBody>
          <a:bodyPr anchor="t">
            <a:normAutofit/>
          </a:bodyPr>
          <a:lstStyle/>
          <a:p>
            <a:r>
              <a:rPr lang="en-US" sz="1200" dirty="0"/>
              <a:t>Elements sent in unprotected management frames provide information that can be analyzed or tracked.</a:t>
            </a:r>
          </a:p>
          <a:p>
            <a:r>
              <a:rPr lang="en-US" sz="1200" dirty="0"/>
              <a:t>Current requirements related to I2</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nvGraphicFramePr>
        <p:xfrm>
          <a:off x="509337" y="2099831"/>
          <a:ext cx="7896006" cy="4258504"/>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effectLst/>
                        </a:rPr>
                        <a:t> </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effectLst/>
                        </a:rPr>
                        <a:t>Requirement</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effectLst/>
                        </a:rPr>
                        <a:t>Issue</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effectLst/>
                        </a:rPr>
                        <a:t>Status</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effectLst/>
                        </a:rPr>
                        <a:t>Information</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34</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kern="1200" dirty="0">
                          <a:solidFill>
                            <a:srgbClr val="000000"/>
                          </a:solidFill>
                          <a:effectLst/>
                          <a:latin typeface="Times New Roman" panose="02020603050405020304" pitchFamily="18" charset="0"/>
                          <a:ea typeface="MS Gothic" panose="020B0609070205080204" pitchFamily="49" charset="-128"/>
                          <a:cs typeface="Times New Roman" panose="02020603050405020304" pitchFamily="18" charset="0"/>
                        </a:rPr>
                        <a:t>11bi shall define a mechanism for the BPE AP to transmit only encrypted management frames, for example beacons, discovery frames, etc. </a:t>
                      </a:r>
                      <a:endParaRPr lang="en-US"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I2, I6</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Proposed </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Times New Roman" panose="02020603050405020304" pitchFamily="18" charset="0"/>
                        </a:rPr>
                        <a:t>Proposed – 22/623/r2 (14 April 2022)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Times New Roman" panose="02020603050405020304" pitchFamily="18" charset="0"/>
                        </a:rPr>
                        <a:t>Needs more discussion. May 12, 2022.</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35</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kern="1200" dirty="0">
                          <a:solidFill>
                            <a:srgbClr val="000000"/>
                          </a:solidFill>
                          <a:effectLst/>
                          <a:latin typeface="Times New Roman" panose="02020603050405020304" pitchFamily="18" charset="0"/>
                          <a:ea typeface="MS Gothic" panose="020B0609070205080204" pitchFamily="49" charset="-128"/>
                          <a:cs typeface="Times New Roman" panose="02020603050405020304" pitchFamily="18" charset="0"/>
                        </a:rPr>
                        <a:t>11bi shall define a mechanism for BPE APs to randomize Beacon transmission times. (mobile AP)</a:t>
                      </a:r>
                      <a:endParaRPr lang="en-US"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I2, I6</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Proposed </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kern="1200" dirty="0">
                          <a:solidFill>
                            <a:srgbClr val="000000"/>
                          </a:solidFill>
                          <a:effectLst/>
                          <a:latin typeface="Times New Roman" panose="02020603050405020304" pitchFamily="18" charset="0"/>
                          <a:ea typeface="Times New Roman" panose="02020603050405020304" pitchFamily="18" charset="0"/>
                        </a:rPr>
                        <a:t>Proposed – 22/623/r2 (14 April 2022) Needs more discussion. May 12, 2022.</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39679148"/>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36</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kern="1200" dirty="0">
                          <a:solidFill>
                            <a:srgbClr val="000000"/>
                          </a:solidFill>
                          <a:effectLst/>
                          <a:latin typeface="Times New Roman" panose="02020603050405020304" pitchFamily="18" charset="0"/>
                          <a:ea typeface="MS Gothic" panose="020B0609070205080204" pitchFamily="49" charset="-128"/>
                          <a:cs typeface="Times New Roman" panose="02020603050405020304" pitchFamily="18" charset="0"/>
                        </a:rPr>
                        <a:t>11bi shall define a mechanism for the BPE Client and BPE AP to fast active and passive scan available PBE APs in the channel.</a:t>
                      </a:r>
                      <a:endParaRPr lang="en-US"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I2, I6</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Proposed </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kern="1200" dirty="0">
                          <a:solidFill>
                            <a:srgbClr val="000000"/>
                          </a:solidFill>
                          <a:effectLst/>
                          <a:latin typeface="Times New Roman" panose="02020603050405020304" pitchFamily="18" charset="0"/>
                          <a:ea typeface="Times New Roman" panose="02020603050405020304" pitchFamily="18" charset="0"/>
                        </a:rPr>
                        <a:t>Proposed – 22/623/r2 (14 April 2022) Needs more discussion. May 12, 2022.</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13791286"/>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37</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kern="1200" dirty="0">
                          <a:solidFill>
                            <a:srgbClr val="000000"/>
                          </a:solidFill>
                          <a:effectLst/>
                          <a:latin typeface="Times New Roman" panose="02020603050405020304" pitchFamily="18" charset="0"/>
                          <a:ea typeface="MS Gothic" panose="020B0609070205080204" pitchFamily="49" charset="-128"/>
                          <a:cs typeface="Times New Roman" panose="02020603050405020304" pitchFamily="18" charset="0"/>
                        </a:rPr>
                        <a:t>11bi shall define new RNR element to include obfuscated BPE AP identifiers for out-of-the-band discovery of the BPE AP. </a:t>
                      </a:r>
                      <a:endParaRPr lang="en-US"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I2, I6</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Proposed </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kern="1200" dirty="0">
                          <a:solidFill>
                            <a:srgbClr val="000000"/>
                          </a:solidFill>
                          <a:effectLst/>
                          <a:latin typeface="Times New Roman" panose="02020603050405020304" pitchFamily="18" charset="0"/>
                          <a:ea typeface="Times New Roman" panose="02020603050405020304" pitchFamily="18" charset="0"/>
                        </a:rPr>
                        <a:t>Proposed – 22/623/r2 (14 April 2022) Needs more discussion. May 12, 2022.</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38</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11bi shall define a mechanism to obfuscate affiliated BPE APs parameters so that eavesdropping STAs cannot determine that they belong to the same AP MLD.</a:t>
                      </a:r>
                      <a:endParaRPr lang="en-US"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I2, I6</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Proposed </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kern="1200" dirty="0">
                          <a:solidFill>
                            <a:srgbClr val="000000"/>
                          </a:solidFill>
                          <a:effectLst/>
                          <a:latin typeface="Times New Roman" panose="02020603050405020304" pitchFamily="18" charset="0"/>
                          <a:ea typeface="Times New Roman" panose="02020603050405020304" pitchFamily="18" charset="0"/>
                        </a:rPr>
                        <a:t>Proposed – 22/623/r2 (14 April 2022) Needs more discussion. May 12, 2022.</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097572983"/>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42</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kern="1200" dirty="0">
                          <a:solidFill>
                            <a:srgbClr val="000000"/>
                          </a:solidFill>
                          <a:effectLst/>
                          <a:latin typeface="Times New Roman" panose="02020603050405020304" pitchFamily="18" charset="0"/>
                          <a:ea typeface="MS Gothic" panose="020B0609070205080204" pitchFamily="49" charset="-128"/>
                          <a:cs typeface="Times New Roman" panose="02020603050405020304" pitchFamily="18" charset="0"/>
                        </a:rPr>
                        <a:t>BPE-F-111bi shall define a mechanism for BPE APs and BPE Clients to use different MAC addresses for ongoing sensing measurements and data transmissions. </a:t>
                      </a:r>
                      <a:endParaRPr lang="en-US"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Times New Roman" panose="02020603050405020304" pitchFamily="18" charset="0"/>
                        </a:rPr>
                        <a:t>I2, I6, I7, I8</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Proposed </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kern="1200" dirty="0">
                          <a:solidFill>
                            <a:srgbClr val="000000"/>
                          </a:solidFill>
                          <a:effectLst/>
                          <a:latin typeface="Times New Roman" panose="02020603050405020304" pitchFamily="18" charset="0"/>
                          <a:ea typeface="Times New Roman" panose="02020603050405020304" pitchFamily="18" charset="0"/>
                        </a:rPr>
                        <a:t>Proposed – 22/623/r2 (14 April 2022) Needs more discussion. May 12, 2022.</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012843607"/>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43</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kern="1200" dirty="0">
                          <a:solidFill>
                            <a:srgbClr val="000000"/>
                          </a:solidFill>
                          <a:effectLst/>
                          <a:latin typeface="Times New Roman" panose="02020603050405020304" pitchFamily="18" charset="0"/>
                          <a:ea typeface="MS Gothic" panose="020B0609070205080204" pitchFamily="49" charset="-128"/>
                        </a:rPr>
                        <a:t>11bi shall define a mechanism to protect transmitted sensing measurement frames against eavesdropper sensing estimations, i.e., the frames are protected from the eavesdroppers to perform sensing or ranging from the received frames.</a:t>
                      </a: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I2, I6, I7, I8</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Times New Roman" panose="02020603050405020304" pitchFamily="18" charset="0"/>
                        </a:rPr>
                        <a:t>Proposed </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Times New Roman" panose="02020603050405020304" pitchFamily="18" charset="0"/>
                        </a:rPr>
                        <a:t>Proposed – 22/623/r2 (14 April 2022) Postponed for now.</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517016185"/>
                  </a:ext>
                </a:extLst>
              </a:tr>
            </a:tbl>
          </a:graphicData>
        </a:graphic>
      </p:graphicFrame>
    </p:spTree>
    <p:extLst>
      <p:ext uri="{BB962C8B-B14F-4D97-AF65-F5344CB8AC3E}">
        <p14:creationId xmlns:p14="http://schemas.microsoft.com/office/powerpoint/2010/main" val="14848862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fontScale="90000"/>
          </a:bodyPr>
          <a:lstStyle/>
          <a:p>
            <a:r>
              <a:rPr lang="en-US" dirty="0"/>
              <a:t>Requirements related to Issue 3</a:t>
            </a:r>
            <a:br>
              <a:rPr lang="en-US" dirty="0"/>
            </a:br>
            <a:r>
              <a:rPr lang="en-US" dirty="0"/>
              <a:t>STA MAC address persistence within an ESS</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a:xfrm>
            <a:off x="623637" y="1751762"/>
            <a:ext cx="7771680" cy="4114080"/>
          </a:xfrm>
        </p:spPr>
        <p:txBody>
          <a:bodyPr anchor="t">
            <a:normAutofit/>
          </a:bodyPr>
          <a:lstStyle/>
          <a:p>
            <a:r>
              <a:rPr lang="en-US" sz="1200" dirty="0"/>
              <a:t>Current 802.11 requirements results in a STA using the same MAC address for long periods while associated</a:t>
            </a:r>
          </a:p>
          <a:p>
            <a:r>
              <a:rPr lang="en-US" sz="1200" dirty="0"/>
              <a:t>Many sub-systems make use of a STA’s MAC address</a:t>
            </a:r>
          </a:p>
          <a:p>
            <a:r>
              <a:rPr lang="en-US" sz="1200" dirty="0"/>
              <a:t>Current requirements related to I3 (first page)</a:t>
            </a:r>
          </a:p>
          <a:p>
            <a:pPr marL="0" indent="0">
              <a:buNone/>
            </a:pPr>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125051763"/>
              </p:ext>
            </p:extLst>
          </p:nvPr>
        </p:nvGraphicFramePr>
        <p:xfrm>
          <a:off x="568752" y="2296931"/>
          <a:ext cx="7896006" cy="4166937"/>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3619416">
                  <a:extLst>
                    <a:ext uri="{9D8B030D-6E8A-4147-A177-3AD203B41FA5}">
                      <a16:colId xmlns:a16="http://schemas.microsoft.com/office/drawing/2014/main" val="3238484367"/>
                    </a:ext>
                  </a:extLst>
                </a:gridCol>
                <a:gridCol w="417251">
                  <a:extLst>
                    <a:ext uri="{9D8B030D-6E8A-4147-A177-3AD203B41FA5}">
                      <a16:colId xmlns:a16="http://schemas.microsoft.com/office/drawing/2014/main" val="293639291"/>
                    </a:ext>
                  </a:extLst>
                </a:gridCol>
                <a:gridCol w="621437">
                  <a:extLst>
                    <a:ext uri="{9D8B030D-6E8A-4147-A177-3AD203B41FA5}">
                      <a16:colId xmlns:a16="http://schemas.microsoft.com/office/drawing/2014/main" val="3298458658"/>
                    </a:ext>
                  </a:extLst>
                </a:gridCol>
                <a:gridCol w="286294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effectLst/>
                        </a:rPr>
                        <a:t> </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effectLst/>
                        </a:rPr>
                        <a:t>Requirement</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effectLst/>
                        </a:rPr>
                        <a:t>Issue</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effectLst/>
                        </a:rPr>
                        <a:t>Status</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effectLst/>
                        </a:rPr>
                        <a:t>Information</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MS Gothic" panose="020B0609070205080204" pitchFamily="49" charset="-128"/>
                        </a:rPr>
                        <a:t>11bi shall define a mechanism for a CPE Client </a:t>
                      </a:r>
                      <a:r>
                        <a:rPr lang="en-US" sz="800" b="1" kern="1200" dirty="0">
                          <a:solidFill>
                            <a:srgbClr val="000000"/>
                          </a:solidFill>
                          <a:effectLst/>
                          <a:latin typeface="Times New Roman" panose="02020603050405020304" pitchFamily="18" charset="0"/>
                          <a:ea typeface="MS Gothic" panose="020B0609070205080204" pitchFamily="49" charset="-128"/>
                        </a:rPr>
                        <a:t>to change its own OTA MAC Address </a:t>
                      </a:r>
                      <a:r>
                        <a:rPr lang="en-US" sz="800" kern="1200" dirty="0">
                          <a:solidFill>
                            <a:srgbClr val="000000"/>
                          </a:solidFill>
                          <a:effectLst/>
                          <a:latin typeface="Times New Roman" panose="02020603050405020304" pitchFamily="18" charset="0"/>
                          <a:ea typeface="MS Gothic" panose="020B0609070205080204" pitchFamily="49" charset="-128"/>
                        </a:rPr>
                        <a:t>when reassociating from a CPE AP to another CPE AP within the same ESS.</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dirty="0">
                          <a:solidFill>
                            <a:srgbClr val="000000"/>
                          </a:solidFill>
                          <a:effectLst/>
                          <a:latin typeface="Times New Roman" panose="02020603050405020304" pitchFamily="18" charset="0"/>
                          <a:ea typeface="Times New Roman" panose="02020603050405020304" pitchFamily="18" charset="0"/>
                        </a:rPr>
                        <a:t>Note: may consider APs outside of ESS in other discussions</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Approved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 (9 March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dirty="0">
                          <a:solidFill>
                            <a:srgbClr val="000000"/>
                          </a:solidFill>
                          <a:effectLst/>
                          <a:latin typeface="Times New Roman" panose="02020603050405020304" pitchFamily="18" charset="0"/>
                          <a:ea typeface="Times New Roman" panose="02020603050405020304" pitchFamily="18" charset="0"/>
                        </a:rPr>
                        <a:t>To be motioned –agreed by unanimous consent 4/28/2022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800" b="1" i="0" u="none" strike="noStrike" cap="none" spc="0" baseline="0" dirty="0">
                          <a:solidFill>
                            <a:schemeClr val="tx1"/>
                          </a:solidFill>
                          <a:effectLst/>
                          <a:uFillTx/>
                          <a:latin typeface="+mn-lt"/>
                          <a:ea typeface="+mn-ea"/>
                          <a:cs typeface="+mn-cs"/>
                          <a:sym typeface="Helvetica"/>
                        </a:rPr>
                        <a:t>Approved</a:t>
                      </a:r>
                      <a:r>
                        <a:rPr lang="en-GB" sz="800" b="0" i="0" u="none" strike="noStrike" cap="none" spc="0" baseline="0" dirty="0">
                          <a:solidFill>
                            <a:schemeClr val="tx1"/>
                          </a:solidFill>
                          <a:effectLst/>
                          <a:uFillTx/>
                          <a:latin typeface="+mn-lt"/>
                          <a:ea typeface="+mn-ea"/>
                          <a:cs typeface="+mn-cs"/>
                          <a:sym typeface="Helvetica"/>
                        </a:rPr>
                        <a:t> (Motion #13, 13 May 2022)</a:t>
                      </a:r>
                      <a:endParaRPr lang="en-US" sz="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MS Gothic" panose="020B0609070205080204" pitchFamily="49" charset="-128"/>
                        </a:rPr>
                        <a:t>11bi shall define a mechanism for a CPE Client to initiate </a:t>
                      </a:r>
                      <a:r>
                        <a:rPr lang="en-US" sz="800" b="1" kern="1200" dirty="0">
                          <a:solidFill>
                            <a:srgbClr val="000000"/>
                          </a:solidFill>
                          <a:effectLst/>
                          <a:latin typeface="Times New Roman" panose="02020603050405020304" pitchFamily="18" charset="0"/>
                          <a:ea typeface="MS Gothic" panose="020B0609070205080204" pitchFamily="49" charset="-128"/>
                        </a:rPr>
                        <a:t>changing</a:t>
                      </a:r>
                      <a:r>
                        <a:rPr lang="en-US" sz="800" kern="1200" dirty="0">
                          <a:solidFill>
                            <a:srgbClr val="000000"/>
                          </a:solidFill>
                          <a:effectLst/>
                          <a:latin typeface="Times New Roman" panose="02020603050405020304" pitchFamily="18" charset="0"/>
                          <a:ea typeface="MS Gothic" panose="020B0609070205080204" pitchFamily="49" charset="-128"/>
                        </a:rPr>
                        <a:t> </a:t>
                      </a:r>
                      <a:r>
                        <a:rPr lang="en-US" sz="800" b="1" kern="1200" dirty="0">
                          <a:solidFill>
                            <a:srgbClr val="000000"/>
                          </a:solidFill>
                          <a:effectLst/>
                          <a:latin typeface="Times New Roman" panose="02020603050405020304" pitchFamily="18" charset="0"/>
                          <a:ea typeface="MS Gothic" panose="020B0609070205080204" pitchFamily="49" charset="-128"/>
                        </a:rPr>
                        <a:t>its own OTA MAC Address </a:t>
                      </a:r>
                      <a:r>
                        <a:rPr lang="en-US" sz="800" kern="1200" dirty="0">
                          <a:solidFill>
                            <a:srgbClr val="000000"/>
                          </a:solidFill>
                          <a:effectLst/>
                          <a:latin typeface="Times New Roman" panose="02020603050405020304" pitchFamily="18" charset="0"/>
                          <a:ea typeface="MS Gothic" panose="020B0609070205080204" pitchFamily="49" charset="-128"/>
                        </a:rPr>
                        <a:t>used with a CPE AP in Associate STA State 4 without any loss of connection.</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Approved</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 (9 March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dirty="0">
                          <a:solidFill>
                            <a:srgbClr val="000000"/>
                          </a:solidFill>
                          <a:effectLst/>
                          <a:latin typeface="Times New Roman" panose="02020603050405020304" pitchFamily="18" charset="0"/>
                          <a:ea typeface="Times New Roman" panose="02020603050405020304" pitchFamily="18" charset="0"/>
                        </a:rPr>
                        <a:t>To be motioned –agreed by unanimous consent 4/28/2022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800" b="1" i="0" u="none" strike="noStrike" cap="none" spc="0" baseline="0" dirty="0">
                          <a:solidFill>
                            <a:schemeClr val="tx1"/>
                          </a:solidFill>
                          <a:effectLst/>
                          <a:uFillTx/>
                          <a:latin typeface="+mn-lt"/>
                          <a:ea typeface="+mn-ea"/>
                          <a:cs typeface="+mn-cs"/>
                          <a:sym typeface="Helvetica"/>
                        </a:rPr>
                        <a:t>Approved</a:t>
                      </a:r>
                      <a:r>
                        <a:rPr lang="en-GB" sz="800" b="0" i="0" u="none" strike="noStrike" cap="none" spc="0" baseline="0" dirty="0">
                          <a:solidFill>
                            <a:schemeClr val="tx1"/>
                          </a:solidFill>
                          <a:effectLst/>
                          <a:uFillTx/>
                          <a:latin typeface="+mn-lt"/>
                          <a:ea typeface="+mn-ea"/>
                          <a:cs typeface="+mn-cs"/>
                          <a:sym typeface="Helvetica"/>
                        </a:rPr>
                        <a:t> (Motion #13, 13 May 2022)</a:t>
                      </a:r>
                      <a:endParaRPr lang="en-US" sz="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39679148"/>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8</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MS Gothic" panose="020B0609070205080204" pitchFamily="49" charset="-128"/>
                        </a:rPr>
                        <a:t>11bi shall define a mechanism for a CPE AP to initiate </a:t>
                      </a:r>
                      <a:r>
                        <a:rPr lang="en-US" sz="800" b="1" kern="1200" dirty="0">
                          <a:solidFill>
                            <a:srgbClr val="000000"/>
                          </a:solidFill>
                          <a:effectLst/>
                          <a:latin typeface="Times New Roman" panose="02020603050405020304" pitchFamily="18" charset="0"/>
                          <a:ea typeface="MS Gothic" panose="020B0609070205080204" pitchFamily="49" charset="-128"/>
                        </a:rPr>
                        <a:t>changing the OTA MAC Addresses of a set of associated CPE Client’s </a:t>
                      </a:r>
                      <a:r>
                        <a:rPr lang="en-US" sz="800" kern="1200" dirty="0">
                          <a:solidFill>
                            <a:srgbClr val="000000"/>
                          </a:solidFill>
                          <a:effectLst/>
                          <a:latin typeface="Times New Roman" panose="02020603050405020304" pitchFamily="18" charset="0"/>
                          <a:ea typeface="MS Gothic" panose="020B0609070205080204" pitchFamily="49" charset="-128"/>
                        </a:rPr>
                        <a:t>in the BSS (those CPE Clients in Associate STA State 4) without any loss of connection</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Approved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  (9 March 2022)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Reworded 4/28/2022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dirty="0">
                          <a:solidFill>
                            <a:srgbClr val="000000"/>
                          </a:solidFill>
                          <a:effectLst/>
                          <a:latin typeface="Times New Roman" panose="02020603050405020304" pitchFamily="18" charset="0"/>
                          <a:ea typeface="Times New Roman" panose="02020603050405020304" pitchFamily="18" charset="0"/>
                        </a:rPr>
                        <a:t>To be motioned –agreed by unanimous consent 4/28/2022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800" b="1" i="0" u="none" strike="noStrike" cap="none" spc="0" baseline="0" dirty="0">
                          <a:solidFill>
                            <a:schemeClr val="tx1"/>
                          </a:solidFill>
                          <a:effectLst/>
                          <a:uFillTx/>
                          <a:latin typeface="+mn-lt"/>
                          <a:ea typeface="+mn-ea"/>
                          <a:cs typeface="+mn-cs"/>
                          <a:sym typeface="Helvetica"/>
                        </a:rPr>
                        <a:t>Approved</a:t>
                      </a:r>
                      <a:r>
                        <a:rPr lang="en-GB" sz="800" b="0" i="0" u="none" strike="noStrike" cap="none" spc="0" baseline="0" dirty="0">
                          <a:solidFill>
                            <a:schemeClr val="tx1"/>
                          </a:solidFill>
                          <a:effectLst/>
                          <a:uFillTx/>
                          <a:latin typeface="+mn-lt"/>
                          <a:ea typeface="+mn-ea"/>
                          <a:cs typeface="+mn-cs"/>
                          <a:sym typeface="Helvetica"/>
                        </a:rPr>
                        <a:t> (Motion #13, 13 May 2022)</a:t>
                      </a:r>
                      <a:endParaRPr lang="en-US" sz="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13791286"/>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9</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1000" b="1" kern="1200" dirty="0">
                          <a:solidFill>
                            <a:srgbClr val="000000"/>
                          </a:solidFill>
                          <a:effectLst/>
                          <a:latin typeface="Times New Roman" panose="02020603050405020304" pitchFamily="18" charset="0"/>
                          <a:ea typeface="Times New Roman" panose="02020603050405020304" pitchFamily="18" charset="0"/>
                        </a:rPr>
                        <a:t>to change the transmitted SN and the scrambler seed</a:t>
                      </a:r>
                      <a:r>
                        <a:rPr lang="en-US" sz="1000" kern="1200" dirty="0">
                          <a:solidFill>
                            <a:srgbClr val="000000"/>
                          </a:solidFill>
                          <a:effectLst/>
                          <a:latin typeface="Times New Roman" panose="02020603050405020304" pitchFamily="18" charset="0"/>
                          <a:ea typeface="Times New Roman" panose="02020603050405020304" pitchFamily="18" charset="0"/>
                        </a:rPr>
                        <a:t> on downlink and uplink to uncorrelated new values in </a:t>
                      </a:r>
                      <a:r>
                        <a:rPr lang="en-US" sz="1000" kern="1200" dirty="0">
                          <a:solidFill>
                            <a:srgbClr val="000000"/>
                          </a:solidFill>
                          <a:effectLst/>
                          <a:latin typeface="Times New Roman" panose="02020603050405020304" pitchFamily="18" charset="0"/>
                          <a:ea typeface="MS Gothic" panose="020B0609070205080204" pitchFamily="49" charset="-128"/>
                        </a:rPr>
                        <a:t>Associate STA State 4</a:t>
                      </a:r>
                      <a:r>
                        <a:rPr lang="en-US" sz="1000" kern="1200" dirty="0">
                          <a:solidFill>
                            <a:srgbClr val="000000"/>
                          </a:solidFill>
                          <a:effectLst/>
                          <a:latin typeface="Times New Roman" panose="02020603050405020304" pitchFamily="18" charset="0"/>
                          <a:ea typeface="Times New Roman" panose="02020603050405020304" pitchFamily="18" charset="0"/>
                        </a:rPr>
                        <a:t>, without any loss of connection when the OTA MAC address of the CPE Client is changed.</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I3, 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Approved</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 (9 March 2022)  </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To be motioned –agreed by unanimous consent 5/11/2022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800" b="1" i="0" u="none" strike="noStrike" cap="none" spc="0" baseline="0" dirty="0">
                          <a:solidFill>
                            <a:schemeClr val="tx1"/>
                          </a:solidFill>
                          <a:effectLst/>
                          <a:uFillTx/>
                          <a:latin typeface="+mn-lt"/>
                          <a:ea typeface="+mn-ea"/>
                          <a:cs typeface="+mn-cs"/>
                          <a:sym typeface="Helvetica"/>
                        </a:rPr>
                        <a:t>Approved</a:t>
                      </a:r>
                      <a:r>
                        <a:rPr lang="en-GB" sz="800" b="0" i="0" u="none" strike="noStrike" cap="none" spc="0" baseline="0" dirty="0">
                          <a:solidFill>
                            <a:schemeClr val="tx1"/>
                          </a:solidFill>
                          <a:effectLst/>
                          <a:uFillTx/>
                          <a:latin typeface="+mn-lt"/>
                          <a:ea typeface="+mn-ea"/>
                          <a:cs typeface="+mn-cs"/>
                          <a:sym typeface="Helvetica"/>
                        </a:rPr>
                        <a:t> (Motion #13, 13 May 2022)</a:t>
                      </a:r>
                      <a:endParaRPr lang="en-US" sz="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10</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800" b="1" kern="1200" dirty="0">
                          <a:solidFill>
                            <a:srgbClr val="000000"/>
                          </a:solidFill>
                          <a:effectLst/>
                          <a:latin typeface="Times New Roman" panose="02020603050405020304" pitchFamily="18" charset="0"/>
                          <a:ea typeface="Times New Roman" panose="02020603050405020304" pitchFamily="18" charset="0"/>
                        </a:rPr>
                        <a:t>to change the transmitted PN</a:t>
                      </a:r>
                      <a:r>
                        <a:rPr lang="en-US" sz="800" kern="1200" dirty="0">
                          <a:solidFill>
                            <a:srgbClr val="000000"/>
                          </a:solidFill>
                          <a:effectLst/>
                          <a:latin typeface="Times New Roman" panose="02020603050405020304" pitchFamily="18" charset="0"/>
                          <a:ea typeface="Times New Roman" panose="02020603050405020304" pitchFamily="18" charset="0"/>
                        </a:rPr>
                        <a:t> on downlink and uplink to uncorrelated new values in </a:t>
                      </a:r>
                      <a:r>
                        <a:rPr lang="en-US" sz="800" kern="1200" dirty="0">
                          <a:solidFill>
                            <a:srgbClr val="000000"/>
                          </a:solidFill>
                          <a:effectLst/>
                          <a:latin typeface="Times New Roman" panose="02020603050405020304" pitchFamily="18" charset="0"/>
                          <a:ea typeface="MS Gothic" panose="020B0609070205080204" pitchFamily="49" charset="-128"/>
                        </a:rPr>
                        <a:t>Associate STA State 4</a:t>
                      </a:r>
                      <a:r>
                        <a:rPr lang="en-US" sz="800" kern="1200" dirty="0">
                          <a:solidFill>
                            <a:srgbClr val="000000"/>
                          </a:solidFill>
                          <a:effectLst/>
                          <a:latin typeface="Times New Roman" panose="02020603050405020304" pitchFamily="18" charset="0"/>
                          <a:ea typeface="Times New Roman" panose="02020603050405020304" pitchFamily="18" charset="0"/>
                        </a:rPr>
                        <a:t>, without any loss of connection when the OTA MAC address of the CPE Client is changed.</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I3, 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Approved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 (9 March 2022) To be motioned –agreed by unanimous consent 5/11/2022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800" b="1" i="0" u="none" strike="noStrike" cap="none" spc="0" baseline="0" dirty="0">
                          <a:solidFill>
                            <a:schemeClr val="tx1"/>
                          </a:solidFill>
                          <a:effectLst/>
                          <a:uFillTx/>
                          <a:latin typeface="+mn-lt"/>
                          <a:ea typeface="+mn-ea"/>
                          <a:cs typeface="+mn-cs"/>
                          <a:sym typeface="Helvetica"/>
                        </a:rPr>
                        <a:t>Approved</a:t>
                      </a:r>
                      <a:r>
                        <a:rPr lang="en-GB" sz="800" b="0" i="0" u="none" strike="noStrike" cap="none" spc="0" baseline="0" dirty="0">
                          <a:solidFill>
                            <a:schemeClr val="tx1"/>
                          </a:solidFill>
                          <a:effectLst/>
                          <a:uFillTx/>
                          <a:latin typeface="+mn-lt"/>
                          <a:ea typeface="+mn-ea"/>
                          <a:cs typeface="+mn-cs"/>
                          <a:sym typeface="Helvetica"/>
                        </a:rPr>
                        <a:t> (Motion #13, 13 May 2022)</a:t>
                      </a:r>
                      <a:endParaRPr lang="en-US" sz="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097572983"/>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11</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800" b="1" kern="1200" dirty="0">
                          <a:solidFill>
                            <a:srgbClr val="000000"/>
                          </a:solidFill>
                          <a:effectLst/>
                          <a:latin typeface="Times New Roman" panose="02020603050405020304" pitchFamily="18" charset="0"/>
                          <a:ea typeface="Times New Roman" panose="02020603050405020304" pitchFamily="18" charset="0"/>
                        </a:rPr>
                        <a:t>to change the CPE Client’s AID </a:t>
                      </a:r>
                      <a:r>
                        <a:rPr lang="en-US" sz="800" kern="1200" dirty="0">
                          <a:solidFill>
                            <a:srgbClr val="000000"/>
                          </a:solidFill>
                          <a:effectLst/>
                          <a:latin typeface="Times New Roman" panose="02020603050405020304" pitchFamily="18" charset="0"/>
                          <a:ea typeface="Times New Roman" panose="02020603050405020304" pitchFamily="18" charset="0"/>
                        </a:rPr>
                        <a:t>to an uncorrelated new value in </a:t>
                      </a:r>
                      <a:r>
                        <a:rPr lang="en-US" sz="800" kern="1200" dirty="0">
                          <a:solidFill>
                            <a:srgbClr val="000000"/>
                          </a:solidFill>
                          <a:effectLst/>
                          <a:latin typeface="Times New Roman" panose="02020603050405020304" pitchFamily="18" charset="0"/>
                          <a:ea typeface="MS Gothic" panose="020B0609070205080204" pitchFamily="49" charset="-128"/>
                        </a:rPr>
                        <a:t>Associate STA State 4</a:t>
                      </a:r>
                      <a:r>
                        <a:rPr lang="en-US" sz="800" kern="1200" dirty="0">
                          <a:solidFill>
                            <a:srgbClr val="000000"/>
                          </a:solidFill>
                          <a:effectLst/>
                          <a:latin typeface="Times New Roman" panose="02020603050405020304" pitchFamily="18" charset="0"/>
                          <a:ea typeface="Times New Roman" panose="02020603050405020304" pitchFamily="18" charset="0"/>
                        </a:rPr>
                        <a:t>, without any loss of connection when the OTA MAC address of the CPE Client is changed.</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I3, 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Approved</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dirty="0">
                          <a:solidFill>
                            <a:srgbClr val="000000"/>
                          </a:solidFill>
                          <a:effectLst/>
                          <a:latin typeface="Times New Roman" panose="02020603050405020304" pitchFamily="18" charset="0"/>
                          <a:ea typeface="Times New Roman" panose="02020603050405020304" pitchFamily="18" charset="0"/>
                        </a:rPr>
                        <a:t> (9 March 2022) To be motioned –agreed by unanimous consent 5/11/2022</a:t>
                      </a:r>
                      <a:r>
                        <a:rPr lang="en-GB" sz="800" b="1" i="0" u="none" strike="noStrike" cap="none" spc="0" baseline="0" dirty="0">
                          <a:solidFill>
                            <a:schemeClr val="tx1"/>
                          </a:solidFill>
                          <a:effectLst/>
                          <a:uFillTx/>
                          <a:latin typeface="+mn-lt"/>
                          <a:ea typeface="+mn-ea"/>
                          <a:cs typeface="+mn-cs"/>
                          <a:sym typeface="Helvetica"/>
                        </a:rPr>
                        <a:t>Approved</a:t>
                      </a:r>
                      <a:r>
                        <a:rPr lang="en-GB" sz="800" b="0" i="0" u="none" strike="noStrike" cap="none" spc="0" baseline="0" dirty="0">
                          <a:solidFill>
                            <a:schemeClr val="tx1"/>
                          </a:solidFill>
                          <a:effectLst/>
                          <a:uFillTx/>
                          <a:latin typeface="+mn-lt"/>
                          <a:ea typeface="+mn-ea"/>
                          <a:cs typeface="+mn-cs"/>
                          <a:sym typeface="Helvetica"/>
                        </a:rPr>
                        <a:t> (Motion #13, 13 May 2022)</a:t>
                      </a:r>
                      <a:endParaRPr lang="en-US" sz="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099780037"/>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12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Times New Roman" panose="02020603050405020304" pitchFamily="18" charset="0"/>
                        </a:rPr>
                        <a:t>11bi shall define a mechanism for a CPE Client and CPE AP to establish the CPE Client’s DS MAC Address without the CPE Client’s DS MAC Address being transmitted in the clear.</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Approved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 (9 March 2022) To be motioned –agreed by unanimous consent 5/11/2022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800" b="1" i="0" u="none" strike="noStrike" cap="none" spc="0" baseline="0" dirty="0">
                          <a:solidFill>
                            <a:schemeClr val="tx1"/>
                          </a:solidFill>
                          <a:effectLst/>
                          <a:uFillTx/>
                          <a:latin typeface="+mn-lt"/>
                          <a:ea typeface="+mn-ea"/>
                          <a:cs typeface="+mn-cs"/>
                          <a:sym typeface="Helvetica"/>
                        </a:rPr>
                        <a:t>Approved</a:t>
                      </a:r>
                      <a:r>
                        <a:rPr lang="en-GB" sz="800" b="0" i="0" u="none" strike="noStrike" cap="none" spc="0" baseline="0" dirty="0">
                          <a:solidFill>
                            <a:schemeClr val="tx1"/>
                          </a:solidFill>
                          <a:effectLst/>
                          <a:uFillTx/>
                          <a:latin typeface="+mn-lt"/>
                          <a:ea typeface="+mn-ea"/>
                          <a:cs typeface="+mn-cs"/>
                          <a:sym typeface="Helvetica"/>
                        </a:rPr>
                        <a:t> (Motion #13, 13 May 2022)</a:t>
                      </a:r>
                      <a:endParaRPr lang="en-US" sz="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26839400"/>
                  </a:ext>
                </a:extLst>
              </a:tr>
            </a:tbl>
          </a:graphicData>
        </a:graphic>
      </p:graphicFrame>
    </p:spTree>
    <p:extLst>
      <p:ext uri="{BB962C8B-B14F-4D97-AF65-F5344CB8AC3E}">
        <p14:creationId xmlns:p14="http://schemas.microsoft.com/office/powerpoint/2010/main" val="8750760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fontScale="90000"/>
          </a:bodyPr>
          <a:lstStyle/>
          <a:p>
            <a:r>
              <a:rPr lang="en-US" dirty="0"/>
              <a:t>Requirements related to Issue 3 (</a:t>
            </a:r>
            <a:r>
              <a:rPr lang="en-US" dirty="0" err="1"/>
              <a:t>con’t</a:t>
            </a:r>
            <a:r>
              <a:rPr lang="en-US" dirty="0"/>
              <a:t>)</a:t>
            </a:r>
            <a:br>
              <a:rPr lang="en-US" dirty="0"/>
            </a:br>
            <a:r>
              <a:rPr lang="en-US" dirty="0"/>
              <a:t>STA MAC address persistence within an ESS</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a:xfrm>
            <a:off x="689810" y="1692756"/>
            <a:ext cx="7771680" cy="4114080"/>
          </a:xfrm>
        </p:spPr>
        <p:txBody>
          <a:bodyPr anchor="t">
            <a:normAutofit/>
          </a:bodyPr>
          <a:lstStyle/>
          <a:p>
            <a:r>
              <a:rPr lang="en-US" sz="1200" dirty="0"/>
              <a:t>Current 802.11 requirements results in a STA using the same MAC address for long periods while associated</a:t>
            </a:r>
          </a:p>
          <a:p>
            <a:r>
              <a:rPr lang="en-US" sz="1200" dirty="0"/>
              <a:t>Many sub-systems make use of a STA’s MAC address</a:t>
            </a:r>
          </a:p>
          <a:p>
            <a:r>
              <a:rPr lang="en-US" sz="1200" dirty="0"/>
              <a:t>Current requirements related to I3 (second page)</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4173687259"/>
              </p:ext>
            </p:extLst>
          </p:nvPr>
        </p:nvGraphicFramePr>
        <p:xfrm>
          <a:off x="400727" y="2311328"/>
          <a:ext cx="7896006" cy="25908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4503233">
                  <a:extLst>
                    <a:ext uri="{9D8B030D-6E8A-4147-A177-3AD203B41FA5}">
                      <a16:colId xmlns:a16="http://schemas.microsoft.com/office/drawing/2014/main" val="3238484367"/>
                    </a:ext>
                  </a:extLst>
                </a:gridCol>
                <a:gridCol w="546931">
                  <a:extLst>
                    <a:ext uri="{9D8B030D-6E8A-4147-A177-3AD203B41FA5}">
                      <a16:colId xmlns:a16="http://schemas.microsoft.com/office/drawing/2014/main" val="293639291"/>
                    </a:ext>
                  </a:extLst>
                </a:gridCol>
                <a:gridCol w="717847">
                  <a:extLst>
                    <a:ext uri="{9D8B030D-6E8A-4147-A177-3AD203B41FA5}">
                      <a16:colId xmlns:a16="http://schemas.microsoft.com/office/drawing/2014/main" val="3298458658"/>
                    </a:ext>
                  </a:extLst>
                </a:gridCol>
                <a:gridCol w="1753041">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23</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t>
                      </a:r>
                      <a:r>
                        <a:rPr lang="en-US" sz="1000" b="1" kern="1200" dirty="0">
                          <a:solidFill>
                            <a:srgbClr val="000000"/>
                          </a:solidFill>
                          <a:effectLst/>
                          <a:latin typeface="Times New Roman" panose="02020603050405020304" pitchFamily="18" charset="0"/>
                          <a:ea typeface="Times New Roman" panose="02020603050405020304" pitchFamily="18" charset="0"/>
                        </a:rPr>
                        <a:t>a private MAC address </a:t>
                      </a:r>
                      <a:r>
                        <a:rPr lang="en-US" sz="1000" kern="1200" dirty="0">
                          <a:solidFill>
                            <a:srgbClr val="000000"/>
                          </a:solidFill>
                          <a:effectLst/>
                          <a:latin typeface="Times New Roman" panose="02020603050405020304" pitchFamily="18" charset="0"/>
                          <a:ea typeface="Times New Roman" panose="02020603050405020304" pitchFamily="18" charset="0"/>
                        </a:rPr>
                        <a:t>that is used  by the 11bi non-AP STA or 11bi non-AP MLD </a:t>
                      </a:r>
                      <a:r>
                        <a:rPr lang="en-US" sz="1000" b="1" kern="1200" dirty="0">
                          <a:solidFill>
                            <a:srgbClr val="000000"/>
                          </a:solidFill>
                          <a:effectLst/>
                          <a:latin typeface="Times New Roman" panose="02020603050405020304" pitchFamily="18" charset="0"/>
                          <a:ea typeface="Times New Roman" panose="02020603050405020304" pitchFamily="18" charset="0"/>
                        </a:rPr>
                        <a:t>for the DS </a:t>
                      </a:r>
                      <a:r>
                        <a:rPr lang="en-US" sz="1000" kern="1200" dirty="0">
                          <a:solidFill>
                            <a:srgbClr val="000000"/>
                          </a:solidFill>
                          <a:effectLst/>
                          <a:latin typeface="Times New Roman" panose="02020603050405020304" pitchFamily="18" charset="0"/>
                          <a:ea typeface="Times New Roman" panose="02020603050405020304" pitchFamily="18" charset="0"/>
                        </a:rPr>
                        <a:t>and can be different for different ESS. </a:t>
                      </a:r>
                      <a:endParaRPr lang="en-US" sz="1000" dirty="0">
                        <a:solidFill>
                          <a:srgbClr val="000000"/>
                        </a:solidFill>
                        <a:effectLst/>
                        <a:latin typeface="Times New Roman" panose="02020603050405020304" pitchFamily="18" charset="0"/>
                        <a:ea typeface="Times New Roman" panose="02020603050405020304" pitchFamily="18" charset="0"/>
                      </a:endParaRPr>
                    </a:p>
                    <a:p>
                      <a:pPr marL="0" marR="0" lvl="0" indent="-342900" algn="just">
                        <a:lnSpc>
                          <a:spcPts val="1200"/>
                        </a:lnSpc>
                        <a:spcBef>
                          <a:spcPts val="1200"/>
                        </a:spcBef>
                        <a:spcAft>
                          <a:spcPts val="0"/>
                        </a:spcAft>
                        <a:buFont typeface="Arial" panose="020B0604020202020204" pitchFamily="34" charset="0"/>
                        <a:buChar char="•"/>
                        <a:tabLst>
                          <a:tab pos="457200" algn="l"/>
                          <a:tab pos="914400" algn="l"/>
                          <a:tab pos="1371600" algn="l"/>
                          <a:tab pos="1828800" algn="l"/>
                          <a:tab pos="2286000" algn="l"/>
                          <a:tab pos="2743200" algn="l"/>
                          <a:tab pos="3200400" algn="l"/>
                          <a:tab pos="3657600" algn="l"/>
                          <a:tab pos="4114800" algn="l"/>
                          <a:tab pos="4572000" algn="l"/>
                          <a:tab pos="5029200" algn="l"/>
                          <a:tab pos="228600" algn="l"/>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private MAC address of a 11bi non-AP STA or a 11bi non-AP MLD shall not be carried in the MAC header of the frame and shall not be carried in the frame body of a frame without protection</a:t>
                      </a:r>
                      <a:endPar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algn="just">
                        <a:lnSpc>
                          <a:spcPts val="1200"/>
                        </a:lnSpc>
                        <a:spcBef>
                          <a:spcPts val="1200"/>
                        </a:spcBef>
                        <a:spcAft>
                          <a:spcPts val="0"/>
                        </a:spcAft>
                        <a:buFont typeface="Wingdings" panose="05000000000000000000"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457200" algn="l"/>
                          <a:tab pos="6858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if the frame is transmitted by the 11bi non-AP STA or any non-AP STA affiliated with the 11bi non-AP MLD or</a:t>
                      </a:r>
                      <a:endParaRPr lang="en-US" sz="1000" dirty="0">
                        <a:solidFill>
                          <a:srgbClr val="000000"/>
                        </a:solidFill>
                        <a:effectLst/>
                        <a:latin typeface="Times New Roman" panose="02020603050405020304" pitchFamily="18" charset="0"/>
                        <a:ea typeface="Times New Roman" panose="02020603050405020304" pitchFamily="18" charset="0"/>
                      </a:endParaRPr>
                    </a:p>
                    <a:p>
                      <a:pPr marL="742950" marR="0" lvl="1" indent="-285750" algn="just">
                        <a:lnSpc>
                          <a:spcPts val="1200"/>
                        </a:lnSpc>
                        <a:spcBef>
                          <a:spcPts val="1200"/>
                        </a:spcBef>
                        <a:spcAft>
                          <a:spcPts val="0"/>
                        </a:spcAft>
                        <a:buFont typeface="Wingdings" panose="05000000000000000000"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457200" algn="l"/>
                          <a:tab pos="6858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if the frame is transmitted by the 11bi AP to the 11bi non-AP STA or by any AP affiliated with a 11bi AP MLD to any non-AP STA affiliated with the 11bi non-AP MLD</a:t>
                      </a:r>
                      <a:endParaRPr lang="en-US" sz="1000" dirty="0">
                        <a:solidFill>
                          <a:srgbClr val="000000"/>
                        </a:solidFill>
                        <a:effectLst/>
                        <a:latin typeface="Times New Roman" panose="02020603050405020304" pitchFamily="18" charset="0"/>
                        <a:ea typeface="Times New Roman" panose="02020603050405020304" pitchFamily="18" charset="0"/>
                      </a:endParaRPr>
                    </a:p>
                    <a:p>
                      <a:pPr marL="342900" marR="0" lvl="0" indent="-342900" algn="just">
                        <a:lnSpc>
                          <a:spcPts val="1200"/>
                        </a:lnSpc>
                        <a:spcBef>
                          <a:spcPts val="1200"/>
                        </a:spcBef>
                        <a:spcAft>
                          <a:spcPts val="0"/>
                        </a:spcAft>
                        <a:buFont typeface="Arial" panose="020B0604020202020204" pitchFamily="34" charset="0"/>
                        <a:buChar char="•"/>
                        <a:tabLst>
                          <a:tab pos="457200" algn="l"/>
                          <a:tab pos="914400" algn="l"/>
                          <a:tab pos="1371600" algn="l"/>
                          <a:tab pos="1828800" algn="l"/>
                          <a:tab pos="2286000" algn="l"/>
                          <a:tab pos="2743200" algn="l"/>
                          <a:tab pos="3200400" algn="l"/>
                          <a:tab pos="3657600" algn="l"/>
                          <a:tab pos="4114800" algn="l"/>
                          <a:tab pos="4572000" algn="l"/>
                          <a:tab pos="5029200" algn="l"/>
                          <a:tab pos="228600" algn="l"/>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11bi non-AP STA or 11bi non-AP MLD can decide the lifetime of the private MAC address </a:t>
                      </a:r>
                      <a:endPar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I3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 Proposed</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a:t>
                      </a:r>
                      <a:r>
                        <a:rPr lang="en-US" sz="1000" dirty="0">
                          <a:solidFill>
                            <a:srgbClr val="000000"/>
                          </a:solidFill>
                          <a:effectLst/>
                          <a:latin typeface="Times New Roman" panose="02020603050405020304" pitchFamily="18" charset="0"/>
                          <a:ea typeface="Times New Roman" panose="02020603050405020304" pitchFamily="18" charset="0"/>
                        </a:rPr>
                        <a:t>– 22/109r3</a:t>
                      </a:r>
                      <a:r>
                        <a:rPr lang="en-US" sz="1000" kern="1200" dirty="0">
                          <a:solidFill>
                            <a:srgbClr val="000000"/>
                          </a:solidFill>
                          <a:effectLst/>
                          <a:latin typeface="Times New Roman" panose="02020603050405020304" pitchFamily="18" charset="0"/>
                          <a:ea typeface="Times New Roman" panose="02020603050405020304" pitchFamily="18" charset="0"/>
                        </a:rPr>
                        <a:t> </a:t>
                      </a:r>
                      <a:r>
                        <a:rPr lang="en-US" sz="1000" dirty="0">
                          <a:solidFill>
                            <a:srgbClr val="000000"/>
                          </a:solidFill>
                          <a:effectLst/>
                          <a:latin typeface="Times New Roman" panose="02020603050405020304" pitchFamily="18" charset="0"/>
                          <a:ea typeface="Times New Roman" panose="02020603050405020304" pitchFamily="18" charset="0"/>
                        </a:rPr>
                        <a:t>(10 March 2022)  </a:t>
                      </a:r>
                      <a:r>
                        <a:rPr lang="en-US" sz="1000" strike="sngStrike" dirty="0">
                          <a:solidFill>
                            <a:srgbClr val="000000"/>
                          </a:solidFill>
                          <a:effectLst/>
                          <a:latin typeface="Times New Roman" panose="02020603050405020304" pitchFamily="18" charset="0"/>
                          <a:ea typeface="Times New Roman" panose="02020603050405020304" pitchFamily="18" charset="0"/>
                        </a:rPr>
                        <a:t>To be motioned –agreed by unanimous consent 5/11/2022  </a:t>
                      </a:r>
                      <a:r>
                        <a:rPr lang="en-US" sz="1000" strike="noStrike" dirty="0">
                          <a:solidFill>
                            <a:srgbClr val="000000"/>
                          </a:solidFill>
                          <a:effectLst/>
                          <a:latin typeface="Times New Roman" panose="02020603050405020304" pitchFamily="18" charset="0"/>
                          <a:ea typeface="Times New Roman" panose="02020603050405020304" pitchFamily="18" charset="0"/>
                        </a:rPr>
                        <a:t>Needs further discussion 5/12/2022</a:t>
                      </a:r>
                    </a:p>
                  </a:txBody>
                  <a:tcPr marL="68580" marR="68580" marT="0" marB="0"/>
                </a:tc>
                <a:extLst>
                  <a:ext uri="{0D108BD9-81ED-4DB2-BD59-A6C34878D82A}">
                    <a16:rowId xmlns:a16="http://schemas.microsoft.com/office/drawing/2014/main" val="3020851281"/>
                  </a:ext>
                </a:extLst>
              </a:tr>
            </a:tbl>
          </a:graphicData>
        </a:graphic>
      </p:graphicFrame>
    </p:spTree>
    <p:extLst>
      <p:ext uri="{BB962C8B-B14F-4D97-AF65-F5344CB8AC3E}">
        <p14:creationId xmlns:p14="http://schemas.microsoft.com/office/powerpoint/2010/main" val="17162985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fontScale="90000"/>
          </a:bodyPr>
          <a:lstStyle/>
          <a:p>
            <a:r>
              <a:rPr lang="en-US" dirty="0"/>
              <a:t>Requirements related to Issue 3 (</a:t>
            </a:r>
            <a:r>
              <a:rPr lang="en-US" dirty="0" err="1"/>
              <a:t>con’t</a:t>
            </a:r>
            <a:r>
              <a:rPr lang="en-US" dirty="0"/>
              <a:t>)</a:t>
            </a:r>
            <a:br>
              <a:rPr lang="en-US" dirty="0"/>
            </a:br>
            <a:r>
              <a:rPr lang="en-US" dirty="0"/>
              <a:t>STA MAC address persistence within an ESS</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a:xfrm>
            <a:off x="689810" y="1692756"/>
            <a:ext cx="7771680" cy="4114080"/>
          </a:xfrm>
        </p:spPr>
        <p:txBody>
          <a:bodyPr anchor="t">
            <a:normAutofit/>
          </a:bodyPr>
          <a:lstStyle/>
          <a:p>
            <a:r>
              <a:rPr lang="en-US" sz="1200" dirty="0"/>
              <a:t>Current 802.11 requirements results in a STA using the same MAC address for long periods while associated</a:t>
            </a:r>
          </a:p>
          <a:p>
            <a:r>
              <a:rPr lang="en-US" sz="1200" dirty="0"/>
              <a:t>Many sub-systems make use of a STA’s MAC address</a:t>
            </a:r>
          </a:p>
          <a:p>
            <a:r>
              <a:rPr lang="en-US" sz="1200" dirty="0"/>
              <a:t>Current requirements related to I3 (second page)</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1667438094"/>
              </p:ext>
            </p:extLst>
          </p:nvPr>
        </p:nvGraphicFramePr>
        <p:xfrm>
          <a:off x="400727" y="2311328"/>
          <a:ext cx="7896006" cy="4219243"/>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4914905">
                  <a:extLst>
                    <a:ext uri="{9D8B030D-6E8A-4147-A177-3AD203B41FA5}">
                      <a16:colId xmlns:a16="http://schemas.microsoft.com/office/drawing/2014/main" val="3238484367"/>
                    </a:ext>
                  </a:extLst>
                </a:gridCol>
                <a:gridCol w="608121">
                  <a:extLst>
                    <a:ext uri="{9D8B030D-6E8A-4147-A177-3AD203B41FA5}">
                      <a16:colId xmlns:a16="http://schemas.microsoft.com/office/drawing/2014/main" val="293639291"/>
                    </a:ext>
                  </a:extLst>
                </a:gridCol>
                <a:gridCol w="727969">
                  <a:extLst>
                    <a:ext uri="{9D8B030D-6E8A-4147-A177-3AD203B41FA5}">
                      <a16:colId xmlns:a16="http://schemas.microsoft.com/office/drawing/2014/main" val="3298458658"/>
                    </a:ext>
                  </a:extLst>
                </a:gridCol>
                <a:gridCol w="1270057">
                  <a:extLst>
                    <a:ext uri="{9D8B030D-6E8A-4147-A177-3AD203B41FA5}">
                      <a16:colId xmlns:a16="http://schemas.microsoft.com/office/drawing/2014/main" val="3200096851"/>
                    </a:ext>
                  </a:extLst>
                </a:gridCol>
              </a:tblGrid>
              <a:tr h="158928">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effectLst/>
                        </a:rPr>
                        <a:t> </a:t>
                      </a: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a:effectLst/>
                        </a:rPr>
                        <a:t>Requirement</a:t>
                      </a:r>
                      <a:endParaRPr lang="en-US" sz="11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effectLst/>
                        </a:rPr>
                        <a:t>Issue</a:t>
                      </a: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a:effectLst/>
                        </a:rPr>
                        <a:t>Status</a:t>
                      </a:r>
                      <a:endParaRPr lang="en-US" sz="11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effectLst/>
                        </a:rPr>
                        <a:t>Information</a:t>
                      </a: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2383915">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a:solidFill>
                            <a:srgbClr val="000000"/>
                          </a:solidFill>
                          <a:effectLst/>
                          <a:latin typeface="Times New Roman" panose="02020603050405020304" pitchFamily="18" charset="0"/>
                          <a:ea typeface="Times New Roman" panose="02020603050405020304" pitchFamily="18" charset="0"/>
                        </a:rPr>
                        <a:t>24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strike="sngStrike" kern="1200" dirty="0">
                          <a:solidFill>
                            <a:srgbClr val="000000"/>
                          </a:solidFill>
                          <a:effectLst/>
                          <a:latin typeface="Times New Roman" panose="02020603050405020304" pitchFamily="18" charset="0"/>
                          <a:ea typeface="Times New Roman" panose="02020603050405020304" pitchFamily="18" charset="0"/>
                        </a:rPr>
                        <a:t>11bi shall define a mechanism to carry the </a:t>
                      </a:r>
                      <a:r>
                        <a:rPr lang="en-US" sz="1400" b="1" strike="sngStrike" kern="1200" dirty="0">
                          <a:solidFill>
                            <a:srgbClr val="000000"/>
                          </a:solidFill>
                          <a:effectLst/>
                          <a:latin typeface="Times New Roman" panose="02020603050405020304" pitchFamily="18" charset="0"/>
                          <a:ea typeface="Times New Roman" panose="02020603050405020304" pitchFamily="18" charset="0"/>
                        </a:rPr>
                        <a:t>private MAC address </a:t>
                      </a:r>
                      <a:r>
                        <a:rPr lang="en-US" sz="1400" strike="sngStrike" kern="1200" dirty="0">
                          <a:solidFill>
                            <a:srgbClr val="000000"/>
                          </a:solidFill>
                          <a:effectLst/>
                          <a:latin typeface="Times New Roman" panose="02020603050405020304" pitchFamily="18" charset="0"/>
                          <a:ea typeface="Times New Roman" panose="02020603050405020304" pitchFamily="18" charset="0"/>
                        </a:rPr>
                        <a:t>of 11bi non-AP STA or 11bi non-AP MLD </a:t>
                      </a:r>
                      <a:r>
                        <a:rPr lang="en-US" sz="1400" b="1" strike="sngStrike" kern="1200" dirty="0">
                          <a:solidFill>
                            <a:srgbClr val="000000"/>
                          </a:solidFill>
                          <a:effectLst/>
                          <a:latin typeface="Times New Roman" panose="02020603050405020304" pitchFamily="18" charset="0"/>
                          <a:ea typeface="Times New Roman" panose="02020603050405020304" pitchFamily="18" charset="0"/>
                        </a:rPr>
                        <a:t>for the DS </a:t>
                      </a:r>
                      <a:r>
                        <a:rPr lang="en-US" sz="1400" strike="sngStrike" kern="1200" dirty="0">
                          <a:solidFill>
                            <a:srgbClr val="000000"/>
                          </a:solidFill>
                          <a:effectLst/>
                          <a:latin typeface="Times New Roman" panose="02020603050405020304" pitchFamily="18" charset="0"/>
                          <a:ea typeface="Times New Roman" panose="02020603050405020304" pitchFamily="18" charset="0"/>
                        </a:rPr>
                        <a:t>in </a:t>
                      </a:r>
                      <a:r>
                        <a:rPr lang="en-US" sz="1400" b="1" strike="sngStrike" kern="1200" dirty="0">
                          <a:solidFill>
                            <a:srgbClr val="000000"/>
                          </a:solidFill>
                          <a:effectLst/>
                          <a:latin typeface="Times New Roman" panose="02020603050405020304" pitchFamily="18" charset="0"/>
                          <a:ea typeface="Times New Roman" panose="02020603050405020304" pitchFamily="18" charset="0"/>
                        </a:rPr>
                        <a:t>protected</a:t>
                      </a:r>
                      <a:r>
                        <a:rPr lang="en-US" sz="1400" strike="sngStrike" kern="1200" dirty="0">
                          <a:solidFill>
                            <a:srgbClr val="000000"/>
                          </a:solidFill>
                          <a:effectLst/>
                          <a:latin typeface="Times New Roman" panose="02020603050405020304" pitchFamily="18" charset="0"/>
                          <a:ea typeface="Times New Roman" panose="02020603050405020304" pitchFamily="18" charset="0"/>
                        </a:rPr>
                        <a:t> (Re)Association Request frame</a:t>
                      </a:r>
                      <a:r>
                        <a:rPr lang="en-US" sz="1400" strike="sngStrike" kern="1200" dirty="0">
                          <a:solidFill>
                            <a:srgbClr val="000000"/>
                          </a:solidFill>
                          <a:effectLst/>
                          <a:latin typeface="Times New Roman" panose="02020603050405020304" pitchFamily="18" charset="0"/>
                          <a:ea typeface="MS Gothic" panose="020B0609070205080204" pitchFamily="49" charset="-128"/>
                        </a:rPr>
                        <a:t> </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strike="sngStrike" dirty="0">
                          <a:solidFill>
                            <a:srgbClr val="000000"/>
                          </a:solidFill>
                          <a:effectLst/>
                          <a:latin typeface="Times New Roman" panose="02020603050405020304" pitchFamily="18" charset="0"/>
                          <a:ea typeface="Times New Roman" panose="02020603050405020304" pitchFamily="18" charset="0"/>
                        </a:rPr>
                        <a:t> - 11bi shall define a mechanism to carry the private MAC address of a 11bi non-AP STA or a 11bi non-AP MLD for the DS in a protected management frame from the 11bi non-AP STA to a 11bi AP or from the 11bi non-AP MLD to a 11bi AP MLD. </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400" dirty="0">
                        <a:solidFill>
                          <a:srgbClr val="000000"/>
                        </a:solidFill>
                        <a:effectLst/>
                        <a:latin typeface="Times New Roman" panose="02020603050405020304" pitchFamily="18" charset="0"/>
                        <a:ea typeface="Times New Roman" panose="02020603050405020304" pitchFamily="18" charset="0"/>
                      </a:endParaRP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400" dirty="0">
                          <a:solidFill>
                            <a:srgbClr val="000000"/>
                          </a:solidFill>
                          <a:effectLst/>
                          <a:highlight>
                            <a:srgbClr val="FFFF00"/>
                          </a:highlight>
                          <a:latin typeface="Times New Roman" panose="02020603050405020304" pitchFamily="18" charset="0"/>
                          <a:ea typeface="Times New Roman" panose="02020603050405020304" pitchFamily="18" charset="0"/>
                        </a:rPr>
                        <a:t>New proposed text - 11bi shall define a mechanism to carry the DS MAC address of a 11bi non-AP STA or an 11bi non-AP MLD in a protected (Re)association Request frame (and any other TBD  protected management frames)  from the 11bi non-AP STA to a 11bi AP or from the 11bi non-AP MLD to a 11bi AP MLD. </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kern="1200">
                          <a:solidFill>
                            <a:srgbClr val="000000"/>
                          </a:solidFill>
                          <a:effectLst/>
                          <a:latin typeface="Times New Roman" panose="02020603050405020304" pitchFamily="18" charset="0"/>
                          <a:ea typeface="Times New Roman" panose="02020603050405020304" pitchFamily="18" charset="0"/>
                        </a:rPr>
                        <a:t>I3 </a:t>
                      </a:r>
                      <a:endParaRPr lang="en-US" sz="11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kern="1200" dirty="0">
                          <a:solidFill>
                            <a:srgbClr val="000000"/>
                          </a:solidFill>
                          <a:effectLst/>
                          <a:latin typeface="Times New Roman" panose="02020603050405020304" pitchFamily="18" charset="0"/>
                          <a:ea typeface="Times New Roman" panose="02020603050405020304" pitchFamily="18" charset="0"/>
                        </a:rPr>
                        <a:t> Proposed</a:t>
                      </a: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kern="1200" dirty="0">
                          <a:solidFill>
                            <a:srgbClr val="000000"/>
                          </a:solidFill>
                          <a:effectLst/>
                          <a:latin typeface="Times New Roman" panose="02020603050405020304" pitchFamily="18" charset="0"/>
                          <a:ea typeface="Times New Roman" panose="02020603050405020304" pitchFamily="18" charset="0"/>
                        </a:rPr>
                        <a:t>Proposed </a:t>
                      </a:r>
                      <a:r>
                        <a:rPr lang="en-US" sz="1100" dirty="0">
                          <a:solidFill>
                            <a:srgbClr val="000000"/>
                          </a:solidFill>
                          <a:effectLst/>
                          <a:latin typeface="Times New Roman" panose="02020603050405020304" pitchFamily="18" charset="0"/>
                          <a:ea typeface="Times New Roman" panose="02020603050405020304" pitchFamily="18" charset="0"/>
                        </a:rPr>
                        <a:t>– 22/109r3 (10 March 2022)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strike="noStrike" dirty="0">
                          <a:solidFill>
                            <a:srgbClr val="000000"/>
                          </a:solidFill>
                          <a:effectLst/>
                          <a:latin typeface="Times New Roman" panose="02020603050405020304" pitchFamily="18" charset="0"/>
                          <a:ea typeface="Times New Roman" panose="02020603050405020304" pitchFamily="18" charset="0"/>
                        </a:rPr>
                        <a:t>Needs further discussion 5/12/2022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100" strike="noStrike" dirty="0">
                        <a:solidFill>
                          <a:srgbClr val="000000"/>
                        </a:solidFill>
                        <a:effectLst/>
                        <a:latin typeface="Times New Roman" panose="02020603050405020304" pitchFamily="18" charset="0"/>
                        <a:ea typeface="Times New Roman" panose="02020603050405020304" pitchFamily="18" charset="0"/>
                      </a:endParaRP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100" b="1" dirty="0">
                          <a:solidFill>
                            <a:srgbClr val="000000"/>
                          </a:solidFill>
                          <a:effectLst/>
                          <a:highlight>
                            <a:srgbClr val="FFFF00"/>
                          </a:highlight>
                          <a:latin typeface="Times New Roman" panose="02020603050405020304" pitchFamily="18" charset="0"/>
                          <a:ea typeface="Times New Roman" panose="02020603050405020304" pitchFamily="18" charset="0"/>
                        </a:rPr>
                        <a:t>To be motioned – agreed by unanimous consent July 12, 2022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39679148"/>
                  </a:ext>
                </a:extLst>
              </a:tr>
              <a:tr h="1271421">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a:solidFill>
                            <a:srgbClr val="000000"/>
                          </a:solidFill>
                          <a:effectLst/>
                          <a:latin typeface="Times New Roman" panose="02020603050405020304" pitchFamily="18" charset="0"/>
                          <a:ea typeface="Times New Roman" panose="02020603050405020304" pitchFamily="18" charset="0"/>
                        </a:rPr>
                        <a:t>25</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kern="1200" dirty="0">
                          <a:solidFill>
                            <a:srgbClr val="000000"/>
                          </a:solidFill>
                          <a:effectLst/>
                          <a:latin typeface="Times New Roman" panose="02020603050405020304" pitchFamily="18" charset="0"/>
                          <a:ea typeface="MS Gothic" panose="020B0609070205080204" pitchFamily="49" charset="-128"/>
                        </a:rPr>
                        <a:t>11bi shall define a mechanism to randomize over the air MAC address of the 11bi non-AP STA or 11bi non-AP MLD (carried in Address 1 field or Address 2 field of the MAC header) during BSS transition (related to R6)</a:t>
                      </a: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kern="1200" dirty="0">
                          <a:solidFill>
                            <a:srgbClr val="000000"/>
                          </a:solidFill>
                          <a:effectLst/>
                          <a:latin typeface="Times New Roman" panose="02020603050405020304" pitchFamily="18" charset="0"/>
                          <a:ea typeface="Times New Roman" panose="02020603050405020304" pitchFamily="18" charset="0"/>
                        </a:rPr>
                        <a:t>I3 </a:t>
                      </a: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kern="1200" dirty="0">
                          <a:solidFill>
                            <a:srgbClr val="000000"/>
                          </a:solidFill>
                          <a:effectLst/>
                          <a:latin typeface="Times New Roman" panose="02020603050405020304" pitchFamily="18" charset="0"/>
                          <a:ea typeface="Times New Roman" panose="02020603050405020304" pitchFamily="18" charset="0"/>
                        </a:rPr>
                        <a:t>Approved</a:t>
                      </a: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kern="1200" dirty="0">
                          <a:solidFill>
                            <a:srgbClr val="000000"/>
                          </a:solidFill>
                          <a:effectLst/>
                          <a:latin typeface="Times New Roman" panose="02020603050405020304" pitchFamily="18" charset="0"/>
                          <a:ea typeface="Times New Roman" panose="02020603050405020304" pitchFamily="18" charset="0"/>
                        </a:rPr>
                        <a:t>Proposed </a:t>
                      </a:r>
                      <a:r>
                        <a:rPr lang="en-US" sz="1100" dirty="0">
                          <a:solidFill>
                            <a:srgbClr val="000000"/>
                          </a:solidFill>
                          <a:effectLst/>
                          <a:latin typeface="Times New Roman" panose="02020603050405020304" pitchFamily="18" charset="0"/>
                          <a:ea typeface="Times New Roman" panose="02020603050405020304" pitchFamily="18" charset="0"/>
                        </a:rPr>
                        <a:t>– 22/109r3 (10 March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100" dirty="0">
                          <a:solidFill>
                            <a:srgbClr val="000000"/>
                          </a:solidFill>
                          <a:effectLst/>
                          <a:latin typeface="Times New Roman" panose="02020603050405020304" pitchFamily="18" charset="0"/>
                          <a:ea typeface="Times New Roman" panose="02020603050405020304" pitchFamily="18" charset="0"/>
                        </a:rPr>
                        <a:t>To be motioned –agreed by unanimous consent 4/28/2022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1100" b="1" i="0" u="none" strike="noStrike" cap="none" spc="0" baseline="0" dirty="0">
                          <a:solidFill>
                            <a:schemeClr val="tx1"/>
                          </a:solidFill>
                          <a:effectLst/>
                          <a:uFillTx/>
                          <a:latin typeface="+mn-lt"/>
                          <a:ea typeface="+mn-ea"/>
                          <a:cs typeface="+mn-cs"/>
                          <a:sym typeface="Helvetica"/>
                        </a:rPr>
                        <a:t>Approved</a:t>
                      </a:r>
                      <a:r>
                        <a:rPr lang="en-GB" sz="1100" b="0" i="0" u="none" strike="noStrike" cap="none" spc="0" baseline="0" dirty="0">
                          <a:solidFill>
                            <a:schemeClr val="tx1"/>
                          </a:solidFill>
                          <a:effectLst/>
                          <a:uFillTx/>
                          <a:latin typeface="+mn-lt"/>
                          <a:ea typeface="+mn-ea"/>
                          <a:cs typeface="+mn-cs"/>
                          <a:sym typeface="Helvetica"/>
                        </a:rPr>
                        <a:t> (Motion #13, 13 May 2022)</a:t>
                      </a:r>
                      <a:endParaRPr lang="en-US" sz="600" dirty="0">
                        <a:solidFill>
                          <a:srgbClr val="000000"/>
                        </a:solidFill>
                        <a:effectLst/>
                        <a:latin typeface="Times New Roman" panose="02020603050405020304" pitchFamily="18" charset="0"/>
                        <a:ea typeface="Times New Roman" panose="02020603050405020304" pitchFamily="18" charset="0"/>
                      </a:endParaRP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13791286"/>
                  </a:ext>
                </a:extLst>
              </a:tr>
            </a:tbl>
          </a:graphicData>
        </a:graphic>
      </p:graphicFrame>
    </p:spTree>
    <p:extLst>
      <p:ext uri="{BB962C8B-B14F-4D97-AF65-F5344CB8AC3E}">
        <p14:creationId xmlns:p14="http://schemas.microsoft.com/office/powerpoint/2010/main" val="24357326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4</a:t>
            </a:r>
            <a:br>
              <a:rPr lang="en-US" dirty="0"/>
            </a:br>
            <a:r>
              <a:rPr lang="en-US" dirty="0"/>
              <a:t>Tracking SA and DA OTA</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dirty="0"/>
              <a:t>SA and DA sent in in the clear which may provide information that can be analyzed or tracked about wired devices or other STAs.</a:t>
            </a:r>
          </a:p>
          <a:p>
            <a:r>
              <a:rPr lang="en-US" sz="1200" dirty="0"/>
              <a:t>Current requirements related to I4</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3961411029"/>
              </p:ext>
            </p:extLst>
          </p:nvPr>
        </p:nvGraphicFramePr>
        <p:xfrm>
          <a:off x="509337" y="2995066"/>
          <a:ext cx="7896006" cy="2438400"/>
        </p:xfrm>
        <a:graphic>
          <a:graphicData uri="http://schemas.openxmlformats.org/drawingml/2006/table">
            <a:tbl>
              <a:tblPr firstRow="1" firstCol="1" bandRow="1">
                <a:tableStyleId>{5940675A-B579-460E-94D1-54222C63F5DA}</a:tableStyleId>
              </a:tblPr>
              <a:tblGrid>
                <a:gridCol w="388130">
                  <a:extLst>
                    <a:ext uri="{9D8B030D-6E8A-4147-A177-3AD203B41FA5}">
                      <a16:colId xmlns:a16="http://schemas.microsoft.com/office/drawing/2014/main" val="2573783961"/>
                    </a:ext>
                  </a:extLst>
                </a:gridCol>
                <a:gridCol w="4491279">
                  <a:extLst>
                    <a:ext uri="{9D8B030D-6E8A-4147-A177-3AD203B41FA5}">
                      <a16:colId xmlns:a16="http://schemas.microsoft.com/office/drawing/2014/main" val="3238484367"/>
                    </a:ext>
                  </a:extLst>
                </a:gridCol>
                <a:gridCol w="508201">
                  <a:extLst>
                    <a:ext uri="{9D8B030D-6E8A-4147-A177-3AD203B41FA5}">
                      <a16:colId xmlns:a16="http://schemas.microsoft.com/office/drawing/2014/main" val="293639291"/>
                    </a:ext>
                  </a:extLst>
                </a:gridCol>
                <a:gridCol w="779061">
                  <a:extLst>
                    <a:ext uri="{9D8B030D-6E8A-4147-A177-3AD203B41FA5}">
                      <a16:colId xmlns:a16="http://schemas.microsoft.com/office/drawing/2014/main" val="3298458658"/>
                    </a:ext>
                  </a:extLst>
                </a:gridCol>
                <a:gridCol w="1729335">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effectLst/>
                        </a:rPr>
                        <a:t> </a:t>
                      </a: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effectLst/>
                        </a:rPr>
                        <a:t>Requirement</a:t>
                      </a: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effectLst/>
                        </a:rPr>
                        <a:t>Issue</a:t>
                      </a: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a:effectLst/>
                        </a:rPr>
                        <a:t>Status</a:t>
                      </a:r>
                      <a:endParaRPr lang="en-US" sz="11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effectLst/>
                        </a:rPr>
                        <a:t>Information</a:t>
                      </a: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27534">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a:solidFill>
                            <a:srgbClr val="000000"/>
                          </a:solidFill>
                          <a:effectLst/>
                          <a:latin typeface="Times New Roman" panose="02020603050405020304" pitchFamily="18" charset="0"/>
                          <a:ea typeface="Times New Roman" panose="02020603050405020304" pitchFamily="18" charset="0"/>
                        </a:rPr>
                        <a:t>13</a:t>
                      </a: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endParaRPr lang="en-US" sz="1200" b="0" i="0" u="none" strike="noStrike" cap="none" spc="0" baseline="0" dirty="0">
                        <a:solidFill>
                          <a:schemeClr val="tx1"/>
                        </a:solidFill>
                        <a:effectLst/>
                        <a:uFillTx/>
                        <a:latin typeface="+mn-lt"/>
                        <a:ea typeface="+mn-ea"/>
                        <a:cs typeface="+mn-cs"/>
                        <a:sym typeface="Helvetica"/>
                      </a:endParaRP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200" b="0" i="0" u="none" strike="noStrike" cap="none" spc="0" baseline="0" dirty="0">
                          <a:solidFill>
                            <a:schemeClr val="tx1"/>
                          </a:solidFill>
                          <a:effectLst/>
                          <a:uFillTx/>
                          <a:latin typeface="+mn-lt"/>
                          <a:ea typeface="+mn-ea"/>
                          <a:cs typeface="+mn-cs"/>
                          <a:sym typeface="Helvetica"/>
                        </a:rPr>
                        <a:t>11bi shall define or reuse a mechanism for CPE Clients and CPE APs to protect the SA/DA values from exposure OTA to 3rd parties.</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a:solidFill>
                            <a:srgbClr val="000000"/>
                          </a:solidFill>
                          <a:effectLst/>
                          <a:latin typeface="Times New Roman" panose="02020603050405020304" pitchFamily="18" charset="0"/>
                          <a:ea typeface="Times New Roman" panose="02020603050405020304" pitchFamily="18" charset="0"/>
                        </a:rPr>
                        <a:t>I4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solidFill>
                            <a:srgbClr val="000000"/>
                          </a:solidFill>
                          <a:effectLst/>
                          <a:latin typeface="Times New Roman" panose="02020603050405020304" pitchFamily="18" charset="0"/>
                          <a:ea typeface="Times New Roman" panose="02020603050405020304" pitchFamily="18" charset="0"/>
                        </a:rPr>
                        <a:t>Approved</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solidFill>
                            <a:srgbClr val="000000"/>
                          </a:solidFill>
                          <a:effectLst/>
                          <a:latin typeface="Times New Roman" panose="02020603050405020304" pitchFamily="18" charset="0"/>
                          <a:ea typeface="Times New Roman" panose="02020603050405020304" pitchFamily="18" charset="0"/>
                        </a:rPr>
                        <a:t>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solidFill>
                            <a:srgbClr val="000000"/>
                          </a:solidFill>
                          <a:effectLst/>
                          <a:latin typeface="Times New Roman" panose="02020603050405020304" pitchFamily="18" charset="0"/>
                          <a:ea typeface="Times New Roman" panose="02020603050405020304" pitchFamily="18" charset="0"/>
                        </a:rPr>
                        <a:t> (9 March 2022) deferred for off-line discussion 5/12/2022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100" dirty="0">
                          <a:solidFill>
                            <a:srgbClr val="000000"/>
                          </a:solidFill>
                          <a:effectLst/>
                          <a:latin typeface="Times New Roman" panose="02020603050405020304" pitchFamily="18" charset="0"/>
                          <a:ea typeface="Times New Roman" panose="02020603050405020304" pitchFamily="18" charset="0"/>
                        </a:rPr>
                        <a:t>To be motioned –agreed by unanimous consent 5/13/2022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1100" b="1" i="0" u="none" strike="noStrike" cap="none" spc="0" baseline="0" dirty="0">
                          <a:solidFill>
                            <a:schemeClr val="tx1"/>
                          </a:solidFill>
                          <a:effectLst/>
                          <a:uFillTx/>
                          <a:latin typeface="+mn-lt"/>
                          <a:ea typeface="+mn-ea"/>
                          <a:cs typeface="+mn-cs"/>
                          <a:sym typeface="Helvetica"/>
                        </a:rPr>
                        <a:t>Approved</a:t>
                      </a:r>
                      <a:r>
                        <a:rPr lang="en-GB" sz="1100" b="0" i="0" u="none" strike="noStrike" cap="none" spc="0" baseline="0" dirty="0">
                          <a:solidFill>
                            <a:schemeClr val="tx1"/>
                          </a:solidFill>
                          <a:effectLst/>
                          <a:uFillTx/>
                          <a:latin typeface="+mn-lt"/>
                          <a:ea typeface="+mn-ea"/>
                          <a:cs typeface="+mn-cs"/>
                          <a:sym typeface="Helvetica"/>
                        </a:rPr>
                        <a:t> (Motion #14, 13 May 2022)</a:t>
                      </a:r>
                      <a:endParaRPr lang="en-US" sz="600" dirty="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solidFill>
                            <a:schemeClr val="bg1">
                              <a:lumMod val="75000"/>
                            </a:schemeClr>
                          </a:solidFill>
                          <a:effectLst/>
                          <a:latin typeface="Times New Roman" panose="02020603050405020304" pitchFamily="18" charset="0"/>
                          <a:ea typeface="Times New Roman" panose="02020603050405020304" pitchFamily="18" charset="0"/>
                        </a:rPr>
                        <a:t>14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strike="sngStrike" kern="1200" dirty="0">
                          <a:solidFill>
                            <a:schemeClr val="bg1">
                              <a:lumMod val="75000"/>
                            </a:schemeClr>
                          </a:solidFill>
                          <a:effectLst/>
                          <a:latin typeface="Times New Roman" panose="02020603050405020304" pitchFamily="18" charset="0"/>
                          <a:ea typeface="MS Gothic" panose="020B0609070205080204" pitchFamily="49" charset="-128"/>
                        </a:rPr>
                        <a:t>11bi shall define or reuse a mechanism for CPE Clients and CPE APs to transmit and receive other </a:t>
                      </a:r>
                      <a:r>
                        <a:rPr lang="en-US" sz="1100" strike="sngStrike" kern="1200" dirty="0">
                          <a:solidFill>
                            <a:schemeClr val="bg1">
                              <a:lumMod val="75000"/>
                            </a:schemeClr>
                          </a:solidFill>
                          <a:effectLst/>
                          <a:latin typeface="Calibri" panose="020F0502020204030204" pitchFamily="34" charset="0"/>
                          <a:ea typeface="Times New Roman" panose="02020603050405020304" pitchFamily="18" charset="0"/>
                          <a:cs typeface="Times New Roman" panose="02020603050405020304" pitchFamily="18" charset="0"/>
                        </a:rPr>
                        <a:t>DS MAC Addresses indicated </a:t>
                      </a:r>
                      <a:r>
                        <a:rPr lang="en-US" sz="1100" strike="sngStrike" kern="1200" dirty="0">
                          <a:solidFill>
                            <a:schemeClr val="bg1">
                              <a:lumMod val="75000"/>
                            </a:schemeClr>
                          </a:solidFill>
                          <a:effectLst/>
                          <a:latin typeface="Times New Roman" panose="02020603050405020304" pitchFamily="18" charset="0"/>
                          <a:ea typeface="MS Gothic" panose="020B0609070205080204" pitchFamily="49" charset="-128"/>
                        </a:rPr>
                        <a:t>in the SA or DA fields (if present) in protected form on both the downlink and uplink.</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solidFill>
                            <a:schemeClr val="bg1">
                              <a:lumMod val="75000"/>
                            </a:schemeClr>
                          </a:solidFill>
                          <a:effectLst/>
                          <a:latin typeface="Times New Roman" panose="02020603050405020304" pitchFamily="18" charset="0"/>
                          <a:ea typeface="Times New Roman" panose="02020603050405020304" pitchFamily="18" charset="0"/>
                        </a:rPr>
                        <a:t>Covered in 13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solidFill>
                            <a:schemeClr val="bg1">
                              <a:lumMod val="75000"/>
                            </a:schemeClr>
                          </a:solidFill>
                          <a:effectLst/>
                          <a:latin typeface="Times New Roman" panose="02020603050405020304" pitchFamily="18" charset="0"/>
                          <a:ea typeface="Times New Roman" panose="02020603050405020304" pitchFamily="18" charset="0"/>
                        </a:rPr>
                        <a:t>I4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solidFill>
                            <a:schemeClr val="bg1">
                              <a:lumMod val="75000"/>
                            </a:schemeClr>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solidFill>
                            <a:schemeClr val="bg1">
                              <a:lumMod val="75000"/>
                            </a:schemeClr>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solidFill>
                            <a:schemeClr val="bg1">
                              <a:lumMod val="75000"/>
                            </a:schemeClr>
                          </a:solidFill>
                          <a:effectLst/>
                          <a:latin typeface="Times New Roman" panose="02020603050405020304" pitchFamily="18" charset="0"/>
                          <a:ea typeface="Times New Roman" panose="02020603050405020304" pitchFamily="18" charset="0"/>
                        </a:rPr>
                        <a:t> (9 March 2022) deferred for off-line discussion</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solidFill>
                            <a:schemeClr val="bg1">
                              <a:lumMod val="75000"/>
                            </a:schemeClr>
                          </a:solidFill>
                          <a:effectLst/>
                          <a:latin typeface="Times New Roman" panose="02020603050405020304" pitchFamily="18" charset="0"/>
                          <a:ea typeface="Times New Roman" panose="02020603050405020304" pitchFamily="18" charset="0"/>
                        </a:rPr>
                        <a:t>Subsumed into 13 May 13, 2022</a:t>
                      </a:r>
                    </a:p>
                  </a:txBody>
                  <a:tcPr marL="68580" marR="68580" marT="0" marB="0"/>
                </a:tc>
                <a:extLst>
                  <a:ext uri="{0D108BD9-81ED-4DB2-BD59-A6C34878D82A}">
                    <a16:rowId xmlns:a16="http://schemas.microsoft.com/office/drawing/2014/main" val="139679148"/>
                  </a:ext>
                </a:extLst>
              </a:tr>
            </a:tbl>
          </a:graphicData>
        </a:graphic>
      </p:graphicFrame>
    </p:spTree>
    <p:extLst>
      <p:ext uri="{BB962C8B-B14F-4D97-AF65-F5344CB8AC3E}">
        <p14:creationId xmlns:p14="http://schemas.microsoft.com/office/powerpoint/2010/main" val="20064851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fontScale="90000"/>
          </a:bodyPr>
          <a:lstStyle/>
          <a:p>
            <a:r>
              <a:rPr lang="en-US" dirty="0"/>
              <a:t>Requirements related to Issue 5</a:t>
            </a:r>
            <a:br>
              <a:rPr lang="en-US" dirty="0"/>
            </a:br>
            <a:r>
              <a:rPr lang="en-US" sz="2700" dirty="0"/>
              <a:t>Protecting authentication identifiers and key identifiers</a:t>
            </a:r>
            <a:endParaRPr lang="en-US" dirty="0"/>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lstStyle/>
          <a:p>
            <a:r>
              <a:rPr lang="en-US" sz="1800" b="0" dirty="0"/>
              <a:t>Frames sent prior to PTK establishment contain unprotected long-term key identifiers</a:t>
            </a:r>
            <a:endParaRPr lang="en-US" dirty="0"/>
          </a:p>
          <a:p>
            <a:r>
              <a:rPr lang="en-US" dirty="0"/>
              <a:t>Current requirements related to I5 (same as I1 so far)</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4003428687"/>
              </p:ext>
            </p:extLst>
          </p:nvPr>
        </p:nvGraphicFramePr>
        <p:xfrm>
          <a:off x="623637" y="3099343"/>
          <a:ext cx="7896006" cy="22860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1</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effectLst/>
                      </a:endParaRP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11bi shall define a mechanism to prevent an eavesdropper distinguishing whether authentication exchanges between CPE Clients and CPE AP use identical SAE credentials or distinct SAE credentials (where a CPE AP supports multiple SAE credentials).</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I1, I5</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Approved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Proposed - 22/107r2</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(9 March 2022)</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Motioned under Issue 1</a:t>
                      </a: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effectLst/>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11bi shall define a mechanism to prevent an eavesdropper distinguishing whether reassociation exchanges between CPE Clients and CPE APs use identical PMK or distinct PMK</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I1, I5</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Approved</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(9 March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Motioned under Issue 1</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bl>
          </a:graphicData>
        </a:graphic>
      </p:graphicFrame>
    </p:spTree>
    <p:extLst>
      <p:ext uri="{BB962C8B-B14F-4D97-AF65-F5344CB8AC3E}">
        <p14:creationId xmlns:p14="http://schemas.microsoft.com/office/powerpoint/2010/main" val="5450452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6</a:t>
            </a:r>
            <a:br>
              <a:rPr lang="en-US" dirty="0"/>
            </a:br>
            <a:r>
              <a:rPr lang="en-US" dirty="0"/>
              <a:t>Mobile AP privacy</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b="0" dirty="0"/>
              <a:t>Mobile APs exchange persistent identifiers that can be used to track the user and are commonly implemented on mobile devices</a:t>
            </a:r>
          </a:p>
          <a:p>
            <a:r>
              <a:rPr lang="en-US" sz="1200" dirty="0"/>
              <a:t>Current requirements related to I6</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nvGraphicFramePr>
        <p:xfrm>
          <a:off x="428057" y="2631981"/>
          <a:ext cx="7896006" cy="38100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15</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a BPE Client to determine  which of the BPE Client’s configured networks a BPE AP belongs to (if any), while  providing some mitigation against an eavesdropper easily  identifying the ESS of the BPE AP.</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the BPE AP to refrain from transmitting Beacon frames containing elements except TBD element(s).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I2, I6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139679148"/>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 BPE AP may change its BSSID while there are no Clients associated.</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813791286"/>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18</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a BPE AP to facilitate changing its BSSID while there are Clients associated, without disrupting the connectivity from the Clients.</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19</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a BPE Client and BPE AP to establish the BPE AP’s DS MAC Address without the CPE AP’s DS MAC Address being transmitted in the clear.</a:t>
                      </a:r>
                      <a:r>
                        <a:rPr lang="en-US" sz="1000" i="1" kern="1200" dirty="0">
                          <a:solidFill>
                            <a:srgbClr val="000000"/>
                          </a:solidFill>
                          <a:effectLst/>
                          <a:latin typeface="Times New Roman" panose="02020603050405020304" pitchFamily="18" charset="0"/>
                          <a:ea typeface="MS Gothic" panose="020B0609070205080204" pitchFamily="49" charset="-128"/>
                        </a:rPr>
                        <a:t> This will likely be the same mechanism as used in Req 12.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4097572983"/>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39</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to for BPE AP and BPE Client to change the OTA MAC addresses, SN and PN they use for unicast transmissions at STA specific schedule.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I6, 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53112389"/>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40</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to for BPE AP to obfuscate the RA, SN and PN of the group frames to avoid BPE AP tracking.</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I6, 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68120797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41</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BPE Client and BPE AP shall reset the Scrambler Seed on individual and group addressed frames when MAC address is changed.</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I6, 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766019688"/>
                  </a:ext>
                </a:extLst>
              </a:tr>
            </a:tbl>
          </a:graphicData>
        </a:graphic>
      </p:graphicFrame>
    </p:spTree>
    <p:extLst>
      <p:ext uri="{BB962C8B-B14F-4D97-AF65-F5344CB8AC3E}">
        <p14:creationId xmlns:p14="http://schemas.microsoft.com/office/powerpoint/2010/main" val="16498251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8986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lang="en-US" dirty="0"/>
              <a:t>July Plenary Session 2022</a:t>
            </a:r>
            <a:endParaRPr dirty="0"/>
          </a:p>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a:bodyPr>
          <a:lstStyle/>
          <a:p>
            <a:r>
              <a:rPr lang="en-US" dirty="0"/>
              <a:t>Requirements related to Issue 7</a:t>
            </a:r>
            <a:br>
              <a:rPr lang="en-US" dirty="0"/>
            </a:br>
            <a:r>
              <a:rPr lang="en-US" sz="2700" dirty="0"/>
              <a:t>Protecting behavioral fingerprinting while associated</a:t>
            </a:r>
            <a:endParaRPr lang="en-US" dirty="0"/>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a:xfrm>
            <a:off x="633663" y="1751762"/>
            <a:ext cx="7771680" cy="4114080"/>
          </a:xfrm>
        </p:spPr>
        <p:txBody>
          <a:bodyPr anchor="t">
            <a:normAutofit/>
          </a:bodyPr>
          <a:lstStyle/>
          <a:p>
            <a:r>
              <a:rPr lang="en-US" sz="1200" b="0" dirty="0"/>
              <a:t>Unprotected signaling for at least </a:t>
            </a:r>
            <a:r>
              <a:rPr lang="en-US" sz="1200" dirty="0"/>
              <a:t>non-robust action frames (OMN, OPS, Quiet Time Period, ...), control frames (e.g. BAR), MAC headers (e.g. PM bit in frame control field) may expose trackable device behavior.</a:t>
            </a:r>
            <a:endParaRPr lang="en-US" sz="1200" b="0" dirty="0"/>
          </a:p>
          <a:p>
            <a:r>
              <a:rPr lang="en-US" sz="1200" dirty="0"/>
              <a:t>Current requirements related to I7</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1527814674"/>
              </p:ext>
            </p:extLst>
          </p:nvPr>
        </p:nvGraphicFramePr>
        <p:xfrm>
          <a:off x="509337" y="2372510"/>
          <a:ext cx="7896006" cy="3483798"/>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4443847">
                  <a:extLst>
                    <a:ext uri="{9D8B030D-6E8A-4147-A177-3AD203B41FA5}">
                      <a16:colId xmlns:a16="http://schemas.microsoft.com/office/drawing/2014/main" val="3238484367"/>
                    </a:ext>
                  </a:extLst>
                </a:gridCol>
                <a:gridCol w="483577">
                  <a:extLst>
                    <a:ext uri="{9D8B030D-6E8A-4147-A177-3AD203B41FA5}">
                      <a16:colId xmlns:a16="http://schemas.microsoft.com/office/drawing/2014/main" val="293639291"/>
                    </a:ext>
                  </a:extLst>
                </a:gridCol>
                <a:gridCol w="773723">
                  <a:extLst>
                    <a:ext uri="{9D8B030D-6E8A-4147-A177-3AD203B41FA5}">
                      <a16:colId xmlns:a16="http://schemas.microsoft.com/office/drawing/2014/main" val="3298458658"/>
                    </a:ext>
                  </a:extLst>
                </a:gridCol>
                <a:gridCol w="1819905">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 BPE AP may change its BSSID while there are no Clients associated.</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813791286"/>
                  </a:ext>
                </a:extLst>
              </a:tr>
              <a:tr h="405318">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18</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a BPE AP to facilitate changing its BSSID while there are Clients associated, without disrupting the connectivity from the Clients.</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u="none" dirty="0">
                          <a:solidFill>
                            <a:srgbClr val="000000"/>
                          </a:solidFill>
                          <a:effectLst/>
                          <a:latin typeface="Times New Roman" panose="02020603050405020304" pitchFamily="18" charset="0"/>
                          <a:ea typeface="Times New Roman" panose="02020603050405020304" pitchFamily="18" charset="0"/>
                        </a:rPr>
                        <a:t>30</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u="none" kern="1200" dirty="0">
                          <a:solidFill>
                            <a:srgbClr val="000000"/>
                          </a:solidFill>
                          <a:effectLst/>
                          <a:latin typeface="Times New Roman" panose="02020603050405020304" pitchFamily="18" charset="0"/>
                          <a:ea typeface="MS Gothic" panose="020B0609070205080204" pitchFamily="49" charset="-128"/>
                        </a:rPr>
                        <a:t>11bi shall define a mechanism for a CPE Client and CPE AP to obfuscate (details TBD) the transmitted TID on downlink and uplink in Associate STA State 4, without any loss of connection </a:t>
                      </a:r>
                      <a:r>
                        <a:rPr lang="en-US" sz="1000" u="none" kern="1200" dirty="0">
                          <a:solidFill>
                            <a:srgbClr val="000000"/>
                          </a:solidFill>
                          <a:effectLst/>
                          <a:latin typeface="Times New Roman" panose="02020603050405020304" pitchFamily="18" charset="0"/>
                          <a:ea typeface="Times New Roman" panose="02020603050405020304" pitchFamily="18" charset="0"/>
                        </a:rPr>
                        <a:t>when the OTA MAC address of the CPE Client is changed</a:t>
                      </a:r>
                      <a:r>
                        <a:rPr lang="en-US" sz="1000" u="none" kern="1200" dirty="0">
                          <a:solidFill>
                            <a:srgbClr val="000000"/>
                          </a:solidFill>
                          <a:effectLst/>
                          <a:latin typeface="Times New Roman" panose="02020603050405020304" pitchFamily="18" charset="0"/>
                          <a:ea typeface="MS Gothic" panose="020B0609070205080204" pitchFamily="49" charset="-128"/>
                        </a:rPr>
                        <a:t>.</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000" u="none"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I7</a:t>
                      </a:r>
                      <a:endParaRPr lang="en-US" sz="1000" dirty="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Approved</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5/13/2022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1000" b="1" i="0" u="none" strike="noStrike" cap="none" spc="0" baseline="0" dirty="0">
                          <a:solidFill>
                            <a:schemeClr val="tx1"/>
                          </a:solidFill>
                          <a:effectLst/>
                          <a:uFillTx/>
                          <a:latin typeface="+mn-lt"/>
                          <a:ea typeface="+mn-ea"/>
                          <a:cs typeface="+mn-cs"/>
                          <a:sym typeface="Helvetica"/>
                        </a:rPr>
                        <a:t>Approved</a:t>
                      </a:r>
                      <a:r>
                        <a:rPr lang="en-GB" sz="1000" b="0" i="0" u="none" strike="noStrike" cap="none" spc="0" baseline="0" dirty="0">
                          <a:solidFill>
                            <a:schemeClr val="tx1"/>
                          </a:solidFill>
                          <a:effectLst/>
                          <a:uFillTx/>
                          <a:latin typeface="+mn-lt"/>
                          <a:ea typeface="+mn-ea"/>
                          <a:cs typeface="+mn-cs"/>
                          <a:sym typeface="Helvetica"/>
                        </a:rPr>
                        <a:t> (Motion #14, 13 May 2022)</a:t>
                      </a:r>
                      <a:endParaRPr lang="en-US" sz="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898040764"/>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31</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kern="1200" dirty="0">
                          <a:solidFill>
                            <a:srgbClr val="000000"/>
                          </a:solidFill>
                          <a:effectLst/>
                          <a:latin typeface="Times New Roman" panose="02020603050405020304" pitchFamily="18" charset="0"/>
                          <a:ea typeface="MS Gothic" panose="020B0609070205080204" pitchFamily="49" charset="-128"/>
                        </a:rPr>
                        <a:t>11bi shall define a mechanism for CPE Clients and CPE APs to </a:t>
                      </a:r>
                      <a:r>
                        <a:rPr lang="en-US" sz="1400" strike="noStrike" kern="1200" dirty="0">
                          <a:solidFill>
                            <a:srgbClr val="000000"/>
                          </a:solidFill>
                          <a:effectLst/>
                          <a:latin typeface="Times New Roman" panose="02020603050405020304" pitchFamily="18" charset="0"/>
                          <a:ea typeface="MS Gothic" panose="020B0609070205080204" pitchFamily="49" charset="-128"/>
                        </a:rPr>
                        <a:t>encrypt/</a:t>
                      </a:r>
                      <a:r>
                        <a:rPr lang="en-US" sz="1400" u="none" kern="1200" dirty="0">
                          <a:solidFill>
                            <a:srgbClr val="000000"/>
                          </a:solidFill>
                          <a:effectLst/>
                          <a:latin typeface="Times New Roman" panose="02020603050405020304" pitchFamily="18" charset="0"/>
                          <a:ea typeface="MS Gothic" panose="020B0609070205080204" pitchFamily="49" charset="-128"/>
                        </a:rPr>
                        <a:t>obfuscate (details TBD) </a:t>
                      </a:r>
                      <a:r>
                        <a:rPr lang="en-US" sz="1400" kern="1200" dirty="0">
                          <a:solidFill>
                            <a:srgbClr val="000000"/>
                          </a:solidFill>
                          <a:effectLst/>
                          <a:latin typeface="Times New Roman" panose="02020603050405020304" pitchFamily="18" charset="0"/>
                          <a:ea typeface="MS Gothic" panose="020B0609070205080204" pitchFamily="49" charset="-128"/>
                        </a:rPr>
                        <a:t>power save related MAC Header fields (PM, EOSP, MD).</a:t>
                      </a: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Needs further discussion 5/26/2022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61180139"/>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32</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kern="1200" dirty="0">
                          <a:solidFill>
                            <a:srgbClr val="000000"/>
                          </a:solidFill>
                          <a:effectLst/>
                          <a:latin typeface="Times New Roman" panose="02020603050405020304" pitchFamily="18" charset="0"/>
                          <a:ea typeface="MS Gothic" panose="020B0609070205080204" pitchFamily="49" charset="-128"/>
                        </a:rPr>
                        <a:t>11bi shall define a mechanism for CPE Clients and CPE APs to encrypt the +HTC field and the HT Control field.</a:t>
                      </a: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kern="1200" dirty="0">
                          <a:solidFill>
                            <a:srgbClr val="000000"/>
                          </a:solidFill>
                          <a:effectLst/>
                          <a:latin typeface="Times New Roman" panose="02020603050405020304" pitchFamily="18" charset="0"/>
                          <a:ea typeface="Times New Roman" panose="02020603050405020304" pitchFamily="18" charset="0"/>
                        </a:rPr>
                        <a:t>Needs further discussion 5/26/2022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99930263"/>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33</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kern="1200" dirty="0">
                          <a:solidFill>
                            <a:srgbClr val="000000"/>
                          </a:solidFill>
                          <a:effectLst/>
                          <a:latin typeface="Times New Roman" panose="02020603050405020304" pitchFamily="18" charset="0"/>
                          <a:ea typeface="MS Gothic" panose="020B0609070205080204" pitchFamily="49" charset="-128"/>
                        </a:rPr>
                        <a:t>11bi shall define a mechanism for CPE Clients and CPE APs to encrypt the Retry bit.</a:t>
                      </a: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 Needs further discussion 5/26/2022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49062566"/>
                  </a:ext>
                </a:extLst>
              </a:tr>
            </a:tbl>
          </a:graphicData>
        </a:graphic>
      </p:graphicFrame>
    </p:spTree>
    <p:extLst>
      <p:ext uri="{BB962C8B-B14F-4D97-AF65-F5344CB8AC3E}">
        <p14:creationId xmlns:p14="http://schemas.microsoft.com/office/powerpoint/2010/main" val="23745185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a:bodyPr>
          <a:lstStyle/>
          <a:p>
            <a:r>
              <a:rPr lang="en-US" dirty="0"/>
              <a:t>Requirements related to Issue 7</a:t>
            </a:r>
            <a:br>
              <a:rPr lang="en-US" dirty="0"/>
            </a:br>
            <a:r>
              <a:rPr lang="en-US" sz="2700" dirty="0"/>
              <a:t>Protecting behavioral fingerprinting while associated</a:t>
            </a:r>
            <a:endParaRPr lang="en-US" dirty="0"/>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b="0" dirty="0"/>
              <a:t>Unprotected signaling for at least </a:t>
            </a:r>
            <a:r>
              <a:rPr lang="en-US" sz="1200" dirty="0"/>
              <a:t>non-robust action frames (OMN, OPS, Quiet Time Period, ...), control frames (e.g. BAR), MAC headers (e.g. PM bit in frame control field) may expose trackable device behavior.</a:t>
            </a:r>
            <a:endParaRPr lang="en-US" sz="1200" b="0" dirty="0"/>
          </a:p>
          <a:p>
            <a:r>
              <a:rPr lang="en-US" sz="1200" dirty="0"/>
              <a:t>Current requirements related to I7</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nvGraphicFramePr>
        <p:xfrm>
          <a:off x="509337" y="2794541"/>
          <a:ext cx="7896006" cy="19812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44</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a BPE Client and BPE AP to obfuscate the transmitted TID to an uncorrelated new value in Associate STA in State 4, without any loss of connection.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13791286"/>
                  </a:ext>
                </a:extLst>
              </a:tr>
              <a:tr h="405318">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45</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BPE Clients and BPE APs to encrypt power save related MAC Header fields (PM, EOSP, MD).</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46</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BPE Clients and BPE APs to encrypt the +HTC field and the HT Control field.</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898040764"/>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47</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BPE Clients and BPE APs to encrypt the Retry bit.</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61180139"/>
                  </a:ext>
                </a:extLst>
              </a:tr>
            </a:tbl>
          </a:graphicData>
        </a:graphic>
      </p:graphicFrame>
    </p:spTree>
    <p:extLst>
      <p:ext uri="{BB962C8B-B14F-4D97-AF65-F5344CB8AC3E}">
        <p14:creationId xmlns:p14="http://schemas.microsoft.com/office/powerpoint/2010/main" val="3633423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a:bodyPr>
          <a:lstStyle/>
          <a:p>
            <a:r>
              <a:rPr lang="en-US" dirty="0"/>
              <a:t>Requirements related to Issue 8</a:t>
            </a:r>
            <a:br>
              <a:rPr lang="en-US" dirty="0"/>
            </a:br>
            <a:r>
              <a:rPr lang="en-US" sz="2800" dirty="0"/>
              <a:t>PHY/RF related privacy</a:t>
            </a:r>
            <a:endParaRPr lang="en-US" dirty="0"/>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pPr marL="457200" indent="-457200">
              <a:buFont typeface="Arial" panose="020B0604020202020204" pitchFamily="34" charset="0"/>
              <a:buChar char="•"/>
            </a:pPr>
            <a:r>
              <a:rPr lang="en-US" sz="1400" b="0" dirty="0"/>
              <a:t>CSI is signaled in unprotected action frames (Beamforming reports) and might be used to facilitate inference of user behavior</a:t>
            </a:r>
          </a:p>
          <a:p>
            <a:pPr marL="857250" lvl="1" indent="-457200">
              <a:buFont typeface="Arial" panose="020B0604020202020204" pitchFamily="34" charset="0"/>
              <a:buChar char="•"/>
            </a:pPr>
            <a:r>
              <a:rPr lang="en-US" sz="1200" dirty="0"/>
              <a:t>e.g. when CSI is high quality, channel perturbations caused by keystrokes might be detected</a:t>
            </a:r>
          </a:p>
          <a:p>
            <a:pPr marL="457200" indent="-457200">
              <a:buFont typeface="Arial" panose="020B0604020202020204" pitchFamily="34" charset="0"/>
              <a:buChar char="•"/>
            </a:pPr>
            <a:endParaRPr lang="en-US" sz="1400" b="0" dirty="0"/>
          </a:p>
          <a:p>
            <a:pPr marL="457200" indent="-457200">
              <a:buFont typeface="Arial" panose="020B0604020202020204" pitchFamily="34" charset="0"/>
              <a:buChar char="•"/>
            </a:pPr>
            <a:r>
              <a:rPr lang="en-US" sz="1400" b="0" dirty="0"/>
              <a:t>Some PHY/RF characteristics of a transmitting device can be identifiable and used to track a device</a:t>
            </a:r>
          </a:p>
          <a:p>
            <a:pPr marL="457200" indent="-457200">
              <a:buFont typeface="Arial" panose="020B0604020202020204" pitchFamily="34" charset="0"/>
              <a:buChar char="•"/>
            </a:pPr>
            <a:endParaRPr lang="en-US" sz="1400" dirty="0"/>
          </a:p>
          <a:p>
            <a:pPr marL="457200" indent="-457200">
              <a:buFont typeface="Arial" panose="020B0604020202020204" pitchFamily="34" charset="0"/>
              <a:buChar char="•"/>
            </a:pPr>
            <a:r>
              <a:rPr lang="en-US" sz="1400" dirty="0"/>
              <a:t>R42 and R43 relate to I8 as well as other issues</a:t>
            </a:r>
            <a:endParaRPr lang="en-US" sz="1200" b="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spTree>
    <p:extLst>
      <p:ext uri="{BB962C8B-B14F-4D97-AF65-F5344CB8AC3E}">
        <p14:creationId xmlns:p14="http://schemas.microsoft.com/office/powerpoint/2010/main" val="34961935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B3EF4E-8753-4C94-B1C8-8711871B5EAA}"/>
              </a:ext>
            </a:extLst>
          </p:cNvPr>
          <p:cNvSpPr>
            <a:spLocks noGrp="1"/>
          </p:cNvSpPr>
          <p:nvPr>
            <p:ph type="title"/>
          </p:nvPr>
        </p:nvSpPr>
        <p:spPr/>
        <p:txBody>
          <a:bodyPr/>
          <a:lstStyle/>
          <a:p>
            <a:r>
              <a:rPr lang="en-US" dirty="0"/>
              <a:t>Requirements related to Use cases</a:t>
            </a:r>
          </a:p>
        </p:txBody>
      </p:sp>
      <p:sp>
        <p:nvSpPr>
          <p:cNvPr id="3" name="Content Placeholder 2">
            <a:extLst>
              <a:ext uri="{FF2B5EF4-FFF2-40B4-BE49-F238E27FC236}">
                <a16:creationId xmlns:a16="http://schemas.microsoft.com/office/drawing/2014/main" id="{2E710692-DFE9-4BC4-848E-DA3CC0ECE482}"/>
              </a:ext>
            </a:extLst>
          </p:cNvPr>
          <p:cNvSpPr>
            <a:spLocks noGrp="1"/>
          </p:cNvSpPr>
          <p:nvPr>
            <p:ph idx="1"/>
          </p:nvPr>
        </p:nvSpPr>
        <p:spPr/>
        <p:txBody>
          <a:bodyPr anchor="t"/>
          <a:lstStyle/>
          <a:p>
            <a:r>
              <a:rPr lang="en-US" dirty="0"/>
              <a:t>No requirements have been mapped to use cases.</a:t>
            </a:r>
          </a:p>
          <a:p>
            <a:endParaRPr lang="en-US" dirty="0"/>
          </a:p>
        </p:txBody>
      </p:sp>
    </p:spTree>
    <p:extLst>
      <p:ext uri="{BB962C8B-B14F-4D97-AF65-F5344CB8AC3E}">
        <p14:creationId xmlns:p14="http://schemas.microsoft.com/office/powerpoint/2010/main" val="34085620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15</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pPr marL="0" indent="0">
              <a:buNone/>
            </a:pPr>
            <a:r>
              <a:rPr lang="en-US" dirty="0"/>
              <a:t>Approve the minutes for:</a:t>
            </a:r>
          </a:p>
          <a:p>
            <a:r>
              <a:rPr lang="en-US" dirty="0"/>
              <a:t>2022 May 802.11 Electronic Interim: 11-22/801r0,</a:t>
            </a:r>
          </a:p>
          <a:p>
            <a:r>
              <a:rPr lang="en-US" dirty="0" err="1"/>
              <a:t>TGbi</a:t>
            </a:r>
            <a:r>
              <a:rPr lang="en-US" dirty="0"/>
              <a:t> Teleconferences: 11-22/836r0 (26 May), 11-22/837r0 (2 June ), 11-22/906r0 (16 June)</a:t>
            </a:r>
            <a:endParaRPr lang="en-US" dirty="0">
              <a:solidFill>
                <a:schemeClr val="bg1">
                  <a:lumMod val="50000"/>
                </a:schemeClr>
              </a:solidFill>
              <a:sym typeface="Arial"/>
            </a:endParaRPr>
          </a:p>
          <a:p>
            <a:endParaRPr lang="en-US" dirty="0"/>
          </a:p>
          <a:p>
            <a:r>
              <a:rPr lang="en-US" dirty="0"/>
              <a:t>Mover: Po-Kai Huang</a:t>
            </a:r>
          </a:p>
          <a:p>
            <a:r>
              <a:rPr lang="en-US" dirty="0"/>
              <a:t>Second: Jerome Henry</a:t>
            </a:r>
          </a:p>
          <a:p>
            <a:endParaRPr lang="en-US" dirty="0"/>
          </a:p>
          <a:p>
            <a:r>
              <a:rPr lang="en-US" dirty="0">
                <a:solidFill>
                  <a:schemeClr val="tx1"/>
                </a:solidFill>
              </a:rPr>
              <a:t>Approved by unanimous consent, with 24 remote participants + 9 local</a:t>
            </a:r>
          </a:p>
        </p:txBody>
      </p:sp>
    </p:spTree>
    <p:extLst>
      <p:ext uri="{BB962C8B-B14F-4D97-AF65-F5344CB8AC3E}">
        <p14:creationId xmlns:p14="http://schemas.microsoft.com/office/powerpoint/2010/main" val="1087111931"/>
      </p:ext>
    </p:extLst>
  </p:cSld>
  <p:clrMapOvr>
    <a:masterClrMapping/>
  </p:clrMapOvr>
  <p:transition spd="med"/>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16</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r>
              <a:rPr lang="en-US" dirty="0"/>
              <a:t>Approve requirement 16 marked as “</a:t>
            </a:r>
            <a:r>
              <a:rPr lang="en-US" dirty="0">
                <a:latin typeface="Times New Roman" panose="02020603050405020304" pitchFamily="18" charset="0"/>
                <a:ea typeface="Times New Roman" panose="02020603050405020304" pitchFamily="18" charset="0"/>
              </a:rPr>
              <a:t>To be motioned –agreed by unanimous consent” in doc 22/0830r4. The requirement was agreed upon June 1, 2022. </a:t>
            </a:r>
            <a:endParaRPr lang="en-US" dirty="0">
              <a:solidFill>
                <a:schemeClr val="bg1">
                  <a:lumMod val="50000"/>
                </a:schemeClr>
              </a:solidFill>
              <a:sym typeface="Arial"/>
            </a:endParaRPr>
          </a:p>
          <a:p>
            <a:endParaRPr lang="en-US" dirty="0"/>
          </a:p>
          <a:p>
            <a:r>
              <a:rPr lang="en-US" dirty="0"/>
              <a:t>Mover: </a:t>
            </a:r>
          </a:p>
          <a:p>
            <a:r>
              <a:rPr lang="en-US" dirty="0"/>
              <a:t>Second:</a:t>
            </a:r>
          </a:p>
          <a:p>
            <a:r>
              <a:rPr lang="en-US" dirty="0" err="1"/>
              <a:t>xY</a:t>
            </a:r>
            <a:r>
              <a:rPr lang="en-US" dirty="0"/>
              <a:t>, x N, x A, xx no voting</a:t>
            </a:r>
          </a:p>
          <a:p>
            <a:endParaRPr lang="en-US" dirty="0"/>
          </a:p>
        </p:txBody>
      </p:sp>
    </p:spTree>
    <p:extLst>
      <p:ext uri="{BB962C8B-B14F-4D97-AF65-F5344CB8AC3E}">
        <p14:creationId xmlns:p14="http://schemas.microsoft.com/office/powerpoint/2010/main" val="2620536069"/>
      </p:ext>
    </p:extLst>
  </p:cSld>
  <p:clrMapOvr>
    <a:masterClrMapping/>
  </p:clrMapOvr>
  <p:transition spd="med"/>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676299"/>
          </a:xfrm>
        </p:spPr>
        <p:txBody>
          <a:bodyPr>
            <a:normAutofit/>
          </a:bodyPr>
          <a:lstStyle/>
          <a:p>
            <a:r>
              <a:rPr lang="en-US" dirty="0"/>
              <a:t>TG use case start:			March 2021</a:t>
            </a:r>
          </a:p>
          <a:p>
            <a:r>
              <a:rPr lang="en-US" dirty="0"/>
              <a:t>Use case completion:			February 2022</a:t>
            </a:r>
          </a:p>
          <a:p>
            <a:r>
              <a:rPr lang="en-US" dirty="0">
                <a:highlight>
                  <a:srgbClr val="FFFF00"/>
                </a:highlight>
              </a:rPr>
              <a:t>Features identified:			July 2022</a:t>
            </a:r>
          </a:p>
          <a:p>
            <a:r>
              <a:rPr lang="en-US" dirty="0"/>
              <a:t>LB initial:   				March 2023</a:t>
            </a:r>
            <a:endParaRPr lang="en-US" dirty="0">
              <a:solidFill>
                <a:srgbClr val="FF0000"/>
              </a:solidFill>
            </a:endParaRPr>
          </a:p>
          <a:p>
            <a:r>
              <a:rPr lang="en-US" dirty="0"/>
              <a:t>LB re-circ:  				September 2023</a:t>
            </a:r>
            <a:endParaRPr lang="en-US" dirty="0">
              <a:solidFill>
                <a:srgbClr val="FF0000"/>
              </a:solidFill>
            </a:endParaRPr>
          </a:p>
          <a:p>
            <a:r>
              <a:rPr lang="en-US" dirty="0"/>
              <a:t>Ballot Pool: 				May 2024</a:t>
            </a:r>
          </a:p>
          <a:p>
            <a:r>
              <a:rPr lang="en-US" dirty="0"/>
              <a:t>MDR: 				May 2024</a:t>
            </a:r>
          </a:p>
          <a:p>
            <a:r>
              <a:rPr lang="en-US" dirty="0"/>
              <a:t>SA ballot: 				July 2024</a:t>
            </a:r>
          </a:p>
          <a:p>
            <a:r>
              <a:rPr lang="en-US" dirty="0"/>
              <a:t>SA re-circ: 				January 2025</a:t>
            </a:r>
          </a:p>
          <a:p>
            <a:r>
              <a:rPr lang="en-US" dirty="0"/>
              <a:t>802.11/EC approval: 			July 2025</a:t>
            </a:r>
          </a:p>
          <a:p>
            <a:r>
              <a:rPr lang="en-US" dirty="0" err="1"/>
              <a:t>RevCom</a:t>
            </a:r>
            <a:r>
              <a:rPr lang="en-US" dirty="0"/>
              <a:t>/SASB approval: 		September 2025</a:t>
            </a:r>
          </a:p>
          <a:p>
            <a:endParaRPr lang="en-US" dirty="0"/>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Tuesday July 12, 2022</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July 802.11 plenary session</a:t>
            </a:r>
          </a:p>
        </p:txBody>
      </p:sp>
      <p:sp>
        <p:nvSpPr>
          <p:cNvPr id="3" name="Content Placeholder 2"/>
          <p:cNvSpPr>
            <a:spLocks noGrp="1"/>
          </p:cNvSpPr>
          <p:nvPr>
            <p:ph idx="1"/>
          </p:nvPr>
        </p:nvSpPr>
        <p:spPr>
          <a:xfrm>
            <a:off x="685801" y="2286001"/>
            <a:ext cx="7770813" cy="3427811"/>
          </a:xfrm>
        </p:spPr>
        <p:txBody>
          <a:bodyPr/>
          <a:lstStyle/>
          <a:p>
            <a:pPr>
              <a:buFont typeface="Arial" panose="020B0604020202020204" pitchFamily="34" charset="0"/>
              <a:buChar char="•"/>
            </a:pPr>
            <a:r>
              <a:rPr lang="en-US" dirty="0"/>
              <a:t>This meeting is part of the July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https://web.cvent.com/event/5ab3e363-ef4b-45fe-b35d-cd88bf622491/summary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27670399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13483</TotalTime>
  <Words>6189</Words>
  <Application>Microsoft Office PowerPoint</Application>
  <PresentationFormat>On-screen Show (4:3)</PresentationFormat>
  <Paragraphs>839</Paragraphs>
  <Slides>38</Slides>
  <Notes>2</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38</vt:i4>
      </vt:variant>
    </vt:vector>
  </HeadingPairs>
  <TitlesOfParts>
    <vt:vector size="49" baseType="lpstr">
      <vt:lpstr>Arial</vt:lpstr>
      <vt:lpstr>Calibri</vt:lpstr>
      <vt:lpstr>Helvetica</vt:lpstr>
      <vt:lpstr>Helvetica Neue</vt:lpstr>
      <vt:lpstr>Lucida Grande</vt:lpstr>
      <vt:lpstr>Monotype Sorts</vt:lpstr>
      <vt:lpstr>Montserrat</vt:lpstr>
      <vt:lpstr>Symbol</vt:lpstr>
      <vt:lpstr>Times New Roman</vt:lpstr>
      <vt:lpstr>Wingdings</vt:lpstr>
      <vt:lpstr>Office Theme</vt:lpstr>
      <vt:lpstr>PowerPoint Presentation</vt:lpstr>
      <vt:lpstr>PowerPoint Presentation</vt:lpstr>
      <vt:lpstr>PowerPoint Presentation</vt:lpstr>
      <vt:lpstr>PowerPoint Presentation</vt:lpstr>
      <vt:lpstr>Registration for the July 802.11 plenary session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TGbi Agenda – July 12, 2022 </vt:lpstr>
      <vt:lpstr>Requirements related to Issue 1 Protecting password identifiers</vt:lpstr>
      <vt:lpstr>Requirements related to Issue 2 Avoid element fingerprint</vt:lpstr>
      <vt:lpstr>Requirements related to Issue 2 Avoid element fingerprint</vt:lpstr>
      <vt:lpstr>Requirements related to Issue 2 Avoid element fingerprint</vt:lpstr>
      <vt:lpstr>Requirements related to Issue 2 Avoid element fingerprint</vt:lpstr>
      <vt:lpstr>Requirements related to Issue 2 Avoid element fingerprint</vt:lpstr>
      <vt:lpstr>Requirements related to Issue 3 STA MAC address persistence within an ESS</vt:lpstr>
      <vt:lpstr>Requirements related to Issue 3 (con’t) STA MAC address persistence within an ESS</vt:lpstr>
      <vt:lpstr>Requirements related to Issue 3 (con’t) STA MAC address persistence within an ESS</vt:lpstr>
      <vt:lpstr>Requirements related to Issue 4 Tracking SA and DA OTA</vt:lpstr>
      <vt:lpstr>Requirements related to Issue 5 Protecting authentication identifiers and key identifiers</vt:lpstr>
      <vt:lpstr>Requirements related to Issue 6 Mobile AP privacy</vt:lpstr>
      <vt:lpstr>Requirements related to Issue 7 Protecting behavioral fingerprinting while associated</vt:lpstr>
      <vt:lpstr>Requirements related to Issue 7 Protecting behavioral fingerprinting while associated</vt:lpstr>
      <vt:lpstr>Requirements related to Issue 8 PHY/RF related privacy</vt:lpstr>
      <vt:lpstr>Requirements related to Use cases</vt:lpstr>
      <vt:lpstr>Motion # 15</vt:lpstr>
      <vt:lpstr>Motion # 16</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Carol Ansley</cp:lastModifiedBy>
  <cp:revision>225</cp:revision>
  <dcterms:modified xsi:type="dcterms:W3CDTF">2022-07-12T22:03:21Z</dcterms:modified>
</cp:coreProperties>
</file>