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256" r:id="rId2"/>
    <p:sldId id="257" r:id="rId3"/>
    <p:sldId id="258" r:id="rId4"/>
    <p:sldId id="259" r:id="rId5"/>
    <p:sldId id="2397" r:id="rId6"/>
    <p:sldId id="261" r:id="rId7"/>
    <p:sldId id="369" r:id="rId8"/>
    <p:sldId id="370" r:id="rId9"/>
    <p:sldId id="372" r:id="rId10"/>
    <p:sldId id="371" r:id="rId11"/>
    <p:sldId id="262" r:id="rId12"/>
    <p:sldId id="289" r:id="rId13"/>
    <p:sldId id="266" r:id="rId14"/>
    <p:sldId id="290" r:id="rId15"/>
    <p:sldId id="283" r:id="rId16"/>
    <p:sldId id="288" r:id="rId17"/>
    <p:sldId id="2376" r:id="rId18"/>
    <p:sldId id="2398" r:id="rId19"/>
    <p:sldId id="2393" r:id="rId20"/>
    <p:sldId id="2409" r:id="rId21"/>
    <p:sldId id="2394" r:id="rId22"/>
    <p:sldId id="2411" r:id="rId23"/>
    <p:sldId id="2399" r:id="rId24"/>
    <p:sldId id="2400" r:id="rId25"/>
    <p:sldId id="2401" r:id="rId26"/>
    <p:sldId id="2410" r:id="rId27"/>
    <p:sldId id="2402" r:id="rId28"/>
    <p:sldId id="2403" r:id="rId29"/>
    <p:sldId id="2404" r:id="rId30"/>
    <p:sldId id="2405" r:id="rId31"/>
    <p:sldId id="2406" r:id="rId32"/>
    <p:sldId id="2407" r:id="rId33"/>
    <p:sldId id="2408" r:id="rId34"/>
    <p:sldId id="2370" r:id="rId35"/>
    <p:sldId id="2396" r:id="rId36"/>
    <p:sldId id="2373" r:id="rId37"/>
    <p:sldId id="293" r:id="rId38"/>
    <p:sldId id="267" r:id="rId3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87"/>
    <p:restoredTop sz="96786"/>
  </p:normalViewPr>
  <p:slideViewPr>
    <p:cSldViewPr snapToGrid="0" snapToObjects="1">
      <p:cViewPr varScale="1">
        <p:scale>
          <a:sx n="86" d="100"/>
          <a:sy n="86" d="100"/>
        </p:scale>
        <p:origin x="629"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EEE4691-F560-4060-8F36-55B9DA3D86DF}"/>
    <pc:docChg chg="modMainMaster">
      <pc:chgData name="Ansley, Carol (CCI-Atlanta)" userId="cbcdc21a-90c4-4b2f-81f7-da4165205229" providerId="ADAL" clId="{CEEE4691-F560-4060-8F36-55B9DA3D86DF}" dt="2022-07-12T13:27:15.218" v="1" actId="20577"/>
      <pc:docMkLst>
        <pc:docMk/>
      </pc:docMkLst>
      <pc:sldMasterChg chg="modSp mod">
        <pc:chgData name="Ansley, Carol (CCI-Atlanta)" userId="cbcdc21a-90c4-4b2f-81f7-da4165205229" providerId="ADAL" clId="{CEEE4691-F560-4060-8F36-55B9DA3D86DF}" dt="2022-07-12T13:27:15.218" v="1" actId="20577"/>
        <pc:sldMasterMkLst>
          <pc:docMk/>
          <pc:sldMasterMk cId="0" sldId="2147483648"/>
        </pc:sldMasterMkLst>
        <pc:spChg chg="mod">
          <ac:chgData name="Ansley, Carol (CCI-Atlanta)" userId="cbcdc21a-90c4-4b2f-81f7-da4165205229" providerId="ADAL" clId="{CEEE4691-F560-4060-8F36-55B9DA3D86DF}" dt="2022-07-12T13:27:15.21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0848r1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2022-07-12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July 12,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minutes from May Interim and intervening teleconference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Teleconference cadence? Weekly or bi-weekly</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Tuesday – </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Presentation of 11/22-1021</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the current Requirements document open items (including </a:t>
            </a:r>
            <a:r>
              <a:rPr lang="en-US" sz="1600" spc="-1" dirty="0">
                <a:highlight>
                  <a:srgbClr val="FFFF00"/>
                </a:highlight>
                <a:latin typeface="Times New Roman" panose="02020603050405020304" pitchFamily="18" charset="0"/>
                <a:cs typeface="Times New Roman" panose="02020603050405020304" pitchFamily="18" charset="0"/>
                <a:sym typeface="Arial"/>
              </a:rPr>
              <a:t>revisions</a:t>
            </a:r>
            <a:r>
              <a:rPr lang="en-US" sz="1600" spc="-1" dirty="0">
                <a:latin typeface="Times New Roman" panose="02020603050405020304" pitchFamily="18" charset="0"/>
                <a:cs typeface="Times New Roman" panose="02020603050405020304" pitchFamily="18" charset="0"/>
                <a:sym typeface="Arial"/>
              </a:rPr>
              <a:t> from Po-Kai Huang)</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Motion to approve Requirement 16 (agreed upon June 1, 2022) and any other requirements agreed upon in the previous item</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timeline update and options for proceeding (including how to resolve BPE-related requirements and how to address use cases)</a:t>
            </a:r>
          </a:p>
          <a:p>
            <a:pPr marL="342900" lvl="5"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 Propose to cancel, unless additional content is proposed</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1817370"/>
            <a:ext cx="7771680" cy="3851662"/>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468754622"/>
              </p:ext>
            </p:extLst>
          </p:nvPr>
        </p:nvGraphicFramePr>
        <p:xfrm>
          <a:off x="509336" y="2742214"/>
          <a:ext cx="8329862" cy="330425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38735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 </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Requirement</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Issue</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effectLst/>
                        </a:rPr>
                        <a:t>Status</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Information</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98015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4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4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20851281"/>
                  </a:ext>
                </a:extLst>
              </a:tr>
              <a:tr h="96837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4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4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9679148"/>
                  </a:ext>
                </a:extLst>
              </a:tr>
              <a:tr h="96837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400" b="1" kern="1200" dirty="0">
                          <a:solidFill>
                            <a:srgbClr val="000000"/>
                          </a:solidFill>
                          <a:effectLst/>
                          <a:latin typeface="Times New Roman" panose="02020603050405020304" pitchFamily="18" charset="0"/>
                          <a:ea typeface="Times New Roman" panose="02020603050405020304" pitchFamily="18" charset="0"/>
                        </a:rPr>
                        <a:t>to</a:t>
                      </a:r>
                      <a:r>
                        <a:rPr lang="en-US" sz="1400" kern="1200" dirty="0">
                          <a:solidFill>
                            <a:srgbClr val="000000"/>
                          </a:solidFill>
                          <a:effectLst/>
                          <a:latin typeface="Times New Roman" panose="02020603050405020304" pitchFamily="18" charset="0"/>
                          <a:ea typeface="Times New Roman" panose="02020603050405020304" pitchFamily="18" charset="0"/>
                        </a:rPr>
                        <a:t> </a:t>
                      </a:r>
                      <a:r>
                        <a:rPr lang="en-US" sz="14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400" kern="1200" dirty="0">
                          <a:solidFill>
                            <a:srgbClr val="000000"/>
                          </a:solidFill>
                          <a:effectLst/>
                          <a:latin typeface="Times New Roman" panose="02020603050405020304" pitchFamily="18" charset="0"/>
                          <a:ea typeface="Times New Roman" panose="02020603050405020304" pitchFamily="18" charset="0"/>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1463040"/>
            <a:ext cx="7771680" cy="4205992"/>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85659849"/>
              </p:ext>
            </p:extLst>
          </p:nvPr>
        </p:nvGraphicFramePr>
        <p:xfrm>
          <a:off x="344106" y="2170701"/>
          <a:ext cx="8329862" cy="409293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24561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38260905"/>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highlight>
                            <a:srgbClr val="FFFF00"/>
                          </a:highlight>
                          <a:latin typeface="Times New Roman" panose="02020603050405020304" pitchFamily="18" charset="0"/>
                          <a:ea typeface="MS Gothic" panose="020B0609070205080204" pitchFamily="49" charset="-128"/>
                        </a:rPr>
                        <a:t>11bi shall define a mechanism such that the BPE AP</a:t>
                      </a:r>
                      <a:r>
                        <a:rPr lang="en-US" sz="1400" strike="noStrike" kern="1200" dirty="0">
                          <a:solidFill>
                            <a:srgbClr val="000000"/>
                          </a:solidFill>
                          <a:effectLst/>
                          <a:highlight>
                            <a:srgbClr val="FFFF00"/>
                          </a:highlight>
                          <a:latin typeface="Times New Roman" panose="02020603050405020304" pitchFamily="18" charset="0"/>
                          <a:ea typeface="MS Gothic" panose="020B0609070205080204" pitchFamily="49" charset="-128"/>
                        </a:rPr>
                        <a:t> may exclude certain TBD elements when </a:t>
                      </a:r>
                      <a:r>
                        <a:rPr lang="en-US" sz="1400" kern="1200" dirty="0">
                          <a:solidFill>
                            <a:srgbClr val="000000"/>
                          </a:solidFill>
                          <a:effectLst/>
                          <a:highlight>
                            <a:srgbClr val="FFFF00"/>
                          </a:highlight>
                          <a:latin typeface="Times New Roman" panose="02020603050405020304" pitchFamily="18" charset="0"/>
                          <a:ea typeface="MS Gothic" panose="020B0609070205080204" pitchFamily="49" charset="-128"/>
                        </a:rPr>
                        <a:t>transmitting Beacon frames. </a:t>
                      </a:r>
                      <a:endParaRPr lang="en-US" sz="14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600"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I2, I6</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Needs further discussion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400" b="1" dirty="0">
                          <a:solidFill>
                            <a:srgbClr val="000000"/>
                          </a:solidFill>
                          <a:effectLst/>
                          <a:highlight>
                            <a:srgbClr val="FFFF00"/>
                          </a:highlight>
                          <a:latin typeface="Times New Roman" panose="02020603050405020304" pitchFamily="18" charset="0"/>
                          <a:ea typeface="Times New Roman" panose="02020603050405020304" pitchFamily="18" charset="0"/>
                        </a:rPr>
                        <a:t>To be motioned – agreed by unanimous consent 6/1/2022</a:t>
                      </a:r>
                    </a:p>
                  </a:txBody>
                  <a:tcPr marL="68580" marR="68580" marT="0" marB="0" anchor="ctr"/>
                </a:tc>
                <a:extLst>
                  <a:ext uri="{0D108BD9-81ED-4DB2-BD59-A6C34878D82A}">
                    <a16:rowId xmlns:a16="http://schemas.microsoft.com/office/drawing/2014/main" val="429492032"/>
                  </a:ext>
                </a:extLst>
              </a:tr>
              <a:tr h="113156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097572983"/>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I2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99780037"/>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844587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821282"/>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020012540"/>
              </p:ext>
            </p:extLst>
          </p:nvPr>
        </p:nvGraphicFramePr>
        <p:xfrm>
          <a:off x="509337" y="2179468"/>
          <a:ext cx="7896006" cy="428969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099259">
                  <a:extLst>
                    <a:ext uri="{9D8B030D-6E8A-4147-A177-3AD203B41FA5}">
                      <a16:colId xmlns:a16="http://schemas.microsoft.com/office/drawing/2014/main" val="3238484367"/>
                    </a:ext>
                  </a:extLst>
                </a:gridCol>
                <a:gridCol w="483833">
                  <a:extLst>
                    <a:ext uri="{9D8B030D-6E8A-4147-A177-3AD203B41FA5}">
                      <a16:colId xmlns:a16="http://schemas.microsoft.com/office/drawing/2014/main" val="293639291"/>
                    </a:ext>
                  </a:extLst>
                </a:gridCol>
                <a:gridCol w="648069">
                  <a:extLst>
                    <a:ext uri="{9D8B030D-6E8A-4147-A177-3AD203B41FA5}">
                      <a16:colId xmlns:a16="http://schemas.microsoft.com/office/drawing/2014/main" val="3298458658"/>
                    </a:ext>
                  </a:extLst>
                </a:gridCol>
                <a:gridCol w="1289891">
                  <a:extLst>
                    <a:ext uri="{9D8B030D-6E8A-4147-A177-3AD203B41FA5}">
                      <a16:colId xmlns:a16="http://schemas.microsoft.com/office/drawing/2014/main" val="3200096851"/>
                    </a:ext>
                  </a:extLst>
                </a:gridCol>
              </a:tblGrid>
              <a:tr h="26633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26</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have the frame body encrypted post association.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New </a:t>
                      </a:r>
                      <a:r>
                        <a:rPr lang="en-US" sz="1200" b="0" i="0" u="none" strike="noStrike" cap="none" spc="0" baseline="0" dirty="0">
                          <a:solidFill>
                            <a:srgbClr val="000000"/>
                          </a:solidFill>
                          <a:effectLst/>
                          <a:highlight>
                            <a:srgbClr val="FFFF00"/>
                          </a:highlight>
                          <a:uFillTx/>
                          <a:latin typeface="Times New Roman" panose="02020603050405020304" pitchFamily="18" charset="0"/>
                          <a:ea typeface="Times New Roman" panose="02020603050405020304" pitchFamily="18" charset="0"/>
                          <a:cs typeface="+mn-cs"/>
                          <a:sym typeface="Helvetica"/>
                        </a:rPr>
                        <a:t>proposal - </a:t>
                      </a: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11bi shall define a protected version of the following unicast management frames between a CPE AP and an associated CPE Client:</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Notify Channel Width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SM Power save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CSI frame</a:t>
                      </a:r>
                    </a:p>
                    <a:p>
                      <a:pPr marL="171450" lvl="0" indent="-171450">
                        <a:buFont typeface="Arial" panose="020B0604020202020204" pitchFamily="34" charset="0"/>
                        <a:buChar char="•"/>
                      </a:pPr>
                      <a:r>
                        <a:rPr lang="en-US" sz="1200" b="0" i="0" u="none" strike="noStrike" cap="none" spc="0" baseline="0" dirty="0" err="1">
                          <a:solidFill>
                            <a:srgbClr val="000000"/>
                          </a:solidFill>
                          <a:effectLst/>
                          <a:highlight>
                            <a:srgbClr val="FFFF00"/>
                          </a:highlight>
                          <a:uFillTx/>
                          <a:latin typeface="Times New Roman" panose="02020603050405020304" pitchFamily="18" charset="0"/>
                          <a:ea typeface="+mn-ea"/>
                          <a:cs typeface="+mn-cs"/>
                          <a:sym typeface="Helvetica"/>
                        </a:rPr>
                        <a:t>Noncompressed</a:t>
                      </a: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 Beamforming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Compressed Beamforming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VHT Compressed Beamforming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Group ID Management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Operating Mode Notification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HE Compressed Beamforming/CQI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Quiet Time Period Action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EHT Compressed Beamforming/CQI frame</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973686172"/>
              </p:ext>
            </p:extLst>
          </p:nvPr>
        </p:nvGraphicFramePr>
        <p:xfrm>
          <a:off x="509337" y="2361460"/>
          <a:ext cx="7896006" cy="2637519"/>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602109">
                  <a:extLst>
                    <a:ext uri="{9D8B030D-6E8A-4147-A177-3AD203B41FA5}">
                      <a16:colId xmlns:a16="http://schemas.microsoft.com/office/drawing/2014/main" val="3238484367"/>
                    </a:ext>
                  </a:extLst>
                </a:gridCol>
                <a:gridCol w="523783">
                  <a:extLst>
                    <a:ext uri="{9D8B030D-6E8A-4147-A177-3AD203B41FA5}">
                      <a16:colId xmlns:a16="http://schemas.microsoft.com/office/drawing/2014/main" val="293639291"/>
                    </a:ext>
                  </a:extLst>
                </a:gridCol>
                <a:gridCol w="674702">
                  <a:extLst>
                    <a:ext uri="{9D8B030D-6E8A-4147-A177-3AD203B41FA5}">
                      <a16:colId xmlns:a16="http://schemas.microsoft.com/office/drawing/2014/main" val="3298458658"/>
                    </a:ext>
                  </a:extLst>
                </a:gridCol>
                <a:gridCol w="1720458">
                  <a:extLst>
                    <a:ext uri="{9D8B030D-6E8A-4147-A177-3AD203B41FA5}">
                      <a16:colId xmlns:a16="http://schemas.microsoft.com/office/drawing/2014/main" val="3200096851"/>
                    </a:ext>
                  </a:extLst>
                </a:gridCol>
              </a:tblGrid>
              <a:tr h="26633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chemeClr val="bg1">
                              <a:lumMod val="75000"/>
                            </a:schemeClr>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chemeClr val="bg1">
                              <a:lumMod val="75000"/>
                            </a:schemeClr>
                          </a:solidFill>
                          <a:effectLst/>
                          <a:latin typeface="Times New Roman" panose="02020603050405020304" pitchFamily="18" charset="0"/>
                          <a:ea typeface="MS Gothic" panose="020B0609070205080204" pitchFamily="49" charset="-128"/>
                        </a:rPr>
                        <a:t>(9)-</a:t>
                      </a: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chemeClr val="bg1">
                              <a:lumMod val="75000"/>
                            </a:schemeClr>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chemeClr val="bg1">
                              <a:lumMod val="75000"/>
                            </a:schemeClr>
                          </a:solidFill>
                          <a:effectLst/>
                          <a:latin typeface="Times New Roman" panose="02020603050405020304" pitchFamily="18" charset="0"/>
                          <a:ea typeface="MS Gothic" panose="020B0609070205080204" pitchFamily="49" charset="-128"/>
                        </a:rPr>
                        <a:t>Associate STA State 4</a:t>
                      </a: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I3, I2, I7</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Proposed </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88044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AP to transmit only encrypted management frames, for example beacons, discovery frames, etc.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BPE APs to randomize Beacon transmission times. (mobile AP)</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Client and BPE AP to fast active and passive scan available PBE APs in the channel.</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new RNR element to include obfuscated BPE AP identifiers for out-of-the-band discovery of the BPE AP. </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BPE-F-111bi shall define a mechanism for BPE APs and BPE Clients to use different MAC addresses for ongoing sensing measurements and data transmissions.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173687259"/>
              </p:ext>
            </p:extLst>
          </p:nvPr>
        </p:nvGraphicFramePr>
        <p:xfrm>
          <a:off x="400727" y="2311328"/>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357405592"/>
              </p:ext>
            </p:extLst>
          </p:nvPr>
        </p:nvGraphicFramePr>
        <p:xfrm>
          <a:off x="400727" y="2311328"/>
          <a:ext cx="7896006" cy="4219243"/>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914905">
                  <a:extLst>
                    <a:ext uri="{9D8B030D-6E8A-4147-A177-3AD203B41FA5}">
                      <a16:colId xmlns:a16="http://schemas.microsoft.com/office/drawing/2014/main" val="3238484367"/>
                    </a:ext>
                  </a:extLst>
                </a:gridCol>
                <a:gridCol w="608121">
                  <a:extLst>
                    <a:ext uri="{9D8B030D-6E8A-4147-A177-3AD203B41FA5}">
                      <a16:colId xmlns:a16="http://schemas.microsoft.com/office/drawing/2014/main" val="293639291"/>
                    </a:ext>
                  </a:extLst>
                </a:gridCol>
                <a:gridCol w="727969">
                  <a:extLst>
                    <a:ext uri="{9D8B030D-6E8A-4147-A177-3AD203B41FA5}">
                      <a16:colId xmlns:a16="http://schemas.microsoft.com/office/drawing/2014/main" val="3298458658"/>
                    </a:ext>
                  </a:extLst>
                </a:gridCol>
                <a:gridCol w="1270057">
                  <a:extLst>
                    <a:ext uri="{9D8B030D-6E8A-4147-A177-3AD203B41FA5}">
                      <a16:colId xmlns:a16="http://schemas.microsoft.com/office/drawing/2014/main" val="3200096851"/>
                    </a:ext>
                  </a:extLst>
                </a:gridCol>
              </a:tblGrid>
              <a:tr h="158928">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Requirement</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38391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4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4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400" b="1" kern="1200" dirty="0">
                          <a:solidFill>
                            <a:srgbClr val="000000"/>
                          </a:solidFill>
                          <a:effectLst/>
                          <a:latin typeface="Times New Roman" panose="02020603050405020304" pitchFamily="18" charset="0"/>
                          <a:ea typeface="Times New Roman" panose="02020603050405020304" pitchFamily="18" charset="0"/>
                        </a:rPr>
                        <a:t>for the DS </a:t>
                      </a:r>
                      <a:r>
                        <a:rPr lang="en-US" sz="1400" kern="1200" dirty="0">
                          <a:solidFill>
                            <a:srgbClr val="000000"/>
                          </a:solidFill>
                          <a:effectLst/>
                          <a:latin typeface="Times New Roman" panose="02020603050405020304" pitchFamily="18" charset="0"/>
                          <a:ea typeface="Times New Roman" panose="02020603050405020304" pitchFamily="18" charset="0"/>
                        </a:rPr>
                        <a:t>in </a:t>
                      </a:r>
                      <a:r>
                        <a:rPr lang="en-US" sz="1400" b="1" kern="1200" dirty="0">
                          <a:solidFill>
                            <a:srgbClr val="000000"/>
                          </a:solidFill>
                          <a:effectLst/>
                          <a:latin typeface="Times New Roman" panose="02020603050405020304" pitchFamily="18" charset="0"/>
                          <a:ea typeface="Times New Roman" panose="02020603050405020304" pitchFamily="18" charset="0"/>
                        </a:rPr>
                        <a:t>protected</a:t>
                      </a:r>
                      <a:r>
                        <a:rPr lang="en-US" sz="14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4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400" dirty="0">
                          <a:solidFill>
                            <a:srgbClr val="000000"/>
                          </a:solidFill>
                          <a:effectLst/>
                          <a:highlight>
                            <a:srgbClr val="FFFF00"/>
                          </a:highlight>
                          <a:latin typeface="Times New Roman" panose="02020603050405020304" pitchFamily="18" charset="0"/>
                          <a:ea typeface="Times New Roman" panose="02020603050405020304" pitchFamily="18" charset="0"/>
                        </a:rPr>
                        <a:t>New proposed text - 11bi shall define a mechanism to carry the DS MAC address of a 11bi non-AP STA or an 11bi non-AP MLD in a protected (Re)association Request frame from the 11bi non-AP STA to a 11bi AP or from the 11bi non-AP MLD to a 11bi AP MLD.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Times New Roman" panose="02020603050405020304" pitchFamily="18" charset="0"/>
                        </a:rPr>
                        <a:t>I3 </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 Proposed</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Proposed </a:t>
                      </a:r>
                      <a:r>
                        <a:rPr lang="en-US" sz="11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127142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I3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Times New Roman" panose="02020603050405020304" pitchFamily="18" charset="0"/>
                        </a:rPr>
                        <a:t> Proposed</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Proposed </a:t>
                      </a:r>
                      <a:r>
                        <a:rPr lang="en-US" sz="11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#13,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2435732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27070085"/>
              </p:ext>
            </p:extLst>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94804">
                  <a:extLst>
                    <a:ext uri="{9D8B030D-6E8A-4147-A177-3AD203B41FA5}">
                      <a16:colId xmlns:a16="http://schemas.microsoft.com/office/drawing/2014/main" val="293639291"/>
                    </a:ext>
                  </a:extLst>
                </a:gridCol>
                <a:gridCol w="692458">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chemeClr val="bg1">
                              <a:lumMod val="75000"/>
                            </a:schemeClr>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chemeClr val="bg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chemeClr val="bg1">
                              <a:lumMod val="75000"/>
                            </a:schemeClr>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July Plenary Session 2022</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372510"/>
          <a:ext cx="7896006" cy="348379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3496193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3408562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May 802.11 Electronic Interim: 11-22/801r0,</a:t>
            </a:r>
          </a:p>
          <a:p>
            <a:r>
              <a:rPr lang="en-US" dirty="0" err="1"/>
              <a:t>TGbi</a:t>
            </a:r>
            <a:r>
              <a:rPr lang="en-US" dirty="0"/>
              <a:t> Teleconferences: 11-22/836r0 (26 May), 11-22/837r0 (2 June ), 11-22/906r0 (16 June)</a:t>
            </a:r>
            <a:endParaRPr lang="en-US" dirty="0">
              <a:solidFill>
                <a:schemeClr val="bg1">
                  <a:lumMod val="50000"/>
                </a:schemeClr>
              </a:solidFill>
              <a:sym typeface="Arial"/>
            </a:endParaRPr>
          </a:p>
          <a:p>
            <a:endParaRPr lang="en-US" dirty="0"/>
          </a:p>
          <a:p>
            <a:r>
              <a:rPr lang="en-US" dirty="0"/>
              <a:t>Mover: </a:t>
            </a:r>
          </a:p>
          <a:p>
            <a:r>
              <a:rPr lang="en-US" dirty="0"/>
              <a:t>Second: </a:t>
            </a:r>
          </a:p>
          <a:p>
            <a:endParaRPr lang="en-US" dirty="0"/>
          </a:p>
          <a:p>
            <a:r>
              <a:rPr lang="en-US" strike="sngStrike" dirty="0">
                <a:solidFill>
                  <a:schemeClr val="tx1"/>
                </a:solidFill>
              </a:rPr>
              <a:t>Approved by unanimous consent</a:t>
            </a:r>
            <a:r>
              <a:rPr lang="en-US" dirty="0">
                <a:solidFill>
                  <a:schemeClr val="tx1"/>
                </a:solidFill>
              </a:rPr>
              <a:t>, with xx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requirement 16 marked as “</a:t>
            </a:r>
            <a:r>
              <a:rPr lang="en-US" dirty="0">
                <a:latin typeface="Times New Roman" panose="02020603050405020304" pitchFamily="18" charset="0"/>
                <a:ea typeface="Times New Roman" panose="02020603050405020304" pitchFamily="18" charset="0"/>
              </a:rPr>
              <a:t>To be motioned –agreed by unanimous consent” in doc 22/0830r4. The requirement was agreed upon June 1, 2022. </a:t>
            </a:r>
            <a:endParaRPr lang="en-US" dirty="0">
              <a:solidFill>
                <a:schemeClr val="bg1">
                  <a:lumMod val="50000"/>
                </a:schemeClr>
              </a:solidFill>
              <a:sym typeface="Arial"/>
            </a:endParaRPr>
          </a:p>
          <a:p>
            <a:endParaRPr lang="en-US" dirty="0"/>
          </a:p>
          <a:p>
            <a:r>
              <a:rPr lang="en-US" dirty="0"/>
              <a:t>Mover: </a:t>
            </a:r>
          </a:p>
          <a:p>
            <a:r>
              <a:rPr lang="en-US" dirty="0"/>
              <a:t>Second:</a:t>
            </a:r>
          </a:p>
          <a:p>
            <a:r>
              <a:rPr lang="en-US" dirty="0" err="1"/>
              <a:t>xY</a:t>
            </a:r>
            <a:r>
              <a:rPr lang="en-US" dirty="0"/>
              <a:t>, x N, x A, xx no voting</a:t>
            </a:r>
          </a:p>
          <a:p>
            <a:endParaRPr lang="en-US" dirty="0"/>
          </a:p>
        </p:txBody>
      </p:sp>
    </p:spTree>
    <p:extLst>
      <p:ext uri="{BB962C8B-B14F-4D97-AF65-F5344CB8AC3E}">
        <p14:creationId xmlns:p14="http://schemas.microsoft.com/office/powerpoint/2010/main" val="2620536069"/>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highlight>
                  <a:srgbClr val="FFFF00"/>
                </a:highlight>
              </a:rPr>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July 12,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767039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13362</TotalTime>
  <Words>6110</Words>
  <Application>Microsoft Office PowerPoint</Application>
  <PresentationFormat>On-screen Show (4:3)</PresentationFormat>
  <Paragraphs>832</Paragraphs>
  <Slides>38</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38</vt:i4>
      </vt:variant>
    </vt:vector>
  </HeadingPairs>
  <TitlesOfParts>
    <vt:vector size="49"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Registration for the July 802.11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July 12,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Motion # 15</vt:lpstr>
      <vt:lpstr>Motion # 16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217</cp:revision>
  <dcterms:modified xsi:type="dcterms:W3CDTF">2022-07-12T13:27:24Z</dcterms:modified>
</cp:coreProperties>
</file>