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332" r:id="rId3"/>
    <p:sldId id="395" r:id="rId4"/>
    <p:sldId id="2375" r:id="rId5"/>
    <p:sldId id="2366" r:id="rId6"/>
    <p:sldId id="260" r:id="rId7"/>
    <p:sldId id="261" r:id="rId8"/>
    <p:sldId id="262" r:id="rId9"/>
    <p:sldId id="263" r:id="rId10"/>
    <p:sldId id="283" r:id="rId11"/>
    <p:sldId id="284" r:id="rId12"/>
    <p:sldId id="287" r:id="rId13"/>
    <p:sldId id="288" r:id="rId14"/>
    <p:sldId id="289" r:id="rId15"/>
    <p:sldId id="2377" r:id="rId16"/>
    <p:sldId id="2378" r:id="rId17"/>
    <p:sldId id="2379" r:id="rId18"/>
    <p:sldId id="2380" r:id="rId19"/>
    <p:sldId id="2381" r:id="rId20"/>
    <p:sldId id="2382" r:id="rId21"/>
    <p:sldId id="2383" r:id="rId22"/>
    <p:sldId id="2384" r:id="rId23"/>
    <p:sldId id="2385" r:id="rId24"/>
    <p:sldId id="279"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A43A03-2A91-40F7-8BAA-25CF97F2044A}" v="1" dt="2022-07-11T19:51:56.5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4" d="100"/>
          <a:sy n="64" d="100"/>
        </p:scale>
        <p:origin x="556"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59A43A03-2A91-40F7-8BAA-25CF97F2044A}"/>
    <pc:docChg chg="modSld modMainMaster">
      <pc:chgData name="Xiaofei Wang" userId="6e1836d3-2ed9-4ae5-8700-9029b71c19c7" providerId="ADAL" clId="{59A43A03-2A91-40F7-8BAA-25CF97F2044A}" dt="2022-07-12T17:40:52.639" v="166" actId="20577"/>
      <pc:docMkLst>
        <pc:docMk/>
      </pc:docMkLst>
      <pc:sldChg chg="modSp mod">
        <pc:chgData name="Xiaofei Wang" userId="6e1836d3-2ed9-4ae5-8700-9029b71c19c7" providerId="ADAL" clId="{59A43A03-2A91-40F7-8BAA-25CF97F2044A}" dt="2022-07-12T17:39:13.473" v="150" actId="13926"/>
        <pc:sldMkLst>
          <pc:docMk/>
          <pc:sldMk cId="412227131" sldId="2375"/>
        </pc:sldMkLst>
        <pc:spChg chg="mod">
          <ac:chgData name="Xiaofei Wang" userId="6e1836d3-2ed9-4ae5-8700-9029b71c19c7" providerId="ADAL" clId="{59A43A03-2A91-40F7-8BAA-25CF97F2044A}" dt="2022-07-12T17:39:13.473" v="150" actId="13926"/>
          <ac:spMkLst>
            <pc:docMk/>
            <pc:sldMk cId="412227131" sldId="2375"/>
            <ac:spMk id="19463" creationId="{014A845C-CDC6-4811-8948-EAB07A9434A5}"/>
          </ac:spMkLst>
        </pc:spChg>
      </pc:sldChg>
      <pc:sldChg chg="modSp mod">
        <pc:chgData name="Xiaofei Wang" userId="6e1836d3-2ed9-4ae5-8700-9029b71c19c7" providerId="ADAL" clId="{59A43A03-2A91-40F7-8BAA-25CF97F2044A}" dt="2022-07-11T20:10:30.202" v="98" actId="20577"/>
        <pc:sldMkLst>
          <pc:docMk/>
          <pc:sldMk cId="2815234036" sldId="2379"/>
        </pc:sldMkLst>
        <pc:spChg chg="mod">
          <ac:chgData name="Xiaofei Wang" userId="6e1836d3-2ed9-4ae5-8700-9029b71c19c7" providerId="ADAL" clId="{59A43A03-2A91-40F7-8BAA-25CF97F2044A}" dt="2022-07-11T20:10:30.202" v="98" actId="20577"/>
          <ac:spMkLst>
            <pc:docMk/>
            <pc:sldMk cId="2815234036" sldId="2379"/>
            <ac:spMk id="3" creationId="{00000000-0000-0000-0000-000000000000}"/>
          </ac:spMkLst>
        </pc:spChg>
      </pc:sldChg>
      <pc:sldChg chg="modSp mod">
        <pc:chgData name="Xiaofei Wang" userId="6e1836d3-2ed9-4ae5-8700-9029b71c19c7" providerId="ADAL" clId="{59A43A03-2A91-40F7-8BAA-25CF97F2044A}" dt="2022-07-11T20:11:31.388" v="104" actId="20577"/>
        <pc:sldMkLst>
          <pc:docMk/>
          <pc:sldMk cId="3948357212" sldId="2381"/>
        </pc:sldMkLst>
        <pc:spChg chg="mod">
          <ac:chgData name="Xiaofei Wang" userId="6e1836d3-2ed9-4ae5-8700-9029b71c19c7" providerId="ADAL" clId="{59A43A03-2A91-40F7-8BAA-25CF97F2044A}" dt="2022-07-11T20:11:31.388" v="104" actId="20577"/>
          <ac:spMkLst>
            <pc:docMk/>
            <pc:sldMk cId="3948357212" sldId="2381"/>
            <ac:spMk id="3" creationId="{00000000-0000-0000-0000-000000000000}"/>
          </ac:spMkLst>
        </pc:spChg>
      </pc:sldChg>
      <pc:sldChg chg="modSp mod">
        <pc:chgData name="Xiaofei Wang" userId="6e1836d3-2ed9-4ae5-8700-9029b71c19c7" providerId="ADAL" clId="{59A43A03-2A91-40F7-8BAA-25CF97F2044A}" dt="2022-07-12T17:37:22.889" v="145" actId="20577"/>
        <pc:sldMkLst>
          <pc:docMk/>
          <pc:sldMk cId="3512987780" sldId="2384"/>
        </pc:sldMkLst>
        <pc:spChg chg="mod">
          <ac:chgData name="Xiaofei Wang" userId="6e1836d3-2ed9-4ae5-8700-9029b71c19c7" providerId="ADAL" clId="{59A43A03-2A91-40F7-8BAA-25CF97F2044A}" dt="2022-07-11T19:52:07.948" v="9" actId="20577"/>
          <ac:spMkLst>
            <pc:docMk/>
            <pc:sldMk cId="3512987780" sldId="2384"/>
            <ac:spMk id="2" creationId="{00000000-0000-0000-0000-000000000000}"/>
          </ac:spMkLst>
        </pc:spChg>
        <pc:spChg chg="mod">
          <ac:chgData name="Xiaofei Wang" userId="6e1836d3-2ed9-4ae5-8700-9029b71c19c7" providerId="ADAL" clId="{59A43A03-2A91-40F7-8BAA-25CF97F2044A}" dt="2022-07-12T17:37:22.889" v="145" actId="20577"/>
          <ac:spMkLst>
            <pc:docMk/>
            <pc:sldMk cId="3512987780" sldId="2384"/>
            <ac:spMk id="3" creationId="{00000000-0000-0000-0000-000000000000}"/>
          </ac:spMkLst>
        </pc:spChg>
      </pc:sldChg>
      <pc:sldChg chg="modSp mod">
        <pc:chgData name="Xiaofei Wang" userId="6e1836d3-2ed9-4ae5-8700-9029b71c19c7" providerId="ADAL" clId="{59A43A03-2A91-40F7-8BAA-25CF97F2044A}" dt="2022-07-12T17:40:52.639" v="166" actId="20577"/>
        <pc:sldMkLst>
          <pc:docMk/>
          <pc:sldMk cId="2796803295" sldId="2385"/>
        </pc:sldMkLst>
        <pc:spChg chg="mod">
          <ac:chgData name="Xiaofei Wang" userId="6e1836d3-2ed9-4ae5-8700-9029b71c19c7" providerId="ADAL" clId="{59A43A03-2A91-40F7-8BAA-25CF97F2044A}" dt="2022-07-12T17:40:52.639" v="166" actId="20577"/>
          <ac:spMkLst>
            <pc:docMk/>
            <pc:sldMk cId="2796803295" sldId="2385"/>
            <ac:spMk id="3" creationId="{00000000-0000-0000-0000-000000000000}"/>
          </ac:spMkLst>
        </pc:spChg>
      </pc:sldChg>
      <pc:sldMasterChg chg="modSp">
        <pc:chgData name="Xiaofei Wang" userId="6e1836d3-2ed9-4ae5-8700-9029b71c19c7" providerId="ADAL" clId="{59A43A03-2A91-40F7-8BAA-25CF97F2044A}" dt="2022-07-11T19:51:56.547" v="0"/>
        <pc:sldMasterMkLst>
          <pc:docMk/>
          <pc:sldMasterMk cId="0" sldId="2147483648"/>
        </pc:sldMasterMkLst>
        <pc:spChg chg="mod">
          <ac:chgData name="Xiaofei Wang" userId="6e1836d3-2ed9-4ae5-8700-9029b71c19c7" providerId="ADAL" clId="{59A43A03-2A91-40F7-8BAA-25CF97F2044A}" dt="2022-07-11T19:51:56.547"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24</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802.11-22/847r3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July 2022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2022-07-06</a:t>
            </a:r>
          </a:p>
        </p:txBody>
      </p:sp>
      <p:sp>
        <p:nvSpPr>
          <p:cNvPr id="6" name="Date Placeholder 3"/>
          <p:cNvSpPr>
            <a:spLocks noGrp="1"/>
          </p:cNvSpPr>
          <p:nvPr>
            <p:ph type="dt" idx="10"/>
          </p:nvPr>
        </p:nvSpPr>
        <p:spPr/>
        <p:txBody>
          <a:bodyPr/>
          <a:lstStyle/>
          <a:p>
            <a:r>
              <a:rPr lang="en-US" dirty="0"/>
              <a:t>July 2022</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14952441"/>
              </p:ext>
            </p:extLst>
          </p:nvPr>
        </p:nvGraphicFramePr>
        <p:xfrm>
          <a:off x="987425" y="3051175"/>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7425" y="3051175"/>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July 2022</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July 2022</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July 11, 2022 Eve</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AIML TIG operating rules</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Leadership election</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 11-22/950 Discussion on Interactions between AI/ML &amp; Wireless LAN, Zinan Lin (</a:t>
            </a:r>
            <a:r>
              <a:rPr lang="en-GB" dirty="0">
                <a:latin typeface="Times New Roman" panose="02020603050405020304" pitchFamily="18" charset="0"/>
                <a:ea typeface="Times New Roman" panose="02020603050405020304" pitchFamily="18" charset="0"/>
              </a:rPr>
              <a:t>InterDigital)</a:t>
            </a: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AIML TIG Operations (1)</a:t>
            </a:r>
            <a:endParaRPr lang="en-US" dirty="0"/>
          </a:p>
        </p:txBody>
      </p:sp>
      <p:sp>
        <p:nvSpPr>
          <p:cNvPr id="3" name="Content Placeholder 2"/>
          <p:cNvSpPr>
            <a:spLocks noGrp="1"/>
          </p:cNvSpPr>
          <p:nvPr>
            <p:ph idx="1"/>
          </p:nvPr>
        </p:nvSpPr>
        <p:spPr/>
        <p:txBody>
          <a:bodyPr/>
          <a:lstStyle/>
          <a:p>
            <a:pPr marL="457200" marR="0">
              <a:spcBef>
                <a:spcPts val="0"/>
              </a:spcBef>
              <a:spcAft>
                <a:spcPts val="0"/>
              </a:spcAft>
            </a:pPr>
            <a:r>
              <a:rPr lang="en-US" sz="2000" dirty="0">
                <a:effectLst/>
                <a:latin typeface="Times New Roman" panose="02020603050405020304" pitchFamily="18" charset="0"/>
                <a:ea typeface="Times New Roman" panose="02020603050405020304" pitchFamily="18" charset="0"/>
              </a:rPr>
              <a:t>AIML TIG is formed by the following WG motion in the July 2022 session [1]:</a:t>
            </a:r>
          </a:p>
          <a:p>
            <a:pPr marL="457200" marR="0">
              <a:spcBef>
                <a:spcPts val="0"/>
              </a:spcBef>
              <a:spcAft>
                <a:spcPts val="0"/>
              </a:spcAft>
            </a:pPr>
            <a:endParaRPr lang="en-US" altLang="en-US" sz="2000" dirty="0">
              <a:latin typeface="Times New Roman" panose="02020603050405020304" pitchFamily="18" charset="0"/>
            </a:endParaRPr>
          </a:p>
          <a:p>
            <a:pPr marL="857250" lvl="1">
              <a:spcBef>
                <a:spcPts val="0"/>
              </a:spcBef>
              <a:spcAft>
                <a:spcPts val="0"/>
              </a:spcAft>
            </a:pPr>
            <a:r>
              <a:rPr lang="en-US" altLang="en-US" b="1" dirty="0">
                <a:latin typeface="Times New Roman" panose="02020603050405020304" pitchFamily="18" charset="0"/>
              </a:rPr>
              <a:t>Motion 5: TIG Re: AI/ML use in 802.11</a:t>
            </a:r>
          </a:p>
          <a:p>
            <a:pPr marL="857250" lvl="1">
              <a:spcBef>
                <a:spcPts val="0"/>
              </a:spcBef>
              <a:spcAft>
                <a:spcPts val="0"/>
              </a:spcAft>
            </a:pPr>
            <a:endParaRPr lang="en-US" altLang="en-US" b="1" dirty="0"/>
          </a:p>
          <a:p>
            <a:pPr lvl="1"/>
            <a:r>
              <a:rPr lang="en-US" b="1" dirty="0"/>
              <a:t>Approve formation of a Topic Interest Group (TIG) to:</a:t>
            </a:r>
          </a:p>
          <a:p>
            <a:pPr lvl="1"/>
            <a:r>
              <a:rPr lang="en-US" b="1" dirty="0"/>
              <a:t>(a) describe use cases for Artificial Intelligence/Machine Learning (AI/ML) applicability in 802.11 systems and </a:t>
            </a:r>
          </a:p>
          <a:p>
            <a:pPr lvl="1"/>
            <a:r>
              <a:rPr lang="en-US" b="1" dirty="0"/>
              <a:t>(b) investigate the technical feasibility of features enabling support of AI/ML. </a:t>
            </a:r>
          </a:p>
          <a:p>
            <a:pPr lvl="1"/>
            <a:r>
              <a:rPr lang="en-US" b="1" dirty="0"/>
              <a:t>The TIG is to complete a report on this topic at or before the March 2023 session. </a:t>
            </a:r>
          </a:p>
          <a:p>
            <a:pPr lvl="1"/>
            <a:endParaRPr lang="en-US" b="1" dirty="0"/>
          </a:p>
          <a:p>
            <a:pPr lvl="1"/>
            <a:r>
              <a:rPr lang="en-US" b="1" dirty="0"/>
              <a:t>Moved: Stephen McCann, Second: Marc Emmelmann</a:t>
            </a:r>
          </a:p>
          <a:p>
            <a:pPr lvl="1"/>
            <a:r>
              <a:rPr lang="en-US" b="1" dirty="0"/>
              <a:t>Result: Yes: 119, No: 22, Abstain: 27 (Motion passes)</a:t>
            </a:r>
          </a:p>
          <a:p>
            <a:pPr marL="457200">
              <a:spcBef>
                <a:spcPts val="0"/>
              </a:spcBef>
              <a:spcAft>
                <a:spcPts val="0"/>
              </a:spcAft>
            </a:pPr>
            <a:endParaRPr lang="en-US" alt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8152340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AIML TIG Operations (2)</a:t>
            </a:r>
            <a:endParaRPr lang="en-US" dirty="0"/>
          </a:p>
        </p:txBody>
      </p:sp>
      <p:sp>
        <p:nvSpPr>
          <p:cNvPr id="3" name="Content Placeholder 2"/>
          <p:cNvSpPr>
            <a:spLocks noGrp="1"/>
          </p:cNvSpPr>
          <p:nvPr>
            <p:ph idx="1"/>
          </p:nvPr>
        </p:nvSpPr>
        <p:spPr/>
        <p:txBody>
          <a:bodyPr/>
          <a:lstStyle/>
          <a:p>
            <a:pPr marL="457200" marR="0">
              <a:spcBef>
                <a:spcPts val="0"/>
              </a:spcBef>
              <a:spcAft>
                <a:spcPts val="0"/>
              </a:spcAft>
            </a:pPr>
            <a:r>
              <a:rPr lang="en-GB" sz="2000" dirty="0">
                <a:effectLst/>
                <a:latin typeface="Times New Roman" panose="02020603050405020304" pitchFamily="18" charset="0"/>
                <a:ea typeface="Times New Roman" panose="02020603050405020304" pitchFamily="18" charset="0"/>
              </a:rPr>
              <a:t>A “topic interest group” (TIG) is a standing committee of the 802.11 working group that is formed to progress a specific topic.</a:t>
            </a:r>
            <a:endParaRPr lang="en-US" sz="2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2000" dirty="0">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2000" dirty="0">
                <a:effectLst/>
                <a:latin typeface="Times New Roman" panose="02020603050405020304" pitchFamily="18" charset="0"/>
                <a:ea typeface="Times New Roman" panose="02020603050405020304" pitchFamily="18" charset="0"/>
              </a:rPr>
              <a:t>A TIG might be used prior to a formal study group to raise awareness and understanding of a potential study group.</a:t>
            </a:r>
            <a:endParaRPr lang="en-US" sz="2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2000" dirty="0">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2000" dirty="0">
                <a:effectLst/>
                <a:latin typeface="Times New Roman" panose="02020603050405020304" pitchFamily="18" charset="0"/>
                <a:ea typeface="Times New Roman" panose="02020603050405020304" pitchFamily="18" charset="0"/>
              </a:rPr>
              <a:t>A TIG follows all the rules for a WG11 standing committee.</a:t>
            </a:r>
            <a:endParaRPr lang="en-US" sz="2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2000" dirty="0">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2000" dirty="0">
                <a:effectLst/>
                <a:latin typeface="Times New Roman" panose="02020603050405020304" pitchFamily="18" charset="0"/>
                <a:ea typeface="Times New Roman" panose="02020603050405020304" pitchFamily="18" charset="0"/>
              </a:rPr>
              <a:t>A TIG is formed by WG motion and dissolved as determined by the WG chair.</a:t>
            </a:r>
            <a:endParaRPr lang="en-US" sz="2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2000" dirty="0">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2000" dirty="0">
                <a:effectLst/>
                <a:latin typeface="Times New Roman" panose="02020603050405020304" pitchFamily="18" charset="0"/>
                <a:ea typeface="Times New Roman" panose="02020603050405020304" pitchFamily="18" charset="0"/>
              </a:rPr>
              <a:t>A TIG group is formed after discussion during a WG plenary during which the goals of the TIG are identified, and a motion to form the TIG achieves a simple majority. </a:t>
            </a:r>
            <a:endParaRPr lang="en-US" sz="2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2000" dirty="0">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457200">
              <a:spcBef>
                <a:spcPts val="0"/>
              </a:spcBef>
              <a:spcAft>
                <a:spcPts val="0"/>
              </a:spcAft>
            </a:pPr>
            <a:endParaRPr lang="en-US" alt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5616388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AIML TIG Operations (3)</a:t>
            </a:r>
            <a:endParaRPr lang="en-US" dirty="0"/>
          </a:p>
        </p:txBody>
      </p:sp>
      <p:sp>
        <p:nvSpPr>
          <p:cNvPr id="3" name="Content Placeholder 2"/>
          <p:cNvSpPr>
            <a:spLocks noGrp="1"/>
          </p:cNvSpPr>
          <p:nvPr>
            <p:ph idx="1"/>
          </p:nvPr>
        </p:nvSpPr>
        <p:spPr/>
        <p:txBody>
          <a:bodyPr/>
          <a:lstStyle/>
          <a:p>
            <a:pPr marL="457200" marR="0">
              <a:spcBef>
                <a:spcPts val="0"/>
              </a:spcBef>
              <a:spcAft>
                <a:spcPts val="0"/>
              </a:spcAft>
            </a:pPr>
            <a:r>
              <a:rPr lang="en-US" sz="2000" dirty="0">
                <a:effectLst/>
                <a:latin typeface="Times New Roman" panose="02020603050405020304" pitchFamily="18" charset="0"/>
                <a:ea typeface="Times New Roman" panose="02020603050405020304" pitchFamily="18" charset="0"/>
              </a:rPr>
              <a:t>Standing Committee operating rules that apply to AIML TIG:</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Anybody can vote, present, and make motions</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Participation in SC during 802.11 WG Plenary or Interim counts towards 802.11 voting rights</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All motions must pass by a 75% majority</a:t>
            </a:r>
          </a:p>
          <a:p>
            <a:pPr>
              <a:buFont typeface="Arial" panose="020B0604020202020204" pitchFamily="34" charset="0"/>
              <a:buChar char="•"/>
            </a:pPr>
            <a:endParaRPr lang="en-US" altLang="en-US" sz="2000" dirty="0"/>
          </a:p>
          <a:p>
            <a:pPr marL="0" indent="0"/>
            <a:r>
              <a:rPr lang="en-US" altLang="en-US" sz="2000" dirty="0"/>
              <a:t>The purpose for the AIML TIG is to generate a technical report</a:t>
            </a:r>
          </a:p>
          <a:p>
            <a:pPr>
              <a:buFont typeface="Arial" panose="020B0604020202020204" pitchFamily="34" charset="0"/>
              <a:buChar char="•"/>
            </a:pPr>
            <a:r>
              <a:rPr lang="en-US" altLang="en-US" sz="2000" dirty="0"/>
              <a:t>Whether the TIG will progress to a SG will depend on the submissions and consensus of the WG</a:t>
            </a:r>
          </a:p>
          <a:p>
            <a:pPr marL="457200">
              <a:spcBef>
                <a:spcPts val="0"/>
              </a:spcBef>
              <a:spcAft>
                <a:spcPts val="0"/>
              </a:spcAft>
            </a:pPr>
            <a:endParaRPr lang="en-US" alt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948357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3375"/>
            <a:ext cx="968375" cy="276225"/>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July 2018</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July 2022 Plenary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
        <p:nvSpPr>
          <p:cNvPr id="11" name="Titel 6">
            <a:extLst>
              <a:ext uri="{FF2B5EF4-FFF2-40B4-BE49-F238E27FC236}">
                <a16:creationId xmlns:a16="http://schemas.microsoft.com/office/drawing/2014/main" id="{7F01965C-512A-1B68-3BC7-967EE0758B0A}"/>
              </a:ext>
            </a:extLst>
          </p:cNvPr>
          <p:cNvSpPr>
            <a:spLocks noGrp="1"/>
          </p:cNvSpPr>
          <p:nvPr>
            <p:ph type="title"/>
          </p:nvPr>
        </p:nvSpPr>
        <p:spPr>
          <a:xfrm>
            <a:off x="902713" y="3124200"/>
            <a:ext cx="10363200" cy="1362075"/>
          </a:xfrm>
        </p:spPr>
        <p:txBody>
          <a:bodyPr/>
          <a:lstStyle/>
          <a:p>
            <a:r>
              <a:rPr lang="en-US" sz="4400" dirty="0"/>
              <a:t>Leadership Election</a:t>
            </a:r>
          </a:p>
        </p:txBody>
      </p:sp>
    </p:spTree>
    <p:extLst>
      <p:ext uri="{BB962C8B-B14F-4D97-AF65-F5344CB8AC3E}">
        <p14:creationId xmlns:p14="http://schemas.microsoft.com/office/powerpoint/2010/main" val="12824876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Leadership Proposal</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rPr>
              <a:t>Call for vice chair and secretary ended on June 27th, 2022</a:t>
            </a:r>
          </a:p>
          <a:p>
            <a:pPr marL="857250" lvl="1">
              <a:spcBef>
                <a:spcPts val="0"/>
              </a:spcBef>
              <a:spcAft>
                <a:spcPts val="0"/>
              </a:spcAft>
              <a:buFont typeface="Arial" panose="020B0604020202020204" pitchFamily="34" charset="0"/>
              <a:buChar char="•"/>
            </a:pPr>
            <a:r>
              <a:rPr lang="en-US" sz="2400" b="1" dirty="0">
                <a:latin typeface="Times New Roman" panose="02020603050405020304" pitchFamily="18" charset="0"/>
                <a:cs typeface="+mn-cs"/>
              </a:rPr>
              <a:t>Email was sent out June 6, 2022</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rPr>
              <a:t>Two people volunteered for vice chair and no one volunteered for secretary</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Only one candidate is currently eligible for VC</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Ming Gan (Huawei)</a:t>
            </a:r>
          </a:p>
          <a:p>
            <a:pPr marL="457200">
              <a:spcBef>
                <a:spcPts val="0"/>
              </a:spcBef>
              <a:spcAft>
                <a:spcPts val="0"/>
              </a:spcAft>
              <a:buFont typeface="Arial" panose="020B0604020202020204" pitchFamily="34" charset="0"/>
              <a:buChar char="•"/>
            </a:pPr>
            <a:endParaRPr lang="en-US" b="1"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b="1" dirty="0">
                <a:latin typeface="Times New Roman" panose="02020603050405020304" pitchFamily="18" charset="0"/>
              </a:rPr>
              <a:t>Propose to have </a:t>
            </a:r>
            <a:r>
              <a:rPr lang="en-US" dirty="0">
                <a:latin typeface="Times New Roman" panose="02020603050405020304" pitchFamily="18" charset="0"/>
              </a:rPr>
              <a:t>one vice chair and one secretary for AIML</a:t>
            </a:r>
          </a:p>
          <a:p>
            <a:pPr marL="857250" lvl="1">
              <a:spcBef>
                <a:spcPts val="0"/>
              </a:spcBef>
              <a:spcAft>
                <a:spcPts val="0"/>
              </a:spcAft>
              <a:buFont typeface="Arial" panose="020B0604020202020204" pitchFamily="34" charset="0"/>
              <a:buChar char="•"/>
            </a:pPr>
            <a:r>
              <a:rPr lang="en-US" b="1" dirty="0">
                <a:latin typeface="Times New Roman" panose="02020603050405020304" pitchFamily="18" charset="0"/>
              </a:rPr>
              <a:t>Call for volunteer for secretary</a:t>
            </a:r>
            <a:endParaRPr lang="en-US" b="1" dirty="0"/>
          </a:p>
          <a:p>
            <a:pPr marL="457200">
              <a:spcBef>
                <a:spcPts val="0"/>
              </a:spcBef>
              <a:spcAft>
                <a:spcPts val="0"/>
              </a:spcAft>
            </a:pPr>
            <a:endParaRPr lang="en-US" altLang="en-US" sz="2000" dirty="0"/>
          </a:p>
          <a:p>
            <a:pPr marL="457200">
              <a:spcBef>
                <a:spcPts val="0"/>
              </a:spcBef>
              <a:spcAft>
                <a:spcPts val="0"/>
              </a:spcAft>
            </a:pPr>
            <a:endParaRPr lang="en-US" alt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379132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Wednesday July 13, 2022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 11-22/979 Applying ML to 802.11: Current Research and Emerging Use Cases, Szymon Szott (AGH University of Science and Technology)</a:t>
            </a:r>
          </a:p>
          <a:p>
            <a:pPr marL="571500" lvl="1"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11-22/987r0 AIML TIG Technical Report Draft, Xiaofei Wang (InterDigital)</a:t>
            </a:r>
            <a:endParaRPr lang="en-GB"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Next Steps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Teleconference Schedule</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5129877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a:t>
            </a:r>
            <a:endParaRPr lang="en-US" dirty="0"/>
          </a:p>
        </p:txBody>
      </p:sp>
      <p:sp>
        <p:nvSpPr>
          <p:cNvPr id="3" name="Content Placeholder 2"/>
          <p:cNvSpPr>
            <a:spLocks noGrp="1"/>
          </p:cNvSpPr>
          <p:nvPr>
            <p:ph idx="1"/>
          </p:nvPr>
        </p:nvSpPr>
        <p:spPr>
          <a:xfrm>
            <a:off x="912377" y="1447800"/>
            <a:ext cx="10361084" cy="4113213"/>
          </a:xfrm>
        </p:spPr>
        <p:txBody>
          <a:bodyPr/>
          <a:lstStyle/>
          <a:p>
            <a:pPr>
              <a:spcBef>
                <a:spcPts val="300"/>
              </a:spcBef>
            </a:pPr>
            <a:r>
              <a:rPr lang="en-US" altLang="en-US" dirty="0"/>
              <a:t>Contributions requested:</a:t>
            </a:r>
          </a:p>
          <a:p>
            <a:pPr lvl="1">
              <a:spcBef>
                <a:spcPts val="300"/>
              </a:spcBef>
            </a:pPr>
            <a:r>
              <a:rPr lang="en-US" altLang="en-US" dirty="0"/>
              <a:t>Further submissions regarding AIML and 802.11:</a:t>
            </a:r>
          </a:p>
          <a:p>
            <a:pPr marL="800100" lvl="1" indent="-342900">
              <a:spcBef>
                <a:spcPts val="300"/>
              </a:spcBef>
              <a:buFont typeface="Arial" panose="020B0604020202020204" pitchFamily="34" charset="0"/>
              <a:buChar char="•"/>
            </a:pPr>
            <a:r>
              <a:rPr lang="en-US" altLang="en-US" dirty="0"/>
              <a:t>Use cases</a:t>
            </a:r>
          </a:p>
          <a:p>
            <a:pPr marL="800100" lvl="1" indent="-342900">
              <a:spcBef>
                <a:spcPts val="300"/>
              </a:spcBef>
              <a:buFont typeface="Arial" panose="020B0604020202020204" pitchFamily="34" charset="0"/>
              <a:buChar char="•"/>
            </a:pPr>
            <a:r>
              <a:rPr lang="en-US" altLang="en-US" dirty="0"/>
              <a:t>Technical feasibility</a:t>
            </a:r>
          </a:p>
          <a:p>
            <a:pPr marL="800100" lvl="1" indent="-342900">
              <a:spcBef>
                <a:spcPts val="300"/>
              </a:spcBef>
              <a:buFont typeface="Arial" panose="020B0604020202020204" pitchFamily="34" charset="0"/>
              <a:buChar char="•"/>
            </a:pPr>
            <a:r>
              <a:rPr lang="en-US" altLang="en-US" dirty="0"/>
              <a:t>May be in the form of technical report submission</a:t>
            </a:r>
          </a:p>
          <a:p>
            <a:pPr marL="457200" lvl="1" indent="0">
              <a:spcBef>
                <a:spcPts val="300"/>
              </a:spcBef>
            </a:pPr>
            <a:endParaRPr lang="en-US" altLang="en-US" sz="900" dirty="0"/>
          </a:p>
          <a:p>
            <a:pPr>
              <a:spcBef>
                <a:spcPts val="300"/>
              </a:spcBef>
            </a:pPr>
            <a:r>
              <a:rPr lang="en-US" altLang="en-US" dirty="0"/>
              <a:t>September Meeting Planning</a:t>
            </a:r>
          </a:p>
          <a:p>
            <a:pPr marL="800100" lvl="1" indent="-342900">
              <a:spcBef>
                <a:spcPts val="300"/>
              </a:spcBef>
              <a:buFont typeface="Arial" panose="020B0604020202020204" pitchFamily="34" charset="0"/>
              <a:buChar char="•"/>
            </a:pPr>
            <a:r>
              <a:rPr lang="en-US" altLang="en-US" dirty="0"/>
              <a:t>2 slots: operating in Hawaiian time (6 hours behind ET)</a:t>
            </a:r>
          </a:p>
          <a:p>
            <a:pPr marL="800100" lvl="1" indent="-342900">
              <a:spcBef>
                <a:spcPts val="300"/>
              </a:spcBef>
              <a:buFont typeface="Arial" panose="020B0604020202020204" pitchFamily="34" charset="0"/>
              <a:buChar char="•"/>
            </a:pPr>
            <a:r>
              <a:rPr lang="en-US" altLang="en-US" dirty="0"/>
              <a:t>will try to find slots that are suitable for different time zones</a:t>
            </a:r>
          </a:p>
          <a:p>
            <a:pPr marL="800100" lvl="1" indent="-342900">
              <a:spcBef>
                <a:spcPts val="300"/>
              </a:spcBef>
              <a:buFont typeface="Arial" panose="020B0604020202020204" pitchFamily="34" charset="0"/>
              <a:buChar char="•"/>
            </a:pPr>
            <a:endParaRPr lang="en-US" altLang="en-US" sz="105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1 teleconference: August 8 2022, 10 am ET (1 hour)</a:t>
            </a:r>
          </a:p>
          <a:p>
            <a:pPr marL="800100" lvl="1" indent="-342900">
              <a:spcBef>
                <a:spcPts val="300"/>
              </a:spcBef>
              <a:buFont typeface="Arial" panose="020B0604020202020204" pitchFamily="34" charset="0"/>
              <a:buChar char="•"/>
            </a:pPr>
            <a:r>
              <a:rPr lang="en-US" altLang="en-US" dirty="0"/>
              <a:t>Potential topics:</a:t>
            </a:r>
          </a:p>
          <a:p>
            <a:pPr marL="1200150" lvl="2" indent="-342900">
              <a:spcBef>
                <a:spcPts val="300"/>
              </a:spcBef>
              <a:buFont typeface="Arial" panose="020B0604020202020204" pitchFamily="34" charset="0"/>
              <a:buChar char="•"/>
            </a:pPr>
            <a:r>
              <a:rPr lang="en-US" altLang="en-US"/>
              <a:t>Technical report </a:t>
            </a:r>
            <a:r>
              <a:rPr lang="en-US" altLang="en-US" dirty="0"/>
              <a:t>draft</a:t>
            </a:r>
          </a:p>
          <a:p>
            <a:pPr marL="1200150" lvl="2" indent="-342900">
              <a:spcBef>
                <a:spcPts val="300"/>
              </a:spcBef>
              <a:buFont typeface="Arial" panose="020B0604020202020204" pitchFamily="34" charset="0"/>
              <a:buChar char="•"/>
            </a:pPr>
            <a:r>
              <a:rPr lang="en-US" altLang="en-US" dirty="0"/>
              <a:t>Technical presentations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July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July 2022</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US" altLang="en-US" dirty="0"/>
              <a:t>Attendance reminder</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Leadership election and confirmation</a:t>
            </a:r>
          </a:p>
          <a:p>
            <a:pPr marL="514350" indent="-457200">
              <a:buFont typeface="Arial" panose="020B0604020202020204" pitchFamily="34" charset="0"/>
              <a:buChar char="•"/>
              <a:defRPr/>
            </a:pPr>
            <a:r>
              <a:rPr lang="en-GB" altLang="en-US" dirty="0"/>
              <a:t>Presentations</a:t>
            </a:r>
          </a:p>
          <a:p>
            <a:pPr marL="857250" lvl="1" indent="-457200">
              <a:buFont typeface="Arial" panose="020B0604020202020204" pitchFamily="34" charset="0"/>
              <a:buChar char="•"/>
              <a:defRPr/>
            </a:pPr>
            <a:r>
              <a:rPr lang="en-US" altLang="en-US" sz="1800" dirty="0"/>
              <a:t>Monday July 11, 2022, Eve: 19:30 – 21:30 EDT</a:t>
            </a:r>
          </a:p>
          <a:p>
            <a:pPr marL="857250" lvl="1" indent="-457200">
              <a:buFont typeface="Arial" panose="020B0604020202020204" pitchFamily="34" charset="0"/>
              <a:buChar char="•"/>
              <a:defRPr/>
            </a:pPr>
            <a:r>
              <a:rPr lang="en-US" altLang="en-US" sz="1800" dirty="0"/>
              <a:t>Wednesday July 13, 2022, AM2: 10:30-12:30 EDT</a:t>
            </a:r>
          </a:p>
          <a:p>
            <a:pPr marL="457200" indent="-457200">
              <a:lnSpc>
                <a:spcPct val="90000"/>
              </a:lnSpc>
              <a:buFont typeface="Arial" panose="020B0604020202020204" pitchFamily="34" charset="0"/>
              <a:buChar char="•"/>
              <a:defRPr/>
            </a:pPr>
            <a:r>
              <a:rPr lang="en-US" altLang="en-US" dirty="0"/>
              <a:t>Plans for September 2022</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2022</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a:spcBef>
                <a:spcPts val="0"/>
              </a:spcBef>
              <a:spcAft>
                <a:spcPts val="0"/>
              </a:spcAft>
              <a:buFont typeface="Arial" panose="020B0604020202020204" pitchFamily="34" charset="0"/>
              <a:buChar char="•"/>
            </a:pPr>
            <a:r>
              <a:rPr lang="en-GB" dirty="0">
                <a:effectLst/>
                <a:highlight>
                  <a:srgbClr val="00FF00"/>
                </a:highlight>
                <a:latin typeface="Times New Roman" panose="02020603050405020304" pitchFamily="18" charset="0"/>
                <a:ea typeface="Times New Roman" panose="02020603050405020304" pitchFamily="18" charset="0"/>
              </a:rPr>
              <a:t>11-22/950 Discussion on Interactions between AI/ML &amp; Wireless LAN</a:t>
            </a:r>
            <a:r>
              <a:rPr lang="en-GB" b="0" dirty="0">
                <a:effectLst/>
                <a:highlight>
                  <a:srgbClr val="00FF00"/>
                </a:highlight>
                <a:latin typeface="Times New Roman" panose="02020603050405020304" pitchFamily="18" charset="0"/>
                <a:ea typeface="Times New Roman" panose="02020603050405020304" pitchFamily="18" charset="0"/>
              </a:rPr>
              <a:t>, Zinan Lin (</a:t>
            </a:r>
            <a:r>
              <a:rPr lang="en-GB" b="0" dirty="0">
                <a:highlight>
                  <a:srgbClr val="00FF00"/>
                </a:highlight>
                <a:latin typeface="Times New Roman" panose="02020603050405020304" pitchFamily="18" charset="0"/>
                <a:ea typeface="Times New Roman" panose="02020603050405020304" pitchFamily="18" charset="0"/>
              </a:rPr>
              <a:t>InterDigital)</a:t>
            </a:r>
          </a:p>
          <a:p>
            <a:pPr marL="171450" indent="0">
              <a:spcBef>
                <a:spcPts val="0"/>
              </a:spcBef>
              <a:spcAft>
                <a:spcPts val="0"/>
              </a:spcAft>
            </a:pPr>
            <a:endParaRPr lang="en-GB" b="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11-22/979 Applying ML to 802.11: Current Research and Emerging Use Cases</a:t>
            </a:r>
            <a:r>
              <a:rPr lang="en-GB" b="0" dirty="0">
                <a:effectLst/>
                <a:latin typeface="Times New Roman" panose="02020603050405020304" pitchFamily="18" charset="0"/>
                <a:ea typeface="Times New Roman" panose="02020603050405020304" pitchFamily="18" charset="0"/>
              </a:rPr>
              <a:t>, Szymon Szott (AGH University of Science and Technology)</a:t>
            </a:r>
          </a:p>
          <a:p>
            <a:pPr marL="457200">
              <a:spcBef>
                <a:spcPts val="0"/>
              </a:spcBef>
              <a:spcAft>
                <a:spcPts val="0"/>
              </a:spcAft>
              <a:buFont typeface="Arial" panose="020B0604020202020204" pitchFamily="34" charset="0"/>
              <a:buChar char="•"/>
            </a:pPr>
            <a:endParaRPr lang="en-GB" b="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11-22/987r0 AIML TIG Technical Report Draft, </a:t>
            </a:r>
            <a:r>
              <a:rPr lang="en-GB" b="0" dirty="0">
                <a:latin typeface="Times New Roman" panose="02020603050405020304" pitchFamily="18" charset="0"/>
                <a:ea typeface="Times New Roman" panose="02020603050405020304" pitchFamily="18" charset="0"/>
              </a:rPr>
              <a:t>Xiaofei Wang (InterDigital)</a:t>
            </a: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2022</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https://web.cvent.com/event/5ab3e363-ef4b-45fe-b35d-cd88bf622491/summary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p:txBody>
          <a:bodyPr/>
          <a:lstStyle/>
          <a:p>
            <a:r>
              <a:rPr lang="en-US" dirty="0"/>
              <a:t>July 2022</a:t>
            </a:r>
            <a:endParaRPr lang="en-GB" dirty="0"/>
          </a:p>
        </p:txBody>
      </p:sp>
      <p:sp>
        <p:nvSpPr>
          <p:cNvPr id="8" name="Footer Placeholder 4">
            <a:extLst>
              <a:ext uri="{FF2B5EF4-FFF2-40B4-BE49-F238E27FC236}">
                <a16:creationId xmlns:a16="http://schemas.microsoft.com/office/drawing/2014/main" id="{065B0457-ACFC-5899-FBDB-C9364AC6AFDD}"/>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July 2022</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2022</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2022</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2022</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2596</TotalTime>
  <Words>2459</Words>
  <Application>Microsoft Office PowerPoint</Application>
  <PresentationFormat>Widescreen</PresentationFormat>
  <Paragraphs>302</Paragraphs>
  <Slides>24</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2" baseType="lpstr">
      <vt:lpstr>Lucida Grande</vt:lpstr>
      <vt:lpstr>Monotype Sorts</vt:lpstr>
      <vt:lpstr>Arial</vt:lpstr>
      <vt:lpstr>Calibri</vt:lpstr>
      <vt:lpstr>Helvetica</vt:lpstr>
      <vt:lpstr>Times New Roman</vt:lpstr>
      <vt:lpstr>Office Theme</vt:lpstr>
      <vt:lpstr>Document</vt:lpstr>
      <vt:lpstr>AIML TIG July 2022 Agenda</vt:lpstr>
      <vt:lpstr>Abstract</vt:lpstr>
      <vt:lpstr>PowerPoint Presentation</vt:lpstr>
      <vt:lpstr>PowerPoint Presentation</vt:lpstr>
      <vt:lpstr>Registration for the July 802.11 plenary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July 11, 2022 Eve</vt:lpstr>
      <vt:lpstr>AIML TIG Operations (1)</vt:lpstr>
      <vt:lpstr>AIML TIG Operations (2)</vt:lpstr>
      <vt:lpstr>AIML TIG Operations (3)</vt:lpstr>
      <vt:lpstr>Leadership Election</vt:lpstr>
      <vt:lpstr>Leadership Proposal</vt:lpstr>
      <vt:lpstr>Detailed Agenda Wednesday July 13, 2022 AM2</vt:lpstr>
      <vt:lpstr>Next steps</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94</cp:revision>
  <cp:lastPrinted>1601-01-01T00:00:00Z</cp:lastPrinted>
  <dcterms:created xsi:type="dcterms:W3CDTF">2018-05-05T22:00:08Z</dcterms:created>
  <dcterms:modified xsi:type="dcterms:W3CDTF">2022-07-12T17:40:55Z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