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7" d="100"/>
          <a:sy n="107" d="100"/>
        </p:scale>
        <p:origin x="738"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917800EA-9D01-41A1-9352-AFB0D3A234A2}"/>
    <pc:docChg chg="modMainMaster">
      <pc:chgData name="Jim Lansford" userId="a4fe446c-a46d-4105-b32e-f064615612ff" providerId="ADAL" clId="{917800EA-9D01-41A1-9352-AFB0D3A234A2}" dt="2022-07-12T02:18:36.529" v="1" actId="20577"/>
      <pc:docMkLst>
        <pc:docMk/>
      </pc:docMkLst>
      <pc:sldMasterChg chg="modSp mod">
        <pc:chgData name="Jim Lansford" userId="a4fe446c-a46d-4105-b32e-f064615612ff" providerId="ADAL" clId="{917800EA-9D01-41A1-9352-AFB0D3A234A2}" dt="2022-07-12T02:18:36.529" v="1" actId="20577"/>
        <pc:sldMasterMkLst>
          <pc:docMk/>
          <pc:sldMasterMk cId="0" sldId="2147483648"/>
        </pc:sldMasterMkLst>
        <pc:spChg chg="mod">
          <ac:chgData name="Jim Lansford" userId="a4fe446c-a46d-4105-b32e-f064615612ff" providerId="ADAL" clId="{917800EA-9D01-41A1-9352-AFB0D3A234A2}" dt="2022-07-12T02:18:36.529"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802.11-22/0845r1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736-00-0wng-wng-meeting-minutes-2022-may-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2022-07-12</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12 July 2022, 1030-1230 EDT &amp; 1930-2130 EDT</a:t>
            </a:r>
          </a:p>
          <a:p>
            <a:pPr algn="ctr">
              <a:spcBef>
                <a:spcPct val="0"/>
              </a:spcBef>
              <a:buFontTx/>
              <a:buNone/>
            </a:pPr>
            <a:r>
              <a:rPr lang="en-US" altLang="en-US" sz="1800" dirty="0">
                <a:solidFill>
                  <a:schemeClr val="tx2"/>
                </a:solidFill>
              </a:rPr>
              <a:t>14 July 2022, 1330-1530 EDT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85031"/>
            <a:ext cx="8640763" cy="5040313"/>
          </a:xfrm>
        </p:spPr>
        <p:txBody>
          <a:bodyPr>
            <a:normAutofit lnSpcReduction="10000"/>
          </a:bodyPr>
          <a:lstStyle/>
          <a:p>
            <a:pPr marL="457200" indent="-457200">
              <a:spcBef>
                <a:spcPts val="0"/>
              </a:spcBef>
              <a:defRPr/>
            </a:pPr>
            <a:r>
              <a:rPr lang="en-GB" altLang="en-US" sz="2000" dirty="0"/>
              <a:t>Announcements</a:t>
            </a:r>
          </a:p>
          <a:p>
            <a:pPr marL="457200" indent="-457200">
              <a:spcBef>
                <a:spcPts val="0"/>
              </a:spcBef>
              <a:defRPr/>
            </a:pPr>
            <a:r>
              <a:rPr lang="en-GB" altLang="en-US" sz="2000" dirty="0"/>
              <a:t>Approval of Previous meeting minutes </a:t>
            </a:r>
          </a:p>
          <a:p>
            <a:pPr marL="838200" lvl="1" indent="-381000">
              <a:spcBef>
                <a:spcPts val="0"/>
              </a:spcBef>
              <a:defRPr/>
            </a:pPr>
            <a:r>
              <a:rPr lang="en-GB" altLang="en-US" sz="1800" dirty="0"/>
              <a:t>Minutes from May:</a:t>
            </a:r>
          </a:p>
          <a:p>
            <a:pPr marL="1181100" lvl="2" indent="-381000">
              <a:spcBef>
                <a:spcPts val="0"/>
              </a:spcBef>
              <a:defRPr/>
            </a:pPr>
            <a:r>
              <a:rPr lang="en-GB" altLang="en-US" sz="1600" dirty="0">
                <a:hlinkClick r:id="rId3"/>
              </a:rPr>
              <a:t>https://mentor.ieee.org/802.11/dcn/22/11-22-0736-00-0wng-wng-meeting-minutes-2022-may-electronic-meeting.docx</a:t>
            </a:r>
            <a:r>
              <a:rPr lang="en-GB" altLang="en-US" sz="1600" dirty="0"/>
              <a:t> </a:t>
            </a:r>
          </a:p>
          <a:p>
            <a:pPr marL="457200" indent="-457200">
              <a:spcBef>
                <a:spcPts val="0"/>
              </a:spcBef>
              <a:defRPr/>
            </a:pPr>
            <a:r>
              <a:rPr lang="en-GB" altLang="en-US" sz="2000" dirty="0"/>
              <a:t>Presentations</a:t>
            </a:r>
          </a:p>
          <a:p>
            <a:pPr marL="857250" lvl="1" indent="-457200">
              <a:spcBef>
                <a:spcPts val="0"/>
              </a:spcBef>
              <a:defRPr/>
            </a:pPr>
            <a:r>
              <a:rPr lang="en-US" sz="1300" dirty="0">
                <a:highlight>
                  <a:srgbClr val="00FFFF"/>
                </a:highlight>
              </a:rPr>
              <a:t>“Next Generation SG formation,” Ming Gan (Huawei)</a:t>
            </a:r>
          </a:p>
          <a:p>
            <a:pPr marL="857250" lvl="1" indent="-457200">
              <a:spcBef>
                <a:spcPts val="0"/>
              </a:spcBef>
              <a:defRPr/>
            </a:pPr>
            <a:r>
              <a:rPr lang="en-US" sz="1300" dirty="0">
                <a:highlight>
                  <a:srgbClr val="00FFFF"/>
                </a:highlight>
              </a:rPr>
              <a:t>“View on Beyond BE,” Yusuke Tanaka (Sony)</a:t>
            </a:r>
          </a:p>
          <a:p>
            <a:pPr marL="857250" lvl="1" indent="-457200">
              <a:spcBef>
                <a:spcPts val="0"/>
              </a:spcBef>
              <a:defRPr/>
            </a:pPr>
            <a:r>
              <a:rPr lang="en-US" sz="1300" dirty="0">
                <a:highlight>
                  <a:srgbClr val="00FFFF"/>
                </a:highlight>
              </a:rPr>
              <a:t>“Network Operator's Perspective on Next Generation WLAN,” Akira Kishida (NTT)</a:t>
            </a:r>
          </a:p>
          <a:p>
            <a:pPr marL="857250" lvl="1" indent="-457200">
              <a:spcBef>
                <a:spcPts val="0"/>
              </a:spcBef>
              <a:defRPr/>
            </a:pPr>
            <a:r>
              <a:rPr lang="en-US" sz="1300" dirty="0">
                <a:highlight>
                  <a:srgbClr val="00FFFF"/>
                </a:highlight>
              </a:rPr>
              <a:t>“Plans for Study Group formation,” Rolf de Vegt (Qualcomm)</a:t>
            </a:r>
          </a:p>
          <a:p>
            <a:pPr marL="857250" lvl="1" indent="-457200">
              <a:spcBef>
                <a:spcPts val="0"/>
              </a:spcBef>
              <a:defRPr/>
            </a:pPr>
            <a:r>
              <a:rPr lang="en-US" sz="1300" dirty="0">
                <a:highlight>
                  <a:srgbClr val="00FFFF"/>
                </a:highlight>
              </a:rPr>
              <a:t>Priority Access- FCC R&amp;O and Additional Use Cases,” </a:t>
            </a:r>
            <a:r>
              <a:rPr lang="en-US" sz="1300" dirty="0" err="1">
                <a:highlight>
                  <a:srgbClr val="00FFFF"/>
                </a:highlight>
              </a:rPr>
              <a:t>Subir</a:t>
            </a:r>
            <a:r>
              <a:rPr lang="en-US" sz="1300" dirty="0">
                <a:highlight>
                  <a:srgbClr val="00FFFF"/>
                </a:highlight>
              </a:rPr>
              <a:t> Das (</a:t>
            </a:r>
            <a:r>
              <a:rPr lang="en-US" sz="1300" dirty="0" err="1">
                <a:highlight>
                  <a:srgbClr val="00FFFF"/>
                </a:highlight>
              </a:rPr>
              <a:t>Peraton</a:t>
            </a:r>
            <a:r>
              <a:rPr lang="en-US" sz="1300" dirty="0">
                <a:highlight>
                  <a:srgbClr val="00FFFF"/>
                </a:highlight>
              </a:rPr>
              <a:t> Labs)</a:t>
            </a:r>
          </a:p>
          <a:p>
            <a:pPr marL="857250" lvl="1" indent="-457200">
              <a:spcBef>
                <a:spcPts val="0"/>
              </a:spcBef>
              <a:defRPr/>
            </a:pPr>
            <a:r>
              <a:rPr lang="en-US" sz="1300" dirty="0">
                <a:highlight>
                  <a:srgbClr val="FFFF00"/>
                </a:highlight>
              </a:rPr>
              <a:t>“Tame ACK (TACK) in QUIC,” Tong Li (Renmin University)</a:t>
            </a:r>
          </a:p>
          <a:p>
            <a:pPr marL="857250" lvl="1" indent="-457200">
              <a:spcBef>
                <a:spcPts val="0"/>
              </a:spcBef>
              <a:defRPr/>
            </a:pPr>
            <a:r>
              <a:rPr lang="en-US" sz="1300" dirty="0">
                <a:highlight>
                  <a:srgbClr val="FFFF00"/>
                </a:highlight>
              </a:rPr>
              <a:t>“Thoughts on Beyond 802.11be,” </a:t>
            </a:r>
            <a:r>
              <a:rPr lang="en-US" sz="1300" dirty="0" err="1">
                <a:highlight>
                  <a:srgbClr val="FFFF00"/>
                </a:highlight>
              </a:rPr>
              <a:t>Wook</a:t>
            </a:r>
            <a:r>
              <a:rPr lang="en-US" sz="1300" dirty="0">
                <a:highlight>
                  <a:srgbClr val="FFFF00"/>
                </a:highlight>
              </a:rPr>
              <a:t> Bong Lee (Samsung)</a:t>
            </a:r>
          </a:p>
          <a:p>
            <a:pPr marL="857250" lvl="1" indent="-457200">
              <a:spcBef>
                <a:spcPts val="0"/>
              </a:spcBef>
              <a:defRPr/>
            </a:pPr>
            <a:r>
              <a:rPr lang="en-US" sz="1300" dirty="0">
                <a:highlight>
                  <a:srgbClr val="FFFF00"/>
                </a:highlight>
              </a:rPr>
              <a:t>“Introduction to 802.15.4ab UWB and coexistence issues,” Ben Rolfe (Blind Creek Associates)</a:t>
            </a:r>
          </a:p>
          <a:p>
            <a:pPr marL="857250" lvl="1" indent="-457200">
              <a:spcBef>
                <a:spcPts val="0"/>
              </a:spcBef>
              <a:defRPr/>
            </a:pPr>
            <a:r>
              <a:rPr lang="en-US" sz="1300" dirty="0">
                <a:highlight>
                  <a:srgbClr val="FFFF00"/>
                </a:highlight>
              </a:rPr>
              <a:t>“Cloud VR use case and requirements for beyond be,” Ross Jian Yu (Huawei)</a:t>
            </a:r>
          </a:p>
          <a:p>
            <a:pPr marL="857250" lvl="1" indent="-457200">
              <a:spcBef>
                <a:spcPts val="0"/>
              </a:spcBef>
              <a:defRPr/>
            </a:pPr>
            <a:r>
              <a:rPr lang="en-US" sz="1300" dirty="0">
                <a:highlight>
                  <a:srgbClr val="00FF00"/>
                </a:highlight>
              </a:rPr>
              <a:t>“NS-3 Working Group on </a:t>
            </a:r>
            <a:r>
              <a:rPr lang="en-US" sz="1300" dirty="0" err="1">
                <a:highlight>
                  <a:srgbClr val="00FF00"/>
                </a:highlight>
              </a:rPr>
              <a:t>WiFi</a:t>
            </a:r>
            <a:r>
              <a:rPr lang="en-US" sz="1300" dirty="0">
                <a:highlight>
                  <a:srgbClr val="00FF00"/>
                </a:highlight>
              </a:rPr>
              <a:t>: An Update on 802.11ax and .11be Models,” Sumit Roy (University of Washington) and </a:t>
            </a:r>
            <a:r>
              <a:rPr lang="it-IT" sz="1300" dirty="0">
                <a:highlight>
                  <a:srgbClr val="00FF00"/>
                </a:highlight>
              </a:rPr>
              <a:t>Stefano Avallone (University of Napoli)</a:t>
            </a:r>
            <a:endParaRPr lang="en-US" sz="1300" dirty="0">
              <a:highlight>
                <a:srgbClr val="00FF00"/>
              </a:highlight>
            </a:endParaRPr>
          </a:p>
          <a:p>
            <a:pPr marL="857250" lvl="1" indent="-457200">
              <a:spcBef>
                <a:spcPts val="0"/>
              </a:spcBef>
              <a:defRPr/>
            </a:pPr>
            <a:r>
              <a:rPr lang="en-US" sz="1300" dirty="0">
                <a:highlight>
                  <a:srgbClr val="00FF00"/>
                </a:highlight>
              </a:rPr>
              <a:t>“Clear Channel Assessment (CCA) behavior of commercial Wi-Fi equipment,” Jeff Bailey (Carleton University)</a:t>
            </a:r>
          </a:p>
          <a:p>
            <a:pPr marL="457200" indent="-457200">
              <a:lnSpc>
                <a:spcPct val="120000"/>
              </a:lnSpc>
              <a:spcBef>
                <a:spcPts val="0"/>
              </a:spcBef>
              <a:defRPr/>
            </a:pPr>
            <a:r>
              <a:rPr lang="en-US" altLang="en-US" sz="2000" dirty="0"/>
              <a:t>Plans for September 2022</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sz="2000"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8" name="TextBox 7">
            <a:extLst>
              <a:ext uri="{FF2B5EF4-FFF2-40B4-BE49-F238E27FC236}">
                <a16:creationId xmlns:a16="http://schemas.microsoft.com/office/drawing/2014/main" id="{52156A94-6B78-FA1D-C88E-67E5AAE4C94D}"/>
              </a:ext>
            </a:extLst>
          </p:cNvPr>
          <p:cNvSpPr txBox="1"/>
          <p:nvPr/>
        </p:nvSpPr>
        <p:spPr>
          <a:xfrm>
            <a:off x="259708" y="3140968"/>
            <a:ext cx="1939506" cy="584775"/>
          </a:xfrm>
          <a:prstGeom prst="rect">
            <a:avLst/>
          </a:prstGeom>
          <a:noFill/>
        </p:spPr>
        <p:txBody>
          <a:bodyPr wrap="none" rtlCol="0">
            <a:spAutoFit/>
          </a:bodyPr>
          <a:lstStyle/>
          <a:p>
            <a:pPr algn="ctr"/>
            <a:r>
              <a:rPr lang="en-US" sz="1600" b="1" dirty="0">
                <a:highlight>
                  <a:srgbClr val="00FFFF"/>
                </a:highlight>
                <a:latin typeface="Arial" panose="020B0604020202020204" pitchFamily="34" charset="0"/>
                <a:cs typeface="Arial" panose="020B0604020202020204" pitchFamily="34" charset="0"/>
              </a:rPr>
              <a:t>Tuesday 7/12 AM2</a:t>
            </a:r>
          </a:p>
          <a:p>
            <a:pPr algn="ctr"/>
            <a:r>
              <a:rPr lang="en-US" sz="1600" b="1" dirty="0">
                <a:highlight>
                  <a:srgbClr val="00FFFF"/>
                </a:highlight>
                <a:latin typeface="Arial" panose="020B0604020202020204" pitchFamily="34" charset="0"/>
                <a:cs typeface="Arial" panose="020B0604020202020204" pitchFamily="34" charset="0"/>
              </a:rPr>
              <a:t>(1030-1230 EDT)</a:t>
            </a:r>
          </a:p>
        </p:txBody>
      </p:sp>
      <p:sp>
        <p:nvSpPr>
          <p:cNvPr id="9" name="TextBox 8">
            <a:extLst>
              <a:ext uri="{FF2B5EF4-FFF2-40B4-BE49-F238E27FC236}">
                <a16:creationId xmlns:a16="http://schemas.microsoft.com/office/drawing/2014/main" id="{66434B13-73D6-F0D5-A374-14966ECA2085}"/>
              </a:ext>
            </a:extLst>
          </p:cNvPr>
          <p:cNvSpPr txBox="1"/>
          <p:nvPr/>
        </p:nvSpPr>
        <p:spPr>
          <a:xfrm>
            <a:off x="239586" y="3861048"/>
            <a:ext cx="1935915" cy="584775"/>
          </a:xfrm>
          <a:prstGeom prst="rect">
            <a:avLst/>
          </a:prstGeom>
          <a:noFill/>
        </p:spPr>
        <p:txBody>
          <a:bodyPr wrap="none" rtlCol="0">
            <a:spAutoFit/>
          </a:bodyPr>
          <a:lstStyle/>
          <a:p>
            <a:pPr algn="ctr"/>
            <a:r>
              <a:rPr lang="en-US" sz="1600" b="1" dirty="0">
                <a:highlight>
                  <a:srgbClr val="FFFF00"/>
                </a:highlight>
                <a:latin typeface="Arial" panose="020B0604020202020204" pitchFamily="34" charset="0"/>
                <a:cs typeface="Arial" panose="020B0604020202020204" pitchFamily="34" charset="0"/>
              </a:rPr>
              <a:t>Tuesday 7/12 PM3</a:t>
            </a:r>
          </a:p>
          <a:p>
            <a:pPr algn="ctr"/>
            <a:r>
              <a:rPr lang="en-US" sz="1600" b="1" dirty="0">
                <a:highlight>
                  <a:srgbClr val="FFFF00"/>
                </a:highlight>
                <a:latin typeface="Arial" panose="020B0604020202020204" pitchFamily="34" charset="0"/>
                <a:cs typeface="Arial" panose="020B0604020202020204" pitchFamily="34" charset="0"/>
              </a:rPr>
              <a:t>(1930-2130 EDT)</a:t>
            </a:r>
          </a:p>
        </p:txBody>
      </p:sp>
      <p:sp>
        <p:nvSpPr>
          <p:cNvPr id="10" name="TextBox 9">
            <a:extLst>
              <a:ext uri="{FF2B5EF4-FFF2-40B4-BE49-F238E27FC236}">
                <a16:creationId xmlns:a16="http://schemas.microsoft.com/office/drawing/2014/main" id="{6BB598D6-25B8-821C-B288-F5B1C4B845C9}"/>
              </a:ext>
            </a:extLst>
          </p:cNvPr>
          <p:cNvSpPr txBox="1"/>
          <p:nvPr/>
        </p:nvSpPr>
        <p:spPr>
          <a:xfrm>
            <a:off x="206693" y="4590086"/>
            <a:ext cx="2042547" cy="584775"/>
          </a:xfrm>
          <a:prstGeom prst="rect">
            <a:avLst/>
          </a:prstGeom>
          <a:noFill/>
        </p:spPr>
        <p:txBody>
          <a:bodyPr wrap="none" rtlCol="0">
            <a:spAutoFit/>
          </a:bodyPr>
          <a:lstStyle/>
          <a:p>
            <a:pPr algn="ctr"/>
            <a:r>
              <a:rPr lang="en-US" sz="1600" b="1" dirty="0">
                <a:highlight>
                  <a:srgbClr val="00FF00"/>
                </a:highlight>
                <a:latin typeface="Arial" panose="020B0604020202020204" pitchFamily="34" charset="0"/>
                <a:cs typeface="Arial" panose="020B0604020202020204" pitchFamily="34" charset="0"/>
              </a:rPr>
              <a:t>Thursday 7/14 PM1</a:t>
            </a:r>
          </a:p>
          <a:p>
            <a:pPr algn="ctr"/>
            <a:r>
              <a:rPr lang="en-US" sz="1600" b="1" dirty="0">
                <a:highlight>
                  <a:srgbClr val="00FF00"/>
                </a:highlight>
                <a:latin typeface="Arial" panose="020B0604020202020204" pitchFamily="34" charset="0"/>
                <a:cs typeface="Arial" panose="020B0604020202020204" pitchFamily="34" charset="0"/>
              </a:rPr>
              <a:t>(1330-1530 EDT)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July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Vice chair &amp; Secretary confirmation</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May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12 July 2022, 10:30-12:30 EDT and 1930-2130 EDT</a:t>
            </a:r>
          </a:p>
          <a:p>
            <a:pPr marL="857250" lvl="1" indent="-457200">
              <a:defRPr/>
            </a:pPr>
            <a:r>
              <a:rPr lang="en-US" altLang="en-US" sz="1600" dirty="0"/>
              <a:t>Thursday 14 July 2022, 1330-1530 EDT</a:t>
            </a:r>
          </a:p>
          <a:p>
            <a:pPr marL="457200" indent="-457200" eaLnBrk="1" hangingPunct="1">
              <a:lnSpc>
                <a:spcPct val="90000"/>
              </a:lnSpc>
              <a:defRPr/>
            </a:pPr>
            <a:r>
              <a:rPr lang="en-US" altLang="en-US" sz="2000" dirty="0"/>
              <a:t>Plans for September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ba37140e-f4c5-4a6c-a9b4-20a691ce6c8a"/>
    <ds:schemaRef ds:uri="http://www.w3.org/XML/1998/namespac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31676</TotalTime>
  <Words>1575</Words>
  <Application>Microsoft Office PowerPoint</Application>
  <PresentationFormat>Widescreen</PresentationFormat>
  <Paragraphs>196</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802.11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1258</cp:revision>
  <cp:lastPrinted>1998-02-10T13:28:06Z</cp:lastPrinted>
  <dcterms:created xsi:type="dcterms:W3CDTF">2004-12-02T14:01:45Z</dcterms:created>
  <dcterms:modified xsi:type="dcterms:W3CDTF">2022-07-12T02:19:39Z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