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6" r:id="rId2"/>
    <p:sldId id="257" r:id="rId3"/>
    <p:sldId id="268" r:id="rId4"/>
    <p:sldId id="2372"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78" r:id="rId20"/>
    <p:sldId id="314" r:id="rId21"/>
    <p:sldId id="2377" r:id="rId22"/>
    <p:sldId id="308" r:id="rId23"/>
    <p:sldId id="2379" r:id="rId24"/>
    <p:sldId id="2381" r:id="rId25"/>
    <p:sldId id="2375" r:id="rId26"/>
    <p:sldId id="2370" r:id="rId27"/>
    <p:sldId id="2374" r:id="rId28"/>
    <p:sldId id="2367" r:id="rId29"/>
    <p:sldId id="307" r:id="rId30"/>
    <p:sldId id="310" r:id="rId31"/>
    <p:sldId id="295" r:id="rId32"/>
    <p:sldId id="311" r:id="rId33"/>
    <p:sldId id="313" r:id="rId3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84" d="100"/>
          <a:sy n="84" d="100"/>
        </p:scale>
        <p:origin x="153" y="45"/>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382588" y="700088"/>
            <a:ext cx="617220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5245279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8959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802.11-22/0844r4</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973-01-00bh-cc41-comments-against-d0-2.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0773-00-00bh-minutes-tgbh-interim-meeting-may-2022.docx" TargetMode="External"/><Relationship Id="rId7" Type="http://schemas.openxmlformats.org/officeDocument/2006/relationships/hyperlink" Target="https://mentor.ieee.org/802.11/dcn/22/11-22-1060-00-00bh-802-11bh-telecon-minutes-june-28-202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0924-00-00bh-802-11bh-telecon-minutes-june-21-2022.docx" TargetMode="External"/><Relationship Id="rId5" Type="http://schemas.openxmlformats.org/officeDocument/2006/relationships/hyperlink" Target="https://mentor.ieee.org/802.11/dcn/22/11-22-0903-00-00bh-802-11bh-telecon-minutes-june-14-2022.docx" TargetMode="External"/><Relationship Id="rId4" Type="http://schemas.openxmlformats.org/officeDocument/2006/relationships/hyperlink" Target="https://mentor.ieee.org/802.11/dcn/22/11-22-0822-01-00bh-802-11bh-telecon-minutes-may-24-2022.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973-02-00bh-cc41-comments-against-d0-2.xls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2/11-22-0973-01-00bh-cc41-comments-against-d0-2.xls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1069-01-00bh-resolution-of-a-few-comments.docx" TargetMode="External"/><Relationship Id="rId3" Type="http://schemas.openxmlformats.org/officeDocument/2006/relationships/hyperlink" Target="https://mentor.ieee.org/802.11/dcn/22/11-22-0955-00-00bh-pre-association-and-probes-in-tgbh.pptx" TargetMode="External"/><Relationship Id="rId7" Type="http://schemas.openxmlformats.org/officeDocument/2006/relationships/hyperlink" Target="https://mentor.ieee.org/802.11/dcn/22/11-22-0925-02-00bh-maad-text-for-tgbh-draft-0-2.docx" TargetMode="External"/><Relationship Id="rId12" Type="http://schemas.openxmlformats.org/officeDocument/2006/relationships/hyperlink" Target="https://mentor.ieee.org/802.11/dcn/22/11-22-0435-02-00bh-open-issues-from-issues-tracking.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2/11-22-0928-01-00bh-text-maad-and-irm-tgbh-draft-0-2.docx" TargetMode="External"/><Relationship Id="rId11" Type="http://schemas.openxmlformats.org/officeDocument/2006/relationships/hyperlink" Target="https://mentor.ieee.org/802.11/dcn/22/11-22-1079-01-00bh-cr-for-sta-generated-id.docx" TargetMode="External"/><Relationship Id="rId5" Type="http://schemas.openxmlformats.org/officeDocument/2006/relationships/hyperlink" Target="https://mentor.ieee.org/802.11/dcn/22/11-22-0832-02-00bh-opt-in-verbiage.pptx" TargetMode="External"/><Relationship Id="rId10" Type="http://schemas.openxmlformats.org/officeDocument/2006/relationships/hyperlink" Target="https://mentor.ieee.org/802.11/dcn/22/11-22-1082-00-00bh-cr-for-device-id-generated-by-network.docx" TargetMode="External"/><Relationship Id="rId4" Type="http://schemas.openxmlformats.org/officeDocument/2006/relationships/hyperlink" Target="https://mentor.ieee.org/802.11/dcn/22/11-22-1084-00-00bh-sta-id-opt-in.pptx" TargetMode="External"/><Relationship Id="rId9" Type="http://schemas.openxmlformats.org/officeDocument/2006/relationships/hyperlink" Target="https://mentor.ieee.org/802.11/dcn/22/11-22-1078-00-00bh-device-id-indication.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ieee802.org/11/private/Draft_Standards/11bh/index.html"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TGbh-agenda-2022-July-Plenary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086"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July 2022, 13:30-15:30 ET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July Plenary meetings: [Ad-hoc, Monday, 8:00-10:00]; Tuesday, 13:30-15:30; Wednesday, 8:00-10:00; Thursday 13:30-15:30</a:t>
            </a:r>
          </a:p>
          <a:p>
            <a:pPr marL="857250" lvl="1" indent="-457200">
              <a:lnSpc>
                <a:spcPct val="90000"/>
              </a:lnSpc>
              <a:spcBef>
                <a:spcPts val="0"/>
              </a:spcBef>
              <a:spcAft>
                <a:spcPts val="600"/>
              </a:spcAft>
              <a:buFont typeface="Arial" panose="020B0604020202020204" pitchFamily="34" charset="0"/>
              <a:buChar char="•"/>
              <a:defRPr/>
            </a:pPr>
            <a:r>
              <a:rPr lang="en-US" sz="2400" dirty="0"/>
              <a:t>Approve May plenary and May/June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Secretary appointment/confirmation – Peter Yee (motion: slide 21)</a:t>
            </a:r>
          </a:p>
          <a:p>
            <a:pPr marL="857250" lvl="1" indent="-457200">
              <a:lnSpc>
                <a:spcPct val="90000"/>
              </a:lnSpc>
              <a:spcBef>
                <a:spcPts val="0"/>
              </a:spcBef>
              <a:spcAft>
                <a:spcPts val="600"/>
              </a:spcAft>
              <a:buFont typeface="Arial" panose="020B0604020202020204" pitchFamily="34" charset="0"/>
              <a:buChar char="•"/>
              <a:defRPr/>
            </a:pPr>
            <a:r>
              <a:rPr lang="en-US" sz="2400" dirty="0"/>
              <a:t>Timeline update 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 </a:t>
            </a:r>
            <a:r>
              <a:rPr lang="en-US" sz="2800" dirty="0">
                <a:hlinkClick r:id="rId4"/>
              </a:rPr>
              <a:t>11-22/0973r1</a:t>
            </a:r>
            <a:r>
              <a:rPr lang="en-US" sz="2800" dirty="0"/>
              <a:t>; plan for resolutions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524000"/>
            <a:ext cx="10361084" cy="44958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May Interim session: </a:t>
            </a:r>
            <a:r>
              <a:rPr lang="en-US" sz="2400" dirty="0">
                <a:hlinkClick r:id="rId3"/>
              </a:rPr>
              <a:t>11-22/0773r0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May 24: </a:t>
            </a:r>
            <a:r>
              <a:rPr lang="en-US" sz="2400" dirty="0">
                <a:hlinkClick r:id="rId4"/>
              </a:rPr>
              <a:t>11-22/0822r1</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June 14: </a:t>
            </a:r>
            <a:r>
              <a:rPr lang="en-US" sz="2400" dirty="0">
                <a:hlinkClick r:id="rId5"/>
              </a:rPr>
              <a:t>11-22/0903r0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June 21: </a:t>
            </a:r>
            <a:r>
              <a:rPr lang="en-US" sz="2400" dirty="0">
                <a:hlinkClick r:id="rId6"/>
              </a:rPr>
              <a:t>11-22/0924r0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June 28: </a:t>
            </a:r>
            <a:r>
              <a:rPr lang="en-US" sz="2400" dirty="0">
                <a:hlinkClick r:id="rId7"/>
              </a:rPr>
              <a:t>11-22/1060r0</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Lei Wang</a:t>
            </a:r>
          </a:p>
          <a:p>
            <a:pPr marL="457200" indent="-457200">
              <a:lnSpc>
                <a:spcPct val="90000"/>
              </a:lnSpc>
              <a:spcBef>
                <a:spcPts val="0"/>
              </a:spcBef>
              <a:spcAft>
                <a:spcPts val="600"/>
              </a:spcAft>
              <a:buFont typeface="Arial" panose="020B0604020202020204" pitchFamily="34" charset="0"/>
              <a:buChar char="•"/>
              <a:defRPr/>
            </a:pPr>
            <a:r>
              <a:rPr lang="en-US" sz="2800" dirty="0"/>
              <a:t>Seconded: Alan </a:t>
            </a:r>
            <a:r>
              <a:rPr lang="en-US" sz="2800" dirty="0" err="1"/>
              <a:t>Berkema</a:t>
            </a:r>
            <a:endParaRPr lang="en-US" sz="2800" dirty="0"/>
          </a:p>
          <a:p>
            <a:pPr marL="457200" indent="-457200">
              <a:lnSpc>
                <a:spcPct val="90000"/>
              </a:lnSpc>
              <a:spcBef>
                <a:spcPts val="0"/>
              </a:spcBef>
              <a:spcAft>
                <a:spcPts val="600"/>
              </a:spcAft>
              <a:buFont typeface="Arial" panose="020B0604020202020204" pitchFamily="34" charset="0"/>
              <a:buChar char="•"/>
              <a:defRPr/>
            </a:pPr>
            <a:r>
              <a:rPr lang="en-US" sz="2800" dirty="0"/>
              <a:t>Result: UC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D0.2 CC							</a:t>
            </a:r>
            <a:r>
              <a:rPr lang="en-US" altLang="zh-CN" sz="2400" dirty="0">
                <a:solidFill>
                  <a:schemeClr val="tx1"/>
                </a:solidFill>
                <a:highlight>
                  <a:srgbClr val="00FF00"/>
                </a:highlight>
                <a:sym typeface="Wingdings" panose="05000000000000000000" pitchFamily="2" charset="2"/>
              </a:rPr>
              <a:t>May 2022</a:t>
            </a:r>
            <a:endParaRPr lang="en-US" altLang="zh-CN" sz="2400" dirty="0">
              <a:solidFill>
                <a:schemeClr val="tx1"/>
              </a:solidFill>
            </a:endParaRPr>
          </a:p>
          <a:p>
            <a:pPr lvl="1" algn="just">
              <a:spcBef>
                <a:spcPts val="0"/>
              </a:spcBef>
            </a:pPr>
            <a:r>
              <a:rPr lang="en-US" altLang="zh-CN" sz="2400" dirty="0"/>
              <a:t>Initial Letter Ballot (D1.0)		Jul 2022</a:t>
            </a:r>
          </a:p>
          <a:p>
            <a:pPr lvl="1" algn="just">
              <a:spcBef>
                <a:spcPts val="0"/>
              </a:spcBef>
            </a:pPr>
            <a:r>
              <a:rPr lang="en-US" altLang="zh-CN" sz="2400" dirty="0"/>
              <a:t>Recirculation LB (D2.0)			Sep 2022</a:t>
            </a:r>
          </a:p>
          <a:p>
            <a:pPr lvl="1" algn="just">
              <a:spcBef>
                <a:spcPts val="0"/>
              </a:spcBef>
            </a:pPr>
            <a:r>
              <a:rPr lang="en-US" altLang="zh-CN" sz="2400" dirty="0"/>
              <a:t>Initial SA Ballot (D3.0)			Jan 2023</a:t>
            </a:r>
          </a:p>
          <a:p>
            <a:pPr lvl="1" algn="just">
              <a:spcBef>
                <a:spcPts val="0"/>
              </a:spcBef>
            </a:pPr>
            <a:r>
              <a:rPr lang="en-US" altLang="zh-CN" sz="2400" dirty="0"/>
              <a:t>Final 802.11 WG approval		May 2023</a:t>
            </a:r>
          </a:p>
          <a:p>
            <a:pPr lvl="1" algn="just">
              <a:spcBef>
                <a:spcPts val="0"/>
              </a:spcBef>
            </a:pPr>
            <a:r>
              <a:rPr lang="en-US" altLang="zh-CN" sz="2400" dirty="0"/>
              <a:t>802 EC approval					Jul 2023</a:t>
            </a:r>
          </a:p>
          <a:p>
            <a:pPr lvl="1">
              <a:spcBef>
                <a:spcPts val="0"/>
              </a:spcBef>
            </a:pPr>
            <a:r>
              <a:rPr lang="en-US" altLang="zh-CN" sz="2400" dirty="0" err="1"/>
              <a:t>RevCom</a:t>
            </a:r>
            <a:r>
              <a:rPr lang="en-US" altLang="zh-CN" sz="2400" dirty="0"/>
              <a:t> and SASB approval		Jul/Aug/Sep?’23 </a:t>
            </a:r>
          </a:p>
          <a:p>
            <a:pPr lvl="1" algn="just">
              <a:spcBef>
                <a:spcPts val="0"/>
              </a:spcBef>
            </a:pPr>
            <a:endParaRPr lang="en-US" sz="2400" b="1" dirty="0"/>
          </a:p>
          <a:p>
            <a:pPr lvl="1" algn="just">
              <a:spcBef>
                <a:spcPts val="0"/>
              </a:spcBef>
            </a:pPr>
            <a:r>
              <a:rPr lang="en-US" sz="2400" b="1" dirty="0"/>
              <a:t>Chair proposed for TGbh review/consensus</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July 2022, 8:00-10:00 ET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July Plenary meetings: [Ad-hoc, Monday, 8:00-10:00]; Tuesday, 13:30-15:30; Wednesday, 8:00-10:00; Thursday 13:30-15:30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  </a:t>
            </a:r>
            <a:r>
              <a:rPr lang="en-US" sz="2800" dirty="0">
                <a:hlinkClick r:id="rId4"/>
              </a:rPr>
              <a:t>11-22/0973r2</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Straw Polls on next steps (slides 23, 24)</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25)</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895620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July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July 2022,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Next meetings plan</a:t>
            </a:r>
          </a:p>
          <a:p>
            <a:pPr marL="857250" lvl="1" indent="-457200">
              <a:lnSpc>
                <a:spcPct val="90000"/>
              </a:lnSpc>
              <a:spcBef>
                <a:spcPts val="0"/>
              </a:spcBef>
              <a:spcAft>
                <a:spcPts val="600"/>
              </a:spcAft>
              <a:buFont typeface="Arial" panose="020B0604020202020204" pitchFamily="34" charset="0"/>
              <a:buChar char="•"/>
              <a:defRPr/>
            </a:pPr>
            <a:r>
              <a:rPr lang="en-US" dirty="0"/>
              <a:t>Timeline update review</a:t>
            </a:r>
            <a:endParaRPr lang="en-US" altLang="en-US" dirty="0"/>
          </a:p>
          <a:p>
            <a:pPr marL="457200" indent="-457200">
              <a:lnSpc>
                <a:spcPct val="70000"/>
              </a:lnSpc>
              <a:spcBef>
                <a:spcPts val="300"/>
              </a:spcBef>
              <a:spcAft>
                <a:spcPts val="600"/>
              </a:spcAft>
              <a:buFont typeface="Arial" panose="020B0604020202020204" pitchFamily="34" charset="0"/>
              <a:buChar char="•"/>
              <a:defRPr/>
            </a:pPr>
            <a:r>
              <a:rPr lang="en-US" dirty="0"/>
              <a:t>Issues Tracking: </a:t>
            </a:r>
            <a:r>
              <a:rPr lang="en-US" b="0" dirty="0">
                <a:hlinkClick r:id="rId3"/>
              </a:rPr>
              <a:t>11-21/0332r37</a:t>
            </a:r>
            <a:endParaRPr lang="en-US" b="0" dirty="0"/>
          </a:p>
          <a:p>
            <a:pPr marL="457200" indent="-457200">
              <a:lnSpc>
                <a:spcPct val="70000"/>
              </a:lnSpc>
              <a:spcBef>
                <a:spcPts val="300"/>
              </a:spcBef>
              <a:spcAft>
                <a:spcPts val="600"/>
              </a:spcAft>
              <a:buFont typeface="Arial" panose="020B0604020202020204" pitchFamily="34" charset="0"/>
              <a:buChar char="•"/>
              <a:defRPr/>
            </a:pPr>
            <a:r>
              <a:rPr lang="en-US" dirty="0"/>
              <a:t>Results of Comment Collection on D0.2: </a:t>
            </a:r>
            <a:r>
              <a:rPr lang="en-US" sz="2400" dirty="0">
                <a:hlinkClick r:id="rId4"/>
              </a:rPr>
              <a:t>11-22/0973r1</a:t>
            </a:r>
            <a:endParaRPr lang="en-US" dirty="0"/>
          </a:p>
          <a:p>
            <a:pPr marL="857250" lvl="1" indent="-457200">
              <a:lnSpc>
                <a:spcPct val="70000"/>
              </a:lnSpc>
              <a:spcBef>
                <a:spcPts val="300"/>
              </a:spcBef>
              <a:spcAft>
                <a:spcPts val="600"/>
              </a:spcAft>
              <a:buFont typeface="Arial" panose="020B0604020202020204" pitchFamily="34" charset="0"/>
              <a:buChar char="•"/>
              <a:defRPr/>
            </a:pPr>
            <a:r>
              <a:rPr lang="en-US" dirty="0"/>
              <a:t>Comment resolutions</a:t>
            </a:r>
          </a:p>
          <a:p>
            <a:pPr marL="457200" indent="-457200">
              <a:lnSpc>
                <a:spcPct val="70000"/>
              </a:lnSpc>
              <a:spcBef>
                <a:spcPts val="300"/>
              </a:spcBef>
              <a:spcAft>
                <a:spcPts val="600"/>
              </a:spcAft>
              <a:buFont typeface="Arial" panose="020B0604020202020204" pitchFamily="34" charset="0"/>
              <a:buChar char="•"/>
              <a:defRPr/>
            </a:pPr>
            <a:r>
              <a:rPr lang="en-US"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dirty="0"/>
              <a:t>Way forward to D1.0 (slide 23)</a:t>
            </a:r>
          </a:p>
          <a:p>
            <a:pPr marL="457200" indent="-457200">
              <a:lnSpc>
                <a:spcPct val="70000"/>
              </a:lnSpc>
              <a:spcBef>
                <a:spcPts val="300"/>
              </a:spcBef>
              <a:spcAft>
                <a:spcPts val="600"/>
              </a:spcAft>
              <a:buFont typeface="Arial" panose="020B0604020202020204" pitchFamily="34" charset="0"/>
              <a:buChar char="•"/>
              <a:defRPr/>
            </a:pPr>
            <a:r>
              <a:rPr lang="en-US" dirty="0"/>
              <a:t>Respond to Liaison from WBA: </a:t>
            </a:r>
            <a:r>
              <a:rPr lang="en-US" b="0" u="sng" dirty="0">
                <a:hlinkClick r:id="rId5"/>
              </a:rPr>
              <a:t>11-21/0703r0</a:t>
            </a:r>
            <a:r>
              <a:rPr lang="en-US" b="0" dirty="0"/>
              <a:t>, </a:t>
            </a:r>
            <a:r>
              <a:rPr lang="en-US" b="0" dirty="0">
                <a:hlinkClick r:id="rId6"/>
              </a:rPr>
              <a:t>11-21/1141r0</a:t>
            </a:r>
            <a:r>
              <a:rPr lang="en-US" b="0" dirty="0"/>
              <a:t>, </a:t>
            </a:r>
            <a:r>
              <a:rPr lang="en-US" b="0" dirty="0">
                <a:hlinkClick r:id="rId7"/>
              </a:rPr>
              <a:t>11-22/0668r0</a:t>
            </a:r>
            <a:r>
              <a:rPr lang="en-US" b="0" dirty="0"/>
              <a:t>, </a:t>
            </a:r>
            <a:r>
              <a:rPr lang="en-US" b="0" dirty="0">
                <a:hlinkClick r:id="rId8"/>
              </a:rPr>
              <a:t>11-22/0653r0</a:t>
            </a:r>
            <a:r>
              <a:rPr lang="en-US" b="0" dirty="0"/>
              <a:t> </a:t>
            </a:r>
          </a:p>
          <a:p>
            <a:pPr marL="457200" indent="-457200">
              <a:lnSpc>
                <a:spcPct val="70000"/>
              </a:lnSpc>
              <a:spcBef>
                <a:spcPts val="300"/>
              </a:spcBef>
              <a:spcAft>
                <a:spcPts val="600"/>
              </a:spcAft>
              <a:buFont typeface="Arial" panose="020B0604020202020204" pitchFamily="34" charset="0"/>
              <a:buChar char="•"/>
              <a:defRPr/>
            </a:pPr>
            <a:r>
              <a:rPr lang="en-US" dirty="0"/>
              <a:t>Next steps</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209800" y="609600"/>
            <a:ext cx="7772400" cy="533400"/>
          </a:xfrm>
        </p:spPr>
        <p:txBody>
          <a:bodyPr/>
          <a:lstStyle/>
          <a:p>
            <a:pPr eaLnBrk="1" hangingPunct="1"/>
            <a:r>
              <a:rPr lang="en-US" altLang="en-US" dirty="0"/>
              <a:t> Secretary confirmation Motion</a:t>
            </a:r>
          </a:p>
        </p:txBody>
      </p:sp>
      <p:sp>
        <p:nvSpPr>
          <p:cNvPr id="11267" name="Rectangle 3"/>
          <p:cNvSpPr>
            <a:spLocks noGrp="1" noChangeArrowheads="1"/>
          </p:cNvSpPr>
          <p:nvPr>
            <p:ph idx="1"/>
          </p:nvPr>
        </p:nvSpPr>
        <p:spPr>
          <a:xfrm>
            <a:off x="1866900" y="1219200"/>
            <a:ext cx="8458200" cy="5257800"/>
          </a:xfrm>
        </p:spPr>
        <p:txBody>
          <a:bodyPr/>
          <a:lstStyle/>
          <a:p>
            <a:pPr marL="0" indent="0">
              <a:lnSpc>
                <a:spcPct val="90000"/>
              </a:lnSpc>
              <a:spcBef>
                <a:spcPts val="300"/>
              </a:spcBef>
              <a:defRPr/>
            </a:pPr>
            <a:r>
              <a:rPr lang="en-US" sz="2800" dirty="0"/>
              <a:t>Motion: Confirm Peter Yee TGbh Secretary (in addition to Vice Chair)</a:t>
            </a:r>
          </a:p>
          <a:p>
            <a:pPr marL="0" indent="0">
              <a:lnSpc>
                <a:spcPct val="90000"/>
              </a:lnSpc>
              <a:spcBef>
                <a:spcPts val="300"/>
              </a:spcBef>
              <a:defRPr/>
            </a:pPr>
            <a:endParaRPr lang="en-US" sz="2800" dirty="0"/>
          </a:p>
          <a:p>
            <a:pPr>
              <a:lnSpc>
                <a:spcPct val="80000"/>
              </a:lnSpc>
            </a:pPr>
            <a:r>
              <a:rPr lang="en-US" altLang="en-US" dirty="0"/>
              <a:t>Moved: Joseph Levy</a:t>
            </a:r>
          </a:p>
          <a:p>
            <a:pPr>
              <a:lnSpc>
                <a:spcPct val="80000"/>
              </a:lnSpc>
            </a:pPr>
            <a:r>
              <a:rPr lang="en-US" altLang="en-US" dirty="0"/>
              <a:t>Seconded: Lei Wang</a:t>
            </a:r>
          </a:p>
          <a:p>
            <a:pPr>
              <a:lnSpc>
                <a:spcPct val="80000"/>
              </a:lnSpc>
            </a:pPr>
            <a:r>
              <a:rPr lang="en-US" altLang="en-US" dirty="0"/>
              <a:t>Result: UC</a:t>
            </a:r>
          </a:p>
          <a:p>
            <a:pPr marL="0" indent="0">
              <a:lnSpc>
                <a:spcPct val="90000"/>
              </a:lnSpc>
              <a:spcBef>
                <a:spcPts val="300"/>
              </a:spcBef>
              <a:defRPr/>
            </a:pPr>
            <a:endParaRPr lang="en-US" dirty="0"/>
          </a:p>
          <a:p>
            <a:pPr marL="0" indent="0">
              <a:lnSpc>
                <a:spcPct val="90000"/>
              </a:lnSpc>
              <a:spcBef>
                <a:spcPts val="300"/>
              </a:spcBef>
              <a:defRPr/>
            </a:pPr>
            <a:endParaRPr lang="en-US" dirty="0"/>
          </a:p>
          <a:p>
            <a:pPr marL="0" indent="0">
              <a:lnSpc>
                <a:spcPct val="90000"/>
              </a:lnSpc>
              <a:spcBef>
                <a:spcPts val="300"/>
              </a:spcBef>
              <a:defRPr/>
            </a:pPr>
            <a:endParaRPr lang="en-US" dirty="0"/>
          </a:p>
          <a:p>
            <a:pPr marL="0" indent="0">
              <a:lnSpc>
                <a:spcPct val="90000"/>
              </a:lnSpc>
              <a:spcBef>
                <a:spcPts val="300"/>
              </a:spcBef>
              <a:defRPr/>
            </a:pPr>
            <a:endParaRPr lang="en-US" dirty="0"/>
          </a:p>
          <a:p>
            <a:pPr marL="0" indent="0">
              <a:lnSpc>
                <a:spcPct val="90000"/>
              </a:lnSpc>
              <a:spcBef>
                <a:spcPts val="300"/>
              </a:spcBef>
              <a:defRPr/>
            </a:pPr>
            <a:endParaRPr lang="en-US" dirty="0"/>
          </a:p>
          <a:p>
            <a:pPr marL="0" indent="0">
              <a:lnSpc>
                <a:spcPct val="90000"/>
              </a:lnSpc>
              <a:spcBef>
                <a:spcPts val="300"/>
              </a:spcBef>
              <a:defRPr/>
            </a:pPr>
            <a:endParaRPr lang="en-US" dirty="0"/>
          </a:p>
          <a:p>
            <a:pPr marL="0" indent="0">
              <a:lnSpc>
                <a:spcPct val="90000"/>
              </a:lnSpc>
              <a:spcBef>
                <a:spcPts val="300"/>
              </a:spcBef>
              <a:defRPr/>
            </a:pPr>
            <a:r>
              <a:rPr lang="en-US" dirty="0"/>
              <a:t>Note: </a:t>
            </a:r>
            <a:r>
              <a:rPr lang="en-US" sz="2400" dirty="0"/>
              <a:t>Secretary is appointed by TG Chair, confirmed by TG motion</a:t>
            </a:r>
          </a:p>
          <a:p>
            <a:pPr marL="0" indent="0">
              <a:lnSpc>
                <a:spcPct val="90000"/>
              </a:lnSpc>
              <a:spcBef>
                <a:spcPts val="300"/>
              </a:spcBef>
              <a:defRPr/>
            </a:pPr>
            <a:endParaRPr lang="en-US" dirty="0"/>
          </a:p>
          <a:p>
            <a:pPr marL="342900" lvl="1" indent="-342900">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6502508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sz="2600" dirty="0">
                <a:solidFill>
                  <a:schemeClr val="tx1"/>
                </a:solidFill>
                <a:hlinkClick r:id="rId3"/>
              </a:rPr>
              <a:t>11-22/0955r0</a:t>
            </a:r>
            <a:r>
              <a:rPr lang="en-US" altLang="en-US" sz="2600" dirty="0">
                <a:solidFill>
                  <a:schemeClr val="tx1"/>
                </a:solidFill>
              </a:rPr>
              <a:t> – Pre-association and Probes in TGbh (Graham Smith) presented July 12</a:t>
            </a:r>
          </a:p>
          <a:p>
            <a:pPr marL="457200" indent="-457200">
              <a:lnSpc>
                <a:spcPct val="90000"/>
              </a:lnSpc>
              <a:spcBef>
                <a:spcPts val="0"/>
              </a:spcBef>
              <a:spcAft>
                <a:spcPts val="300"/>
              </a:spcAft>
              <a:buFont typeface="Arial" panose="020B0604020202020204" pitchFamily="34" charset="0"/>
              <a:buChar char="•"/>
              <a:defRPr/>
            </a:pPr>
            <a:r>
              <a:rPr lang="en-US" altLang="en-US" sz="2600" dirty="0">
                <a:solidFill>
                  <a:schemeClr val="tx1"/>
                </a:solidFill>
                <a:hlinkClick r:id="rId4"/>
              </a:rPr>
              <a:t>11-22/1084r0</a:t>
            </a:r>
            <a:r>
              <a:rPr lang="en-US" altLang="en-US" sz="2600" dirty="0">
                <a:solidFill>
                  <a:schemeClr val="tx1"/>
                </a:solidFill>
              </a:rPr>
              <a:t> – STA ID opt-in (Sid Thakur) presented July 13</a:t>
            </a:r>
          </a:p>
          <a:p>
            <a:pPr marL="457200" indent="-457200">
              <a:lnSpc>
                <a:spcPct val="90000"/>
              </a:lnSpc>
              <a:spcBef>
                <a:spcPts val="0"/>
              </a:spcBef>
              <a:spcAft>
                <a:spcPts val="300"/>
              </a:spcAft>
              <a:buFont typeface="Arial" panose="020B0604020202020204" pitchFamily="34" charset="0"/>
              <a:buChar char="•"/>
              <a:defRPr/>
            </a:pPr>
            <a:r>
              <a:rPr lang="en-US" altLang="en-US" sz="2600" dirty="0">
                <a:solidFill>
                  <a:schemeClr val="tx1"/>
                </a:solidFill>
                <a:hlinkClick r:id="rId5"/>
              </a:rPr>
              <a:t>11-22/0832r2</a:t>
            </a:r>
            <a:r>
              <a:rPr lang="en-US" altLang="en-US" sz="2600" dirty="0">
                <a:solidFill>
                  <a:schemeClr val="tx1"/>
                </a:solidFill>
              </a:rPr>
              <a:t> – Opt-in verbiage (Kurt Lumbatis) presented July 13</a:t>
            </a:r>
          </a:p>
          <a:p>
            <a:pPr marL="457200" indent="-457200">
              <a:lnSpc>
                <a:spcPct val="90000"/>
              </a:lnSpc>
              <a:spcBef>
                <a:spcPts val="0"/>
              </a:spcBef>
              <a:spcAft>
                <a:spcPts val="300"/>
              </a:spcAft>
              <a:buFont typeface="Arial" panose="020B0604020202020204" pitchFamily="34" charset="0"/>
              <a:buChar char="•"/>
              <a:defRPr/>
            </a:pPr>
            <a:endParaRPr lang="en-US" altLang="en-US" sz="2600" dirty="0">
              <a:solidFill>
                <a:schemeClr val="tx1"/>
              </a:solidFill>
              <a:hlinkClick r:id="rId3"/>
            </a:endParaRPr>
          </a:p>
          <a:p>
            <a:pPr marL="457200" indent="-457200">
              <a:lnSpc>
                <a:spcPct val="90000"/>
              </a:lnSpc>
              <a:spcBef>
                <a:spcPts val="0"/>
              </a:spcBef>
              <a:spcAft>
                <a:spcPts val="300"/>
              </a:spcAft>
              <a:buFont typeface="Arial" panose="020B0604020202020204" pitchFamily="34" charset="0"/>
              <a:buChar char="•"/>
              <a:defRPr/>
            </a:pPr>
            <a:r>
              <a:rPr lang="en-US" altLang="en-US" sz="2600" dirty="0">
                <a:solidFill>
                  <a:schemeClr val="tx1"/>
                </a:solidFill>
                <a:hlinkClick r:id="rId6"/>
              </a:rPr>
              <a:t>11-22/0928r1</a:t>
            </a:r>
            <a:r>
              <a:rPr lang="en-US" altLang="en-US" sz="26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600" dirty="0">
                <a:solidFill>
                  <a:schemeClr val="tx1"/>
                </a:solidFill>
                <a:hlinkClick r:id="rId7"/>
              </a:rPr>
              <a:t>11-22/0925r2</a:t>
            </a:r>
            <a:r>
              <a:rPr lang="en-US" altLang="en-US" sz="26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endParaRPr lang="en-US" altLang="en-US" sz="2600" dirty="0">
              <a:solidFill>
                <a:schemeClr val="tx1"/>
              </a:solidFill>
              <a:hlinkClick r:id="rId8"/>
            </a:endParaRPr>
          </a:p>
          <a:p>
            <a:pPr marL="457200" indent="-457200">
              <a:lnSpc>
                <a:spcPct val="90000"/>
              </a:lnSpc>
              <a:spcBef>
                <a:spcPts val="0"/>
              </a:spcBef>
              <a:spcAft>
                <a:spcPts val="300"/>
              </a:spcAft>
              <a:buFont typeface="Arial" panose="020B0604020202020204" pitchFamily="34" charset="0"/>
              <a:buChar char="•"/>
              <a:defRPr/>
            </a:pPr>
            <a:r>
              <a:rPr lang="en-US" altLang="en-US" sz="2600" dirty="0">
                <a:solidFill>
                  <a:schemeClr val="tx1"/>
                </a:solidFill>
                <a:hlinkClick r:id="rId8"/>
              </a:rPr>
              <a:t>11-22/1069r1</a:t>
            </a:r>
            <a:r>
              <a:rPr lang="en-US" altLang="en-US" sz="2600" dirty="0">
                <a:solidFill>
                  <a:schemeClr val="tx1"/>
                </a:solidFill>
              </a:rPr>
              <a:t> – Resolution of a few comments (Dan Harkins)</a:t>
            </a:r>
          </a:p>
          <a:p>
            <a:pPr marL="457200" indent="-457200">
              <a:lnSpc>
                <a:spcPct val="90000"/>
              </a:lnSpc>
              <a:spcBef>
                <a:spcPts val="0"/>
              </a:spcBef>
              <a:spcAft>
                <a:spcPts val="300"/>
              </a:spcAft>
              <a:buFont typeface="Arial" panose="020B0604020202020204" pitchFamily="34" charset="0"/>
              <a:buChar char="•"/>
              <a:defRPr/>
            </a:pPr>
            <a:r>
              <a:rPr lang="en-US" altLang="en-US" sz="2600" dirty="0">
                <a:solidFill>
                  <a:schemeClr val="tx1"/>
                </a:solidFill>
                <a:hlinkClick r:id="rId9"/>
              </a:rPr>
              <a:t>11-22/1078r0</a:t>
            </a:r>
            <a:r>
              <a:rPr lang="en-US" altLang="en-US" sz="2600" dirty="0">
                <a:solidFill>
                  <a:schemeClr val="tx1"/>
                </a:solidFill>
              </a:rPr>
              <a:t> – Device ID indication (Jouni Malinen)</a:t>
            </a:r>
          </a:p>
          <a:p>
            <a:pPr marL="457200" indent="-457200">
              <a:lnSpc>
                <a:spcPct val="90000"/>
              </a:lnSpc>
              <a:spcBef>
                <a:spcPts val="0"/>
              </a:spcBef>
              <a:spcAft>
                <a:spcPts val="300"/>
              </a:spcAft>
              <a:buFont typeface="Arial" panose="020B0604020202020204" pitchFamily="34" charset="0"/>
              <a:buChar char="•"/>
              <a:defRPr/>
            </a:pPr>
            <a:r>
              <a:rPr lang="en-US" altLang="en-US" sz="2600" dirty="0">
                <a:solidFill>
                  <a:schemeClr val="tx1"/>
                </a:solidFill>
                <a:hlinkClick r:id="rId10"/>
              </a:rPr>
              <a:t>11-22/1082r0</a:t>
            </a:r>
            <a:r>
              <a:rPr lang="en-US" altLang="en-US" sz="2600" dirty="0">
                <a:solidFill>
                  <a:schemeClr val="tx1"/>
                </a:solidFill>
              </a:rPr>
              <a:t> – CR for Device ID generated by network (Jay Yang)</a:t>
            </a:r>
          </a:p>
          <a:p>
            <a:pPr marL="457200" indent="-457200">
              <a:lnSpc>
                <a:spcPct val="90000"/>
              </a:lnSpc>
              <a:spcBef>
                <a:spcPts val="0"/>
              </a:spcBef>
              <a:spcAft>
                <a:spcPts val="300"/>
              </a:spcAft>
              <a:buFont typeface="Arial" panose="020B0604020202020204" pitchFamily="34" charset="0"/>
              <a:buChar char="•"/>
              <a:defRPr/>
            </a:pPr>
            <a:r>
              <a:rPr lang="en-US" altLang="en-US" sz="2600" dirty="0">
                <a:solidFill>
                  <a:schemeClr val="tx1"/>
                </a:solidFill>
                <a:hlinkClick r:id="rId11"/>
              </a:rPr>
              <a:t>11-22/1079r1</a:t>
            </a:r>
            <a:r>
              <a:rPr lang="en-US" altLang="en-US" sz="2600" dirty="0">
                <a:solidFill>
                  <a:schemeClr val="tx1"/>
                </a:solidFill>
              </a:rPr>
              <a:t> – CR for STA-generated ID (Jay Yang)</a:t>
            </a:r>
          </a:p>
          <a:p>
            <a:pPr marL="457200" indent="-457200">
              <a:lnSpc>
                <a:spcPct val="90000"/>
              </a:lnSpc>
              <a:spcBef>
                <a:spcPts val="0"/>
              </a:spcBef>
              <a:spcAft>
                <a:spcPts val="300"/>
              </a:spcAft>
              <a:buFont typeface="Arial" panose="020B0604020202020204" pitchFamily="34" charset="0"/>
              <a:buChar char="•"/>
              <a:defRPr/>
            </a:pPr>
            <a:r>
              <a:rPr lang="en-US" altLang="en-US" sz="2600" dirty="0">
                <a:solidFill>
                  <a:schemeClr val="tx1"/>
                </a:solidFill>
              </a:rPr>
              <a:t>Consider: </a:t>
            </a:r>
            <a:r>
              <a:rPr lang="en-US" sz="2600" dirty="0"/>
              <a:t>Open issues from Issues Tracking document </a:t>
            </a:r>
            <a:r>
              <a:rPr lang="en-US" sz="2600" dirty="0">
                <a:hlinkClick r:id="rId12"/>
              </a:rPr>
              <a:t>11-22/0435r2</a:t>
            </a:r>
            <a:r>
              <a:rPr lang="en-US" sz="2600" dirty="0"/>
              <a:t> </a:t>
            </a:r>
          </a:p>
          <a:p>
            <a:pPr marL="0" indent="0">
              <a:lnSpc>
                <a:spcPct val="90000"/>
              </a:lnSpc>
              <a:spcBef>
                <a:spcPts val="0"/>
              </a:spcBef>
              <a:spcAft>
                <a:spcPts val="300"/>
              </a:spcAft>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Straw Poll: Next step – non-AP STA generated ID</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In consideration of CC41 comments on adding a non-AP STA generated identifier:</a:t>
            </a:r>
          </a:p>
          <a:p>
            <a:pPr>
              <a:buFontTx/>
              <a:buChar char="-"/>
            </a:pPr>
            <a:r>
              <a:rPr lang="en-US" b="1" dirty="0"/>
              <a:t>I think this is an important feature, TGbh should continue to work to include an acceptable solution in our amendment</a:t>
            </a:r>
          </a:p>
          <a:p>
            <a:pPr>
              <a:buFontTx/>
              <a:buChar char="-"/>
            </a:pPr>
            <a:r>
              <a:rPr lang="en-US" dirty="0"/>
              <a:t>I am not sure this is that important, but if an acceptable solution can be found, I would consider/don’t object to adding it to the amendment</a:t>
            </a:r>
          </a:p>
          <a:p>
            <a:pPr>
              <a:buFontTx/>
              <a:buChar char="-"/>
            </a:pPr>
            <a:r>
              <a:rPr lang="en-US" b="1" dirty="0"/>
              <a:t>I do not thin</a:t>
            </a:r>
            <a:r>
              <a:rPr lang="en-US" dirty="0"/>
              <a:t>k this needs to be solved, and/or I do not think any solution can be found that will be acceptable, and TGbh should stop discussing it</a:t>
            </a:r>
          </a:p>
          <a:p>
            <a:pPr>
              <a:buFontTx/>
              <a:buChar char="-"/>
            </a:pPr>
            <a:endParaRPr lang="en-US" b="1" dirty="0"/>
          </a:p>
          <a:p>
            <a:pPr>
              <a:buFontTx/>
              <a:buChar char="-"/>
            </a:pPr>
            <a:r>
              <a:rPr lang="en-US" dirty="0"/>
              <a:t>Results: 10-13-6</a:t>
            </a:r>
            <a:endParaRPr lang="en-US" b="1" dirty="0"/>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0689478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1066799"/>
          </a:xfrm>
        </p:spPr>
        <p:txBody>
          <a:bodyPr/>
          <a:lstStyle/>
          <a:p>
            <a:r>
              <a:rPr lang="en-US" dirty="0"/>
              <a:t>Straw Poll: Next step – Pre-association/Not associated cases</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1066800" y="1981200"/>
            <a:ext cx="10361084" cy="4418013"/>
          </a:xfrm>
        </p:spPr>
        <p:txBody>
          <a:bodyPr/>
          <a:lstStyle/>
          <a:p>
            <a:pPr marL="0" indent="0"/>
            <a:r>
              <a:rPr lang="en-US" dirty="0"/>
              <a:t>In consideration of CC41 comments on adding a solution for pre-association and/or non-associated use case(s):</a:t>
            </a:r>
          </a:p>
          <a:p>
            <a:pPr>
              <a:buFontTx/>
              <a:buChar char="-"/>
            </a:pPr>
            <a:r>
              <a:rPr lang="en-US" b="1" dirty="0"/>
              <a:t>I think this is an important feature, TGbh should continue to work to include an acceptable solution in our amendment</a:t>
            </a:r>
          </a:p>
          <a:p>
            <a:pPr>
              <a:buFontTx/>
              <a:buChar char="-"/>
            </a:pPr>
            <a:r>
              <a:rPr lang="en-US" dirty="0"/>
              <a:t>I am not sure this is that important, but if an acceptable solution can be found, I would consider/don’t object to adding it to the amendment</a:t>
            </a:r>
          </a:p>
          <a:p>
            <a:pPr>
              <a:buFontTx/>
              <a:buChar char="-"/>
            </a:pPr>
            <a:r>
              <a:rPr lang="en-US" b="1" dirty="0"/>
              <a:t>I do not thin</a:t>
            </a:r>
            <a:r>
              <a:rPr lang="en-US" dirty="0"/>
              <a:t>k this needs to be solved, and/or I do not think any solution can be found that will be acceptable, and TGbh should stop discussing it</a:t>
            </a:r>
          </a:p>
          <a:p>
            <a:pPr>
              <a:buFontTx/>
              <a:buChar char="-"/>
            </a:pPr>
            <a:endParaRPr lang="en-US" b="1" dirty="0"/>
          </a:p>
          <a:p>
            <a:pPr>
              <a:buFontTx/>
              <a:buChar char="-"/>
            </a:pPr>
            <a:r>
              <a:rPr lang="en-US" dirty="0"/>
              <a:t>Results: 8-10-11</a:t>
            </a:r>
            <a:endParaRPr lang="en-US" b="1" dirty="0"/>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0692680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Discuss status of draft and way forward, based on status as of this session</a:t>
            </a:r>
          </a:p>
          <a:p>
            <a:pPr marL="0" indent="0"/>
            <a:endParaRPr lang="en-US" b="1" dirty="0"/>
          </a:p>
          <a:p>
            <a:pPr marL="0" indent="0"/>
            <a:r>
              <a:rPr lang="en-US" dirty="0"/>
              <a:t>Current draft (D0.2) is posted, on this page </a:t>
            </a:r>
            <a:r>
              <a:rPr lang="en-US" dirty="0">
                <a:hlinkClick r:id="rId2"/>
              </a:rPr>
              <a:t>https://www.ieee802.org/11/private/Draft_Standards/11bh/index.html</a:t>
            </a:r>
            <a:r>
              <a:rPr lang="en-US" dirty="0"/>
              <a:t> </a:t>
            </a:r>
          </a:p>
          <a:p>
            <a:pPr marL="0" indent="0"/>
            <a:endParaRPr lang="en-US" b="1" dirty="0"/>
          </a:p>
          <a:p>
            <a:pPr marL="0" indent="0"/>
            <a:r>
              <a:rPr lang="en-US" dirty="0"/>
              <a:t>Updates this week, to create D0.&lt;x&gt;, approval?</a:t>
            </a:r>
          </a:p>
          <a:p>
            <a:pPr marL="0" indent="0"/>
            <a:endParaRPr lang="en-US" dirty="0"/>
          </a:p>
          <a:p>
            <a:pPr marL="0" indent="0"/>
            <a:r>
              <a:rPr lang="en-US" b="1" dirty="0"/>
              <a:t>D1.0 WG Ballot?</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7730612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a:t>
            </a:r>
            <a:r>
              <a:rPr lang="en-US" sz="3200" dirty="0" err="1"/>
              <a:t>Dx.x</a:t>
            </a:r>
            <a:r>
              <a:rPr lang="en-US" sz="3200" dirty="0"/>
              <a:t>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a:t>
            </a:r>
            <a:r>
              <a:rPr lang="en-US" sz="2800" dirty="0" err="1"/>
              <a:t>Dx.x</a:t>
            </a:r>
            <a:r>
              <a:rPr lang="en-US" sz="2800" dirty="0"/>
              <a:t>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a:t>
            </a:r>
          </a:p>
          <a:p>
            <a:pPr marL="0" indent="0"/>
            <a:r>
              <a:rPr lang="en-GB" altLang="en-US" dirty="0">
                <a:solidFill>
                  <a:schemeClr val="tx1"/>
                </a:solidFill>
              </a:rPr>
              <a:t>Seconded:</a:t>
            </a:r>
          </a:p>
          <a:p>
            <a:pPr marL="0" indent="0"/>
            <a:r>
              <a:rPr lang="en-GB" altLang="en-US" dirty="0">
                <a:solidFill>
                  <a:schemeClr val="tx1"/>
                </a:solidFill>
              </a:rPr>
              <a:t>Results:</a:t>
            </a: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36518667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Sept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Sept session:</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Dates to avoid?  US Memorial Day, US July 4</a:t>
            </a:r>
          </a:p>
          <a:p>
            <a:pPr marL="457200" indent="-457200">
              <a:buFont typeface="Arial" panose="020B0604020202020204" pitchFamily="34" charset="0"/>
              <a:buChar char="•"/>
            </a:pPr>
            <a:endParaRPr lang="en-US" sz="2800" dirty="0"/>
          </a:p>
          <a:p>
            <a:pPr marL="0" indent="0"/>
            <a:r>
              <a:rPr lang="en-US" sz="2800" dirty="0"/>
              <a:t>Time of day:</a:t>
            </a:r>
          </a:p>
          <a:p>
            <a:pPr marL="457200" indent="-457200">
              <a:buFont typeface="Arial" panose="020B0604020202020204" pitchFamily="34" charset="0"/>
              <a:buChar char="•"/>
            </a:pPr>
            <a:r>
              <a:rPr lang="en-US" sz="2800" dirty="0"/>
              <a:t>Tuesday 10 AM ET (10 pm China, 11pm Japan), 2 </a:t>
            </a:r>
            <a:r>
              <a:rPr lang="en-US" sz="2800" dirty="0" err="1"/>
              <a:t>hrs</a:t>
            </a:r>
            <a:endParaRPr lang="en-US" sz="2800" dirty="0"/>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July 2022 Plenary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Vacant</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t> </a:t>
            </a:r>
            <a:r>
              <a:rPr lang="en-US" sz="3200" b="0" dirty="0">
                <a:hlinkClick r:id="rId3"/>
              </a:rPr>
              <a:t>11-21/0332r37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33</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802 wireless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74474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24281</TotalTime>
  <Words>3249</Words>
  <Application>Microsoft Office PowerPoint</Application>
  <PresentationFormat>Widescreen</PresentationFormat>
  <Paragraphs>369</Paragraphs>
  <Slides>33</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0" baseType="lpstr">
      <vt:lpstr>Arial</vt:lpstr>
      <vt:lpstr>Calibri</vt:lpstr>
      <vt:lpstr>Helvetica</vt:lpstr>
      <vt:lpstr>Monotype Sorts</vt:lpstr>
      <vt:lpstr>Times New Roman</vt:lpstr>
      <vt:lpstr>Office Theme</vt:lpstr>
      <vt:lpstr>Document</vt:lpstr>
      <vt:lpstr>TGbh-agenda-2022-July-Plenary</vt:lpstr>
      <vt:lpstr>Abstract</vt:lpstr>
      <vt:lpstr>IEEE 802.11 TGbh   Randomized and Changing MAC Addresses (RCM)</vt:lpstr>
      <vt:lpstr>Registration for the July 802.11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12 July 2022, 13:30-15:30 ET</vt:lpstr>
      <vt:lpstr>Approve prior TGbh minutes</vt:lpstr>
      <vt:lpstr>Timeline</vt:lpstr>
      <vt:lpstr>TGbh Agenda – 13 July 2022, 8:00-10:00 ET</vt:lpstr>
      <vt:lpstr>TGbh Agenda – 14 July 2022, 13:30-15:30 ET</vt:lpstr>
      <vt:lpstr> Secretary confirmation Motion</vt:lpstr>
      <vt:lpstr>Contributions</vt:lpstr>
      <vt:lpstr>Straw Poll: Next step – non-AP STA generated ID</vt:lpstr>
      <vt:lpstr>Straw Poll: Next step – Pre-association/Not associated cases</vt:lpstr>
      <vt:lpstr>Way forward</vt:lpstr>
      <vt:lpstr>Motion X – Dx.x update</vt:lpstr>
      <vt:lpstr>Motion X - TGbh initial WG ballot</vt:lpstr>
      <vt:lpstr>Sept plenary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292</cp:revision>
  <cp:lastPrinted>1601-01-01T00:00:00Z</cp:lastPrinted>
  <dcterms:created xsi:type="dcterms:W3CDTF">2021-01-26T19:12:38Z</dcterms:created>
  <dcterms:modified xsi:type="dcterms:W3CDTF">2022-07-13T13:47:50Z</dcterms:modified>
</cp:coreProperties>
</file>