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65" r:id="rId3"/>
    <p:sldId id="250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2505" r:id="rId29"/>
    <p:sldId id="2507" r:id="rId30"/>
    <p:sldId id="2508" r:id="rId31"/>
    <p:sldId id="679" r:id="rId32"/>
    <p:sldId id="680" r:id="rId33"/>
    <p:sldId id="686" r:id="rId34"/>
    <p:sldId id="2372" r:id="rId35"/>
    <p:sldId id="476" r:id="rId36"/>
    <p:sldId id="2509" r:id="rId37"/>
    <p:sldId id="2510" r:id="rId38"/>
    <p:sldId id="687" r:id="rId39"/>
    <p:sldId id="688" r:id="rId40"/>
    <p:sldId id="2375" r:id="rId41"/>
    <p:sldId id="2376" r:id="rId42"/>
    <p:sldId id="2400" r:id="rId43"/>
    <p:sldId id="2391" r:id="rId44"/>
    <p:sldId id="2512" r:id="rId45"/>
    <p:sldId id="2511" r:id="rId46"/>
    <p:sldId id="2513" r:id="rId47"/>
    <p:sldId id="709" r:id="rId48"/>
    <p:sldId id="315" r:id="rId49"/>
    <p:sldId id="312" r:id="rId50"/>
    <p:sldId id="318" r:id="rId51"/>
    <p:sldId id="472" r:id="rId52"/>
    <p:sldId id="473" r:id="rId53"/>
    <p:sldId id="474" r:id="rId54"/>
    <p:sldId id="480" r:id="rId55"/>
    <p:sldId id="259" r:id="rId56"/>
    <p:sldId id="260" r:id="rId57"/>
    <p:sldId id="261"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0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uly 11th - July IEEE Hybrid Plenary meeting" id="{DE843586-E506-4D30-A655-52B441F0114A}">
          <p14:sldIdLst>
            <p14:sldId id="690"/>
            <p14:sldId id="694"/>
            <p14:sldId id="2505"/>
            <p14:sldId id="2507"/>
            <p14:sldId id="2508"/>
            <p14:sldId id="679"/>
            <p14:sldId id="680"/>
          </p14:sldIdLst>
        </p14:section>
        <p14:section name="July 12th - July IEEE Hybrid Plenary meeting" id="{347EDFAB-725B-4685-8406-804F1F654820}">
          <p14:sldIdLst>
            <p14:sldId id="686"/>
            <p14:sldId id="2372"/>
            <p14:sldId id="476"/>
            <p14:sldId id="2509"/>
            <p14:sldId id="2510"/>
            <p14:sldId id="687"/>
            <p14:sldId id="688"/>
          </p14:sldIdLst>
        </p14:section>
        <p14:section name="July 14th - July IEEE meeting" id="{2BDBDE46-E33B-430D-B7B5-FEE63CD1AC95}">
          <p14:sldIdLst>
            <p14:sldId id="2375"/>
            <p14:sldId id="2376"/>
            <p14:sldId id="2400"/>
            <p14:sldId id="2391"/>
            <p14:sldId id="2512"/>
            <p14:sldId id="2511"/>
            <p14:sldId id="2513"/>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09" autoAdjust="0"/>
    <p:restoredTop sz="96807" autoAdjust="0"/>
  </p:normalViewPr>
  <p:slideViewPr>
    <p:cSldViewPr>
      <p:cViewPr varScale="1">
        <p:scale>
          <a:sx n="109" d="100"/>
          <a:sy n="109" d="100"/>
        </p:scale>
        <p:origin x="132" y="13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14</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9517-4A2E-AB28-F45B91F34A41}"/>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24</c:v>
                </c:pt>
                <c:pt idx="1">
                  <c:v>2</c:v>
                </c:pt>
                <c:pt idx="2">
                  <c:v>27</c:v>
                </c:pt>
              </c:numCache>
            </c:numRef>
          </c:val>
          <c:extLst>
            <c:ext xmlns:c16="http://schemas.microsoft.com/office/drawing/2014/chart" uri="{C3380CC4-5D6E-409C-BE32-E72D297353CC}">
              <c16:uniqueId val="{00000001-9517-4A2E-AB28-F45B91F34A41}"/>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217059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802.11-22/841r4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093-00-00az-resolutions-for-5-technical-cids-in-sa1-8000.docx" TargetMode="External"/><Relationship Id="rId2" Type="http://schemas.openxmlformats.org/officeDocument/2006/relationships/hyperlink" Target="https://mentor.ieee.org/802.11/dcn/22/11-22-0946-01-00az-cid-resolution-status-for-tgaz-sa1-8000.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99-00-00az-sab1-recirc1-cr.docx" TargetMode="External"/><Relationship Id="rId4" Type="http://schemas.openxmlformats.org/officeDocument/2006/relationships/hyperlink" Target="https://mentor.ieee.org/802.11/dcn/22/11-22-1085-00-00az-resolutions-for-20-editorial-cids-in-sa1-8000.xlsx"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38-01-00az-comment-resolution-cid-8008-8009.docx" TargetMode="External"/><Relationship Id="rId2" Type="http://schemas.openxmlformats.org/officeDocument/2006/relationships/hyperlink" Target="https://mentor.ieee.org/802.11/dcn/22/11-22-1022-01-00az-comment-resolution-sa1-8000s-part1.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2022-08-07</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42"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July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Hybrid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Review proposals on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40106752"/>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11-22-1075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8000s - Part 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(Assaf Kasher)</a:t>
            </a:r>
          </a:p>
          <a:p>
            <a:pPr algn="just">
              <a:spcBef>
                <a:spcPct val="20000"/>
              </a:spcBef>
              <a:buFontTx/>
              <a:buChar char="•"/>
            </a:pPr>
            <a:r>
              <a:rPr lang="en-US" altLang="en-US" sz="1600" b="0" dirty="0"/>
              <a:t>Presentation of 11-22-1070 320MHz ranging</a:t>
            </a:r>
          </a:p>
          <a:p>
            <a:pPr algn="just">
              <a:spcBef>
                <a:spcPct val="20000"/>
              </a:spcBef>
              <a:buFontTx/>
              <a:buChar char="•"/>
            </a:pPr>
            <a:r>
              <a:rPr lang="en-US" sz="1600" b="0" dirty="0"/>
              <a:t>Review CR submissions:</a:t>
            </a:r>
          </a:p>
          <a:p>
            <a:pPr lvl="1" algn="just">
              <a:spcBef>
                <a:spcPct val="20000"/>
              </a:spcBef>
              <a:buFontTx/>
              <a:buChar char="•"/>
            </a:pPr>
            <a:r>
              <a:rPr lang="en-US" sz="1200" dirty="0"/>
              <a:t>11-22-1071 - SA2 comment resolution for two cids (Ali Raissinia)</a:t>
            </a:r>
          </a:p>
          <a:p>
            <a:pPr lvl="1" algn="just">
              <a:spcBef>
                <a:spcPct val="20000"/>
              </a:spcBef>
              <a:buFontTx/>
              <a:buChar char="•"/>
            </a:pPr>
            <a:r>
              <a:rPr lang="en-US" sz="1200" dirty="0"/>
              <a:t>11-22-1075-00-00az-comment-resolution-SA1 8000s - Part 2</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7778865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D5.0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Conducted 1</a:t>
            </a:r>
            <a:r>
              <a:rPr lang="en-US" baseline="30000" dirty="0"/>
              <a:t>st</a:t>
            </a:r>
            <a:r>
              <a:rPr lang="en-US" dirty="0"/>
              <a:t> SA ballot recirculation.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14 Technical/General comments (see figure).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Total: 65</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Technical: 36</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General: 2</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Editorial: 27</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75DF5-D019-CB53-2E69-8F11220C64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7BCB2D-E199-71B9-58C9-8A70221C62F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815D130-2A21-AD3F-2F2A-4D8C476AC9C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02FE869-8BC8-D86C-D233-D772CF756F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5DF8942-BE0F-AF08-722F-0CCC0D1A502C}"/>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10619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SA2 comment resolution status?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2"/>
              </a:rPr>
              <a:t>https://mentor.ieee.org/802.11/dcn/22/11-22-0946-01-00az-cid-resolution-status-for-tgaz-sa1-8000.xlsx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algn="just">
              <a:spcBef>
                <a:spcPct val="20000"/>
              </a:spcBef>
              <a:buFontTx/>
              <a:buChar char="•"/>
            </a:pPr>
            <a:endParaRPr lang="en-US" altLang="en-US" sz="1600" b="0" dirty="0"/>
          </a:p>
          <a:p>
            <a:pPr algn="just">
              <a:spcBef>
                <a:spcPct val="20000"/>
              </a:spcBef>
              <a:buFontTx/>
              <a:buChar char="•"/>
            </a:pPr>
            <a:r>
              <a:rPr lang="en-US" sz="1600" b="0" dirty="0"/>
              <a:t>Review CR submissions: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3"/>
              </a:rPr>
              <a:t>https://mentor.ieee.org/802.11/dcn/22/11-22-1093-00-00az-resolutions-for-5-technical-cids-in-sa1-8000.docx</a:t>
            </a:r>
            <a:r>
              <a:rPr lang="en-US" sz="1800" u="sng" dirty="0">
                <a:solidFill>
                  <a:srgbClr val="0000FF"/>
                </a:solidFill>
                <a:effectLst/>
                <a:latin typeface="Calibri" panose="020F0502020204030204" pitchFamily="34" charset="0"/>
                <a:ea typeface="Times New Roman" panose="02020603050405020304" pitchFamily="18" charset="0"/>
              </a:rPr>
              <a:t> (</a:t>
            </a:r>
            <a:r>
              <a:rPr lang="en-US" sz="1800" u="sng" dirty="0" err="1">
                <a:solidFill>
                  <a:srgbClr val="0000FF"/>
                </a:solidFill>
                <a:effectLst/>
                <a:latin typeface="Calibri" panose="020F0502020204030204" pitchFamily="34" charset="0"/>
                <a:ea typeface="Times New Roman" panose="02020603050405020304" pitchFamily="18" charset="0"/>
              </a:rPr>
              <a:t>roy</a:t>
            </a:r>
            <a:r>
              <a:rPr lang="en-US" sz="1800" u="sng" dirty="0">
                <a:solidFill>
                  <a:srgbClr val="0000FF"/>
                </a:solidFill>
                <a:effectLst/>
                <a:latin typeface="Calibri" panose="020F0502020204030204" pitchFamily="34" charset="0"/>
                <a:ea typeface="Times New Roman" panose="02020603050405020304" pitchFamily="18" charset="0"/>
              </a:rPr>
              <a:t> want)</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4"/>
              </a:rPr>
              <a:t>https://mentor.ieee.org/802.11/dcn/22/11-22-1085-00-00az-resolutions-for-20-editorial-cids-in-sa1-8000.xlsx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lvl="1" algn="just">
              <a:spcBef>
                <a:spcPct val="20000"/>
              </a:spcBef>
              <a:buFontTx/>
              <a:buChar char="•"/>
            </a:pPr>
            <a:r>
              <a:rPr lang="en-US" sz="1800" u="sng" dirty="0">
                <a:solidFill>
                  <a:srgbClr val="0000FF"/>
                </a:solidFill>
                <a:latin typeface="Calibri" panose="020F0502020204030204" pitchFamily="34" charset="0"/>
                <a:hlinkClick r:id="rId5"/>
              </a:rPr>
              <a:t>https://mentor.ieee.org/802.11/dcn/22/11-22-1099-00-00az-sab1-recirc1-cr.docx</a:t>
            </a:r>
            <a:endParaRPr lang="en-US" sz="1800" u="sng" dirty="0">
              <a:solidFill>
                <a:srgbClr val="0000FF"/>
              </a:solidFill>
              <a:latin typeface="Calibri" panose="020F0502020204030204" pitchFamily="34" charset="0"/>
            </a:endParaRPr>
          </a:p>
          <a:p>
            <a:pPr algn="just">
              <a:spcBef>
                <a:spcPct val="20000"/>
              </a:spcBef>
              <a:buFontTx/>
              <a:buChar char="•"/>
            </a:pPr>
            <a:r>
              <a:rPr lang="en-US" b="0" dirty="0" err="1">
                <a:solidFill>
                  <a:srgbClr val="0000FF"/>
                </a:solidFill>
                <a:latin typeface="Calibri" panose="020F0502020204030204" pitchFamily="34" charset="0"/>
              </a:rPr>
              <a:t>AoB</a:t>
            </a:r>
            <a:endParaRPr lang="en-US"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6318451"/>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11-22-0946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r>
                        <a:rPr lang="en-US" sz="1400" kern="1200" dirty="0">
                          <a:solidFill>
                            <a:schemeClr val="dk1"/>
                          </a:solidFill>
                          <a:latin typeface="+mn-lt"/>
                          <a:ea typeface="+mn-ea"/>
                          <a:cs typeface="+mn-cs"/>
                        </a:rPr>
                        <a:t>cid-resolution-status-for-tgaz-sa1-8000</a:t>
                      </a:r>
                    </a:p>
                  </a:txBody>
                  <a:tcPr marT="45712" marB="45712"/>
                </a:tc>
                <a:tc>
                  <a:txBody>
                    <a:bodyPr/>
                    <a:lstStyle/>
                    <a:p>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4"/>
                  </a:ext>
                </a:extLst>
              </a:tr>
              <a:tr h="0">
                <a:tc>
                  <a:txBody>
                    <a:bodyPr/>
                    <a:lstStyle/>
                    <a:p>
                      <a:r>
                        <a:rPr lang="en-US" sz="1400" dirty="0"/>
                        <a:t>11-22-1093</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resolutions-for-5-technical-cids-in-sa1-8000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5"/>
                  </a:ext>
                </a:extLst>
              </a:tr>
              <a:tr h="0">
                <a:tc>
                  <a:txBody>
                    <a:bodyPr/>
                    <a:lstStyle/>
                    <a:p>
                      <a:r>
                        <a:rPr lang="en-US" sz="1400" dirty="0"/>
                        <a:t>11-22-1085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resolutions-for-20-editorial-cids-in-sa1-8000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6"/>
                  </a:ext>
                </a:extLst>
              </a:tr>
              <a:tr h="0">
                <a:tc>
                  <a:txBody>
                    <a:bodyPr/>
                    <a:lstStyle/>
                    <a:p>
                      <a:r>
                        <a:rPr lang="en-US" sz="1400" dirty="0"/>
                        <a:t>11-22-1099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sab1-recirc1-cr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2022 Electronic meeting and teleconferences running between the July and Sep.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lvl="1" algn="just">
              <a:spcBef>
                <a:spcPct val="20000"/>
              </a:spcBef>
              <a:buFontTx/>
              <a:buChar char="•"/>
            </a:pPr>
            <a:r>
              <a:rPr lang="en-US" sz="1400" b="0" dirty="0">
                <a:hlinkClick r:id="rId2"/>
              </a:rPr>
              <a:t>https://mentor.ieee.org/802.11/dcn/22/11-22-1022-01-00az-comment-resolution-sa1-8000s-part1.docx</a:t>
            </a:r>
            <a:endParaRPr lang="en-US" sz="1400" dirty="0"/>
          </a:p>
          <a:p>
            <a:pPr lvl="1" algn="just">
              <a:spcBef>
                <a:spcPct val="20000"/>
              </a:spcBef>
              <a:buFontTx/>
              <a:buChar char="•"/>
            </a:pPr>
            <a:r>
              <a:rPr lang="en-US" sz="1400" b="0" dirty="0">
                <a:hlinkClick r:id="rId3"/>
              </a:rPr>
              <a:t>https://mentor.ieee.org/802.11/dcn/22/11-22-1138-01-00az-comment-resolution-cid-8008-8009.docx</a:t>
            </a:r>
            <a:endParaRPr lang="en-US" sz="1400" b="0" dirty="0"/>
          </a:p>
          <a:p>
            <a:pPr lvl="1" algn="just">
              <a:spcBef>
                <a:spcPct val="20000"/>
              </a:spcBef>
              <a:buFontTx/>
              <a:buChar char="•"/>
            </a:pPr>
            <a:r>
              <a:rPr lang="en-US" sz="1400" b="0" dirty="0"/>
              <a:t>https://mentor.ieee.org/802.11/dcn/22/11-22-1106-00-00az-editorial-cid-resolutions-final-batch-in-sa1-8000.docx</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July 20</a:t>
            </a:r>
            <a:r>
              <a:rPr lang="en-US" altLang="en-US" sz="1600" b="0" kern="0" baseline="30000" dirty="0"/>
              <a:t>th</a:t>
            </a:r>
            <a:r>
              <a:rPr lang="en-US" altLang="en-US" sz="1600" b="0" kern="0" dirty="0"/>
              <a:t> 			Wed. 13:00 – 15:00 ET</a:t>
            </a:r>
          </a:p>
          <a:p>
            <a:pPr>
              <a:buFont typeface="Arial" panose="020B0604020202020204" pitchFamily="34" charset="0"/>
              <a:buChar char="•"/>
            </a:pPr>
            <a:r>
              <a:rPr lang="en-US" altLang="en-US" sz="1600" b="0" kern="0" dirty="0"/>
              <a:t>August 3</a:t>
            </a:r>
            <a:r>
              <a:rPr lang="en-US" altLang="en-US" sz="1600" b="0" kern="0" baseline="30000" dirty="0"/>
              <a:t>rd*			</a:t>
            </a:r>
            <a:r>
              <a:rPr lang="en-US" altLang="en-US" sz="1600" b="0" kern="0" dirty="0"/>
              <a:t>Wed. 13:00 – 15:00 ET</a:t>
            </a:r>
          </a:p>
          <a:p>
            <a:pPr>
              <a:buFont typeface="Arial" panose="020B0604020202020204" pitchFamily="34" charset="0"/>
              <a:buChar char="•"/>
            </a:pPr>
            <a:r>
              <a:rPr lang="en-US" altLang="en-US" sz="1600" b="0" kern="0" dirty="0"/>
              <a:t>August 10</a:t>
            </a:r>
            <a:r>
              <a:rPr lang="en-US" altLang="en-US" sz="1600" b="0" kern="0" baseline="30000" dirty="0"/>
              <a:t>th*		</a:t>
            </a:r>
            <a:r>
              <a:rPr lang="en-US" altLang="en-US" sz="1600" b="0" kern="0" dirty="0"/>
              <a:t>Wed. 13:00 – 15:00 ET</a:t>
            </a:r>
          </a:p>
          <a:p>
            <a:pPr>
              <a:buFont typeface="Arial" panose="020B0604020202020204" pitchFamily="34" charset="0"/>
              <a:buChar char="•"/>
            </a:pPr>
            <a:r>
              <a:rPr lang="en-US" altLang="en-US" sz="1600" b="0" kern="0" dirty="0"/>
              <a:t>August 17</a:t>
            </a:r>
            <a:r>
              <a:rPr lang="en-US" altLang="en-US" sz="1600" b="0" kern="0" baseline="30000" dirty="0"/>
              <a:t>th*</a:t>
            </a:r>
            <a:r>
              <a:rPr lang="en-US" altLang="en-US" sz="1600" b="0" kern="0" dirty="0"/>
              <a:t> 		Wed. 13:00 – 15:00 ET</a:t>
            </a:r>
          </a:p>
          <a:p>
            <a:pPr>
              <a:buFont typeface="Arial" panose="020B0604020202020204" pitchFamily="34" charset="0"/>
              <a:buChar char="•"/>
            </a:pPr>
            <a:r>
              <a:rPr lang="en-US" altLang="en-US" sz="1600" b="0" kern="0" dirty="0"/>
              <a:t>August 24</a:t>
            </a:r>
            <a:r>
              <a:rPr lang="en-US" altLang="en-US" sz="1600" b="0" kern="0" baseline="30000" dirty="0"/>
              <a:t>th*</a:t>
            </a:r>
            <a:r>
              <a:rPr lang="en-US" altLang="en-US" sz="1600" b="0" kern="0" dirty="0"/>
              <a:t> 		Wed. 13:00 – 15:00 ET</a:t>
            </a:r>
          </a:p>
          <a:p>
            <a:pPr>
              <a:buFont typeface="Arial" panose="020B0604020202020204" pitchFamily="34" charset="0"/>
              <a:buChar char="•"/>
            </a:pPr>
            <a:endParaRPr lang="en-US" altLang="en-US" sz="16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July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July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2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324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7134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throughout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p:txBody>
          <a:bodyPr/>
          <a:lstStyle/>
          <a:p>
            <a:r>
              <a:rPr lang="en-US" dirty="0"/>
              <a:t>TGaz have met for 3 session</a:t>
            </a:r>
          </a:p>
          <a:p>
            <a:r>
              <a:rPr lang="en-US" dirty="0"/>
              <a:t>We have reviewed 11 CR submission</a:t>
            </a:r>
          </a:p>
          <a:p>
            <a:r>
              <a:rPr lang="en-US" dirty="0"/>
              <a:t>Resolved 13 technical and 27 editorial CIDs</a:t>
            </a:r>
          </a:p>
          <a:p>
            <a:r>
              <a:rPr lang="en-US" dirty="0"/>
              <a:t>Reviewed a proposal for 320MHz BW ranging</a:t>
            </a:r>
          </a:p>
          <a:p>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0103285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12 Technical and General comments which constitutes  34% of the received Technical and General comments received. (Including 14 Technical CIDs resolved before the meeting, </a:t>
            </a:r>
            <a:r>
              <a:rPr lang="en-US" dirty="0">
                <a:highlight>
                  <a:srgbClr val="00FF00"/>
                </a:highlight>
              </a:rPr>
              <a:t>75%</a:t>
            </a:r>
            <a:r>
              <a:rPr lang="en-US" dirty="0"/>
              <a:t> have been resolved)</a:t>
            </a:r>
          </a:p>
          <a:p>
            <a:pPr lvl="1">
              <a:buFont typeface="Arial" panose="020B0604020202020204" pitchFamily="34" charset="0"/>
              <a:buChar char="•"/>
            </a:pPr>
            <a:r>
              <a:rPr lang="en-US" dirty="0"/>
              <a:t>Reviewed and approved resolutions to 27 Editorial which constitutes </a:t>
            </a:r>
            <a:r>
              <a:rPr lang="en-US" dirty="0">
                <a:highlight>
                  <a:srgbClr val="00FF00"/>
                </a:highlight>
              </a:rPr>
              <a:t>100</a:t>
            </a:r>
            <a:r>
              <a:rPr lang="en-US" dirty="0"/>
              <a:t>% of the Editorial comments received.</a:t>
            </a:r>
          </a:p>
          <a:p>
            <a:pPr>
              <a:buFont typeface="Arial" panose="020B0604020202020204" pitchFamily="34" charset="0"/>
              <a:buChar char="•"/>
            </a:pPr>
            <a:r>
              <a:rPr lang="en-US" b="0" dirty="0"/>
              <a:t>Targets towards the September meeting:</a:t>
            </a:r>
          </a:p>
          <a:p>
            <a:pPr lvl="1">
              <a:buFont typeface="Arial" panose="020B0604020202020204" pitchFamily="34" charset="0"/>
              <a:buChar char="•"/>
            </a:pPr>
            <a:r>
              <a:rPr lang="en-US" b="0" dirty="0"/>
              <a:t>Complete response to comments received as part of </a:t>
            </a:r>
            <a:r>
              <a:rPr lang="en-US" dirty="0"/>
              <a:t>P802.11az SAB recirc #1.</a:t>
            </a:r>
          </a:p>
          <a:p>
            <a:pPr lvl="1">
              <a:buFont typeface="Arial" panose="020B0604020202020204" pitchFamily="34" charset="0"/>
              <a:buChar char="•"/>
            </a:pPr>
            <a:r>
              <a:rPr lang="en-US" b="0" dirty="0"/>
              <a:t>Publish new draft D6.0 and initiate SA recirculation ballot.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2022</a:t>
            </a:r>
            <a:endParaRPr lang="en-GB" dirty="0"/>
          </a:p>
        </p:txBody>
      </p:sp>
      <p:graphicFrame>
        <p:nvGraphicFramePr>
          <p:cNvPr id="8" name="Chart 7">
            <a:extLst>
              <a:ext uri="{FF2B5EF4-FFF2-40B4-BE49-F238E27FC236}">
                <a16:creationId xmlns:a16="http://schemas.microsoft.com/office/drawing/2014/main" id="{EC97264C-49B2-4E7C-B390-EBD2FBC8F9E6}"/>
              </a:ext>
            </a:extLst>
          </p:cNvPr>
          <p:cNvGraphicFramePr/>
          <p:nvPr>
            <p:extLst>
              <p:ext uri="{D42A27DB-BD31-4B8C-83A1-F6EECF244321}">
                <p14:modId xmlns:p14="http://schemas.microsoft.com/office/powerpoint/2010/main" val="72553971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74507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July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109869</TotalTime>
  <Words>5657</Words>
  <Application>Microsoft Office PowerPoint</Application>
  <PresentationFormat>Widescreen</PresentationFormat>
  <Paragraphs>836</Paragraphs>
  <Slides>57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5" baseType="lpstr">
      <vt:lpstr>Arial</vt:lpstr>
      <vt:lpstr>Calibri</vt:lpstr>
      <vt:lpstr>Monotype Sorts</vt:lpstr>
      <vt:lpstr>Montserrat</vt:lpstr>
      <vt:lpstr>Times</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PowerPoint Presentation</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Hybrid Plenary Meeting Week Agenda</vt:lpstr>
      <vt:lpstr>Submission List for the week</vt:lpstr>
      <vt:lpstr>IEEE Electronic Meeting Week – July 11th </vt:lpstr>
      <vt:lpstr>Submission List for the July 11th meeting</vt:lpstr>
      <vt:lpstr>TGaz Next Generation Positioning</vt:lpstr>
      <vt:lpstr>Motion to adopt text</vt:lpstr>
      <vt:lpstr>Document 11-22-1071r0</vt:lpstr>
      <vt:lpstr>Review Submissions</vt:lpstr>
      <vt:lpstr>PowerPoint Presentation</vt:lpstr>
      <vt:lpstr>IEEE Electronic Meeting slot – July 12th</vt:lpstr>
      <vt:lpstr>Submission List for the July. 12th meeting</vt:lpstr>
      <vt:lpstr>11-22-1085-01-00az-resolutions-for-20-editorial-cids-in-sa1-8000</vt:lpstr>
      <vt:lpstr>11-22-1093 </vt:lpstr>
      <vt:lpstr>11-22-1099 </vt:lpstr>
      <vt:lpstr>PowerPoint Presentation</vt:lpstr>
      <vt:lpstr>PowerPoint Presentation</vt:lpstr>
      <vt:lpstr>IEEE Electronic Meeting Week – July 14th </vt:lpstr>
      <vt:lpstr>Review Submissions</vt:lpstr>
      <vt:lpstr>Scheduled TGaz CRC telecons</vt:lpstr>
      <vt:lpstr>Timeline – previously approved</vt:lpstr>
      <vt:lpstr>Timeline – updated</vt:lpstr>
      <vt:lpstr>Progress Made throughout the meeting</vt:lpstr>
      <vt:lpstr>July Progress and Targets Towards the Sep.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714</cp:revision>
  <cp:lastPrinted>1601-01-01T00:00:00Z</cp:lastPrinted>
  <dcterms:created xsi:type="dcterms:W3CDTF">2018-08-06T10:28:59Z</dcterms:created>
  <dcterms:modified xsi:type="dcterms:W3CDTF">2022-07-14T18:14:28Z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