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269" r:id="rId3"/>
    <p:sldId id="370" r:id="rId4"/>
    <p:sldId id="427" r:id="rId5"/>
    <p:sldId id="428" r:id="rId6"/>
    <p:sldId id="464" r:id="rId7"/>
    <p:sldId id="465" r:id="rId8"/>
    <p:sldId id="436" r:id="rId9"/>
    <p:sldId id="482" r:id="rId10"/>
    <p:sldId id="403" r:id="rId11"/>
    <p:sldId id="483" r:id="rId12"/>
    <p:sldId id="484" r:id="rId13"/>
    <p:sldId id="479" r:id="rId14"/>
    <p:sldId id="485" r:id="rId15"/>
    <p:sldId id="487" r:id="rId16"/>
    <p:sldId id="486" r:id="rId17"/>
    <p:sldId id="488" r:id="rId18"/>
    <p:sldId id="489" r:id="rId19"/>
    <p:sldId id="480" r:id="rId20"/>
    <p:sldId id="404" r:id="rId21"/>
    <p:sldId id="430" r:id="rId22"/>
    <p:sldId id="406" r:id="rId23"/>
    <p:sldId id="451" r:id="rId24"/>
    <p:sldId id="476" r:id="rId25"/>
    <p:sldId id="472" r:id="rId26"/>
    <p:sldId id="471" r:id="rId27"/>
    <p:sldId id="409" r:id="rId28"/>
    <p:sldId id="477" r:id="rId29"/>
    <p:sldId id="455" r:id="rId30"/>
    <p:sldId id="474" r:id="rId31"/>
    <p:sldId id="475" r:id="rId32"/>
    <p:sldId id="454" r:id="rId33"/>
    <p:sldId id="478"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87" d="100"/>
          <a:sy n="87" d="100"/>
        </p:scale>
        <p:origin x="978" y="90"/>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802.11-22/0835r0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802.11-22/0835r0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16</a:t>
            </a:fld>
            <a:endParaRPr lang="en-US" altLang="en-US" sz="1200" b="0" smtClean="0"/>
          </a:p>
        </p:txBody>
      </p:sp>
    </p:spTree>
    <p:extLst>
      <p:ext uri="{BB962C8B-B14F-4D97-AF65-F5344CB8AC3E}">
        <p14:creationId xmlns:p14="http://schemas.microsoft.com/office/powerpoint/2010/main" val="2215912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19</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20</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21</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22</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24</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802.11-22/0835r0</a:t>
            </a:r>
            <a:endParaRPr lang="en-US"/>
          </a:p>
        </p:txBody>
      </p:sp>
      <p:sp>
        <p:nvSpPr>
          <p:cNvPr id="5" name="Date Placeholder 4"/>
          <p:cNvSpPr>
            <a:spLocks noGrp="1"/>
          </p:cNvSpPr>
          <p:nvPr>
            <p:ph type="dt" idx="11"/>
          </p:nvPr>
        </p:nvSpPr>
        <p:spPr/>
        <p:txBody>
          <a:bodyPr/>
          <a:lstStyle/>
          <a:p>
            <a:pPr>
              <a:defRPr/>
            </a:pPr>
            <a:r>
              <a:rPr lang="en-US" smtClean="0"/>
              <a:t>July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26</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27</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30</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31</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32</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802.11-22/0835r0</a:t>
            </a:r>
            <a:endParaRPr lang="en-US"/>
          </a:p>
        </p:txBody>
      </p:sp>
      <p:sp>
        <p:nvSpPr>
          <p:cNvPr id="5" name="Date Placeholder 4"/>
          <p:cNvSpPr>
            <a:spLocks noGrp="1"/>
          </p:cNvSpPr>
          <p:nvPr>
            <p:ph type="dt" idx="11"/>
          </p:nvPr>
        </p:nvSpPr>
        <p:spPr/>
        <p:txBody>
          <a:bodyPr/>
          <a:lstStyle/>
          <a:p>
            <a:pPr>
              <a:defRPr/>
            </a:pPr>
            <a:r>
              <a:rPr lang="en-US" smtClean="0"/>
              <a:t>July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294218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13</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4042338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14</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43843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15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840949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July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July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802.11-22/0835r1</a:t>
            </a:r>
            <a:endParaRPr lang="en-US" sz="1800"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2/ec-22-0129-02-00EC-july-2022-opening-ec-chair-s-deck.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thompson@ieee.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d?product_id=225133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July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2022-07-13</a:t>
            </a:r>
            <a:endParaRPr lang="en-US" altLang="en-US" sz="2000" b="0" dirty="0" smtClean="0"/>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44"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dirty="0" smtClean="0"/>
              <a:t>Paul Nikolich, 802 Chair has asked WG Chairs to announce the following (</a:t>
            </a:r>
            <a:r>
              <a:rPr lang="en-US" dirty="0"/>
              <a:t>see slide 12 in </a:t>
            </a:r>
            <a:r>
              <a:rPr lang="en-US" dirty="0">
                <a:hlinkClick r:id="rId2"/>
              </a:rPr>
              <a:t>https://</a:t>
            </a:r>
            <a:r>
              <a:rPr lang="en-US" dirty="0" smtClean="0">
                <a:hlinkClick r:id="rId2"/>
              </a:rPr>
              <a:t>mentor.ieee.org/802-ec/dcn/22/ec-22-0129-02-00EC-july-2022-opening-ec-chair-s-deck.pptx</a:t>
            </a:r>
            <a:r>
              <a:rPr lang="en-US" dirty="0" smtClean="0"/>
              <a:t> ):</a:t>
            </a:r>
          </a:p>
          <a:p>
            <a:pPr lvl="1"/>
            <a:r>
              <a:rPr lang="en-US" sz="2400" i="1" dirty="0" smtClean="0"/>
              <a:t>2022-2024 </a:t>
            </a:r>
            <a:r>
              <a:rPr lang="en-US" sz="2400" i="1" dirty="0"/>
              <a:t>is Paul </a:t>
            </a:r>
            <a:r>
              <a:rPr lang="en-US" sz="2400" i="1" dirty="0" err="1" smtClean="0"/>
              <a:t>Nikolich’s</a:t>
            </a:r>
            <a:r>
              <a:rPr lang="en-US" sz="2400" i="1" dirty="0" smtClean="0"/>
              <a:t> </a:t>
            </a:r>
            <a:r>
              <a:rPr lang="en-US" sz="2400" i="1" dirty="0"/>
              <a:t>final term as 802 Chairman.  </a:t>
            </a:r>
            <a:endParaRPr lang="en-US" sz="2400" i="1" dirty="0" smtClean="0"/>
          </a:p>
          <a:p>
            <a:pPr lvl="1"/>
            <a:r>
              <a:rPr lang="en-US" sz="2400" i="1" dirty="0" smtClean="0"/>
              <a:t>Candidates </a:t>
            </a:r>
            <a:r>
              <a:rPr lang="en-US" sz="2400" i="1" dirty="0"/>
              <a:t>for 802 Chair and the 802 EC Appointed positions are sought as soon as possible. </a:t>
            </a:r>
            <a:endParaRPr lang="en-US" sz="2400" i="1" dirty="0" smtClean="0"/>
          </a:p>
          <a:p>
            <a:pPr lvl="1"/>
            <a:r>
              <a:rPr lang="en-US" sz="2400" i="1" dirty="0" smtClean="0"/>
              <a:t>Candidates </a:t>
            </a:r>
            <a:r>
              <a:rPr lang="en-US" sz="2400" i="1" dirty="0"/>
              <a:t>should contact the holder of the position they seek to enable them to fully understand the responsibilities of the positions (Vice Chairs, </a:t>
            </a:r>
            <a:r>
              <a:rPr lang="en-US" sz="2400" i="1" dirty="0" smtClean="0"/>
              <a:t>Treasurer, </a:t>
            </a:r>
            <a:r>
              <a:rPr lang="en-US" sz="2400" i="1" dirty="0"/>
              <a:t>Recording Secretary, </a:t>
            </a:r>
            <a:r>
              <a:rPr lang="en-US" sz="2400" i="1" dirty="0" smtClean="0"/>
              <a:t>Executive </a:t>
            </a:r>
            <a:r>
              <a:rPr lang="en-US" sz="2400" i="1" dirty="0"/>
              <a:t>Secretary and Chair).  </a:t>
            </a:r>
            <a:endParaRPr lang="en-US" sz="2400" i="1" dirty="0" smtClean="0"/>
          </a:p>
          <a:p>
            <a:pPr lvl="1"/>
            <a:r>
              <a:rPr lang="en-US" sz="2400" i="1" dirty="0" smtClean="0"/>
              <a:t>Please </a:t>
            </a:r>
            <a:r>
              <a:rPr lang="en-US" sz="2400" i="1" dirty="0"/>
              <a:t>announce this at your opening meetings.</a:t>
            </a:r>
            <a:r>
              <a:rPr lang="en-US" dirty="0"/>
              <a:t/>
            </a:r>
            <a:br>
              <a:rPr lang="en-US" dirty="0"/>
            </a:b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W</a:t>
            </a:r>
            <a:r>
              <a:rPr lang="en-GB" altLang="en-US" dirty="0" smtClean="0"/>
              <a:t>2.5 Announcements – Paul Nikolich</a:t>
            </a:r>
            <a:endParaRPr lang="en-GB" altLang="en-US" dirty="0" smtClean="0"/>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4223509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dirty="0" smtClean="0"/>
              <a:t>Geoff Thompson is working on an IEEE milestone award for 802</a:t>
            </a:r>
          </a:p>
          <a:p>
            <a:r>
              <a:rPr lang="en-US" dirty="0" smtClean="0"/>
              <a:t>He needs support from the IEEE San Francisco Section </a:t>
            </a:r>
          </a:p>
          <a:p>
            <a:r>
              <a:rPr lang="en-US" dirty="0" smtClean="0"/>
              <a:t>Please contact Geoff (</a:t>
            </a:r>
            <a:r>
              <a:rPr lang="en-US" dirty="0" smtClean="0">
                <a:hlinkClick r:id="rId2"/>
              </a:rPr>
              <a:t>thompson@ieee.org</a:t>
            </a:r>
            <a:r>
              <a:rPr lang="en-US" dirty="0" smtClean="0"/>
              <a:t> ) if you are able to assist</a:t>
            </a:r>
            <a:r>
              <a:rPr lang="en-US" dirty="0"/>
              <a:t/>
            </a:r>
            <a:br>
              <a:rPr lang="en-US" dirty="0"/>
            </a:b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W</a:t>
            </a:r>
            <a:r>
              <a:rPr lang="en-GB" altLang="en-US" dirty="0" smtClean="0"/>
              <a:t>2.5 Announcements – 802 IEEE Milestone</a:t>
            </a:r>
            <a:endParaRPr lang="en-GB" altLang="en-US" dirty="0" smtClean="0"/>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11</a:t>
            </a:fld>
            <a:endParaRPr lang="en-US" altLang="en-US" sz="1200" b="0" smtClean="0"/>
          </a:p>
        </p:txBody>
      </p:sp>
    </p:spTree>
    <p:extLst>
      <p:ext uri="{BB962C8B-B14F-4D97-AF65-F5344CB8AC3E}">
        <p14:creationId xmlns:p14="http://schemas.microsoft.com/office/powerpoint/2010/main" val="1806329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FRI</a:t>
            </a:r>
            <a:r>
              <a:rPr lang="en-GB" dirty="0" err="1" smtClean="0"/>
              <a:t>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12</a:t>
            </a:fld>
            <a:endParaRPr lang="en-US" altLang="en-US" sz="1200" b="0" smtClean="0"/>
          </a:p>
        </p:txBody>
      </p:sp>
    </p:spTree>
    <p:extLst>
      <p:ext uri="{BB962C8B-B14F-4D97-AF65-F5344CB8AC3E}">
        <p14:creationId xmlns:p14="http://schemas.microsoft.com/office/powerpoint/2010/main" val="2863545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smtClean="0"/>
              <a:t>F</a:t>
            </a:r>
            <a:r>
              <a:rPr lang="en-US" altLang="en-US" dirty="0" smtClean="0"/>
              <a:t>2.1 </a:t>
            </a:r>
            <a:r>
              <a:rPr lang="en-US" altLang="en-US" dirty="0" smtClean="0"/>
              <a:t>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13</a:t>
            </a:fld>
            <a:endParaRPr lang="en-US" altLang="en-US" sz="1200" b="0" smtClean="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smtClean="0"/>
              <a:t>F</a:t>
            </a:r>
            <a:r>
              <a:rPr lang="en-US" altLang="en-US" dirty="0" smtClean="0"/>
              <a:t>2.1 </a:t>
            </a:r>
            <a:r>
              <a:rPr lang="en-US" altLang="en-US" dirty="0" smtClean="0"/>
              <a:t>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smtClean="0"/>
              <a:t>F</a:t>
            </a:r>
            <a:r>
              <a:rPr lang="en-US" altLang="en-US" dirty="0" smtClean="0"/>
              <a:t>2.1 </a:t>
            </a:r>
            <a:r>
              <a:rPr lang="en-US" altLang="en-US" dirty="0" smtClean="0"/>
              <a:t>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a:t>
            </a:r>
            <a:r>
              <a:rPr lang="en-US" altLang="en-US" u="sng" dirty="0" smtClean="0">
                <a:solidFill>
                  <a:schemeClr val="tx1"/>
                </a:solidFill>
                <a:latin typeface="Calibri" panose="020F0502020204030204" pitchFamily="34" charset="0"/>
                <a:cs typeface="Calibri" panose="020F0502020204030204" pitchFamily="34" charset="0"/>
              </a:rPr>
              <a:t>2.2 </a:t>
            </a:r>
            <a:r>
              <a:rPr lang="en-US" altLang="en-US" u="sng" dirty="0" smtClean="0">
                <a:solidFill>
                  <a:schemeClr val="tx1"/>
                </a:solidFill>
                <a:latin typeface="Calibri" panose="020F0502020204030204" pitchFamily="34" charset="0"/>
                <a:cs typeface="Calibri" panose="020F0502020204030204" pitchFamily="34" charset="0"/>
              </a:rPr>
              <a:t>–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16</a:t>
            </a:fld>
            <a:endParaRPr lang="en-US" altLang="en-US" sz="1200" b="0" smtClean="0"/>
          </a:p>
        </p:txBody>
      </p:sp>
    </p:spTree>
    <p:extLst>
      <p:ext uri="{BB962C8B-B14F-4D97-AF65-F5344CB8AC3E}">
        <p14:creationId xmlns:p14="http://schemas.microsoft.com/office/powerpoint/2010/main" val="2079784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a:t>
            </a:r>
            <a:r>
              <a:rPr lang="en-GB" dirty="0" smtClean="0"/>
              <a:t>2</a:t>
            </a:r>
            <a:r>
              <a:rPr lang="en-GB" dirty="0" smtClean="0"/>
              <a:t>.3 </a:t>
            </a:r>
            <a:r>
              <a:rPr lang="en-GB" dirty="0" smtClean="0"/>
              <a:t>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July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September 11-16,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2022-08-08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June 8 to 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2022-08-29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2022-09-11 at 6PM Hawaii</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a:t>F</a:t>
            </a:r>
            <a:r>
              <a:rPr lang="en-GB" altLang="en-US" dirty="0" smtClean="0"/>
              <a:t>2.4 </a:t>
            </a:r>
            <a:r>
              <a:rPr lang="en-GB" altLang="en-US" dirty="0" smtClean="0"/>
              <a:t>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893882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dirty="0"/>
              <a:t>F</a:t>
            </a:r>
            <a:r>
              <a:rPr lang="en-GB" altLang="en-US" dirty="0" smtClean="0"/>
              <a:t>2.7 </a:t>
            </a:r>
            <a:r>
              <a:rPr lang="en-GB" altLang="en-US" dirty="0" smtClean="0"/>
              <a:t>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July 2022 802.11 WG session.</a:t>
            </a:r>
          </a:p>
          <a:p>
            <a:endParaRPr lang="en-GB" altLang="en-US" sz="2800" b="0" dirty="0" smtClean="0"/>
          </a:p>
          <a:p>
            <a:r>
              <a:rPr lang="en-GB" altLang="en-US" sz="2800" b="0" dirty="0" smtClean="0"/>
              <a:t>Refer to the agenda: 11-22/0833r&lt;latest&gt;</a:t>
            </a:r>
          </a:p>
          <a:p>
            <a:endParaRPr lang="en-US" altLang="en-US" sz="2800" b="0" dirty="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20</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a:t>
            </a:r>
            <a:r>
              <a:rPr lang="en-US" altLang="en-US" dirty="0" smtClean="0"/>
              <a:t>2.8 </a:t>
            </a:r>
            <a:r>
              <a:rPr lang="en-US" altLang="en-US" dirty="0" smtClean="0"/>
              <a:t>Drafts for Sale by IEEE– as of 2022-07-14</a:t>
            </a:r>
          </a:p>
        </p:txBody>
      </p:sp>
      <p:graphicFrame>
        <p:nvGraphicFramePr>
          <p:cNvPr id="77901" name="Group 77"/>
          <p:cNvGraphicFramePr>
            <a:graphicFrameLocks noGrp="1"/>
          </p:cNvGraphicFramePr>
          <p:nvPr>
            <p:ph idx="1"/>
            <p:extLst>
              <p:ext uri="{D42A27DB-BD31-4B8C-83A1-F6EECF244321}">
                <p14:modId xmlns:p14="http://schemas.microsoft.com/office/powerpoint/2010/main" val="2518889690"/>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a:t>
                      </a:r>
                      <a:r>
                        <a:rPr kumimoji="0" lang="en-US" sz="1600" b="1" i="0" u="none" strike="noStrike" cap="none" normalizeH="0" baseline="0" dirty="0" smtClean="0">
                          <a:ln>
                            <a:noFill/>
                          </a:ln>
                          <a:solidFill>
                            <a:schemeClr val="tx1"/>
                          </a:solidFill>
                          <a:effectLst/>
                          <a:latin typeface="Times New Roman" pitchFamily="18" charset="0"/>
                          <a:hlinkClick r:id="rId8"/>
                        </a:rPr>
                        <a:t>D5.0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D5.0</a:t>
                      </a: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a:t>
                      </a:r>
                      <a:r>
                        <a:rPr kumimoji="0" lang="en-US" sz="1600" b="1" i="0" u="none" strike="noStrike" cap="none" normalizeH="0" baseline="0" dirty="0" smtClean="0">
                          <a:ln>
                            <a:noFill/>
                          </a:ln>
                          <a:solidFill>
                            <a:schemeClr val="tx1"/>
                          </a:solidFill>
                          <a:effectLst/>
                          <a:latin typeface="Times New Roman" pitchFamily="18" charset="0"/>
                          <a:hlinkClick r:id="rId10"/>
                        </a:rPr>
                        <a:t>D3.0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$105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1"/>
                        </a:rPr>
                        <a:t>IEEE P802.11bd </a:t>
                      </a:r>
                      <a:r>
                        <a:rPr kumimoji="0" lang="en-US" sz="1600" b="1" i="0" u="none" strike="noStrike" cap="none" normalizeH="0" baseline="0" dirty="0" smtClean="0">
                          <a:ln>
                            <a:noFill/>
                          </a:ln>
                          <a:solidFill>
                            <a:schemeClr val="tx1"/>
                          </a:solidFill>
                          <a:effectLst/>
                          <a:latin typeface="Times New Roman" pitchFamily="18" charset="0"/>
                          <a:hlinkClick r:id="rId11"/>
                        </a:rPr>
                        <a:t>D5.0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D5.0</a:t>
                      </a: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3999"/>
            <a:ext cx="10363200" cy="4951413"/>
          </a:xfrm>
        </p:spPr>
        <p:txBody>
          <a:bodyPr/>
          <a:lstStyle/>
          <a:p>
            <a:pPr>
              <a:defRPr/>
            </a:pPr>
            <a:r>
              <a:rPr lang="en-GB" altLang="en-US" dirty="0" smtClean="0"/>
              <a:t>Ballots/Comment responses: IEEE </a:t>
            </a:r>
            <a:r>
              <a:rPr lang="en-GB" altLang="en-US" dirty="0" err="1" smtClean="0"/>
              <a:t>Std</a:t>
            </a:r>
            <a:r>
              <a:rPr lang="en-GB" altLang="en-US" dirty="0" smtClean="0"/>
              <a:t> 802.11-2020, 802.11ax-2021</a:t>
            </a:r>
          </a:p>
          <a:p>
            <a:pPr>
              <a:defRPr/>
            </a:pPr>
            <a:r>
              <a:rPr lang="en-US" altLang="en-US" dirty="0"/>
              <a:t>802.11ax-2021, 802.11ay-2021 submitted under PSDO </a:t>
            </a:r>
            <a:endParaRPr lang="en-US" altLang="en-US" dirty="0" smtClean="0"/>
          </a:p>
          <a:p>
            <a:pPr>
              <a:defRPr/>
            </a:pPr>
            <a:r>
              <a:rPr lang="en-US" altLang="en-US" dirty="0" smtClean="0"/>
              <a:t>802.11ba-2021, EC approval July 2021; hold until current issues resolve</a:t>
            </a:r>
            <a:endParaRPr lang="en-GB" altLang="en-US" dirty="0" smtClean="0"/>
          </a:p>
          <a:p>
            <a:pPr>
              <a:defRPr/>
            </a:pPr>
            <a:r>
              <a:rPr lang="en-GB" altLang="en-US" dirty="0" smtClean="0"/>
              <a:t>Drafts</a:t>
            </a:r>
          </a:p>
          <a:p>
            <a:pPr lvl="1">
              <a:defRPr/>
            </a:pPr>
            <a:r>
              <a:rPr lang="en-GB" altLang="en-US" dirty="0" smtClean="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r>
              <a:rPr lang="en-US" altLang="en-US" dirty="0" smtClean="0"/>
              <a:t>Pending: 802.11ba-2021 sent for adoption</a:t>
            </a:r>
          </a:p>
          <a:p>
            <a:pPr lvl="1">
              <a:defRPr/>
            </a:pPr>
            <a:r>
              <a:rPr lang="en-US" altLang="en-US" dirty="0" smtClean="0"/>
              <a:t>IEEE P802.11az D4.0 sent for information April 8, 2022</a:t>
            </a:r>
          </a:p>
          <a:p>
            <a:pPr lvl="1">
              <a:defRPr/>
            </a:pPr>
            <a:r>
              <a:rPr lang="en-US" altLang="en-US" dirty="0" smtClean="0"/>
              <a:t>IEEE P802.11bd D4.0 sent for information </a:t>
            </a:r>
            <a:r>
              <a:rPr lang="en-US" altLang="en-US" dirty="0" smtClean="0"/>
              <a:t>June 20, 2022</a:t>
            </a:r>
            <a:endParaRPr lang="en-US" altLang="en-US" dirty="0" smtClean="0"/>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a:t>F</a:t>
            </a:r>
            <a:r>
              <a:rPr lang="en-AU" altLang="en-US" dirty="0" smtClean="0"/>
              <a:t>2.9 </a:t>
            </a:r>
            <a:r>
              <a:rPr lang="en-AU" altLang="en-US" dirty="0" smtClean="0"/>
              <a:t>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a:t>
            </a:r>
            <a:r>
              <a:rPr lang="en-AU" altLang="en-US" dirty="0" smtClean="0"/>
              <a:t>2.10 </a:t>
            </a:r>
            <a:r>
              <a:rPr lang="en-AU" altLang="en-US" dirty="0" smtClean="0"/>
              <a:t>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a:t>
            </a:r>
            <a:r>
              <a:rPr lang="en-US" altLang="en-US" sz="2800" dirty="0" smtClean="0"/>
              <a:t>2.11 </a:t>
            </a:r>
            <a:r>
              <a:rPr lang="en-US" altLang="en-US" sz="2800" dirty="0" smtClean="0"/>
              <a:t>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a:t>
            </a:r>
            <a:r>
              <a:rPr lang="en-AU" altLang="en-US" dirty="0" smtClean="0"/>
              <a:t>2.11 </a:t>
            </a:r>
            <a:r>
              <a:rPr lang="en-AU" altLang="en-US" dirty="0" smtClean="0"/>
              <a:t>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24</a:t>
            </a:fld>
            <a:endParaRPr lang="en-US" altLang="en-US" sz="1200" b="0" smtClean="0"/>
          </a:p>
        </p:txBody>
      </p:sp>
      <p:sp>
        <p:nvSpPr>
          <p:cNvPr id="7" name="Content Placeholder 1"/>
          <p:cNvSpPr>
            <a:spLocks noGrp="1"/>
          </p:cNvSpPr>
          <p:nvPr>
            <p:ph idx="1"/>
          </p:nvPr>
        </p:nvSpPr>
        <p:spPr>
          <a:xfrm>
            <a:off x="533400" y="1786569"/>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hlinkClick r:id="rId6"/>
              </a:rPr>
              <a:t>2022 June Tech talk on </a:t>
            </a:r>
            <a:r>
              <a:rPr lang="en-US" dirty="0" smtClean="0">
                <a:hlinkClick r:id="rId6"/>
              </a:rPr>
              <a:t>Coexistence</a:t>
            </a:r>
            <a:r>
              <a:rPr lang="en-US" dirty="0" smtClean="0"/>
              <a:t>, see </a:t>
            </a:r>
            <a:r>
              <a:rPr lang="en-US" dirty="0" smtClean="0">
                <a:hlinkClick r:id="rId7"/>
              </a:rPr>
              <a:t>11-22-0921</a:t>
            </a:r>
            <a:r>
              <a:rPr lang="en-US" dirty="0" smtClean="0"/>
              <a:t>, A</a:t>
            </a:r>
            <a:r>
              <a:rPr lang="en-US" dirty="0" smtClean="0"/>
              <a:t>. Myles</a:t>
            </a:r>
          </a:p>
          <a:p>
            <a:pPr lvl="1">
              <a:defRPr/>
            </a:pPr>
            <a:endParaRPr lang="en-US" dirty="0" smtClean="0"/>
          </a:p>
          <a:p>
            <a:pPr>
              <a:defRPr/>
            </a:pPr>
            <a:r>
              <a:rPr lang="en-US" dirty="0">
                <a:hlinkClick r:id="rId8"/>
              </a:rPr>
              <a:t>2021-01-20 January </a:t>
            </a:r>
            <a:r>
              <a:rPr lang="en-US" dirty="0" smtClean="0">
                <a:hlinkClick r:id="rId8"/>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marL="457200" lvl="1" indent="0">
              <a:buNone/>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a:t>
            </a:r>
            <a:r>
              <a:rPr lang="en-GB" altLang="en-US" dirty="0" smtClean="0"/>
              <a:t>7.1 </a:t>
            </a:r>
            <a:r>
              <a:rPr lang="en-GB" altLang="en-US" dirty="0" smtClean="0"/>
              <a:t>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a:t>
            </a:r>
            <a:r>
              <a:rPr lang="en-GB" altLang="en-US" b="1" dirty="0" smtClean="0"/>
              <a:t>2022-08-03 </a:t>
            </a:r>
            <a:r>
              <a:rPr lang="en-GB" altLang="en-US" b="1" dirty="0" smtClean="0"/>
              <a:t>3PM Eastern, </a:t>
            </a:r>
            <a:r>
              <a:rPr lang="en-GB" altLang="en-US" b="1" dirty="0" smtClean="0"/>
              <a:t>September</a:t>
            </a:r>
            <a:r>
              <a:rPr lang="en-GB" altLang="en-US" b="1" dirty="0" smtClean="0"/>
              <a:t> 11 </a:t>
            </a:r>
            <a:r>
              <a:rPr lang="en-GB" altLang="en-US" b="1" dirty="0" smtClean="0"/>
              <a:t>4PM </a:t>
            </a:r>
            <a:r>
              <a:rPr lang="en-GB" altLang="en-US" b="1" dirty="0" smtClean="0"/>
              <a:t>Hawaii</a:t>
            </a:r>
            <a:r>
              <a:rPr lang="en-GB" altLang="en-US" dirty="0" smtClean="0"/>
              <a:t>, </a:t>
            </a:r>
            <a:r>
              <a:rPr lang="en-GB" altLang="en-US" dirty="0" smtClean="0"/>
              <a:t>call details will be posted here: </a:t>
            </a:r>
            <a:r>
              <a:rPr lang="en-GB" altLang="en-US" dirty="0" smtClean="0">
                <a:hlinkClick r:id="rId3"/>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September</a:t>
            </a:r>
            <a:r>
              <a:rPr lang="en-US" sz="3200" dirty="0" smtClean="0"/>
              <a:t> </a:t>
            </a:r>
            <a:r>
              <a:rPr lang="en-US" sz="3200" dirty="0" smtClean="0"/>
              <a:t>2022 in-person &amp; electronic </a:t>
            </a:r>
            <a:r>
              <a:rPr lang="en-US" sz="3200" dirty="0"/>
              <a:t>WG11 </a:t>
            </a:r>
            <a:r>
              <a:rPr lang="en-US" sz="3200" dirty="0" smtClean="0"/>
              <a:t>meeting </a:t>
            </a:r>
          </a:p>
          <a:p>
            <a:pPr lvl="1">
              <a:defRPr/>
            </a:pPr>
            <a:r>
              <a:rPr lang="en-US" sz="2800" dirty="0" smtClean="0"/>
              <a:t>802 </a:t>
            </a:r>
            <a:r>
              <a:rPr lang="en-US" sz="2800" dirty="0" smtClean="0"/>
              <a:t>Wireless Interim</a:t>
            </a:r>
            <a:r>
              <a:rPr lang="en-US" sz="2800" dirty="0" smtClean="0"/>
              <a:t> </a:t>
            </a:r>
            <a:r>
              <a:rPr lang="en-US" sz="2800" dirty="0" smtClean="0"/>
              <a:t>session </a:t>
            </a:r>
            <a:r>
              <a:rPr lang="en-US" sz="2800" dirty="0" smtClean="0"/>
              <a:t>September</a:t>
            </a:r>
            <a:r>
              <a:rPr lang="en-US" sz="2800" dirty="0" smtClean="0"/>
              <a:t> 11-16, </a:t>
            </a:r>
            <a:r>
              <a:rPr lang="en-US" sz="2800" dirty="0" smtClean="0"/>
              <a:t>2022</a:t>
            </a:r>
          </a:p>
          <a:p>
            <a:pPr>
              <a:defRPr/>
            </a:pPr>
            <a:r>
              <a:rPr lang="en-US" sz="3200" dirty="0" smtClean="0"/>
              <a:t>The meetings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a:t>
            </a:r>
            <a:r>
              <a:rPr lang="en-GB" altLang="en-US" dirty="0" smtClean="0"/>
              <a:t>7.2 </a:t>
            </a:r>
            <a:r>
              <a:rPr lang="en-GB" altLang="en-US" dirty="0" smtClean="0"/>
              <a:t>Planned Next Meeting – </a:t>
            </a:r>
            <a:r>
              <a:rPr lang="en-GB" altLang="en-US" dirty="0" smtClean="0"/>
              <a:t>Interim</a:t>
            </a:r>
            <a:endParaRPr lang="en-GB" altLang="en-US" dirty="0" smtClean="0"/>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a:t>
            </a:r>
            <a:r>
              <a:rPr lang="en-GB" altLang="en-US" dirty="0" smtClean="0"/>
              <a:t>7.3 </a:t>
            </a:r>
            <a:r>
              <a:rPr lang="en-GB" altLang="en-US" dirty="0" smtClean="0"/>
              <a:t>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WEDN</a:t>
            </a:r>
            <a:r>
              <a:rPr lang="en-GB" dirty="0" err="1" smtClean="0"/>
              <a:t>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a:t>W</a:t>
            </a:r>
            <a:r>
              <a:rPr lang="en-US" altLang="en-US" dirty="0" smtClean="0"/>
              <a:t>2.1 </a:t>
            </a:r>
            <a:r>
              <a:rPr lang="en-US" altLang="en-US" dirty="0" smtClean="0"/>
              <a:t>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a:t>
            </a:r>
            <a:r>
              <a:rPr lang="en-US" altLang="en-US" dirty="0" smtClean="0"/>
              <a:t>2.1 </a:t>
            </a:r>
            <a:r>
              <a:rPr lang="en-US" altLang="en-US" dirty="0" smtClean="0"/>
              <a:t>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a:t>W</a:t>
            </a:r>
            <a:r>
              <a:rPr lang="en-US" altLang="en-US" dirty="0" smtClean="0"/>
              <a:t>2.1 </a:t>
            </a:r>
            <a:r>
              <a:rPr lang="en-US" altLang="en-US" dirty="0" smtClean="0"/>
              <a:t>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smtClean="0">
                <a:solidFill>
                  <a:schemeClr val="tx1"/>
                </a:solidFill>
                <a:latin typeface="Calibri" panose="020F0502020204030204" pitchFamily="34" charset="0"/>
                <a:cs typeface="Calibri" panose="020F0502020204030204" pitchFamily="34" charset="0"/>
              </a:rPr>
              <a:t>W</a:t>
            </a:r>
            <a:r>
              <a:rPr lang="en-US" altLang="en-US" u="sng" dirty="0" smtClean="0">
                <a:solidFill>
                  <a:schemeClr val="tx1"/>
                </a:solidFill>
                <a:latin typeface="Calibri" panose="020F0502020204030204" pitchFamily="34" charset="0"/>
                <a:cs typeface="Calibri" panose="020F0502020204030204" pitchFamily="34" charset="0"/>
              </a:rPr>
              <a:t>2.2 </a:t>
            </a:r>
            <a:r>
              <a:rPr lang="en-US" altLang="en-US" u="sng" dirty="0" smtClean="0">
                <a:solidFill>
                  <a:schemeClr val="tx1"/>
                </a:solidFill>
                <a:latin typeface="Calibri" panose="020F0502020204030204" pitchFamily="34" charset="0"/>
                <a:cs typeface="Calibri" panose="020F0502020204030204" pitchFamily="34" charset="0"/>
              </a:rPr>
              <a:t>–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W2</a:t>
            </a:r>
            <a:r>
              <a:rPr lang="en-GB" dirty="0" smtClean="0"/>
              <a:t>.3 </a:t>
            </a:r>
            <a:r>
              <a:rPr lang="en-GB" dirty="0" smtClean="0"/>
              <a:t>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July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smtClean="0"/>
              <a:t>Individual </a:t>
            </a:r>
            <a:r>
              <a:rPr lang="en-US" sz="1600" dirty="0"/>
              <a:t>experts who attend electronically for a specific </a:t>
            </a:r>
            <a:r>
              <a:rPr lang="en-US" sz="1600" dirty="0" smtClean="0"/>
              <a:t>purpose/presentation can </a:t>
            </a:r>
            <a:r>
              <a:rPr lang="en-US" sz="1600" dirty="0"/>
              <a:t>be designated as such by the WG Chair, and receive a registration fee waiver and limited attendance </a:t>
            </a:r>
            <a:r>
              <a:rPr lang="en-US" sz="1600" dirty="0" smtClean="0"/>
              <a:t>rights.</a:t>
            </a:r>
          </a:p>
          <a:p>
            <a:r>
              <a:rPr lang="en-US" sz="1600" dirty="0" smtClean="0"/>
              <a:t>See section 5 in </a:t>
            </a:r>
            <a:r>
              <a:rPr lang="en-US" sz="1600" dirty="0" smtClean="0">
                <a:hlinkClick r:id="rId3"/>
              </a:rPr>
              <a:t>https://mentor.ieee.org/802-ec/dcn/17/ec-17-0090-25-0PNP-ieee-802-lmsc-operations-manual.pdf</a:t>
            </a:r>
            <a:r>
              <a:rPr lang="en-US" sz="1600" dirty="0" smtClean="0"/>
              <a:t> ,</a:t>
            </a:r>
          </a:p>
          <a:p>
            <a:pPr lvl="1"/>
            <a:r>
              <a:rPr lang="en-US" sz="1200" i="1" dirty="0" smtClean="0"/>
              <a:t>The </a:t>
            </a:r>
            <a:r>
              <a:rPr lang="en-US" sz="1200" i="1" dirty="0"/>
              <a:t>Working Group Chair may designate specific individual experts who are allowed </a:t>
            </a:r>
            <a:r>
              <a:rPr lang="en-US" sz="1200" i="1" dirty="0" smtClean="0"/>
              <a:t>to participate </a:t>
            </a:r>
            <a:r>
              <a:rPr lang="en-US" sz="1200" i="1" dirty="0"/>
              <a:t>in Working Group discussions via electronic means during an in-person meeting </a:t>
            </a:r>
            <a:r>
              <a:rPr lang="en-US" sz="1200" i="1" dirty="0" smtClean="0"/>
              <a:t>for the </a:t>
            </a:r>
            <a:r>
              <a:rPr lang="en-US" sz="1200" i="1" dirty="0"/>
              <a:t>benefit of the group. These individuals are not considered to be attending the meeting and </a:t>
            </a:r>
            <a:r>
              <a:rPr lang="en-US" sz="1200" i="1" dirty="0" smtClean="0"/>
              <a:t>so they </a:t>
            </a:r>
            <a:r>
              <a:rPr lang="en-US" sz="1200" i="1" dirty="0"/>
              <a:t>are not required to pay meeting fees and they do not get participation credit. </a:t>
            </a:r>
            <a:r>
              <a:rPr lang="en-US" sz="1200" i="1" dirty="0" smtClean="0"/>
              <a:t>The participation </a:t>
            </a:r>
            <a:r>
              <a:rPr lang="en-US" sz="1200" i="1" dirty="0"/>
              <a:t>of these individuals should be limited to specific technical topics. Such </a:t>
            </a:r>
            <a:r>
              <a:rPr lang="en-US" sz="1200" i="1" dirty="0" smtClean="0"/>
              <a:t>participation shall </a:t>
            </a:r>
            <a:r>
              <a:rPr lang="en-US" sz="1200" i="1" dirty="0"/>
              <a:t>be documented in the minutes of the Working Group meeting.</a:t>
            </a:r>
            <a:r>
              <a:rPr lang="en-US" sz="1200" dirty="0"/>
              <a:t/>
            </a:r>
            <a:br>
              <a:rPr lang="en-US" sz="1200" dirty="0"/>
            </a:br>
            <a:endParaRPr lang="en-US" sz="1200" dirty="0"/>
          </a:p>
          <a:p>
            <a:r>
              <a:rPr lang="en-US" sz="1600" dirty="0" smtClean="0"/>
              <a:t>The individuals listed below are </a:t>
            </a:r>
            <a:r>
              <a:rPr lang="en-US" sz="1600" dirty="0"/>
              <a:t>hereby designated as specific individual experts on their respective topics and subject to the restrictions and benefits described in the 802 OM. </a:t>
            </a:r>
            <a:endParaRPr lang="en-US" sz="1600" dirty="0"/>
          </a:p>
          <a:p>
            <a:pPr lvl="1"/>
            <a:r>
              <a:rPr lang="en-GB" sz="1600" b="1" dirty="0"/>
              <a:t>Dorin </a:t>
            </a:r>
            <a:r>
              <a:rPr lang="en-GB" sz="1600" b="1" dirty="0" smtClean="0"/>
              <a:t>Viorel – </a:t>
            </a:r>
            <a:r>
              <a:rPr lang="en-GB" sz="1600" b="1" dirty="0" err="1" smtClean="0"/>
              <a:t>Cablelabs</a:t>
            </a:r>
            <a:r>
              <a:rPr lang="en-GB" sz="1600" b="1" dirty="0" smtClean="0"/>
              <a:t> (COEX)</a:t>
            </a:r>
          </a:p>
          <a:p>
            <a:pPr lvl="1"/>
            <a:r>
              <a:rPr lang="en-GB" sz="1600" b="1" dirty="0" smtClean="0"/>
              <a:t>Tong </a:t>
            </a:r>
            <a:r>
              <a:rPr lang="en-GB" sz="1600" b="1" dirty="0"/>
              <a:t>Li - </a:t>
            </a:r>
            <a:r>
              <a:rPr lang="en-GB" sz="1600" b="1" dirty="0" err="1"/>
              <a:t>Renmin</a:t>
            </a:r>
            <a:r>
              <a:rPr lang="en-GB" sz="1600" b="1" dirty="0"/>
              <a:t> </a:t>
            </a:r>
            <a:r>
              <a:rPr lang="en-GB" sz="1600" b="1" dirty="0" smtClean="0"/>
              <a:t>University (WNG)</a:t>
            </a:r>
          </a:p>
          <a:p>
            <a:pPr lvl="1"/>
            <a:r>
              <a:rPr lang="en-GB" sz="1600" b="1" dirty="0" smtClean="0"/>
              <a:t>Sumit </a:t>
            </a:r>
            <a:r>
              <a:rPr lang="en-GB" sz="1600" b="1" dirty="0"/>
              <a:t>Roy - University of </a:t>
            </a:r>
            <a:r>
              <a:rPr lang="en-GB" sz="1600" b="1" dirty="0" smtClean="0"/>
              <a:t>Washington (WNG)</a:t>
            </a:r>
          </a:p>
          <a:p>
            <a:pPr lvl="1"/>
            <a:r>
              <a:rPr lang="en-GB" sz="1600" b="1" dirty="0" smtClean="0"/>
              <a:t>Stefano </a:t>
            </a:r>
            <a:r>
              <a:rPr lang="en-GB" sz="1600" b="1" dirty="0" err="1"/>
              <a:t>Avallone</a:t>
            </a:r>
            <a:r>
              <a:rPr lang="en-GB" sz="1600" b="1" dirty="0"/>
              <a:t> - University of </a:t>
            </a:r>
            <a:r>
              <a:rPr lang="en-GB" sz="1600" b="1" dirty="0" smtClean="0"/>
              <a:t>Napoli (WNG)</a:t>
            </a:r>
          </a:p>
          <a:p>
            <a:pPr lvl="1"/>
            <a:r>
              <a:rPr lang="en-GB" sz="1600" b="1" dirty="0" smtClean="0"/>
              <a:t>Ioannis </a:t>
            </a:r>
            <a:r>
              <a:rPr lang="en-GB" sz="1600" b="1" dirty="0" err="1"/>
              <a:t>Lambadaris</a:t>
            </a:r>
            <a:r>
              <a:rPr lang="en-GB" sz="1600" b="1" dirty="0"/>
              <a:t> - </a:t>
            </a:r>
            <a:r>
              <a:rPr lang="en-GB" sz="1600" b="1" dirty="0" smtClean="0"/>
              <a:t>Carleton University (WNG)</a:t>
            </a:r>
            <a:endParaRPr lang="en-GB" sz="1600" b="1" dirty="0"/>
          </a:p>
          <a:p>
            <a:pPr lvl="1"/>
            <a:endParaRPr lang="en-US" sz="1200" dirty="0"/>
          </a:p>
          <a:p>
            <a:r>
              <a:rPr lang="en-US" sz="1600" dirty="0" smtClean="0"/>
              <a:t>For WNG, </a:t>
            </a:r>
            <a:r>
              <a:rPr lang="en-US" sz="1600" dirty="0"/>
              <a:t>attendance for each is limited to the WNG timeslot in which the respective presentation is scheduled. </a:t>
            </a: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a:t>W</a:t>
            </a:r>
            <a:r>
              <a:rPr lang="en-GB" altLang="en-US" dirty="0" smtClean="0"/>
              <a:t>2.4 2022 July Designation of Individual experts</a:t>
            </a:r>
            <a:endParaRPr lang="en-GB" altLang="en-US" dirty="0" smtClean="0"/>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144270</TotalTime>
  <Words>2968</Words>
  <Application>Microsoft Office PowerPoint</Application>
  <PresentationFormat>Widescreen</PresentationFormat>
  <Paragraphs>489</Paragraphs>
  <Slides>32</Slides>
  <Notes>21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Times New Roman</vt:lpstr>
      <vt:lpstr>Wingdings</vt:lpstr>
      <vt:lpstr>Default Design</vt:lpstr>
      <vt:lpstr>Custom Design</vt:lpstr>
      <vt:lpstr>Document</vt:lpstr>
      <vt:lpstr>July 2022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W2.4 2022 July Designation of Individual experts</vt:lpstr>
      <vt:lpstr>W2.5 Announcements – Paul Nikolich</vt:lpstr>
      <vt:lpstr>W2.5 Announcements – 802 IEEE Milestone</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2022-07-14</vt:lpstr>
      <vt:lpstr>F2.9 ISO/IEC JTC1/SC6</vt:lpstr>
      <vt:lpstr>F2.10 Press Releases, Blogs </vt:lpstr>
      <vt:lpstr>F2.11 IEEE 802 Public Visibility Standing Committee</vt:lpstr>
      <vt:lpstr>F2.11 802.11 Public Visibility Events</vt:lpstr>
      <vt:lpstr>F7.1 802 Wireless Chairs meeting</vt:lpstr>
      <vt:lpstr>F7.2 Planned Next Meeting – Interim</vt:lpstr>
      <vt:lpstr>F7.3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2022 Supplementary Material</dc:title>
  <dc:creator>dorothy.stanley@hpe.com</dc:creator>
  <cp:keywords>11-22-0835r1</cp:keywords>
  <cp:lastModifiedBy>Stanley, Dorothy</cp:lastModifiedBy>
  <cp:revision>2353</cp:revision>
  <cp:lastPrinted>1998-02-10T13:28:06Z</cp:lastPrinted>
  <dcterms:created xsi:type="dcterms:W3CDTF">1998-02-10T13:07:52Z</dcterms:created>
  <dcterms:modified xsi:type="dcterms:W3CDTF">2022-07-13T20:54:14Z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