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5"/>
  </p:notesMasterIdLst>
  <p:handoutMasterIdLst>
    <p:handoutMasterId r:id="rId36"/>
  </p:handoutMasterIdLst>
  <p:sldIdLst>
    <p:sldId id="269" r:id="rId3"/>
    <p:sldId id="370" r:id="rId4"/>
    <p:sldId id="427" r:id="rId5"/>
    <p:sldId id="428" r:id="rId6"/>
    <p:sldId id="464" r:id="rId7"/>
    <p:sldId id="465" r:id="rId8"/>
    <p:sldId id="436" r:id="rId9"/>
    <p:sldId id="482" r:id="rId10"/>
    <p:sldId id="403" r:id="rId11"/>
    <p:sldId id="483" r:id="rId12"/>
    <p:sldId id="484" r:id="rId13"/>
    <p:sldId id="479" r:id="rId14"/>
    <p:sldId id="485" r:id="rId15"/>
    <p:sldId id="487" r:id="rId16"/>
    <p:sldId id="486" r:id="rId17"/>
    <p:sldId id="488" r:id="rId18"/>
    <p:sldId id="489" r:id="rId19"/>
    <p:sldId id="480" r:id="rId20"/>
    <p:sldId id="404" r:id="rId21"/>
    <p:sldId id="430" r:id="rId22"/>
    <p:sldId id="406" r:id="rId23"/>
    <p:sldId id="451" r:id="rId24"/>
    <p:sldId id="476" r:id="rId25"/>
    <p:sldId id="472" r:id="rId26"/>
    <p:sldId id="471" r:id="rId27"/>
    <p:sldId id="409" r:id="rId28"/>
    <p:sldId id="477" r:id="rId29"/>
    <p:sldId id="455" r:id="rId30"/>
    <p:sldId id="474" r:id="rId31"/>
    <p:sldId id="475" r:id="rId32"/>
    <p:sldId id="454" r:id="rId33"/>
    <p:sldId id="478" r:id="rId34"/>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579" autoAdjust="0"/>
    <p:restoredTop sz="92643" autoAdjust="0"/>
  </p:normalViewPr>
  <p:slideViewPr>
    <p:cSldViewPr>
      <p:cViewPr varScale="1">
        <p:scale>
          <a:sx n="87" d="100"/>
          <a:sy n="87" d="100"/>
        </p:scale>
        <p:origin x="978" y="90"/>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3540" y="-324"/>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802.11-22/0835r0</a:t>
            </a:r>
            <a:endParaRPr lang="en-US"/>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July 2022</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802.11-22/0835r0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July 2022</a:t>
            </a:r>
            <a:endParaRPr lang="en-US"/>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514D2267-1DDB-45C3-B02A-3D1475216CF1}" type="slidenum">
              <a:rPr lang="en-US" altLang="en-US" sz="1200" b="0" smtClean="0"/>
              <a:pPr/>
              <a:t>1</a:t>
            </a:fld>
            <a:endParaRPr lang="en-US" alt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BF722053-C1A8-4599-BDA8-525F09FEB6F0}" type="slidenum">
              <a:rPr lang="en-US" altLang="en-US" sz="1200" b="0" smtClean="0"/>
              <a:pPr/>
              <a:t>19</a:t>
            </a:fld>
            <a:endParaRPr lang="en-US" altLang="en-US" sz="1200" b="0" smtClean="0"/>
          </a:p>
        </p:txBody>
      </p:sp>
    </p:spTree>
    <p:extLst>
      <p:ext uri="{BB962C8B-B14F-4D97-AF65-F5344CB8AC3E}">
        <p14:creationId xmlns:p14="http://schemas.microsoft.com/office/powerpoint/2010/main" val="15370216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24579" name="Rectangle 2"/>
          <p:cNvSpPr>
            <a:spLocks noGrp="1" noChangeArrowheads="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24580" name="Rectangle 3"/>
          <p:cNvSpPr txBox="1">
            <a:spLocks noGrp="1" noChangeArrowheads="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4581" name="Rectangle 6"/>
          <p:cNvSpPr>
            <a:spLocks noGrp="1" noChangeArrowheads="1"/>
          </p:cNvSpPr>
          <p:nvPr>
            <p:ph type="ftr" sz="quarter" idx="4"/>
          </p:nvPr>
        </p:nvSpPr>
        <p:spPr>
          <a:xfrm>
            <a:off x="6437313" y="6862763"/>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4582" name="Rectangle 7"/>
          <p:cNvSpPr>
            <a:spLocks noGrp="1" noChangeArrowheads="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EE2D4A70-DD09-4D31-9FFE-3F14881DB165}" type="slidenum">
              <a:rPr lang="en-US" altLang="en-US" sz="1200" b="0" smtClean="0"/>
              <a:pPr/>
              <a:t>20</a:t>
            </a:fld>
            <a:endParaRPr lang="en-US" altLang="en-US" sz="1200" b="0" smtClean="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462963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26627" name="Slide Image Placeholder 1"/>
          <p:cNvSpPr>
            <a:spLocks noGrp="1" noRot="1" noChangeAspect="1" noTextEdit="1"/>
          </p:cNvSpPr>
          <p:nvPr>
            <p:ph type="sldImg"/>
          </p:nvPr>
        </p:nvSpPr>
        <p:spPr>
          <a:xfrm>
            <a:off x="2335213" y="53816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6629"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26630"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6631"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6632"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81D88D78-9193-4EC7-928C-99499C84AFE4}" type="slidenum">
              <a:rPr lang="en-US" altLang="en-US" sz="1200" b="0" smtClean="0"/>
              <a:pPr/>
              <a:t>21</a:t>
            </a:fld>
            <a:endParaRPr lang="en-US" altLang="en-US" sz="1200" b="0" smtClean="0"/>
          </a:p>
        </p:txBody>
      </p:sp>
    </p:spTree>
    <p:extLst>
      <p:ext uri="{BB962C8B-B14F-4D97-AF65-F5344CB8AC3E}">
        <p14:creationId xmlns:p14="http://schemas.microsoft.com/office/powerpoint/2010/main" val="9269758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28675" name="Slide Image Placeholder 1"/>
          <p:cNvSpPr>
            <a:spLocks noGrp="1" noRot="1" noChangeAspect="1" noTextEdit="1"/>
          </p:cNvSpPr>
          <p:nvPr>
            <p:ph type="sldImg"/>
          </p:nvPr>
        </p:nvSpPr>
        <p:spPr>
          <a:xfrm>
            <a:off x="2335213" y="538163"/>
            <a:ext cx="4702175" cy="2646362"/>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8677"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28678"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8679"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8680"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6B2873D9-7A22-4C58-B60A-9DC4FE9F7D47}" type="slidenum">
              <a:rPr lang="en-US" altLang="en-US" sz="1200" b="0" smtClean="0"/>
              <a:pPr/>
              <a:t>22</a:t>
            </a:fld>
            <a:endParaRPr lang="en-US" altLang="en-US" sz="1200" b="0" smtClean="0"/>
          </a:p>
        </p:txBody>
      </p:sp>
    </p:spTree>
    <p:extLst>
      <p:ext uri="{BB962C8B-B14F-4D97-AF65-F5344CB8AC3E}">
        <p14:creationId xmlns:p14="http://schemas.microsoft.com/office/powerpoint/2010/main" val="11262442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31747" name="Slide Image Placeholder 1"/>
          <p:cNvSpPr>
            <a:spLocks noGrp="1" noRot="1" noChangeAspect="1" noTextEdit="1"/>
          </p:cNvSpPr>
          <p:nvPr>
            <p:ph type="sldImg"/>
          </p:nvPr>
        </p:nvSpPr>
        <p:spPr>
          <a:xfrm>
            <a:off x="2335213" y="538163"/>
            <a:ext cx="4702175" cy="2646362"/>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1749"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31750"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31751"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1752"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6A2EC4A-26C0-4D19-B3B4-38491F7E6F6E}" type="slidenum">
              <a:rPr lang="en-US" altLang="en-US" sz="1200" b="0" smtClean="0"/>
              <a:pPr/>
              <a:t>24</a:t>
            </a:fld>
            <a:endParaRPr lang="en-US" altLang="en-US" sz="1200" b="0" smtClean="0"/>
          </a:p>
        </p:txBody>
      </p:sp>
    </p:spTree>
    <p:extLst>
      <p:ext uri="{BB962C8B-B14F-4D97-AF65-F5344CB8AC3E}">
        <p14:creationId xmlns:p14="http://schemas.microsoft.com/office/powerpoint/2010/main" val="17938652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802.11-22/0835r0</a:t>
            </a:r>
            <a:endParaRPr lang="en-US"/>
          </a:p>
        </p:txBody>
      </p:sp>
      <p:sp>
        <p:nvSpPr>
          <p:cNvPr id="5" name="Date Placeholder 4"/>
          <p:cNvSpPr>
            <a:spLocks noGrp="1"/>
          </p:cNvSpPr>
          <p:nvPr>
            <p:ph type="dt" idx="11"/>
          </p:nvPr>
        </p:nvSpPr>
        <p:spPr/>
        <p:txBody>
          <a:bodyPr/>
          <a:lstStyle/>
          <a:p>
            <a:pPr>
              <a:defRPr/>
            </a:pPr>
            <a:r>
              <a:rPr lang="en-US" smtClean="0"/>
              <a:t>July 2022</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2D9A1103-2536-4E94-B60E-B659F7EE337B}" type="slidenum">
              <a:rPr lang="en-US" altLang="en-US" smtClean="0"/>
              <a:pPr>
                <a:defRPr/>
              </a:pPr>
              <a:t>25</a:t>
            </a:fld>
            <a:endParaRPr lang="en-US" altLang="en-US"/>
          </a:p>
        </p:txBody>
      </p:sp>
    </p:spTree>
    <p:extLst>
      <p:ext uri="{BB962C8B-B14F-4D97-AF65-F5344CB8AC3E}">
        <p14:creationId xmlns:p14="http://schemas.microsoft.com/office/powerpoint/2010/main" val="20229780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B043BC31-E8A9-4A17-AB65-414294921501}" type="slidenum">
              <a:rPr lang="en-US" altLang="en-US" sz="1200" b="0" smtClean="0"/>
              <a:pPr/>
              <a:t>26</a:t>
            </a:fld>
            <a:endParaRPr lang="en-US" altLang="en-US" sz="1200" b="0" smtClean="0"/>
          </a:p>
        </p:txBody>
      </p:sp>
    </p:spTree>
    <p:extLst>
      <p:ext uri="{BB962C8B-B14F-4D97-AF65-F5344CB8AC3E}">
        <p14:creationId xmlns:p14="http://schemas.microsoft.com/office/powerpoint/2010/main" val="35139571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304FB85-2470-4AAA-A697-3628A401FADE}" type="slidenum">
              <a:rPr lang="en-US" altLang="en-US" sz="1200" b="0" smtClean="0"/>
              <a:pPr/>
              <a:t>27</a:t>
            </a:fld>
            <a:endParaRPr lang="en-US" altLang="en-US" sz="1200" b="0" smtClean="0"/>
          </a:p>
        </p:txBody>
      </p:sp>
    </p:spTree>
    <p:extLst>
      <p:ext uri="{BB962C8B-B14F-4D97-AF65-F5344CB8AC3E}">
        <p14:creationId xmlns:p14="http://schemas.microsoft.com/office/powerpoint/2010/main" val="5993768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21A27690-432F-4C83-8536-CEA930C02E6B}" type="slidenum">
              <a:rPr lang="en-US" altLang="en-US" sz="1200" b="0" smtClean="0"/>
              <a:pPr/>
              <a:t>30</a:t>
            </a:fld>
            <a:endParaRPr lang="en-US" altLang="en-US" sz="1200" b="0" smtClean="0"/>
          </a:p>
        </p:txBody>
      </p:sp>
    </p:spTree>
    <p:extLst>
      <p:ext uri="{BB962C8B-B14F-4D97-AF65-F5344CB8AC3E}">
        <p14:creationId xmlns:p14="http://schemas.microsoft.com/office/powerpoint/2010/main" val="9858558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43011" name="Slide Image Placeholder 1"/>
          <p:cNvSpPr>
            <a:spLocks noGrp="1" noRot="1" noChangeAspect="1" noTextEdit="1"/>
          </p:cNvSpPr>
          <p:nvPr>
            <p:ph type="sldImg"/>
          </p:nvPr>
        </p:nvSpPr>
        <p:spPr>
          <a:xfrm>
            <a:off x="2335213" y="538163"/>
            <a:ext cx="4702175" cy="2646362"/>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3013"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43014"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43015"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3016"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414BF364-3CA9-408D-B83D-20807EDDEFE2}" type="slidenum">
              <a:rPr lang="en-US" altLang="en-US" sz="1200" b="0" smtClean="0"/>
              <a:pPr/>
              <a:t>31</a:t>
            </a:fld>
            <a:endParaRPr lang="en-US" altLang="en-US" sz="1200" b="0" smtClean="0"/>
          </a:p>
        </p:txBody>
      </p:sp>
    </p:spTree>
    <p:extLst>
      <p:ext uri="{BB962C8B-B14F-4D97-AF65-F5344CB8AC3E}">
        <p14:creationId xmlns:p14="http://schemas.microsoft.com/office/powerpoint/2010/main" val="3211772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112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CD4C97C-430B-4DE0-B545-3CA4670B771D}" type="slidenum">
              <a:rPr lang="en-US" altLang="en-US" sz="1200" b="0" smtClean="0"/>
              <a:pPr/>
              <a:t>4</a:t>
            </a:fld>
            <a:endParaRPr lang="en-US" altLang="en-US" sz="1200" b="0" smtClean="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11001858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45059" name="Slide Image Placeholder 1"/>
          <p:cNvSpPr>
            <a:spLocks noGrp="1" noRot="1" noChangeAspect="1" noTextEdit="1"/>
          </p:cNvSpPr>
          <p:nvPr>
            <p:ph type="sldImg"/>
          </p:nvPr>
        </p:nvSpPr>
        <p:spPr>
          <a:xfrm>
            <a:off x="2335213" y="53816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5061"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45062"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45063"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5064"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63F752B-CC74-4873-BFBA-FBE640B8FF2F}" type="slidenum">
              <a:rPr lang="en-US" altLang="en-US" sz="1200" b="0" smtClean="0"/>
              <a:pPr/>
              <a:t>32</a:t>
            </a:fld>
            <a:endParaRPr lang="en-US" altLang="en-US" sz="1200" b="0" smtClean="0"/>
          </a:p>
        </p:txBody>
      </p:sp>
    </p:spTree>
    <p:extLst>
      <p:ext uri="{BB962C8B-B14F-4D97-AF65-F5344CB8AC3E}">
        <p14:creationId xmlns:p14="http://schemas.microsoft.com/office/powerpoint/2010/main" val="4275130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133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01BBC25-ED73-458E-BF60-86A10D037771}" type="slidenum">
              <a:rPr lang="en-US" altLang="en-US" sz="1200" b="0" smtClean="0"/>
              <a:pPr/>
              <a:t>5</a:t>
            </a:fld>
            <a:endParaRPr lang="en-US" altLang="en-US" sz="1200" b="0" smtClean="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167029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153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75B0DED2-0745-4492-93DC-CF57A113D64D}" type="slidenum">
              <a:rPr lang="en-US" altLang="en-US" sz="1200" b="0" smtClean="0"/>
              <a:pPr/>
              <a:t>6</a:t>
            </a:fld>
            <a:endParaRPr lang="en-US" altLang="en-US" sz="1200" b="0" smtClean="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189437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DB67281-BA7F-4672-9718-397D19374F4D}" type="slidenum">
              <a:rPr lang="en-US" altLang="en-US" sz="1200" b="0" smtClean="0"/>
              <a:pPr/>
              <a:t>7</a:t>
            </a:fld>
            <a:endParaRPr lang="en-US" altLang="en-US" sz="1200" b="0" smtClean="0"/>
          </a:p>
        </p:txBody>
      </p:sp>
    </p:spTree>
    <p:extLst>
      <p:ext uri="{BB962C8B-B14F-4D97-AF65-F5344CB8AC3E}">
        <p14:creationId xmlns:p14="http://schemas.microsoft.com/office/powerpoint/2010/main" val="1285706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112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CD4C97C-430B-4DE0-B545-3CA4670B771D}" type="slidenum">
              <a:rPr lang="en-US" altLang="en-US" sz="1200" b="0" smtClean="0"/>
              <a:pPr/>
              <a:t>13</a:t>
            </a:fld>
            <a:endParaRPr lang="en-US" altLang="en-US" sz="1200" b="0" smtClean="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40423384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153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75B0DED2-0745-4492-93DC-CF57A113D64D}" type="slidenum">
              <a:rPr lang="en-US" altLang="en-US" sz="1200" b="0" smtClean="0"/>
              <a:pPr/>
              <a:t>14</a:t>
            </a:fld>
            <a:endParaRPr lang="en-US" altLang="en-US" sz="1200" b="0" smtClean="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438436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133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01BBC25-ED73-458E-BF60-86A10D037771}" type="slidenum">
              <a:rPr lang="en-US" altLang="en-US" sz="1200" b="0" smtClean="0"/>
              <a:pPr/>
              <a:t>15</a:t>
            </a:fld>
            <a:endParaRPr lang="en-US" altLang="en-US" sz="1200" b="0" smtClean="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8409497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802.11-22/0835r0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July 2022</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DB67281-BA7F-4672-9718-397D19374F4D}" type="slidenum">
              <a:rPr lang="en-US" altLang="en-US" sz="1200" b="0" smtClean="0"/>
              <a:pPr/>
              <a:t>16</a:t>
            </a:fld>
            <a:endParaRPr lang="en-US" altLang="en-US" sz="1200" b="0" smtClean="0"/>
          </a:p>
        </p:txBody>
      </p:sp>
    </p:spTree>
    <p:extLst>
      <p:ext uri="{BB962C8B-B14F-4D97-AF65-F5344CB8AC3E}">
        <p14:creationId xmlns:p14="http://schemas.microsoft.com/office/powerpoint/2010/main" val="22159126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July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July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July 2022</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July 2022</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GB"/>
          </a:p>
        </p:txBody>
      </p:sp>
      <p:sp>
        <p:nvSpPr>
          <p:cNvPr id="5" name="Rectangle 4"/>
          <p:cNvSpPr>
            <a:spLocks noGrp="1" noChangeArrowheads="1"/>
          </p:cNvSpPr>
          <p:nvPr>
            <p:ph type="dt" sz="half" idx="10"/>
          </p:nvPr>
        </p:nvSpPr>
        <p:spPr/>
        <p:txBody>
          <a:bodyPr/>
          <a:lstStyle>
            <a:lvl1pPr>
              <a:defRPr/>
            </a:lvl1pPr>
          </a:lstStyle>
          <a:p>
            <a:pPr>
              <a:defRPr/>
            </a:pPr>
            <a:r>
              <a:rPr lang="en-US" smtClean="0"/>
              <a:t>July 2022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July 2022</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smtClean="0"/>
              <a:t>July 2022</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977123"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smtClean="0"/>
              <a:t>doc.: IEEE 802.11-22/0835r0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July 2022</a:t>
            </a:r>
            <a:endParaRPr lang="en-US"/>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ec/dcn/22/ec-22-0129-02-00EC-july-2022-opening-ec-chair-s-deck.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thompson@ieee.or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15/11-15-1489-16-0000-register-of-loa-requests.docx" TargetMode="External"/><Relationship Id="rId4" Type="http://schemas.openxmlformats.org/officeDocument/2006/relationships/hyperlink" Target="https://mentor.ieee.org/802.11/dcn/15/11-15-1489-12-0000-register-of-loa-requests.doc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2" Type="http://schemas.openxmlformats.org/officeDocument/2006/relationships/notesSlide" Target="../notesSlides/notesSlide11.xm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d?product_id=2251332" TargetMode="External"/><Relationship Id="rId5" Type="http://schemas.openxmlformats.org/officeDocument/2006/relationships/hyperlink" Target="https://www.techstreet.com/standards/ieee-p802-11?product_id=2009234" TargetMode="External"/><Relationship Id="rId10" Type="http://schemas.openxmlformats.org/officeDocument/2006/relationships/hyperlink" Target="https://www.techstreet.com/ieee/standards/ieee-p802-11bc?product_id=2241694"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linkedin.com/company/ieee802" TargetMode="External"/><Relationship Id="rId2" Type="http://schemas.openxmlformats.org/officeDocument/2006/relationships/hyperlink" Target="https://twitter.com/ieee802" TargetMode="External"/><Relationship Id="rId1" Type="http://schemas.openxmlformats.org/officeDocument/2006/relationships/slideLayout" Target="../slideLayouts/slideLayout2.xml"/><Relationship Id="rId5" Type="http://schemas.openxmlformats.org/officeDocument/2006/relationships/hyperlink" Target="mailto:jdambrosia@ieee.org" TargetMode="External"/><Relationship Id="rId4" Type="http://schemas.openxmlformats.org/officeDocument/2006/relationships/hyperlink" Target="https://standards.ieee.org/featured/802/index.html"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innovationatwork.ieee.org/events/techtalk-panel-802/"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www.computer.org/education/standards-activities-board-webinars"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4" Type="http://schemas.openxmlformats.org/officeDocument/2006/relationships/hyperlink" Target="https://wcc.on24.com/webcast/present?e=2716854&amp;k=93F8DB94EE7850D2A7C4ACDD5E36D416"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08/11-08-0762-12-0000-motion-templates.doc" TargetMode="External"/><Relationship Id="rId5" Type="http://schemas.openxmlformats.org/officeDocument/2006/relationships/hyperlink" Target="https://mentor.ieee.org/802.11/dcn/18/11-18-1410-00-00ax-lb233-cr-spatial-reuse.docx" TargetMode="External"/><Relationship Id="rId4" Type="http://schemas.openxmlformats.org/officeDocument/2006/relationships/hyperlink" Target="https://mentor.ieee.org/802.11/dcn/18/11-18-0669-04-000m-revmd-mac-comments-assigned-to-hamilt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smtClean="0"/>
              <a:t>July 2022 802.11 Session</a:t>
            </a:r>
            <a:br>
              <a:rPr lang="en-US" altLang="en-US" dirty="0" smtClean="0"/>
            </a:br>
            <a:r>
              <a:rPr lang="en-US" altLang="en-US" dirty="0" smtClean="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2022-07-13</a:t>
            </a:r>
            <a:endParaRPr lang="en-US" altLang="en-US" sz="2000" b="0" dirty="0" smtClean="0"/>
          </a:p>
        </p:txBody>
      </p:sp>
      <p:graphicFrame>
        <p:nvGraphicFramePr>
          <p:cNvPr id="6148" name="Object 11"/>
          <p:cNvGraphicFramePr>
            <a:graphicFrameLocks noChangeAspect="1"/>
          </p:cNvGraphicFramePr>
          <p:nvPr/>
        </p:nvGraphicFramePr>
        <p:xfrm>
          <a:off x="2054225" y="3206750"/>
          <a:ext cx="7731125" cy="2587625"/>
        </p:xfrm>
        <a:graphic>
          <a:graphicData uri="http://schemas.openxmlformats.org/presentationml/2006/ole">
            <mc:AlternateContent xmlns:mc="http://schemas.openxmlformats.org/markup-compatibility/2006">
              <mc:Choice xmlns:v="urn:schemas-microsoft-com:vml" Requires="v">
                <p:oleObj spid="_x0000_s6235" name="Document" r:id="rId4" imgW="8286150" imgH="2778876" progId="Word.Document.8">
                  <p:embed/>
                </p:oleObj>
              </mc:Choice>
              <mc:Fallback>
                <p:oleObj name="Document" r:id="rId4" imgW="8286150" imgH="2778876"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4225" y="3206750"/>
                        <a:ext cx="77311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537A1A52-A35D-4CFF-A34A-6C09ED14E63A}" type="slidenum">
              <a:rPr lang="en-US" altLang="en-US" sz="1200" b="0" smtClean="0"/>
              <a:pPr>
                <a:spcBef>
                  <a:spcPct val="0"/>
                </a:spcBef>
                <a:buFontTx/>
                <a:buNone/>
              </a:pPr>
              <a:t>1</a:t>
            </a:fld>
            <a:endParaRPr lang="en-US" altLang="en-US" sz="1200" b="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dirty="0" smtClean="0"/>
              <a:t>Paul Nikolich, 802 Chair has asked WG Chairs to announce the following (</a:t>
            </a:r>
            <a:r>
              <a:rPr lang="en-US" dirty="0"/>
              <a:t>see slide 12 in </a:t>
            </a:r>
            <a:r>
              <a:rPr lang="en-US" dirty="0">
                <a:hlinkClick r:id="rId2"/>
              </a:rPr>
              <a:t>https://</a:t>
            </a:r>
            <a:r>
              <a:rPr lang="en-US" dirty="0" smtClean="0">
                <a:hlinkClick r:id="rId2"/>
              </a:rPr>
              <a:t>mentor.ieee.org/802-ec/dcn/22/ec-22-0129-02-00EC-july-2022-opening-ec-chair-s-deck.pptx</a:t>
            </a:r>
            <a:r>
              <a:rPr lang="en-US" dirty="0" smtClean="0"/>
              <a:t> ):</a:t>
            </a:r>
          </a:p>
          <a:p>
            <a:pPr lvl="1"/>
            <a:r>
              <a:rPr lang="en-US" sz="2400" i="1" dirty="0" smtClean="0"/>
              <a:t>2022-2024 </a:t>
            </a:r>
            <a:r>
              <a:rPr lang="en-US" sz="2400" i="1" dirty="0"/>
              <a:t>is Paul </a:t>
            </a:r>
            <a:r>
              <a:rPr lang="en-US" sz="2400" i="1" dirty="0" err="1" smtClean="0"/>
              <a:t>Nikolich’s</a:t>
            </a:r>
            <a:r>
              <a:rPr lang="en-US" sz="2400" i="1" dirty="0" smtClean="0"/>
              <a:t> </a:t>
            </a:r>
            <a:r>
              <a:rPr lang="en-US" sz="2400" i="1" dirty="0"/>
              <a:t>final term as 802 Chairman.  </a:t>
            </a:r>
            <a:endParaRPr lang="en-US" sz="2400" i="1" dirty="0" smtClean="0"/>
          </a:p>
          <a:p>
            <a:pPr lvl="1"/>
            <a:r>
              <a:rPr lang="en-US" sz="2400" i="1" dirty="0" smtClean="0"/>
              <a:t>Candidates </a:t>
            </a:r>
            <a:r>
              <a:rPr lang="en-US" sz="2400" i="1" dirty="0"/>
              <a:t>for 802 Chair and the 802 EC Appointed positions are sought as soon as possible. </a:t>
            </a:r>
            <a:endParaRPr lang="en-US" sz="2400" i="1" dirty="0" smtClean="0"/>
          </a:p>
          <a:p>
            <a:pPr lvl="1"/>
            <a:r>
              <a:rPr lang="en-US" sz="2400" i="1" dirty="0" smtClean="0"/>
              <a:t>Candidates </a:t>
            </a:r>
            <a:r>
              <a:rPr lang="en-US" sz="2400" i="1" dirty="0"/>
              <a:t>should contact the holder of the position they seek to enable them to fully understand the responsibilities of the positions (Vice Chairs, </a:t>
            </a:r>
            <a:r>
              <a:rPr lang="en-US" sz="2400" i="1" dirty="0" smtClean="0"/>
              <a:t>Treasurer, </a:t>
            </a:r>
            <a:r>
              <a:rPr lang="en-US" sz="2400" i="1" dirty="0"/>
              <a:t>Recording Secretary, </a:t>
            </a:r>
            <a:r>
              <a:rPr lang="en-US" sz="2400" i="1" dirty="0" smtClean="0"/>
              <a:t>Executive </a:t>
            </a:r>
            <a:r>
              <a:rPr lang="en-US" sz="2400" i="1" dirty="0"/>
              <a:t>Secretary and Chair).  </a:t>
            </a:r>
            <a:endParaRPr lang="en-US" sz="2400" i="1" dirty="0" smtClean="0"/>
          </a:p>
          <a:p>
            <a:pPr lvl="1"/>
            <a:r>
              <a:rPr lang="en-US" sz="2400" i="1" dirty="0" smtClean="0"/>
              <a:t>Please </a:t>
            </a:r>
            <a:r>
              <a:rPr lang="en-US" sz="2400" i="1" dirty="0"/>
              <a:t>announce this at your opening meetings.</a:t>
            </a:r>
            <a:r>
              <a:rPr lang="en-US" dirty="0"/>
              <a:t/>
            </a:r>
            <a:br>
              <a:rPr lang="en-US" dirty="0"/>
            </a:br>
            <a:r>
              <a:rPr lang="en-US" dirty="0"/>
              <a:t/>
            </a:r>
            <a:br>
              <a:rPr lang="en-US" dirty="0"/>
            </a:br>
            <a:endParaRPr lang="en-US" dirty="0"/>
          </a:p>
        </p:txBody>
      </p:sp>
      <p:sp>
        <p:nvSpPr>
          <p:cNvPr id="20483" name="Title 1"/>
          <p:cNvSpPr>
            <a:spLocks noGrp="1"/>
          </p:cNvSpPr>
          <p:nvPr>
            <p:ph type="title"/>
          </p:nvPr>
        </p:nvSpPr>
        <p:spPr/>
        <p:txBody>
          <a:bodyPr/>
          <a:lstStyle/>
          <a:p>
            <a:r>
              <a:rPr lang="en-GB" altLang="en-US" dirty="0" smtClean="0"/>
              <a:t>W</a:t>
            </a:r>
            <a:r>
              <a:rPr lang="en-GB" altLang="en-US" dirty="0" smtClean="0"/>
              <a:t>2.5 Announcements – Paul Nikolich</a:t>
            </a:r>
            <a:endParaRPr lang="en-GB" altLang="en-US" dirty="0" smtClean="0"/>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6CF2F6-756D-4BD6-9522-A1957932ACE4}" type="slidenum">
              <a:rPr lang="en-US" altLang="en-US" sz="1200" b="0" smtClean="0"/>
              <a:pPr>
                <a:spcBef>
                  <a:spcPct val="0"/>
                </a:spcBef>
                <a:buFontTx/>
                <a:buNone/>
              </a:pPr>
              <a:t>10</a:t>
            </a:fld>
            <a:endParaRPr lang="en-US" altLang="en-US" sz="1200" b="0" smtClean="0"/>
          </a:p>
        </p:txBody>
      </p:sp>
    </p:spTree>
    <p:extLst>
      <p:ext uri="{BB962C8B-B14F-4D97-AF65-F5344CB8AC3E}">
        <p14:creationId xmlns:p14="http://schemas.microsoft.com/office/powerpoint/2010/main" val="42235090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dirty="0" smtClean="0"/>
              <a:t>Geoff Thompson is working on an IEEE milestone award for 802</a:t>
            </a:r>
          </a:p>
          <a:p>
            <a:r>
              <a:rPr lang="en-US" dirty="0" smtClean="0"/>
              <a:t>He needs support from the IEEE San Francisco Section </a:t>
            </a:r>
          </a:p>
          <a:p>
            <a:r>
              <a:rPr lang="en-US" dirty="0" smtClean="0"/>
              <a:t>Please contact Geoff (</a:t>
            </a:r>
            <a:r>
              <a:rPr lang="en-US" dirty="0" smtClean="0">
                <a:hlinkClick r:id="rId2"/>
              </a:rPr>
              <a:t>thompson@ieee.org</a:t>
            </a:r>
            <a:r>
              <a:rPr lang="en-US" dirty="0" smtClean="0"/>
              <a:t> ) if you are able to assist</a:t>
            </a:r>
            <a:r>
              <a:rPr lang="en-US" dirty="0"/>
              <a:t/>
            </a:r>
            <a:br>
              <a:rPr lang="en-US" dirty="0"/>
            </a:br>
            <a:r>
              <a:rPr lang="en-US" dirty="0"/>
              <a:t/>
            </a:r>
            <a:br>
              <a:rPr lang="en-US" dirty="0"/>
            </a:br>
            <a:endParaRPr lang="en-US" dirty="0"/>
          </a:p>
        </p:txBody>
      </p:sp>
      <p:sp>
        <p:nvSpPr>
          <p:cNvPr id="20483" name="Title 1"/>
          <p:cNvSpPr>
            <a:spLocks noGrp="1"/>
          </p:cNvSpPr>
          <p:nvPr>
            <p:ph type="title"/>
          </p:nvPr>
        </p:nvSpPr>
        <p:spPr/>
        <p:txBody>
          <a:bodyPr/>
          <a:lstStyle/>
          <a:p>
            <a:r>
              <a:rPr lang="en-GB" altLang="en-US" dirty="0" smtClean="0"/>
              <a:t>W</a:t>
            </a:r>
            <a:r>
              <a:rPr lang="en-GB" altLang="en-US" dirty="0" smtClean="0"/>
              <a:t>2.5 Announcements – 802 IEEE Milestone</a:t>
            </a:r>
            <a:endParaRPr lang="en-GB" altLang="en-US" dirty="0" smtClean="0"/>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6CF2F6-756D-4BD6-9522-A1957932ACE4}" type="slidenum">
              <a:rPr lang="en-US" altLang="en-US" sz="1200" b="0" smtClean="0"/>
              <a:pPr>
                <a:spcBef>
                  <a:spcPct val="0"/>
                </a:spcBef>
                <a:buFontTx/>
                <a:buNone/>
              </a:pPr>
              <a:t>11</a:t>
            </a:fld>
            <a:endParaRPr lang="en-US" altLang="en-US" sz="1200" b="0" smtClean="0"/>
          </a:p>
        </p:txBody>
      </p:sp>
    </p:spTree>
    <p:extLst>
      <p:ext uri="{BB962C8B-B14F-4D97-AF65-F5344CB8AC3E}">
        <p14:creationId xmlns:p14="http://schemas.microsoft.com/office/powerpoint/2010/main" val="18063299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smtClean="0"/>
              <a:t>FRI</a:t>
            </a:r>
            <a:r>
              <a:rPr lang="en-GB" dirty="0" err="1" smtClean="0"/>
              <a:t>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smtClean="0"/>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C8E10CE-D294-4C89-ACFF-F5F1BFD75B0A}" type="slidenum">
              <a:rPr lang="en-US" altLang="en-US" sz="1200" b="0" smtClean="0"/>
              <a:pPr>
                <a:spcBef>
                  <a:spcPct val="0"/>
                </a:spcBef>
                <a:buFontTx/>
                <a:buNone/>
              </a:pPr>
              <a:t>12</a:t>
            </a:fld>
            <a:endParaRPr lang="en-US" altLang="en-US" sz="1200" b="0" smtClean="0"/>
          </a:p>
        </p:txBody>
      </p:sp>
    </p:spTree>
    <p:extLst>
      <p:ext uri="{BB962C8B-B14F-4D97-AF65-F5344CB8AC3E}">
        <p14:creationId xmlns:p14="http://schemas.microsoft.com/office/powerpoint/2010/main" val="28635456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0244" name="Content Placeholder 2"/>
          <p:cNvSpPr>
            <a:spLocks noGrp="1"/>
          </p:cNvSpPr>
          <p:nvPr>
            <p:ph idx="1"/>
          </p:nvPr>
        </p:nvSpPr>
        <p:spPr/>
        <p:txBody>
          <a:bodyPr/>
          <a:lstStyle/>
          <a:p>
            <a:r>
              <a:rPr lang="en-US" altLang="en-US" smtClean="0"/>
              <a:t>All participants in IEEE-SA activities are expected to adhere to the core principles underlying the:</a:t>
            </a:r>
          </a:p>
          <a:p>
            <a:pPr lvl="1">
              <a:buFont typeface="Arial" panose="020B0604020202020204" pitchFamily="34" charset="0"/>
              <a:buChar char="•"/>
            </a:pPr>
            <a:r>
              <a:rPr lang="en-US" altLang="en-US" sz="1800" smtClean="0">
                <a:hlinkClick r:id="rId3"/>
              </a:rPr>
              <a:t>IEEE Code of Ethics</a:t>
            </a:r>
            <a:endParaRPr lang="en-US" altLang="en-US" sz="1800" smtClean="0"/>
          </a:p>
          <a:p>
            <a:pPr lvl="1">
              <a:buFont typeface="Arial" panose="020B0604020202020204" pitchFamily="34" charset="0"/>
              <a:buChar char="•"/>
            </a:pPr>
            <a:r>
              <a:rPr lang="en-US" altLang="en-US" sz="1800" smtClean="0">
                <a:hlinkClick r:id="rId4"/>
              </a:rPr>
              <a:t>IEEE Code of Conduct</a:t>
            </a:r>
            <a:endParaRPr lang="en-US" altLang="en-US" sz="1800" smtClean="0"/>
          </a:p>
          <a:p>
            <a:r>
              <a:rPr lang="en-US" altLang="en-US" smtClean="0"/>
              <a:t>The core principles of the IEEE Codes of Ethics &amp; Conduct are to:</a:t>
            </a:r>
          </a:p>
          <a:p>
            <a:pPr lvl="1">
              <a:buFont typeface="Arial" panose="020B0604020202020204" pitchFamily="34" charset="0"/>
              <a:buChar char="•"/>
            </a:pPr>
            <a:r>
              <a:rPr lang="en-US" altLang="en-US" sz="1800" i="1" smtClean="0"/>
              <a:t>Uphold the highest standards of integrity, responsible behavior, and ethical and professional conduct</a:t>
            </a:r>
          </a:p>
          <a:p>
            <a:pPr lvl="1">
              <a:buFont typeface="Arial" panose="020B0604020202020204" pitchFamily="34" charset="0"/>
              <a:buChar char="•"/>
            </a:pPr>
            <a:r>
              <a:rPr lang="en-US" altLang="en-US" sz="1800" i="1" smtClean="0"/>
              <a:t>Treat people fairly and with respect, to not engage in harassment, discrimination, or retaliation, and to protect people's privacy.</a:t>
            </a:r>
          </a:p>
          <a:p>
            <a:pPr lvl="1">
              <a:buFont typeface="Arial" panose="020B0604020202020204" pitchFamily="34" charset="0"/>
              <a:buChar char="•"/>
            </a:pPr>
            <a:r>
              <a:rPr lang="en-US" altLang="en-US" sz="1800" i="1" smtClean="0"/>
              <a:t>Avoid injuring others, their property, reputation, or employment by false or malicious action</a:t>
            </a:r>
          </a:p>
          <a:p>
            <a:r>
              <a:rPr lang="en-US" altLang="en-US" smtClean="0"/>
              <a:t>The most recent versions of these Codes are available at</a:t>
            </a:r>
          </a:p>
          <a:p>
            <a:pPr lvl="1">
              <a:buFont typeface="Arial" panose="020B0604020202020204" pitchFamily="34" charset="0"/>
              <a:buChar char="•"/>
            </a:pPr>
            <a:r>
              <a:rPr lang="en-US" altLang="en-US" sz="1800" smtClean="0">
                <a:hlinkClick r:id="rId5"/>
              </a:rPr>
              <a:t>http://www.ieee.org/about/corporate/governance</a:t>
            </a:r>
            <a:endParaRPr lang="en-US" altLang="en-US" sz="1800" smtClean="0"/>
          </a:p>
          <a:p>
            <a:endParaRPr lang="en-GB" altLang="en-US" smtClean="0"/>
          </a:p>
        </p:txBody>
      </p:sp>
      <p:sp>
        <p:nvSpPr>
          <p:cNvPr id="10245" name="Title 3"/>
          <p:cNvSpPr>
            <a:spLocks noGrp="1"/>
          </p:cNvSpPr>
          <p:nvPr>
            <p:ph type="title"/>
          </p:nvPr>
        </p:nvSpPr>
        <p:spPr/>
        <p:txBody>
          <a:bodyPr/>
          <a:lstStyle/>
          <a:p>
            <a:r>
              <a:rPr lang="en-US" altLang="en-US" dirty="0" smtClean="0"/>
              <a:t>F</a:t>
            </a:r>
            <a:r>
              <a:rPr lang="en-US" altLang="en-US" dirty="0" smtClean="0"/>
              <a:t>2.1 </a:t>
            </a:r>
            <a:r>
              <a:rPr lang="en-US" altLang="en-US" dirty="0" smtClean="0"/>
              <a:t>Participant behavior in IEEE-SA activities is guided</a:t>
            </a:r>
            <a:br>
              <a:rPr lang="en-US" altLang="en-US" dirty="0" smtClean="0"/>
            </a:br>
            <a:r>
              <a:rPr lang="en-US" altLang="en-US" dirty="0" smtClean="0"/>
              <a:t>by the IEEE Codes of Ethics &amp; Conduct</a:t>
            </a:r>
            <a:endParaRPr lang="en-GB" altLang="en-US" dirty="0" smtClean="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0C35308-AF0D-484D-A97E-DBB48FF90B69}" type="slidenum">
              <a:rPr lang="en-US" altLang="en-US" sz="1200" b="0" smtClean="0"/>
              <a:pPr>
                <a:spcBef>
                  <a:spcPct val="0"/>
                </a:spcBef>
                <a:buFontTx/>
                <a:buNone/>
              </a:pPr>
              <a:t>13</a:t>
            </a:fld>
            <a:endParaRPr lang="en-US" altLang="en-US" sz="1200" b="0" smtClean="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smtClean="0"/>
              <a:t>The </a:t>
            </a:r>
            <a:r>
              <a:rPr lang="en-US" altLang="en-US" dirty="0" smtClean="0">
                <a:hlinkClick r:id="rId3"/>
              </a:rPr>
              <a:t>IEEE-SA Standards Board Bylaws </a:t>
            </a:r>
            <a:r>
              <a:rPr lang="en-US" altLang="en-US" dirty="0" smtClean="0"/>
              <a:t>(clause 5.2.1.3) specifies that “</a:t>
            </a:r>
            <a:r>
              <a:rPr lang="en-US" altLang="en-US" i="1" dirty="0" smtClean="0"/>
              <a:t>the standards development process shall not be dominated by any single interest category, individual, or organization</a:t>
            </a:r>
            <a:r>
              <a:rPr lang="en-US" altLang="en-US" dirty="0" smtClean="0"/>
              <a:t>”</a:t>
            </a:r>
          </a:p>
          <a:p>
            <a:pPr lvl="1">
              <a:buFont typeface="Arial" panose="020B0604020202020204" pitchFamily="34" charset="0"/>
              <a:buChar char="•"/>
            </a:pPr>
            <a:r>
              <a:rPr lang="en-US" altLang="en-US" sz="1800" dirty="0" smtClean="0"/>
              <a:t>This means no participant may exercise “</a:t>
            </a:r>
            <a:r>
              <a:rPr lang="en-US" altLang="en-US" sz="1800" i="1" dirty="0" smtClean="0"/>
              <a:t>authority, leadership, or influence by reason of superior leverage, strength, or representation to the exclusion of fair and equitable consideration of other viewpoints</a:t>
            </a:r>
            <a:r>
              <a:rPr lang="en-US" altLang="en-US" sz="1800" dirty="0" smtClean="0"/>
              <a:t>” or “</a:t>
            </a:r>
            <a:r>
              <a:rPr lang="en-US" altLang="en-US" sz="1800" i="1" dirty="0" smtClean="0"/>
              <a:t>to hinder the progress of the standards development activity</a:t>
            </a:r>
            <a:r>
              <a:rPr lang="en-US" altLang="en-US" sz="1800" dirty="0" smtClean="0"/>
              <a:t>”</a:t>
            </a:r>
          </a:p>
          <a:p>
            <a:r>
              <a:rPr lang="en-US" altLang="en-US" dirty="0" smtClean="0"/>
              <a:t>This rule applies equally to those participating in a standards development project and to that project’s leadership group</a:t>
            </a:r>
          </a:p>
          <a:p>
            <a:r>
              <a:rPr lang="en-US" altLang="en-US" dirty="0" smtClean="0"/>
              <a:t>Any person who reasonably suspects that dominance is occurring in a standards development project is encouraged to bring the issue to the attention of the Standards Committee or the project’s IEEE-SA Program Manager</a:t>
            </a:r>
          </a:p>
          <a:p>
            <a:endParaRPr lang="en-US" altLang="en-US" dirty="0" smtClean="0"/>
          </a:p>
        </p:txBody>
      </p:sp>
      <p:sp>
        <p:nvSpPr>
          <p:cNvPr id="14339" name="Rectangle 1"/>
          <p:cNvSpPr>
            <a:spLocks noGrp="1" noChangeArrowheads="1"/>
          </p:cNvSpPr>
          <p:nvPr>
            <p:ph type="title"/>
          </p:nvPr>
        </p:nvSpPr>
        <p:spPr/>
        <p:txBody>
          <a:bodyPr lIns="90000" tIns="46800" rIns="90000" bIns="46800"/>
          <a:lstStyle/>
          <a:p>
            <a:r>
              <a:rPr lang="en-US" altLang="en-US" dirty="0" smtClean="0"/>
              <a:t>F</a:t>
            </a:r>
            <a:r>
              <a:rPr lang="en-US" altLang="en-US" dirty="0" smtClean="0"/>
              <a:t>2.1 </a:t>
            </a:r>
            <a:r>
              <a:rPr lang="en-US" altLang="en-US" dirty="0" smtClean="0"/>
              <a:t>IEEE-SA standards activities shall allow the fair &amp;</a:t>
            </a:r>
            <a:br>
              <a:rPr lang="en-US" altLang="en-US" dirty="0" smtClean="0"/>
            </a:br>
            <a:r>
              <a:rPr lang="en-US" altLang="en-US" dirty="0" smtClean="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D139C87-CBAD-4AD3-AAB6-B7C6DAE13FEC}" type="slidenum">
              <a:rPr lang="en-US" altLang="en-US" sz="1200" b="0" smtClean="0"/>
              <a:pPr>
                <a:spcBef>
                  <a:spcPct val="0"/>
                </a:spcBef>
                <a:buFontTx/>
                <a:buNone/>
              </a:pPr>
              <a:t>14</a:t>
            </a:fld>
            <a:endParaRPr lang="en-US" altLang="en-US" sz="1200" b="0" smtClean="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smtClean="0"/>
              <a:t>The </a:t>
            </a:r>
            <a:r>
              <a:rPr lang="en-US" altLang="en-US" sz="2000" smtClean="0">
                <a:hlinkClick r:id="rId3"/>
              </a:rPr>
              <a:t>IEEE-SA Standards Board Bylaws </a:t>
            </a:r>
            <a:r>
              <a:rPr lang="en-US" altLang="en-US" sz="2000" smtClean="0"/>
              <a:t>require that “participants in the IEEE standards development individual process shall act based on their qualifications and experience”</a:t>
            </a:r>
          </a:p>
          <a:p>
            <a:r>
              <a:rPr lang="en-US" altLang="en-US" sz="2000" smtClean="0"/>
              <a:t>This means participants:</a:t>
            </a:r>
          </a:p>
          <a:p>
            <a:pPr lvl="1">
              <a:buFont typeface="Arial" panose="020B0604020202020204" pitchFamily="34"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buFont typeface="Arial" panose="020B0604020202020204" pitchFamily="34"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r>
              <a:rPr lang="en-US" altLang="en-US" sz="2000" smtClean="0"/>
              <a:t>By participating in standards activities using the “</a:t>
            </a:r>
            <a:r>
              <a:rPr lang="en-US" altLang="en-US" sz="2000" i="1" smtClean="0"/>
              <a:t>individual process</a:t>
            </a:r>
            <a:r>
              <a:rPr lang="en-US" altLang="en-US" sz="2000" smtClean="0"/>
              <a:t>”, you are deemed to accept these requirements; if you are unable to satisfy these requirements then you shall immediately cease any participation</a:t>
            </a:r>
          </a:p>
          <a:p>
            <a:endParaRPr lang="en-US" altLang="en-US" smtClean="0"/>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smtClean="0"/>
              <a:t>F</a:t>
            </a:r>
            <a:r>
              <a:rPr lang="en-US" altLang="en-US" dirty="0" smtClean="0"/>
              <a:t>2.1 </a:t>
            </a:r>
            <a:r>
              <a:rPr lang="en-US" altLang="en-US" dirty="0" smtClean="0"/>
              <a:t>Participants in the IEEE-SA “individual process” shall</a:t>
            </a:r>
            <a:br>
              <a:rPr lang="en-US" altLang="en-US" dirty="0" smtClean="0"/>
            </a:br>
            <a:r>
              <a:rPr lang="en-US" altLang="en-US" dirty="0" smtClean="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AB70BD5C-7D23-4E8F-B2D7-38CCDBE90359}" type="slidenum">
              <a:rPr lang="en-US" altLang="en-US" sz="1200" b="0" smtClean="0"/>
              <a:pPr>
                <a:spcBef>
                  <a:spcPct val="0"/>
                </a:spcBef>
                <a:buFontTx/>
                <a:buNone/>
              </a:pPr>
              <a:t>15</a:t>
            </a:fld>
            <a:endParaRPr lang="en-US" altLang="en-US" sz="1200" b="0" smtClean="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smtClean="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r>
              <a:rPr lang="en-US" altLang="en-US" sz="3200" dirty="0" smtClean="0">
                <a:latin typeface="Calibri" panose="020F0502020204030204" pitchFamily="34" charset="0"/>
                <a:cs typeface="Calibri" panose="020F0502020204030204" pitchFamily="34" charset="0"/>
              </a:rPr>
              <a:t/>
            </a:r>
            <a:br>
              <a:rPr lang="en-US" altLang="en-US" sz="3200" dirty="0" smtClean="0">
                <a:latin typeface="Calibri" panose="020F0502020204030204" pitchFamily="34" charset="0"/>
                <a:cs typeface="Calibri" panose="020F0502020204030204" pitchFamily="34" charset="0"/>
              </a:rPr>
            </a:br>
            <a:endParaRPr lang="en-US" altLang="en-US" sz="3200" dirty="0" smtClean="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a:t>
            </a:r>
            <a:r>
              <a:rPr lang="en-US" altLang="en-US" u="sng" dirty="0" smtClean="0">
                <a:solidFill>
                  <a:schemeClr val="tx1"/>
                </a:solidFill>
                <a:latin typeface="Calibri" panose="020F0502020204030204" pitchFamily="34" charset="0"/>
                <a:cs typeface="Calibri" panose="020F0502020204030204" pitchFamily="34" charset="0"/>
              </a:rPr>
              <a:t>2.2 </a:t>
            </a:r>
            <a:r>
              <a:rPr lang="en-US" altLang="en-US" u="sng" dirty="0" smtClean="0">
                <a:solidFill>
                  <a:schemeClr val="tx1"/>
                </a:solidFill>
                <a:latin typeface="Calibri" panose="020F0502020204030204" pitchFamily="34" charset="0"/>
                <a:cs typeface="Calibri" panose="020F0502020204030204" pitchFamily="34" charset="0"/>
              </a:rPr>
              <a:t>– Call for potentially essential patents</a:t>
            </a:r>
            <a:endParaRPr lang="en-US" altLang="en-US" u="sng" dirty="0" smtClean="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C202659-C26D-4262-B9E3-00934FE85A0C}" type="slidenum">
              <a:rPr lang="en-US" altLang="en-US" sz="1200" b="0" smtClean="0"/>
              <a:pPr>
                <a:spcBef>
                  <a:spcPct val="0"/>
                </a:spcBef>
                <a:buFontTx/>
                <a:buNone/>
              </a:pPr>
              <a:t>16</a:t>
            </a:fld>
            <a:endParaRPr lang="en-US" altLang="en-US" sz="1200" b="0" smtClean="0"/>
          </a:p>
        </p:txBody>
      </p:sp>
    </p:spTree>
    <p:extLst>
      <p:ext uri="{BB962C8B-B14F-4D97-AF65-F5344CB8AC3E}">
        <p14:creationId xmlns:p14="http://schemas.microsoft.com/office/powerpoint/2010/main" val="20797844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a:t>
            </a:r>
            <a:r>
              <a:rPr lang="en-GB" dirty="0" smtClean="0"/>
              <a:t>2</a:t>
            </a:r>
            <a:r>
              <a:rPr lang="en-GB" dirty="0" smtClean="0"/>
              <a:t>.3 </a:t>
            </a:r>
            <a:r>
              <a:rPr lang="en-GB" dirty="0" smtClean="0"/>
              <a:t>Meeting Decorum</a:t>
            </a:r>
            <a:endParaRPr lang="en-GB" dirty="0"/>
          </a:p>
        </p:txBody>
      </p:sp>
      <p:sp>
        <p:nvSpPr>
          <p:cNvPr id="3" name="Content Placeholder 2"/>
          <p:cNvSpPr>
            <a:spLocks noGrp="1"/>
          </p:cNvSpPr>
          <p:nvPr>
            <p:ph idx="1"/>
          </p:nvPr>
        </p:nvSpPr>
        <p:spPr>
          <a:xfrm>
            <a:off x="733425" y="2624847"/>
            <a:ext cx="10515600" cy="3850565"/>
          </a:xfrm>
        </p:spPr>
        <p:txBody>
          <a:bodyPr/>
          <a:lstStyle/>
          <a:p>
            <a:pPr lvl="0"/>
            <a:r>
              <a:rPr lang="en-GB" dirty="0" smtClean="0"/>
              <a:t>Please observe proper decorum in meetings; No Photography </a:t>
            </a:r>
            <a:r>
              <a:rPr lang="en-GB" dirty="0"/>
              <a:t>or recording </a:t>
            </a:r>
            <a:endParaRPr lang="en-GB" dirty="0" smtClean="0"/>
          </a:p>
          <a:p>
            <a:pPr lvl="0"/>
            <a:r>
              <a:rPr lang="en-GB" dirty="0" smtClean="0"/>
              <a:t>Press </a:t>
            </a:r>
            <a:r>
              <a:rPr lang="en-GB" dirty="0"/>
              <a:t>(i.e., anyone reporting publicly on this meeting) are to announce their presence </a:t>
            </a:r>
            <a:r>
              <a:rPr lang="en-GB" dirty="0" smtClean="0"/>
              <a:t>(Jan 2019 IEEE-SA </a:t>
            </a:r>
            <a:r>
              <a:rPr lang="en-GB" dirty="0"/>
              <a:t>Standards Board Ops Manual </a:t>
            </a:r>
            <a:r>
              <a:rPr lang="en-GB" dirty="0" smtClean="0"/>
              <a:t>5.3.3.2)</a:t>
            </a:r>
            <a:endParaRPr lang="en-GB" sz="1400" dirty="0"/>
          </a:p>
          <a:p>
            <a:pPr lvl="0"/>
            <a:r>
              <a:rPr lang="en-GB" dirty="0"/>
              <a:t>Laptop speakers, cell phone / tablet ringers </a:t>
            </a:r>
            <a:r>
              <a:rPr lang="en-GB" dirty="0" smtClean="0"/>
              <a:t>off</a:t>
            </a:r>
          </a:p>
          <a:p>
            <a:pPr lvl="0"/>
            <a:r>
              <a:rPr lang="en-GB" dirty="0" smtClean="0"/>
              <a:t>Mute when not speaking (teleconference)</a:t>
            </a:r>
          </a:p>
          <a:p>
            <a:pPr lvl="0"/>
            <a:r>
              <a:rPr lang="en-GB" dirty="0" smtClean="0"/>
              <a:t>Use “no audio” in </a:t>
            </a:r>
            <a:r>
              <a:rPr lang="en-GB" dirty="0" err="1" smtClean="0"/>
              <a:t>Webex</a:t>
            </a:r>
            <a:r>
              <a:rPr lang="en-GB" dirty="0" smtClean="0"/>
              <a:t> when joining mixed mode meeting in person</a:t>
            </a:r>
          </a:p>
          <a:p>
            <a:r>
              <a:rPr lang="en-US" dirty="0" smtClean="0"/>
              <a:t>Use </a:t>
            </a:r>
            <a:r>
              <a:rPr lang="en-US" dirty="0"/>
              <a:t>chat window to </a:t>
            </a:r>
            <a:r>
              <a:rPr lang="en-US" dirty="0" smtClean="0"/>
              <a:t>enter the queue </a:t>
            </a:r>
            <a:r>
              <a:rPr lang="en-GB" dirty="0"/>
              <a:t>(teleconference)</a:t>
            </a:r>
          </a:p>
          <a:p>
            <a:pPr lvl="0"/>
            <a:r>
              <a:rPr lang="en-GB" dirty="0" smtClean="0"/>
              <a:t>Wear badges </a:t>
            </a:r>
            <a:r>
              <a:rPr lang="en-GB" dirty="0"/>
              <a:t>at all times in meeting </a:t>
            </a:r>
            <a:r>
              <a:rPr lang="en-GB" dirty="0" smtClean="0"/>
              <a:t>areas (face to face meetings)</a:t>
            </a:r>
            <a:endParaRPr lang="en-GB" sz="1400" dirty="0"/>
          </a:p>
          <a:p>
            <a:pPr lvl="1"/>
            <a:r>
              <a:rPr lang="en-GB" dirty="0"/>
              <a:t>Help the hotel security staff improve the general security of the meeting </a:t>
            </a:r>
            <a:r>
              <a:rPr lang="en-GB" dirty="0" smtClean="0"/>
              <a:t>rooms</a:t>
            </a:r>
          </a:p>
        </p:txBody>
      </p:sp>
      <p:sp>
        <p:nvSpPr>
          <p:cNvPr id="4" name="Date Placeholder 3"/>
          <p:cNvSpPr>
            <a:spLocks noGrp="1"/>
          </p:cNvSpPr>
          <p:nvPr>
            <p:ph type="dt" sz="half" idx="10"/>
          </p:nvPr>
        </p:nvSpPr>
        <p:spPr/>
        <p:txBody>
          <a:bodyPr/>
          <a:lstStyle/>
          <a:p>
            <a:pPr>
              <a:defRPr/>
            </a:pPr>
            <a:r>
              <a:rPr lang="en-US" smtClean="0"/>
              <a:t>July 2022</a:t>
            </a:r>
            <a:endParaRPr lang="en-US"/>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17</a:t>
            </a:fld>
            <a:endParaRPr lang="en-US"/>
          </a:p>
        </p:txBody>
      </p:sp>
    </p:spTree>
    <p:extLst>
      <p:ext uri="{BB962C8B-B14F-4D97-AF65-F5344CB8AC3E}">
        <p14:creationId xmlns:p14="http://schemas.microsoft.com/office/powerpoint/2010/main" val="28406423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smtClean="0"/>
              <a:t>Planned next full WG11 Session: Mixed-mode September 11-16, 2022</a:t>
            </a:r>
          </a:p>
          <a:p>
            <a:pPr marL="0" indent="0">
              <a:buFontTx/>
              <a:buNone/>
              <a:defRPr/>
            </a:pPr>
            <a:r>
              <a:rPr lang="en-GB" altLang="en-US" dirty="0" smtClean="0"/>
              <a:t>Upcoming Chair Advisory Committee meetings </a:t>
            </a:r>
          </a:p>
          <a:p>
            <a:pPr marL="457200" lvl="1" indent="0">
              <a:buFontTx/>
              <a:buNone/>
              <a:defRPr/>
            </a:pPr>
            <a:r>
              <a:rPr lang="en-GB" altLang="en-US" dirty="0" smtClean="0"/>
              <a:t>CAC teleconference:  </a:t>
            </a:r>
            <a:r>
              <a:rPr lang="en-GB" altLang="en-US" b="1" dirty="0" smtClean="0"/>
              <a:t>Monday 2022-08-08 at 9 am Eastern</a:t>
            </a:r>
          </a:p>
          <a:p>
            <a:pPr lvl="1">
              <a:defRPr/>
            </a:pPr>
            <a:r>
              <a:rPr lang="en-GB" altLang="en-US" sz="1600" dirty="0" smtClean="0"/>
              <a:t>Initial objectives/agendas should be uploaded as mentor documents (.</a:t>
            </a:r>
            <a:r>
              <a:rPr lang="en-GB" altLang="en-US" sz="1600" dirty="0" err="1" smtClean="0"/>
              <a:t>ppt</a:t>
            </a:r>
            <a:r>
              <a:rPr lang="en-GB" altLang="en-US" sz="1600" dirty="0" smtClean="0"/>
              <a:t> format) or send to chair (.</a:t>
            </a:r>
            <a:r>
              <a:rPr lang="en-GB" altLang="en-US" sz="1600" dirty="0" err="1" smtClean="0"/>
              <a:t>xls</a:t>
            </a:r>
            <a:r>
              <a:rPr lang="en-GB" altLang="en-US" sz="1600" dirty="0" smtClean="0"/>
              <a:t> tab format) by June 8 to meet 30-day agenda submission deadline.</a:t>
            </a:r>
          </a:p>
          <a:p>
            <a:pPr marL="457200" lvl="1" indent="0">
              <a:buFontTx/>
              <a:buNone/>
              <a:defRPr/>
            </a:pPr>
            <a:r>
              <a:rPr lang="en-GB" altLang="en-US" dirty="0" smtClean="0"/>
              <a:t>CAC teleconference: </a:t>
            </a:r>
            <a:r>
              <a:rPr lang="en-GB" altLang="en-US" b="1" dirty="0"/>
              <a:t>Monday </a:t>
            </a:r>
            <a:r>
              <a:rPr lang="en-GB" altLang="en-US" b="1" dirty="0" smtClean="0"/>
              <a:t>2022-08-29 </a:t>
            </a:r>
            <a:r>
              <a:rPr lang="en-GB" altLang="en-US" b="1" dirty="0"/>
              <a:t>at 9 am Eastern </a:t>
            </a:r>
            <a:endParaRPr lang="en-GB" altLang="en-US" b="1" dirty="0" smtClean="0"/>
          </a:p>
          <a:p>
            <a:pPr marL="457200" lvl="1" indent="0">
              <a:buNone/>
              <a:defRPr/>
            </a:pPr>
            <a:r>
              <a:rPr lang="en-GB" altLang="en-US" dirty="0"/>
              <a:t>CAC teleconference: </a:t>
            </a:r>
            <a:r>
              <a:rPr lang="en-GB" altLang="en-US" b="1" dirty="0" smtClean="0"/>
              <a:t>Sunday 2022-09-11 at 6PM Hawaii</a:t>
            </a:r>
            <a:r>
              <a:rPr lang="en-GB" altLang="en-US" dirty="0" smtClean="0"/>
              <a:t> </a:t>
            </a:r>
          </a:p>
          <a:p>
            <a:pPr lvl="1">
              <a:defRPr/>
            </a:pPr>
            <a:r>
              <a:rPr lang="en-GB" altLang="en-US" sz="1600" dirty="0"/>
              <a:t>Send snapshots to Robert Stacey before this teleconference.</a:t>
            </a:r>
          </a:p>
          <a:p>
            <a:pPr marL="0" indent="0">
              <a:buFontTx/>
              <a:buNone/>
              <a:defRPr/>
            </a:pPr>
            <a:endParaRPr lang="en-GB" altLang="en-US" sz="2000" dirty="0" smtClean="0"/>
          </a:p>
          <a:p>
            <a:pPr marL="0" indent="0">
              <a:buFontTx/>
              <a:buNone/>
              <a:defRPr/>
            </a:pPr>
            <a:r>
              <a:rPr lang="en-GB" altLang="en-US" sz="2000" dirty="0" smtClean="0"/>
              <a:t>The </a:t>
            </a:r>
            <a:r>
              <a:rPr lang="en-GB" altLang="en-US" sz="2000" dirty="0"/>
              <a:t>purpose of the CAC is to prepare session agendas, room requests/meeting times, and advise and support the chair re: responsibilities as an EC member. </a:t>
            </a:r>
            <a:endParaRPr lang="en-GB" altLang="en-US" sz="2000" dirty="0" smtClean="0"/>
          </a:p>
          <a:p>
            <a:pPr marL="0" indent="0">
              <a:buFontTx/>
              <a:buNone/>
              <a:defRPr/>
            </a:pPr>
            <a:r>
              <a:rPr lang="en-GB" altLang="en-US" sz="2000" dirty="0" smtClean="0"/>
              <a:t>Leaders </a:t>
            </a:r>
            <a:r>
              <a:rPr lang="en-GB" altLang="en-US" sz="2000" dirty="0"/>
              <a:t>of 802.11 subgroups (or their nominee) should </a:t>
            </a:r>
            <a:r>
              <a:rPr lang="en-GB" altLang="en-US" sz="2000" dirty="0" smtClean="0"/>
              <a:t>attend CAC </a:t>
            </a:r>
            <a:r>
              <a:rPr lang="en-GB" altLang="en-US" sz="2000" dirty="0"/>
              <a:t>meetings </a:t>
            </a:r>
          </a:p>
        </p:txBody>
      </p:sp>
      <p:sp>
        <p:nvSpPr>
          <p:cNvPr id="20483" name="Title 1"/>
          <p:cNvSpPr>
            <a:spLocks noGrp="1"/>
          </p:cNvSpPr>
          <p:nvPr>
            <p:ph type="title"/>
          </p:nvPr>
        </p:nvSpPr>
        <p:spPr/>
        <p:txBody>
          <a:bodyPr/>
          <a:lstStyle/>
          <a:p>
            <a:r>
              <a:rPr lang="en-GB" altLang="en-US" dirty="0"/>
              <a:t>F</a:t>
            </a:r>
            <a:r>
              <a:rPr lang="en-GB" altLang="en-US" dirty="0" smtClean="0"/>
              <a:t>2.4 </a:t>
            </a:r>
            <a:r>
              <a:rPr lang="en-GB" altLang="en-US" dirty="0" smtClean="0"/>
              <a:t>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6CF2F6-756D-4BD6-9522-A1957932ACE4}" type="slidenum">
              <a:rPr lang="en-US" altLang="en-US" sz="1200" b="0" smtClean="0"/>
              <a:pPr>
                <a:spcBef>
                  <a:spcPct val="0"/>
                </a:spcBef>
                <a:buFontTx/>
                <a:buNone/>
              </a:pPr>
              <a:t>18</a:t>
            </a:fld>
            <a:endParaRPr lang="en-US" altLang="en-US" sz="1200" b="0" smtClean="0"/>
          </a:p>
        </p:txBody>
      </p:sp>
    </p:spTree>
    <p:extLst>
      <p:ext uri="{BB962C8B-B14F-4D97-AF65-F5344CB8AC3E}">
        <p14:creationId xmlns:p14="http://schemas.microsoft.com/office/powerpoint/2010/main" val="8938827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884363"/>
            <a:ext cx="10363200" cy="4591050"/>
          </a:xfrm>
        </p:spPr>
        <p:txBody>
          <a:bodyPr/>
          <a:lstStyle/>
          <a:p>
            <a:pPr marL="0" indent="0">
              <a:buFontTx/>
              <a:buNone/>
              <a:defRPr/>
            </a:pPr>
            <a:r>
              <a:rPr lang="en-GB" altLang="en-US" dirty="0" smtClean="0"/>
              <a:t>IEEE </a:t>
            </a:r>
            <a:r>
              <a:rPr lang="en-GB" altLang="en-US" dirty="0" err="1" smtClean="0"/>
              <a:t>PatCom</a:t>
            </a:r>
            <a:r>
              <a:rPr lang="en-GB" altLang="en-US" dirty="0" smtClean="0"/>
              <a:t> LOA Listing for </a:t>
            </a:r>
            <a:r>
              <a:rPr lang="en-GB" altLang="en-US" dirty="0"/>
              <a:t>802.11 is </a:t>
            </a:r>
            <a:r>
              <a:rPr lang="en-GB" altLang="en-US" dirty="0" smtClean="0">
                <a:hlinkClick r:id="rId3"/>
              </a:rPr>
              <a:t>https</a:t>
            </a:r>
            <a:r>
              <a:rPr lang="en-GB" altLang="en-US" dirty="0">
                <a:hlinkClick r:id="rId3"/>
              </a:rPr>
              <a:t>://</a:t>
            </a:r>
            <a:r>
              <a:rPr lang="en-GB" altLang="en-US" dirty="0" smtClean="0">
                <a:hlinkClick r:id="rId3"/>
              </a:rPr>
              <a:t>standards.ieee.org/about/sasb/patcom/patents.html</a:t>
            </a:r>
            <a:r>
              <a:rPr lang="en-GB" altLang="en-US" dirty="0" smtClean="0"/>
              <a:t> </a:t>
            </a:r>
          </a:p>
          <a:p>
            <a:pPr marL="0" indent="0">
              <a:buFontTx/>
              <a:buNone/>
              <a:defRPr/>
            </a:pPr>
            <a:endParaRPr lang="en-GB" altLang="en-US" dirty="0"/>
          </a:p>
          <a:p>
            <a:pPr marL="0" indent="0">
              <a:buFontTx/>
              <a:buNone/>
              <a:defRPr/>
            </a:pPr>
            <a:r>
              <a:rPr lang="en-GB" altLang="en-US" dirty="0" smtClean="0"/>
              <a:t>Open </a:t>
            </a:r>
            <a:r>
              <a:rPr lang="en-GB" altLang="en-US" dirty="0" err="1"/>
              <a:t>LoA</a:t>
            </a:r>
            <a:r>
              <a:rPr lang="en-GB" altLang="en-US" dirty="0"/>
              <a:t> requests (i.e., those that the WG chair is </a:t>
            </a:r>
            <a:r>
              <a:rPr lang="en-GB" altLang="en-US" dirty="0" smtClean="0"/>
              <a:t>pursuing) : </a:t>
            </a:r>
            <a:br>
              <a:rPr lang="en-GB" altLang="en-US" dirty="0" smtClean="0"/>
            </a:br>
            <a:r>
              <a:rPr lang="en-GB" altLang="en-US" dirty="0" smtClean="0"/>
              <a:t>	</a:t>
            </a:r>
            <a:r>
              <a:rPr lang="en-US" altLang="en-US" dirty="0"/>
              <a:t>	</a:t>
            </a:r>
            <a:r>
              <a:rPr lang="en-GB" dirty="0"/>
              <a:t>Communication Systems LLC</a:t>
            </a:r>
            <a:endParaRPr lang="en-US" altLang="en-US" dirty="0" smtClean="0"/>
          </a:p>
          <a:p>
            <a:pPr marL="0" indent="0">
              <a:buFontTx/>
              <a:buNone/>
              <a:defRPr/>
            </a:pPr>
            <a:endParaRPr lang="en-US" altLang="en-US" dirty="0" smtClean="0"/>
          </a:p>
          <a:p>
            <a:pPr marL="0" indent="0">
              <a:buFontTx/>
              <a:buNone/>
              <a:defRPr/>
            </a:pPr>
            <a:r>
              <a:rPr lang="en-US" altLang="en-US" dirty="0" smtClean="0"/>
              <a:t>Detailed status is here (updated 2021-03-15):</a:t>
            </a:r>
          </a:p>
          <a:p>
            <a:pPr marL="0" indent="0">
              <a:buFontTx/>
              <a:buNone/>
              <a:defRPr/>
            </a:pPr>
            <a:r>
              <a:rPr lang="en-GB" altLang="en-US" dirty="0">
                <a:hlinkClick r:id="rId4"/>
              </a:rPr>
              <a:t>https://</a:t>
            </a:r>
            <a:r>
              <a:rPr lang="en-GB" altLang="en-US" dirty="0" smtClean="0">
                <a:hlinkClick r:id="rId5"/>
              </a:rPr>
              <a:t>mentor.ieee.org/802.11/dcn/15/11-15-1489-16-0000-register-of-loa-requests.docx </a:t>
            </a:r>
            <a:r>
              <a:rPr lang="en-GB" altLang="en-US" dirty="0" smtClean="0"/>
              <a:t/>
            </a:r>
            <a:br>
              <a:rPr lang="en-GB" altLang="en-US" dirty="0" smtClean="0"/>
            </a:br>
            <a:endParaRPr lang="en-GB" altLang="en-US" dirty="0"/>
          </a:p>
          <a:p>
            <a:pPr marL="0" indent="0">
              <a:buFontTx/>
              <a:buNone/>
              <a:defRPr/>
            </a:pPr>
            <a:r>
              <a:rPr lang="en-GB" altLang="en-US" dirty="0" smtClean="0"/>
              <a:t>Recent changes:  Added </a:t>
            </a:r>
            <a:r>
              <a:rPr lang="en-GB" altLang="en-US" dirty="0" err="1" smtClean="0"/>
              <a:t>LoA</a:t>
            </a:r>
            <a:r>
              <a:rPr lang="en-GB" altLang="en-US" dirty="0" smtClean="0"/>
              <a:t> request/receipt (SK Telecom)</a:t>
            </a:r>
            <a:endParaRPr lang="en-GB" altLang="en-US" dirty="0"/>
          </a:p>
          <a:p>
            <a:pPr marL="0" indent="0">
              <a:buFontTx/>
              <a:buNone/>
              <a:defRPr/>
            </a:pPr>
            <a:endParaRPr lang="en-GB" altLang="en-US" dirty="0"/>
          </a:p>
          <a:p>
            <a:pPr marL="0" indent="0">
              <a:buFontTx/>
              <a:buNone/>
              <a:defRPr/>
            </a:pPr>
            <a:endParaRPr lang="en-US" altLang="en-US" dirty="0"/>
          </a:p>
          <a:p>
            <a:pPr>
              <a:defRPr/>
            </a:pPr>
            <a:endParaRPr lang="en-US" altLang="en-US" dirty="0" smtClean="0"/>
          </a:p>
          <a:p>
            <a:pPr>
              <a:defRPr/>
            </a:pPr>
            <a:endParaRPr lang="en-GB" altLang="en-US" dirty="0" smtClean="0"/>
          </a:p>
        </p:txBody>
      </p:sp>
      <p:sp>
        <p:nvSpPr>
          <p:cNvPr id="2" name="Title 1"/>
          <p:cNvSpPr>
            <a:spLocks noGrp="1"/>
          </p:cNvSpPr>
          <p:nvPr>
            <p:ph type="title"/>
          </p:nvPr>
        </p:nvSpPr>
        <p:spPr/>
        <p:txBody>
          <a:bodyPr/>
          <a:lstStyle/>
          <a:p>
            <a:r>
              <a:rPr lang="en-GB" altLang="en-US" dirty="0"/>
              <a:t>F</a:t>
            </a:r>
            <a:r>
              <a:rPr lang="en-GB" altLang="en-US" dirty="0" smtClean="0"/>
              <a:t>2.7 </a:t>
            </a:r>
            <a:r>
              <a:rPr lang="en-GB" altLang="en-US" dirty="0" smtClean="0"/>
              <a:t>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E48A2CBB-EAFC-4AF2-B466-6188D5A64AA2}"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smtClean="0"/>
              <a:t>This report provides the WG chair’s supplementary material related to attending the July 2022 802.11 WG session.</a:t>
            </a:r>
          </a:p>
          <a:p>
            <a:endParaRPr lang="en-GB" altLang="en-US" sz="2800" b="0" dirty="0" smtClean="0"/>
          </a:p>
          <a:p>
            <a:r>
              <a:rPr lang="en-GB" altLang="en-US" sz="2800" b="0" dirty="0" smtClean="0"/>
              <a:t>Refer to the agenda: 11-22/0833r&lt;latest&gt;</a:t>
            </a:r>
          </a:p>
          <a:p>
            <a:endParaRPr lang="en-US" altLang="en-US" sz="2800" b="0" dirty="0"/>
          </a:p>
          <a:p>
            <a:endParaRPr lang="en-US" altLang="en-US" sz="2800" b="0" dirty="0" smtClean="0"/>
          </a:p>
          <a:p>
            <a:pPr lvl="1"/>
            <a:endParaRPr lang="en-GB" altLang="en-US" dirty="0" smtClean="0"/>
          </a:p>
        </p:txBody>
      </p:sp>
      <p:sp>
        <p:nvSpPr>
          <p:cNvPr id="8195" name="Title 1"/>
          <p:cNvSpPr>
            <a:spLocks noGrp="1"/>
          </p:cNvSpPr>
          <p:nvPr>
            <p:ph type="title"/>
          </p:nvPr>
        </p:nvSpPr>
        <p:spPr/>
        <p:txBody>
          <a:bodyPr/>
          <a:lstStyle/>
          <a:p>
            <a:r>
              <a:rPr lang="en-GB" altLang="en-US" smtClean="0"/>
              <a:t>Introduction</a:t>
            </a:r>
            <a:endParaRPr lang="en-US" altLang="en-US" smtClean="0"/>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057E32FA-55A0-4C44-9A4E-56B54D55D8DE}"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CAA92838-553F-49FF-853F-6642DE0950DA}" type="slidenum">
              <a:rPr lang="en-US" altLang="en-US" sz="1200" b="0" smtClean="0"/>
              <a:pPr>
                <a:spcBef>
                  <a:spcPct val="0"/>
                </a:spcBef>
                <a:buFontTx/>
                <a:buNone/>
              </a:pPr>
              <a:t>20</a:t>
            </a:fld>
            <a:endParaRPr lang="en-US" altLang="en-US" sz="1200" b="0" smtClean="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a:t>
            </a:r>
            <a:r>
              <a:rPr lang="en-US" altLang="en-US" dirty="0" smtClean="0"/>
              <a:t>2.8 </a:t>
            </a:r>
            <a:r>
              <a:rPr lang="en-US" altLang="en-US" dirty="0" smtClean="0"/>
              <a:t>Drafts for Sale by IEEE– as of 2022-07-14</a:t>
            </a:r>
          </a:p>
        </p:txBody>
      </p:sp>
      <p:graphicFrame>
        <p:nvGraphicFramePr>
          <p:cNvPr id="77901" name="Group 77"/>
          <p:cNvGraphicFramePr>
            <a:graphicFrameLocks noGrp="1"/>
          </p:cNvGraphicFramePr>
          <p:nvPr>
            <p:ph idx="1"/>
            <p:extLst>
              <p:ext uri="{D42A27DB-BD31-4B8C-83A1-F6EECF244321}">
                <p14:modId xmlns:p14="http://schemas.microsoft.com/office/powerpoint/2010/main" val="3305316823"/>
              </p:ext>
            </p:extLst>
          </p:nvPr>
        </p:nvGraphicFramePr>
        <p:xfrm>
          <a:off x="1316038" y="1341438"/>
          <a:ext cx="9661525" cy="2919476"/>
        </p:xfrm>
        <a:graphic>
          <a:graphicData uri="http://schemas.openxmlformats.org/drawingml/2006/table">
            <a:tbl>
              <a:tblPr/>
              <a:tblGrid>
                <a:gridCol w="2880839"/>
                <a:gridCol w="1752312"/>
                <a:gridCol w="1599937"/>
                <a:gridCol w="1828500"/>
                <a:gridCol w="1599937"/>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Times New Roman" pitchFamily="18" charset="0"/>
                          <a:hlinkClick r:id="rId3"/>
                        </a:rPr>
                        <a:t>TechStreet</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4"/>
                        </a:rPr>
                        <a:t>Get 802</a:t>
                      </a:r>
                      <a:r>
                        <a:rPr kumimoji="0" lang="en-US" sz="1600" b="1" i="0" u="none" strike="noStrike" cap="none" normalizeH="0" baseline="0" dirty="0" smtClean="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hlinkClick r:id="rId5"/>
                        </a:rPr>
                        <a:t>IEEE </a:t>
                      </a:r>
                      <a:r>
                        <a:rPr kumimoji="0" lang="en-US" sz="1600" b="1" i="0" u="none" strike="noStrike" cap="none" normalizeH="0" baseline="0" dirty="0" err="1" smtClean="0">
                          <a:ln>
                            <a:noFill/>
                          </a:ln>
                          <a:solidFill>
                            <a:schemeClr val="tx1"/>
                          </a:solidFill>
                          <a:effectLst/>
                          <a:latin typeface="Times New Roman" pitchFamily="18" charset="0"/>
                          <a:hlinkClick r:id="rId5"/>
                        </a:rPr>
                        <a:t>Std</a:t>
                      </a:r>
                      <a:r>
                        <a:rPr kumimoji="0" lang="en-US" sz="1600" b="1" i="0" u="none" strike="noStrike" cap="none" normalizeH="0" baseline="0" dirty="0" smtClean="0">
                          <a:ln>
                            <a:noFill/>
                          </a:ln>
                          <a:solidFill>
                            <a:schemeClr val="tx1"/>
                          </a:solidFill>
                          <a:effectLst/>
                          <a:latin typeface="Times New Roman" pitchFamily="18" charset="0"/>
                          <a:hlinkClick r:id="rId5"/>
                        </a:rPr>
                        <a:t> 802.11-2020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6"/>
                        </a:rPr>
                        <a:t>IEEE </a:t>
                      </a:r>
                      <a:r>
                        <a:rPr kumimoji="0" lang="en-US" sz="1600" b="1" i="0" u="none" strike="noStrike" cap="none" normalizeH="0" baseline="0" dirty="0" err="1" smtClean="0">
                          <a:ln>
                            <a:noFill/>
                          </a:ln>
                          <a:solidFill>
                            <a:schemeClr val="tx1"/>
                          </a:solidFill>
                          <a:effectLst/>
                          <a:latin typeface="Times New Roman" pitchFamily="18" charset="0"/>
                          <a:hlinkClick r:id="rId6"/>
                        </a:rPr>
                        <a:t>Std</a:t>
                      </a:r>
                      <a:r>
                        <a:rPr kumimoji="0" lang="en-US" sz="1600" b="1" i="0" u="none" strike="noStrike" cap="none" normalizeH="0" baseline="0" dirty="0" smtClean="0">
                          <a:ln>
                            <a:noFill/>
                          </a:ln>
                          <a:solidFill>
                            <a:schemeClr val="tx1"/>
                          </a:solidFill>
                          <a:effectLst/>
                          <a:latin typeface="Times New Roman" pitchFamily="18" charset="0"/>
                          <a:hlinkClick r:id="rId6"/>
                        </a:rPr>
                        <a:t> 802.11ax-2021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7"/>
                        </a:rPr>
                        <a:t>IEEE </a:t>
                      </a:r>
                      <a:r>
                        <a:rPr kumimoji="0" lang="en-US" sz="1600" b="1" i="0" u="none" strike="noStrike" cap="none" normalizeH="0" baseline="0" dirty="0" err="1" smtClean="0">
                          <a:ln>
                            <a:noFill/>
                          </a:ln>
                          <a:solidFill>
                            <a:schemeClr val="tx1"/>
                          </a:solidFill>
                          <a:effectLst/>
                          <a:latin typeface="Times New Roman" pitchFamily="18" charset="0"/>
                          <a:hlinkClick r:id="rId7"/>
                        </a:rPr>
                        <a:t>Std</a:t>
                      </a:r>
                      <a:r>
                        <a:rPr kumimoji="0" lang="en-US" sz="1600" b="1" i="0" u="none" strike="noStrike" cap="none" normalizeH="0" baseline="0" dirty="0" smtClean="0">
                          <a:ln>
                            <a:noFill/>
                          </a:ln>
                          <a:solidFill>
                            <a:schemeClr val="tx1"/>
                          </a:solidFill>
                          <a:effectLst/>
                          <a:latin typeface="Times New Roman" pitchFamily="18" charset="0"/>
                          <a:hlinkClick r:id="rId7"/>
                        </a:rPr>
                        <a:t> 802.11ay-2021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8"/>
                        </a:rPr>
                        <a:t>IEEE P802.11az D4.0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$176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D4.2</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9"/>
                        </a:rPr>
                        <a:t>IEEE P802.11ba-2021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$160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10"/>
                        </a:rPr>
                        <a:t>IEEE P802.11bc D2.0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$105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D3.0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hlinkClick r:id="rId11"/>
                        </a:rPr>
                        <a:t>IEEE P802.11bd D4.0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$152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D4.0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5"/>
          <p:cNvSpPr>
            <a:spLocks noGrp="1"/>
          </p:cNvSpPr>
          <p:nvPr>
            <p:ph idx="1"/>
          </p:nvPr>
        </p:nvSpPr>
        <p:spPr>
          <a:xfrm>
            <a:off x="762000" y="1523999"/>
            <a:ext cx="10363200" cy="4951413"/>
          </a:xfrm>
        </p:spPr>
        <p:txBody>
          <a:bodyPr/>
          <a:lstStyle/>
          <a:p>
            <a:pPr>
              <a:defRPr/>
            </a:pPr>
            <a:r>
              <a:rPr lang="en-GB" altLang="en-US" dirty="0" smtClean="0"/>
              <a:t>Ballots/Comment responses: IEEE </a:t>
            </a:r>
            <a:r>
              <a:rPr lang="en-GB" altLang="en-US" dirty="0" err="1" smtClean="0"/>
              <a:t>Std</a:t>
            </a:r>
            <a:r>
              <a:rPr lang="en-GB" altLang="en-US" dirty="0" smtClean="0"/>
              <a:t> 802.11-2020, 802.11ax-2021</a:t>
            </a:r>
          </a:p>
          <a:p>
            <a:pPr>
              <a:defRPr/>
            </a:pPr>
            <a:r>
              <a:rPr lang="en-US" altLang="en-US" dirty="0"/>
              <a:t>802.11ax-2021, 802.11ay-2021 submitted under PSDO </a:t>
            </a:r>
            <a:endParaRPr lang="en-US" altLang="en-US" dirty="0" smtClean="0"/>
          </a:p>
          <a:p>
            <a:pPr>
              <a:defRPr/>
            </a:pPr>
            <a:r>
              <a:rPr lang="en-US" altLang="en-US" dirty="0" smtClean="0"/>
              <a:t>802.11ba-2021, EC approval July 2021; hold until current issues resolve</a:t>
            </a:r>
            <a:endParaRPr lang="en-GB" altLang="en-US" dirty="0" smtClean="0"/>
          </a:p>
          <a:p>
            <a:pPr>
              <a:defRPr/>
            </a:pPr>
            <a:r>
              <a:rPr lang="en-GB" altLang="en-US" dirty="0" smtClean="0"/>
              <a:t>Drafts</a:t>
            </a:r>
          </a:p>
          <a:p>
            <a:pPr lvl="1">
              <a:defRPr/>
            </a:pPr>
            <a:r>
              <a:rPr lang="en-GB" altLang="en-US" dirty="0" smtClean="0"/>
              <a:t>Drafts are sent to JTC1/SC6 during SA ballot to solicit comments.  Approved drafts may also be sent during working group ballot. Any comments received from ISO are processed by the comment resolution committee. All drafts are liaised subject to EC approval</a:t>
            </a:r>
          </a:p>
          <a:p>
            <a:pPr lvl="1">
              <a:defRPr/>
            </a:pPr>
            <a:r>
              <a:rPr lang="en-US" altLang="en-US" dirty="0" smtClean="0"/>
              <a:t>IEEE </a:t>
            </a:r>
            <a:r>
              <a:rPr lang="en-US" altLang="en-US" dirty="0" err="1" smtClean="0"/>
              <a:t>Std</a:t>
            </a:r>
            <a:r>
              <a:rPr lang="en-US" altLang="en-US" dirty="0" smtClean="0"/>
              <a:t> 802.11-2020 sent for adoption under the PSDO on March 22, 2021</a:t>
            </a:r>
          </a:p>
          <a:p>
            <a:pPr lvl="1">
              <a:defRPr/>
            </a:pPr>
            <a:r>
              <a:rPr lang="en-US" altLang="en-US" dirty="0" smtClean="0"/>
              <a:t>IEEE </a:t>
            </a:r>
            <a:r>
              <a:rPr lang="en-US" altLang="en-US" dirty="0" err="1" smtClean="0"/>
              <a:t>Std</a:t>
            </a:r>
            <a:r>
              <a:rPr lang="en-US" altLang="en-US" dirty="0" smtClean="0"/>
              <a:t> 802.11ax-2021 sent for adoption under the PSDO on June 1, 2021</a:t>
            </a:r>
          </a:p>
          <a:p>
            <a:pPr lvl="1">
              <a:defRPr/>
            </a:pPr>
            <a:r>
              <a:rPr lang="en-US" altLang="en-US" dirty="0"/>
              <a:t>IEEE </a:t>
            </a:r>
            <a:r>
              <a:rPr lang="en-US" altLang="en-US" dirty="0" err="1"/>
              <a:t>Std</a:t>
            </a:r>
            <a:r>
              <a:rPr lang="en-US" altLang="en-US" dirty="0"/>
              <a:t> </a:t>
            </a:r>
            <a:r>
              <a:rPr lang="en-US" altLang="en-US" dirty="0" smtClean="0"/>
              <a:t>802.11ay-2021 </a:t>
            </a:r>
            <a:r>
              <a:rPr lang="en-US" altLang="en-US" dirty="0"/>
              <a:t>sent for adoption under the PSDO on </a:t>
            </a:r>
            <a:r>
              <a:rPr lang="en-US" altLang="en-US" dirty="0" smtClean="0"/>
              <a:t>July 30, </a:t>
            </a:r>
            <a:r>
              <a:rPr lang="en-US" altLang="en-US" dirty="0"/>
              <a:t>2021</a:t>
            </a:r>
          </a:p>
          <a:p>
            <a:pPr lvl="1">
              <a:defRPr/>
            </a:pPr>
            <a:r>
              <a:rPr lang="en-US" altLang="en-US" dirty="0" smtClean="0"/>
              <a:t>Pending: 802.11ba-2021 sent for adoption</a:t>
            </a:r>
          </a:p>
          <a:p>
            <a:pPr lvl="1">
              <a:defRPr/>
            </a:pPr>
            <a:r>
              <a:rPr lang="en-US" altLang="en-US" dirty="0" smtClean="0"/>
              <a:t>IEEE P802.11az D4.0 sent for information April 8, 2022</a:t>
            </a:r>
          </a:p>
          <a:p>
            <a:pPr lvl="1">
              <a:defRPr/>
            </a:pPr>
            <a:r>
              <a:rPr lang="en-US" altLang="en-US" dirty="0" smtClean="0"/>
              <a:t>IEEE P802.11bd D4.0 sent for information </a:t>
            </a:r>
            <a:r>
              <a:rPr lang="en-US" altLang="en-US" dirty="0" err="1" smtClean="0"/>
              <a:t>xxxx</a:t>
            </a:r>
            <a:endParaRPr lang="en-US" altLang="en-US" dirty="0" smtClean="0"/>
          </a:p>
          <a:p>
            <a:pPr marL="457200" lvl="1" indent="0">
              <a:buFontTx/>
              <a:buNone/>
              <a:defRPr/>
            </a:pPr>
            <a:endParaRPr lang="en-US" altLang="en-US" dirty="0" smtClean="0"/>
          </a:p>
          <a:p>
            <a:pPr lvl="1">
              <a:defRPr/>
            </a:pPr>
            <a:endParaRPr lang="en-US" altLang="en-US" dirty="0" smtClean="0"/>
          </a:p>
          <a:p>
            <a:pPr lvl="1">
              <a:defRPr/>
            </a:pPr>
            <a:endParaRPr lang="en-GB" altLang="en-US" dirty="0" smtClean="0"/>
          </a:p>
        </p:txBody>
      </p:sp>
      <p:sp>
        <p:nvSpPr>
          <p:cNvPr id="25603" name="Rectangle 2"/>
          <p:cNvSpPr>
            <a:spLocks noGrp="1" noChangeArrowheads="1"/>
          </p:cNvSpPr>
          <p:nvPr>
            <p:ph type="title"/>
          </p:nvPr>
        </p:nvSpPr>
        <p:spPr/>
        <p:txBody>
          <a:bodyPr/>
          <a:lstStyle/>
          <a:p>
            <a:r>
              <a:rPr lang="en-AU" altLang="en-US" dirty="0"/>
              <a:t>F</a:t>
            </a:r>
            <a:r>
              <a:rPr lang="en-AU" altLang="en-US" dirty="0" smtClean="0"/>
              <a:t>2.9 </a:t>
            </a:r>
            <a:r>
              <a:rPr lang="en-AU" altLang="en-US" dirty="0" smtClean="0"/>
              <a:t>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7571E5E6-EE1D-4426-BF90-533615C0F26F}"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a:t>
            </a:r>
            <a:r>
              <a:rPr lang="en-AU" altLang="en-US" dirty="0" smtClean="0"/>
              <a:t>2.10 </a:t>
            </a:r>
            <a:r>
              <a:rPr lang="en-AU" altLang="en-US" dirty="0" smtClean="0"/>
              <a:t>Press Releases, Blogs </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gridCol w="1543354"/>
                <a:gridCol w="2392199"/>
                <a:gridCol w="6096250"/>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7E87C61-9D05-4F8F-A195-EFAF310F9DE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dirty="0"/>
              <a:t>F</a:t>
            </a:r>
            <a:r>
              <a:rPr lang="en-US" altLang="en-US" sz="2800" dirty="0" smtClean="0"/>
              <a:t>2.11 </a:t>
            </a:r>
            <a:r>
              <a:rPr lang="en-US" altLang="en-US" sz="2800" dirty="0" smtClean="0"/>
              <a:t>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smtClean="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smtClean="0">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smtClean="0">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Twitter - </a:t>
            </a:r>
            <a:r>
              <a:rPr lang="en-US" altLang="en-US" sz="1600" smtClean="0">
                <a:latin typeface="Calibri" panose="020F0502020204030204" pitchFamily="34" charset="0"/>
                <a:cs typeface="Calibri" panose="020F0502020204030204" pitchFamily="34" charset="0"/>
                <a:hlinkClick r:id="rId2"/>
              </a:rPr>
              <a:t>https://twitter.com/ieee802</a:t>
            </a:r>
            <a:endParaRPr lang="en-US" altLang="en-US" sz="1600" smtClean="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LinkedIn – </a:t>
            </a:r>
            <a:r>
              <a:rPr lang="en-US" altLang="en-US" sz="1600" smtClean="0">
                <a:latin typeface="Calibri" panose="020F0502020204030204" pitchFamily="34" charset="0"/>
                <a:cs typeface="Calibri" panose="020F0502020204030204" pitchFamily="34" charset="0"/>
                <a:hlinkClick r:id="rId3"/>
              </a:rPr>
              <a:t>https://www.linkedin.com/company/ieee802</a:t>
            </a:r>
            <a:r>
              <a:rPr lang="en-US" altLang="en-US" sz="1600" smtClean="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IEEE-SA 802  - </a:t>
            </a:r>
            <a:r>
              <a:rPr lang="en-US" altLang="en-US" sz="1200" smtClean="0">
                <a:hlinkClick r:id="rId4"/>
              </a:rPr>
              <a:t>https://standards.ieee.org/featured/802/index.html</a:t>
            </a:r>
            <a:endParaRPr lang="en-US" altLang="en-US" sz="1200" smtClean="0"/>
          </a:p>
          <a:p>
            <a:endParaRPr lang="en-US" altLang="en-US" smtClean="0"/>
          </a:p>
        </p:txBody>
      </p:sp>
      <p:sp>
        <p:nvSpPr>
          <p:cNvPr id="7" name="TextBox 6">
            <a:extLst>
              <a:ext uri="{FF2B5EF4-FFF2-40B4-BE49-F238E27FC236}"/>
            </a:extLst>
          </p:cNvPr>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a:t>Contact </a:t>
            </a:r>
            <a:r>
              <a:rPr lang="en-US" altLang="en-US">
                <a:hlinkClick r:id="rId5"/>
              </a:rPr>
              <a:t>John D’Ambrosia </a:t>
            </a:r>
            <a:r>
              <a:rPr lang="en-US" altLang="en-US"/>
              <a:t>(Chair, PVSC) if interested in helping develop content or support the PVSC</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957DFB13-D4F1-469A-83E4-09108AC2ADB3}"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F</a:t>
            </a:r>
            <a:r>
              <a:rPr lang="en-AU" altLang="en-US" dirty="0" smtClean="0"/>
              <a:t>2.11 </a:t>
            </a:r>
            <a:r>
              <a:rPr lang="en-AU" altLang="en-US" dirty="0" smtClean="0"/>
              <a:t>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8A482C05-BFE9-45F6-BCA0-2DA4444FEF78}" type="slidenum">
              <a:rPr lang="en-US" altLang="en-US" sz="1200" b="0" smtClean="0"/>
              <a:pPr>
                <a:spcBef>
                  <a:spcPct val="0"/>
                </a:spcBef>
                <a:buFontTx/>
                <a:buNone/>
              </a:pPr>
              <a:t>24</a:t>
            </a:fld>
            <a:endParaRPr lang="en-US" altLang="en-US" sz="1200" b="0" smtClean="0"/>
          </a:p>
        </p:txBody>
      </p:sp>
      <p:sp>
        <p:nvSpPr>
          <p:cNvPr id="7" name="Content Placeholder 1"/>
          <p:cNvSpPr>
            <a:spLocks noGrp="1"/>
          </p:cNvSpPr>
          <p:nvPr>
            <p:ph idx="1"/>
          </p:nvPr>
        </p:nvSpPr>
        <p:spPr>
          <a:xfrm>
            <a:off x="533400" y="1752600"/>
            <a:ext cx="11125200" cy="4722813"/>
          </a:xfrm>
        </p:spPr>
        <p:txBody>
          <a:bodyPr/>
          <a:lstStyle/>
          <a:p>
            <a:pPr>
              <a:defRPr/>
            </a:pPr>
            <a:r>
              <a:rPr lang="en-US" dirty="0" smtClean="0"/>
              <a:t>Tech Talks: </a:t>
            </a:r>
            <a:r>
              <a:rPr lang="en-US" dirty="0">
                <a:hlinkClick r:id="rId3"/>
              </a:rPr>
              <a:t>https://innovationatwork.ieee.org/events/techtalk-panel-802</a:t>
            </a:r>
            <a:r>
              <a:rPr lang="en-US" dirty="0" smtClean="0">
                <a:hlinkClick r:id="rId3"/>
              </a:rPr>
              <a:t>/</a:t>
            </a:r>
            <a:endParaRPr lang="en-US" dirty="0" smtClean="0"/>
          </a:p>
          <a:p>
            <a:pPr lvl="1">
              <a:defRPr/>
            </a:pPr>
            <a:r>
              <a:rPr lang="en-US" altLang="en-US" dirty="0" smtClean="0">
                <a:hlinkClick r:id="rId4"/>
              </a:rPr>
              <a:t>2020-11-04 Tech talk on 802.11bf </a:t>
            </a:r>
            <a:r>
              <a:rPr lang="en-US" altLang="en-US" dirty="0">
                <a:hlinkClick r:id="rId4"/>
              </a:rPr>
              <a:t>and WLAN Sensing </a:t>
            </a:r>
            <a:r>
              <a:rPr lang="en-US" altLang="en-US" dirty="0"/>
              <a:t>, Tony Han, Claudio Da Silva</a:t>
            </a:r>
            <a:r>
              <a:rPr lang="en-US" dirty="0"/>
              <a:t>  </a:t>
            </a:r>
          </a:p>
          <a:p>
            <a:pPr lvl="1">
              <a:defRPr/>
            </a:pPr>
            <a:r>
              <a:rPr lang="en-US" dirty="0" smtClean="0">
                <a:hlinkClick r:id="rId5"/>
              </a:rPr>
              <a:t>2021-05-26  Tech talk on 802.11</a:t>
            </a:r>
            <a:r>
              <a:rPr lang="en-US" dirty="0" smtClean="0"/>
              <a:t>, </a:t>
            </a:r>
            <a:r>
              <a:rPr lang="en-US" dirty="0"/>
              <a:t>D. Stanley, P. </a:t>
            </a:r>
            <a:r>
              <a:rPr lang="en-US" dirty="0" smtClean="0"/>
              <a:t>Nikolich</a:t>
            </a:r>
          </a:p>
          <a:p>
            <a:pPr lvl="1">
              <a:defRPr/>
            </a:pPr>
            <a:r>
              <a:rPr lang="en-US" dirty="0" smtClean="0"/>
              <a:t>2022 June Tech talk on Coexistence is planned. A. Myles</a:t>
            </a:r>
          </a:p>
          <a:p>
            <a:pPr lvl="1">
              <a:defRPr/>
            </a:pPr>
            <a:endParaRPr lang="en-US" dirty="0" smtClean="0"/>
          </a:p>
          <a:p>
            <a:pPr>
              <a:defRPr/>
            </a:pPr>
            <a:r>
              <a:rPr lang="en-US" dirty="0">
                <a:hlinkClick r:id="rId6"/>
              </a:rPr>
              <a:t>2021-01-20 January </a:t>
            </a:r>
            <a:r>
              <a:rPr lang="en-US" dirty="0" smtClean="0">
                <a:hlinkClick r:id="rId6"/>
              </a:rPr>
              <a:t>Computer Society Standards Activities Board Webinar Series </a:t>
            </a:r>
            <a:r>
              <a:rPr lang="en-US" dirty="0" smtClean="0"/>
              <a:t> 802 Wireless Standards: D. Stanley, P. Kinney, P. Nikolich</a:t>
            </a:r>
            <a:br>
              <a:rPr lang="en-US" dirty="0" smtClean="0"/>
            </a:br>
            <a:endParaRPr lang="en-US" dirty="0" smtClean="0"/>
          </a:p>
          <a:p>
            <a:pPr>
              <a:defRPr/>
            </a:pPr>
            <a:r>
              <a:rPr lang="en-US" dirty="0" smtClean="0"/>
              <a:t>See the indicated </a:t>
            </a:r>
            <a:r>
              <a:rPr lang="en-US" dirty="0"/>
              <a:t>links for recordings of the talks and webinar </a:t>
            </a:r>
          </a:p>
          <a:p>
            <a:pPr marL="0" indent="0">
              <a:buFontTx/>
              <a:buNone/>
              <a:defRPr/>
            </a:pPr>
            <a:r>
              <a:rPr lang="en-US" dirty="0" smtClean="0"/>
              <a:t> </a:t>
            </a:r>
            <a:endParaRPr lang="en-GB" dirty="0"/>
          </a:p>
          <a:p>
            <a:pPr lvl="1">
              <a:defRPr/>
            </a:pPr>
            <a:endParaRPr lang="en-US" altLang="en-US"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a:t>
            </a:r>
            <a:r>
              <a:rPr lang="en-GB" altLang="en-US" dirty="0" smtClean="0"/>
              <a:t>7.1 </a:t>
            </a:r>
            <a:r>
              <a:rPr lang="en-GB" altLang="en-US" dirty="0" smtClean="0"/>
              <a:t>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smtClean="0"/>
              <a:t>The wireless chairs meeting makes decisions related to the operation of the wireless interim meetings,  such as location and cost.</a:t>
            </a:r>
          </a:p>
          <a:p>
            <a:r>
              <a:rPr lang="en-GB" altLang="en-US" sz="2800" dirty="0" smtClean="0"/>
              <a:t>The meeting is open to all. If you are interested in these topics,  please attend.</a:t>
            </a:r>
          </a:p>
          <a:p>
            <a:r>
              <a:rPr lang="en-GB" altLang="en-US" sz="2800" dirty="0" smtClean="0"/>
              <a:t>The wireless chairs meeting  </a:t>
            </a:r>
          </a:p>
          <a:p>
            <a:pPr lvl="1"/>
            <a:r>
              <a:rPr lang="en-GB" altLang="en-US" dirty="0" smtClean="0"/>
              <a:t>At 4:00pm local time on the Sunday of 802 Plenary and Wireless Interim in-person sessions</a:t>
            </a:r>
          </a:p>
          <a:p>
            <a:pPr lvl="1"/>
            <a:r>
              <a:rPr lang="en-GB" altLang="en-US" dirty="0" smtClean="0"/>
              <a:t>As scheduled via teleconference for electronic sessions; </a:t>
            </a:r>
          </a:p>
          <a:p>
            <a:pPr lvl="1"/>
            <a:r>
              <a:rPr lang="en-GB" altLang="en-US" dirty="0" smtClean="0"/>
              <a:t>Next meetings: </a:t>
            </a:r>
            <a:r>
              <a:rPr lang="en-GB" altLang="en-US" b="1" dirty="0" smtClean="0"/>
              <a:t>Wednesday 2022-06-01 3PM Eastern, July 10 4PM Eastern</a:t>
            </a:r>
            <a:r>
              <a:rPr lang="en-GB" altLang="en-US" dirty="0" smtClean="0"/>
              <a:t>, call details will be posted here: </a:t>
            </a:r>
            <a:r>
              <a:rPr lang="en-GB" altLang="en-US" dirty="0" smtClean="0">
                <a:hlinkClick r:id="rId3"/>
              </a:rPr>
              <a:t>http://ieee802.org/802tele_calendar.html</a:t>
            </a:r>
            <a:r>
              <a:rPr lang="en-GB" altLang="en-US" dirty="0" smtClean="0"/>
              <a:t> . </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58AAF72E-2640-4CB3-9C19-58B68B0D1C4C}"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en-US" sz="3200" dirty="0" smtClean="0"/>
              <a:t>September</a:t>
            </a:r>
            <a:r>
              <a:rPr lang="en-US" sz="3200" dirty="0" smtClean="0"/>
              <a:t> </a:t>
            </a:r>
            <a:r>
              <a:rPr lang="en-US" sz="3200" dirty="0" smtClean="0"/>
              <a:t>2022 in-person &amp; electronic </a:t>
            </a:r>
            <a:r>
              <a:rPr lang="en-US" sz="3200" dirty="0"/>
              <a:t>WG11 </a:t>
            </a:r>
            <a:r>
              <a:rPr lang="en-US" sz="3200" dirty="0" smtClean="0"/>
              <a:t>meeting </a:t>
            </a:r>
          </a:p>
          <a:p>
            <a:pPr lvl="1">
              <a:defRPr/>
            </a:pPr>
            <a:r>
              <a:rPr lang="en-US" sz="2800" dirty="0" smtClean="0"/>
              <a:t>802 </a:t>
            </a:r>
            <a:r>
              <a:rPr lang="en-US" sz="2800" dirty="0" smtClean="0"/>
              <a:t>Wireless Interim</a:t>
            </a:r>
            <a:r>
              <a:rPr lang="en-US" sz="2800" dirty="0" smtClean="0"/>
              <a:t> </a:t>
            </a:r>
            <a:r>
              <a:rPr lang="en-US" sz="2800" dirty="0" smtClean="0"/>
              <a:t>session </a:t>
            </a:r>
            <a:r>
              <a:rPr lang="en-US" sz="2800" dirty="0" smtClean="0"/>
              <a:t>September</a:t>
            </a:r>
            <a:r>
              <a:rPr lang="en-US" sz="2800" dirty="0" smtClean="0"/>
              <a:t> 11-16, </a:t>
            </a:r>
            <a:r>
              <a:rPr lang="en-US" sz="2800" dirty="0" smtClean="0"/>
              <a:t>2022</a:t>
            </a:r>
          </a:p>
          <a:p>
            <a:pPr>
              <a:defRPr/>
            </a:pPr>
            <a:r>
              <a:rPr lang="en-US" sz="3200" dirty="0" smtClean="0"/>
              <a:t>The meetings will count towards voting rights. Paid Registration is required.</a:t>
            </a:r>
          </a:p>
          <a:p>
            <a:pPr>
              <a:defRPr/>
            </a:pPr>
            <a:endParaRPr lang="en-GB" dirty="0"/>
          </a:p>
          <a:p>
            <a:pPr marL="0" indent="0">
              <a:buFontTx/>
              <a:buNone/>
              <a:defRPr/>
            </a:pPr>
            <a:r>
              <a:rPr lang="en-GB" dirty="0" smtClean="0"/>
              <a:t>For meeting information and registration links, see </a:t>
            </a:r>
            <a:r>
              <a:rPr lang="en-US" dirty="0" smtClean="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a:t>
            </a:r>
            <a:r>
              <a:rPr lang="en-GB" altLang="en-US" dirty="0" smtClean="0"/>
              <a:t>7.2 </a:t>
            </a:r>
            <a:r>
              <a:rPr lang="en-GB" altLang="en-US" dirty="0" smtClean="0"/>
              <a:t>Planned Next Meeting – </a:t>
            </a:r>
            <a:r>
              <a:rPr lang="en-GB" altLang="en-US" dirty="0" smtClean="0"/>
              <a:t>Interim</a:t>
            </a:r>
            <a:endParaRPr lang="en-GB" altLang="en-US" dirty="0" smtClean="0"/>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6A8AC403-5BB0-4208-9DED-1450C6BBFC6C}"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n-US" dirty="0"/>
              <a:t>F</a:t>
            </a:r>
            <a:r>
              <a:rPr lang="en-GB" altLang="en-US" dirty="0" smtClean="0"/>
              <a:t>7.3 </a:t>
            </a:r>
            <a:r>
              <a:rPr lang="en-GB" altLang="en-US" dirty="0" smtClean="0"/>
              <a:t>Announcements</a:t>
            </a:r>
          </a:p>
        </p:txBody>
      </p:sp>
      <p:sp>
        <p:nvSpPr>
          <p:cNvPr id="358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3584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584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F7D4045-CD2F-4C7E-82D8-A2BAED27615D}"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endParaRPr lang="en-GB" altLang="en-US" smtClean="0"/>
          </a:p>
        </p:txBody>
      </p:sp>
      <p:sp>
        <p:nvSpPr>
          <p:cNvPr id="37891" name="Title 2"/>
          <p:cNvSpPr>
            <a:spLocks noGrp="1"/>
          </p:cNvSpPr>
          <p:nvPr>
            <p:ph type="title"/>
          </p:nvPr>
        </p:nvSpPr>
        <p:spPr/>
        <p:txBody>
          <a:bodyPr/>
          <a:lstStyle/>
          <a:p>
            <a:r>
              <a:rPr lang="en-US" altLang="en-US" smtClean="0"/>
              <a:t>References and additional material</a:t>
            </a:r>
            <a:endParaRPr lang="en-GB" altLang="en-US" smtClean="0"/>
          </a:p>
        </p:txBody>
      </p:sp>
      <p:sp>
        <p:nvSpPr>
          <p:cNvPr id="378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00890EC1-9541-4B94-AA7F-585D47D0A6EC}"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smtClean="0"/>
              <a:t>Comment resolution resources </a:t>
            </a:r>
          </a:p>
          <a:p>
            <a:pPr lvl="1">
              <a:defRPr/>
            </a:pPr>
            <a:r>
              <a:rPr lang="en-GB" altLang="en-US" dirty="0" smtClean="0"/>
              <a:t>See </a:t>
            </a:r>
            <a:r>
              <a:rPr lang="en-GB" altLang="en-US" dirty="0" smtClean="0">
                <a:hlinkClick r:id="rId2"/>
              </a:rPr>
              <a:t>https://mentor.ieee.org/802.11/dcn/13/11-13-0230-05-0000-comment-resolution-tutorial.ppt</a:t>
            </a:r>
            <a:r>
              <a:rPr lang="en-GB" altLang="en-US" dirty="0" smtClean="0"/>
              <a:t> </a:t>
            </a:r>
          </a:p>
          <a:p>
            <a:pPr lvl="1">
              <a:defRPr/>
            </a:pPr>
            <a:r>
              <a:rPr lang="en-US" altLang="en-US" dirty="0"/>
              <a:t>See </a:t>
            </a:r>
            <a:r>
              <a:rPr lang="en-US" altLang="en-US" dirty="0">
                <a:hlinkClick r:id="rId3"/>
              </a:rPr>
              <a:t>https://</a:t>
            </a:r>
            <a:r>
              <a:rPr lang="en-US" altLang="en-US" dirty="0" smtClean="0">
                <a:hlinkClick r:id="rId3"/>
              </a:rPr>
              <a:t>mentor.ieee.org/802.11/dcn/11/11-11-1625-02-0000-comment-resolution-guide.doc</a:t>
            </a:r>
            <a:r>
              <a:rPr lang="en-US" altLang="en-US" dirty="0" smtClean="0"/>
              <a:t> </a:t>
            </a:r>
            <a:endParaRPr lang="en-GB" altLang="en-US" dirty="0" smtClean="0"/>
          </a:p>
          <a:p>
            <a:pPr>
              <a:defRPr/>
            </a:pPr>
            <a:r>
              <a:rPr lang="en-US" altLang="en-US" sz="2800" dirty="0" smtClean="0"/>
              <a:t>There are many examples of good practice for documentation of comment analysis and resolution; ensures there is a record of comment consideration and agreed resolution</a:t>
            </a:r>
          </a:p>
          <a:p>
            <a:pPr lvl="1">
              <a:defRPr/>
            </a:pPr>
            <a:r>
              <a:rPr lang="en-GB" altLang="en-US" dirty="0" smtClean="0">
                <a:hlinkClick r:id="rId4"/>
              </a:rPr>
              <a:t>https://mentor.ieee.org/802.11/dcn/18/11-18-0669-04-000m-revmd-mac-comments-assigned-to-hamilton.docx</a:t>
            </a:r>
            <a:endParaRPr lang="en-GB" altLang="en-US" dirty="0" smtClean="0"/>
          </a:p>
          <a:p>
            <a:pPr lvl="1">
              <a:defRPr/>
            </a:pPr>
            <a:r>
              <a:rPr lang="en-GB" altLang="en-US" dirty="0" smtClean="0">
                <a:hlinkClick r:id="rId5"/>
              </a:rPr>
              <a:t>https://mentor.ieee.org/802.11/dcn/18/11-18-1410-00-00ax-lb233-cr-spatial-reuse.docx</a:t>
            </a:r>
            <a:r>
              <a:rPr lang="en-GB" altLang="en-US" dirty="0" smtClean="0"/>
              <a:t> </a:t>
            </a:r>
          </a:p>
          <a:p>
            <a:pPr>
              <a:defRPr/>
            </a:pPr>
            <a:r>
              <a:rPr lang="en-US" altLang="en-US" sz="2800" dirty="0"/>
              <a:t>Motion </a:t>
            </a:r>
            <a:r>
              <a:rPr lang="en-US" altLang="en-US" sz="2800" dirty="0" smtClean="0"/>
              <a:t>templates (updated 2018): </a:t>
            </a:r>
          </a:p>
          <a:p>
            <a:pPr lvl="1">
              <a:defRPr/>
            </a:pPr>
            <a:r>
              <a:rPr lang="en-US" altLang="en-US" dirty="0" smtClean="0">
                <a:hlinkClick r:id="rId6"/>
              </a:rPr>
              <a:t>https</a:t>
            </a:r>
            <a:r>
              <a:rPr lang="en-US" altLang="en-US" dirty="0">
                <a:hlinkClick r:id="rId6"/>
              </a:rPr>
              <a:t>://</a:t>
            </a:r>
            <a:r>
              <a:rPr lang="en-US" altLang="en-US" dirty="0" smtClean="0">
                <a:hlinkClick r:id="rId6"/>
              </a:rPr>
              <a:t>mentor.ieee.org/802.11/dcn/08/11-08-0762-12-0000-motion-templates.doc</a:t>
            </a:r>
            <a:r>
              <a:rPr lang="en-US" altLang="en-US" dirty="0" smtClean="0"/>
              <a:t> </a:t>
            </a:r>
            <a:endParaRPr lang="en-GB" altLang="en-US" dirty="0" smtClean="0"/>
          </a:p>
          <a:p>
            <a:pPr lvl="1">
              <a:defRPr/>
            </a:pPr>
            <a:endParaRPr lang="en-GB" altLang="en-US"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
        <p:nvSpPr>
          <p:cNvPr id="38915" name="Title 2"/>
          <p:cNvSpPr>
            <a:spLocks noGrp="1"/>
          </p:cNvSpPr>
          <p:nvPr>
            <p:ph type="title"/>
          </p:nvPr>
        </p:nvSpPr>
        <p:spPr/>
        <p:txBody>
          <a:bodyPr/>
          <a:lstStyle/>
          <a:p>
            <a:r>
              <a:rPr lang="en-GB" altLang="en-US" smtClean="0"/>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2A1321-B493-4544-92F5-961C6810A9D7}"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smtClean="0"/>
              <a:t>WEDN</a:t>
            </a:r>
            <a:r>
              <a:rPr lang="en-GB" dirty="0" err="1" smtClean="0"/>
              <a:t>ESday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smtClean="0"/>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C8E10CE-D294-4C89-ACFF-F5F1BFD75B0A}"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smtClean="0"/>
              <a:t>MIB development</a:t>
            </a:r>
          </a:p>
          <a:p>
            <a:pPr lvl="1">
              <a:defRPr/>
            </a:pPr>
            <a:r>
              <a:rPr lang="en-GB" altLang="en-US" sz="2400" dirty="0" smtClean="0"/>
              <a:t>See ARC MIB usage patterns: </a:t>
            </a:r>
            <a:r>
              <a:rPr lang="en-US" altLang="en-US" sz="2400" dirty="0">
                <a:hlinkClick r:id="rId3"/>
              </a:rPr>
              <a:t>https://</a:t>
            </a:r>
            <a:r>
              <a:rPr lang="en-US" altLang="en-US" sz="2400" dirty="0" smtClean="0">
                <a:hlinkClick r:id="rId3"/>
              </a:rPr>
              <a:t>mentor.ieee.org/802.11/dcn/15/11-15-0355</a:t>
            </a:r>
            <a:r>
              <a:rPr lang="en-US" altLang="en-US" sz="2400" dirty="0" smtClean="0"/>
              <a:t> </a:t>
            </a:r>
          </a:p>
          <a:p>
            <a:pPr lvl="1">
              <a:defRPr/>
            </a:pPr>
            <a:r>
              <a:rPr lang="en-GB" altLang="en-US" sz="2400" dirty="0" smtClean="0"/>
              <a:t>See ARC recommendations on MIB types and usage:  </a:t>
            </a:r>
            <a:r>
              <a:rPr lang="en-US" altLang="en-US" sz="2400" dirty="0" smtClean="0">
                <a:hlinkClick r:id="rId4"/>
              </a:rPr>
              <a:t>https</a:t>
            </a:r>
            <a:r>
              <a:rPr lang="en-US" altLang="en-US" sz="2400" dirty="0">
                <a:hlinkClick r:id="rId4"/>
              </a:rPr>
              <a:t>://</a:t>
            </a:r>
            <a:r>
              <a:rPr lang="en-US" altLang="en-US" sz="2400" dirty="0" smtClean="0">
                <a:hlinkClick r:id="rId4"/>
              </a:rPr>
              <a:t>mentor.ieee.org/802.11/dcn/09/11-09-0533</a:t>
            </a:r>
            <a:r>
              <a:rPr lang="en-US" altLang="en-US" sz="2400" dirty="0" smtClean="0"/>
              <a:t> </a:t>
            </a:r>
          </a:p>
          <a:p>
            <a:pPr>
              <a:defRPr/>
            </a:pPr>
            <a:r>
              <a:rPr lang="en-US" altLang="en-US" sz="2800" dirty="0" smtClean="0"/>
              <a:t>Style Guide</a:t>
            </a:r>
          </a:p>
          <a:p>
            <a:pPr lvl="1">
              <a:defRPr/>
            </a:pPr>
            <a:r>
              <a:rPr lang="en-US" altLang="en-US" sz="2400" dirty="0" smtClean="0"/>
              <a:t>See Editorial Style Guide: </a:t>
            </a:r>
            <a:r>
              <a:rPr lang="en-US" altLang="en-US" sz="2400" dirty="0">
                <a:hlinkClick r:id="rId5"/>
              </a:rPr>
              <a:t>https://</a:t>
            </a:r>
            <a:r>
              <a:rPr lang="en-US" altLang="en-US" sz="2400" dirty="0" smtClean="0">
                <a:hlinkClick r:id="rId5"/>
              </a:rPr>
              <a:t>mentor.ieee.org/802.11/dcn/09/11-09-1034</a:t>
            </a:r>
            <a:r>
              <a:rPr lang="en-US" altLang="en-US" sz="2400" dirty="0" smtClean="0"/>
              <a:t> </a:t>
            </a:r>
          </a:p>
          <a:p>
            <a:pPr>
              <a:defRPr/>
            </a:pPr>
            <a:r>
              <a:rPr lang="en-US" altLang="en-US" sz="2800" dirty="0" smtClean="0"/>
              <a:t>ANA Database</a:t>
            </a:r>
          </a:p>
          <a:p>
            <a:pPr lvl="1">
              <a:defRPr/>
            </a:pPr>
            <a:r>
              <a:rPr lang="en-US" altLang="en-US" sz="2400" dirty="0"/>
              <a:t>See </a:t>
            </a:r>
            <a:r>
              <a:rPr lang="en-US" altLang="en-US" sz="2400" dirty="0">
                <a:hlinkClick r:id="rId6"/>
              </a:rPr>
              <a:t>https://</a:t>
            </a:r>
            <a:r>
              <a:rPr lang="en-US" altLang="en-US" sz="2400" dirty="0" smtClean="0">
                <a:hlinkClick r:id="rId6"/>
              </a:rPr>
              <a:t>mentor.ieee.org/802.11/dcn/11/11-11-0270 </a:t>
            </a:r>
            <a:endParaRPr lang="en-GB" altLang="en-US" sz="2400"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
        <p:nvSpPr>
          <p:cNvPr id="39939" name="Title 2"/>
          <p:cNvSpPr>
            <a:spLocks noGrp="1"/>
          </p:cNvSpPr>
          <p:nvPr>
            <p:ph type="title"/>
          </p:nvPr>
        </p:nvSpPr>
        <p:spPr/>
        <p:txBody>
          <a:bodyPr/>
          <a:lstStyle/>
          <a:p>
            <a:r>
              <a:rPr lang="en-GB" altLang="en-US" smtClean="0"/>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ABD35DA0-4829-45D9-89D0-BBCF94EA83E7}"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smtClean="0"/>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gridCol w="1741488"/>
                <a:gridCol w="7837487"/>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EED8B1E-FD9D-42BD-AC78-409F4C0FB5B0}"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smtClean="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gridCol w="1543354"/>
                <a:gridCol w="2392199"/>
                <a:gridCol w="6096250"/>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smtClean="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smtClean="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2D5B9B0A-E50D-477D-B716-7E91ECBE6FAD}" type="slidenum">
              <a:rPr lang="en-US" altLang="en-US" sz="1200" b="0" smtClean="0"/>
              <a:pPr>
                <a:spcBef>
                  <a:spcPct val="0"/>
                </a:spcBef>
                <a:buFontTx/>
                <a:buNone/>
              </a:pPr>
              <a:t>32</a:t>
            </a:fld>
            <a:endParaRPr lang="en-US" altLang="en-US" sz="1200" b="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0244" name="Content Placeholder 2"/>
          <p:cNvSpPr>
            <a:spLocks noGrp="1"/>
          </p:cNvSpPr>
          <p:nvPr>
            <p:ph idx="1"/>
          </p:nvPr>
        </p:nvSpPr>
        <p:spPr/>
        <p:txBody>
          <a:bodyPr/>
          <a:lstStyle/>
          <a:p>
            <a:r>
              <a:rPr lang="en-US" altLang="en-US" smtClean="0"/>
              <a:t>All participants in IEEE-SA activities are expected to adhere to the core principles underlying the:</a:t>
            </a:r>
          </a:p>
          <a:p>
            <a:pPr lvl="1">
              <a:buFont typeface="Arial" panose="020B0604020202020204" pitchFamily="34" charset="0"/>
              <a:buChar char="•"/>
            </a:pPr>
            <a:r>
              <a:rPr lang="en-US" altLang="en-US" sz="1800" smtClean="0">
                <a:hlinkClick r:id="rId3"/>
              </a:rPr>
              <a:t>IEEE Code of Ethics</a:t>
            </a:r>
            <a:endParaRPr lang="en-US" altLang="en-US" sz="1800" smtClean="0"/>
          </a:p>
          <a:p>
            <a:pPr lvl="1">
              <a:buFont typeface="Arial" panose="020B0604020202020204" pitchFamily="34" charset="0"/>
              <a:buChar char="•"/>
            </a:pPr>
            <a:r>
              <a:rPr lang="en-US" altLang="en-US" sz="1800" smtClean="0">
                <a:hlinkClick r:id="rId4"/>
              </a:rPr>
              <a:t>IEEE Code of Conduct</a:t>
            </a:r>
            <a:endParaRPr lang="en-US" altLang="en-US" sz="1800" smtClean="0"/>
          </a:p>
          <a:p>
            <a:r>
              <a:rPr lang="en-US" altLang="en-US" smtClean="0"/>
              <a:t>The core principles of the IEEE Codes of Ethics &amp; Conduct are to:</a:t>
            </a:r>
          </a:p>
          <a:p>
            <a:pPr lvl="1">
              <a:buFont typeface="Arial" panose="020B0604020202020204" pitchFamily="34" charset="0"/>
              <a:buChar char="•"/>
            </a:pPr>
            <a:r>
              <a:rPr lang="en-US" altLang="en-US" sz="1800" i="1" smtClean="0"/>
              <a:t>Uphold the highest standards of integrity, responsible behavior, and ethical and professional conduct</a:t>
            </a:r>
          </a:p>
          <a:p>
            <a:pPr lvl="1">
              <a:buFont typeface="Arial" panose="020B0604020202020204" pitchFamily="34" charset="0"/>
              <a:buChar char="•"/>
            </a:pPr>
            <a:r>
              <a:rPr lang="en-US" altLang="en-US" sz="1800" i="1" smtClean="0"/>
              <a:t>Treat people fairly and with respect, to not engage in harassment, discrimination, or retaliation, and to protect people's privacy.</a:t>
            </a:r>
          </a:p>
          <a:p>
            <a:pPr lvl="1">
              <a:buFont typeface="Arial" panose="020B0604020202020204" pitchFamily="34" charset="0"/>
              <a:buChar char="•"/>
            </a:pPr>
            <a:r>
              <a:rPr lang="en-US" altLang="en-US" sz="1800" i="1" smtClean="0"/>
              <a:t>Avoid injuring others, their property, reputation, or employment by false or malicious action</a:t>
            </a:r>
          </a:p>
          <a:p>
            <a:r>
              <a:rPr lang="en-US" altLang="en-US" smtClean="0"/>
              <a:t>The most recent versions of these Codes are available at</a:t>
            </a:r>
          </a:p>
          <a:p>
            <a:pPr lvl="1">
              <a:buFont typeface="Arial" panose="020B0604020202020204" pitchFamily="34" charset="0"/>
              <a:buChar char="•"/>
            </a:pPr>
            <a:r>
              <a:rPr lang="en-US" altLang="en-US" sz="1800" smtClean="0">
                <a:hlinkClick r:id="rId5"/>
              </a:rPr>
              <a:t>http://www.ieee.org/about/corporate/governance</a:t>
            </a:r>
            <a:endParaRPr lang="en-US" altLang="en-US" sz="1800" smtClean="0"/>
          </a:p>
          <a:p>
            <a:endParaRPr lang="en-GB" altLang="en-US" smtClean="0"/>
          </a:p>
        </p:txBody>
      </p:sp>
      <p:sp>
        <p:nvSpPr>
          <p:cNvPr id="10245" name="Title 3"/>
          <p:cNvSpPr>
            <a:spLocks noGrp="1"/>
          </p:cNvSpPr>
          <p:nvPr>
            <p:ph type="title"/>
          </p:nvPr>
        </p:nvSpPr>
        <p:spPr/>
        <p:txBody>
          <a:bodyPr/>
          <a:lstStyle/>
          <a:p>
            <a:r>
              <a:rPr lang="en-US" altLang="en-US" dirty="0"/>
              <a:t>W</a:t>
            </a:r>
            <a:r>
              <a:rPr lang="en-US" altLang="en-US" dirty="0" smtClean="0"/>
              <a:t>2.1 </a:t>
            </a:r>
            <a:r>
              <a:rPr lang="en-US" altLang="en-US" dirty="0" smtClean="0"/>
              <a:t>Participant behavior in IEEE-SA activities is guided</a:t>
            </a:r>
            <a:br>
              <a:rPr lang="en-US" altLang="en-US" dirty="0" smtClean="0"/>
            </a:br>
            <a:r>
              <a:rPr lang="en-US" altLang="en-US" dirty="0" smtClean="0"/>
              <a:t>by the IEEE Codes of Ethics &amp; Conduct</a:t>
            </a:r>
            <a:endParaRPr lang="en-GB" altLang="en-US" dirty="0" smtClean="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0C35308-AF0D-484D-A97E-DBB48FF90B69}" type="slidenum">
              <a:rPr lang="en-US" altLang="en-US" sz="1200" b="0" smtClean="0"/>
              <a:pPr>
                <a:spcBef>
                  <a:spcPct val="0"/>
                </a:spcBef>
                <a:buFontTx/>
                <a:buNone/>
              </a:pPr>
              <a:t>4</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smtClean="0"/>
              <a:t>The </a:t>
            </a:r>
            <a:r>
              <a:rPr lang="en-US" altLang="en-US" sz="2000" smtClean="0">
                <a:hlinkClick r:id="rId3"/>
              </a:rPr>
              <a:t>IEEE-SA Standards Board Bylaws </a:t>
            </a:r>
            <a:r>
              <a:rPr lang="en-US" altLang="en-US" sz="2000" smtClean="0"/>
              <a:t>require that “participants in the IEEE standards development individual process shall act based on their qualifications and experience”</a:t>
            </a:r>
          </a:p>
          <a:p>
            <a:r>
              <a:rPr lang="en-US" altLang="en-US" sz="2000" smtClean="0"/>
              <a:t>This means participants:</a:t>
            </a:r>
          </a:p>
          <a:p>
            <a:pPr lvl="1">
              <a:buFont typeface="Arial" panose="020B0604020202020204" pitchFamily="34"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buFont typeface="Arial" panose="020B0604020202020204" pitchFamily="34"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r>
              <a:rPr lang="en-US" altLang="en-US" sz="2000" smtClean="0"/>
              <a:t>By participating in standards activities using the “</a:t>
            </a:r>
            <a:r>
              <a:rPr lang="en-US" altLang="en-US" sz="2000" i="1" smtClean="0"/>
              <a:t>individual process</a:t>
            </a:r>
            <a:r>
              <a:rPr lang="en-US" altLang="en-US" sz="2000" smtClean="0"/>
              <a:t>”, you are deemed to accept these requirements; if you are unable to satisfy these requirements then you shall immediately cease any participation</a:t>
            </a:r>
          </a:p>
          <a:p>
            <a:endParaRPr lang="en-US" altLang="en-US" smtClean="0"/>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a:t>
            </a:r>
            <a:r>
              <a:rPr lang="en-US" altLang="en-US" dirty="0" smtClean="0"/>
              <a:t>2.1 </a:t>
            </a:r>
            <a:r>
              <a:rPr lang="en-US" altLang="en-US" dirty="0" smtClean="0"/>
              <a:t>Participants in the IEEE-SA “individual process” shall</a:t>
            </a:r>
            <a:br>
              <a:rPr lang="en-US" altLang="en-US" dirty="0" smtClean="0"/>
            </a:br>
            <a:r>
              <a:rPr lang="en-US" altLang="en-US" dirty="0" smtClean="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AB70BD5C-7D23-4E8F-B2D7-38CCDBE90359}" type="slidenum">
              <a:rPr lang="en-US" altLang="en-US" sz="1200" b="0" smtClean="0"/>
              <a:pPr>
                <a:spcBef>
                  <a:spcPct val="0"/>
                </a:spcBef>
                <a:buFontTx/>
                <a:buNone/>
              </a:pPr>
              <a:t>5</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smtClean="0"/>
              <a:t>The </a:t>
            </a:r>
            <a:r>
              <a:rPr lang="en-US" altLang="en-US" dirty="0" smtClean="0">
                <a:hlinkClick r:id="rId3"/>
              </a:rPr>
              <a:t>IEEE-SA Standards Board Bylaws </a:t>
            </a:r>
            <a:r>
              <a:rPr lang="en-US" altLang="en-US" dirty="0" smtClean="0"/>
              <a:t>(clause 5.2.1.3) specifies that “</a:t>
            </a:r>
            <a:r>
              <a:rPr lang="en-US" altLang="en-US" i="1" dirty="0" smtClean="0"/>
              <a:t>the standards development process shall not be dominated by any single interest category, individual, or organization</a:t>
            </a:r>
            <a:r>
              <a:rPr lang="en-US" altLang="en-US" dirty="0" smtClean="0"/>
              <a:t>”</a:t>
            </a:r>
          </a:p>
          <a:p>
            <a:pPr lvl="1">
              <a:buFont typeface="Arial" panose="020B0604020202020204" pitchFamily="34" charset="0"/>
              <a:buChar char="•"/>
            </a:pPr>
            <a:r>
              <a:rPr lang="en-US" altLang="en-US" sz="1800" dirty="0" smtClean="0"/>
              <a:t>This means no participant may exercise “</a:t>
            </a:r>
            <a:r>
              <a:rPr lang="en-US" altLang="en-US" sz="1800" i="1" dirty="0" smtClean="0"/>
              <a:t>authority, leadership, or influence by reason of superior leverage, strength, or representation to the exclusion of fair and equitable consideration of other viewpoints</a:t>
            </a:r>
            <a:r>
              <a:rPr lang="en-US" altLang="en-US" sz="1800" dirty="0" smtClean="0"/>
              <a:t>” or “</a:t>
            </a:r>
            <a:r>
              <a:rPr lang="en-US" altLang="en-US" sz="1800" i="1" dirty="0" smtClean="0"/>
              <a:t>to hinder the progress of the standards development activity</a:t>
            </a:r>
            <a:r>
              <a:rPr lang="en-US" altLang="en-US" sz="1800" dirty="0" smtClean="0"/>
              <a:t>”</a:t>
            </a:r>
          </a:p>
          <a:p>
            <a:r>
              <a:rPr lang="en-US" altLang="en-US" dirty="0" smtClean="0"/>
              <a:t>This rule applies equally to those participating in a standards development project and to that project’s leadership group</a:t>
            </a:r>
          </a:p>
          <a:p>
            <a:r>
              <a:rPr lang="en-US" altLang="en-US" dirty="0" smtClean="0"/>
              <a:t>Any person who reasonably suspects that dominance is occurring in a standards development project is encouraged to bring the issue to the attention of the Standards Committee or the project’s IEEE-SA Program Manager</a:t>
            </a:r>
          </a:p>
          <a:p>
            <a:endParaRPr lang="en-US" altLang="en-US" dirty="0" smtClean="0"/>
          </a:p>
        </p:txBody>
      </p:sp>
      <p:sp>
        <p:nvSpPr>
          <p:cNvPr id="14339" name="Rectangle 1"/>
          <p:cNvSpPr>
            <a:spLocks noGrp="1" noChangeArrowheads="1"/>
          </p:cNvSpPr>
          <p:nvPr>
            <p:ph type="title"/>
          </p:nvPr>
        </p:nvSpPr>
        <p:spPr/>
        <p:txBody>
          <a:bodyPr lIns="90000" tIns="46800" rIns="90000" bIns="46800"/>
          <a:lstStyle/>
          <a:p>
            <a:r>
              <a:rPr lang="en-US" altLang="en-US" dirty="0"/>
              <a:t>W</a:t>
            </a:r>
            <a:r>
              <a:rPr lang="en-US" altLang="en-US" dirty="0" smtClean="0"/>
              <a:t>2.1 </a:t>
            </a:r>
            <a:r>
              <a:rPr lang="en-US" altLang="en-US" dirty="0" smtClean="0"/>
              <a:t>IEEE-SA standards activities shall allow the fair &amp;</a:t>
            </a:r>
            <a:br>
              <a:rPr lang="en-US" altLang="en-US" dirty="0" smtClean="0"/>
            </a:br>
            <a:r>
              <a:rPr lang="en-US" altLang="en-US" dirty="0" smtClean="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D139C87-CBAD-4AD3-AAB6-B7C6DAE13FEC}" type="slidenum">
              <a:rPr lang="en-US" altLang="en-US" sz="1200" b="0" smtClean="0"/>
              <a:pPr>
                <a:spcBef>
                  <a:spcPct val="0"/>
                </a:spcBef>
                <a:buFontTx/>
                <a:buNone/>
              </a:pPr>
              <a:t>6</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smtClean="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r>
              <a:rPr lang="en-US" altLang="en-US" sz="3200" dirty="0" smtClean="0">
                <a:latin typeface="Calibri" panose="020F0502020204030204" pitchFamily="34" charset="0"/>
                <a:cs typeface="Calibri" panose="020F0502020204030204" pitchFamily="34" charset="0"/>
              </a:rPr>
              <a:t/>
            </a:r>
            <a:br>
              <a:rPr lang="en-US" altLang="en-US" sz="3200" dirty="0" smtClean="0">
                <a:latin typeface="Calibri" panose="020F0502020204030204" pitchFamily="34" charset="0"/>
                <a:cs typeface="Calibri" panose="020F0502020204030204" pitchFamily="34" charset="0"/>
              </a:rPr>
            </a:br>
            <a:endParaRPr lang="en-US" altLang="en-US" sz="3200" dirty="0" smtClean="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smtClean="0">
                <a:solidFill>
                  <a:schemeClr val="tx1"/>
                </a:solidFill>
                <a:latin typeface="Calibri" panose="020F0502020204030204" pitchFamily="34" charset="0"/>
                <a:cs typeface="Calibri" panose="020F0502020204030204" pitchFamily="34" charset="0"/>
              </a:rPr>
              <a:t>W</a:t>
            </a:r>
            <a:r>
              <a:rPr lang="en-US" altLang="en-US" u="sng" dirty="0" smtClean="0">
                <a:solidFill>
                  <a:schemeClr val="tx1"/>
                </a:solidFill>
                <a:latin typeface="Calibri" panose="020F0502020204030204" pitchFamily="34" charset="0"/>
                <a:cs typeface="Calibri" panose="020F0502020204030204" pitchFamily="34" charset="0"/>
              </a:rPr>
              <a:t>2.2 </a:t>
            </a:r>
            <a:r>
              <a:rPr lang="en-US" altLang="en-US" u="sng" dirty="0" smtClean="0">
                <a:solidFill>
                  <a:schemeClr val="tx1"/>
                </a:solidFill>
                <a:latin typeface="Calibri" panose="020F0502020204030204" pitchFamily="34" charset="0"/>
                <a:cs typeface="Calibri" panose="020F0502020204030204" pitchFamily="34" charset="0"/>
              </a:rPr>
              <a:t>– Call for potentially essential patents</a:t>
            </a:r>
            <a:endParaRPr lang="en-US" altLang="en-US" u="sng" dirty="0" smtClean="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C202659-C26D-4262-B9E3-00934FE85A0C}" type="slidenum">
              <a:rPr lang="en-US" altLang="en-US" sz="1200" b="0" smtClean="0"/>
              <a:pPr>
                <a:spcBef>
                  <a:spcPct val="0"/>
                </a:spcBef>
                <a:buFontTx/>
                <a:buNone/>
              </a:pPr>
              <a:t>7</a:t>
            </a:fld>
            <a:endParaRPr lang="en-US" altLang="en-US" sz="1200" b="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smtClean="0"/>
              <a:t>W2</a:t>
            </a:r>
            <a:r>
              <a:rPr lang="en-GB" dirty="0" smtClean="0"/>
              <a:t>.3 </a:t>
            </a:r>
            <a:r>
              <a:rPr lang="en-GB" dirty="0" smtClean="0"/>
              <a:t>Meeting Decorum</a:t>
            </a:r>
            <a:endParaRPr lang="en-GB" dirty="0"/>
          </a:p>
        </p:txBody>
      </p:sp>
      <p:sp>
        <p:nvSpPr>
          <p:cNvPr id="3" name="Content Placeholder 2"/>
          <p:cNvSpPr>
            <a:spLocks noGrp="1"/>
          </p:cNvSpPr>
          <p:nvPr>
            <p:ph idx="1"/>
          </p:nvPr>
        </p:nvSpPr>
        <p:spPr>
          <a:xfrm>
            <a:off x="733425" y="2624847"/>
            <a:ext cx="10515600" cy="3850565"/>
          </a:xfrm>
        </p:spPr>
        <p:txBody>
          <a:bodyPr/>
          <a:lstStyle/>
          <a:p>
            <a:pPr lvl="0"/>
            <a:r>
              <a:rPr lang="en-GB" dirty="0" smtClean="0"/>
              <a:t>Please observe proper decorum in meetings; No Photography </a:t>
            </a:r>
            <a:r>
              <a:rPr lang="en-GB" dirty="0"/>
              <a:t>or recording </a:t>
            </a:r>
            <a:endParaRPr lang="en-GB" dirty="0" smtClean="0"/>
          </a:p>
          <a:p>
            <a:pPr lvl="0"/>
            <a:r>
              <a:rPr lang="en-GB" dirty="0" smtClean="0"/>
              <a:t>Press </a:t>
            </a:r>
            <a:r>
              <a:rPr lang="en-GB" dirty="0"/>
              <a:t>(i.e., anyone reporting publicly on this meeting) are to announce their presence </a:t>
            </a:r>
            <a:r>
              <a:rPr lang="en-GB" dirty="0" smtClean="0"/>
              <a:t>(Jan 2019 IEEE-SA </a:t>
            </a:r>
            <a:r>
              <a:rPr lang="en-GB" dirty="0"/>
              <a:t>Standards Board Ops Manual </a:t>
            </a:r>
            <a:r>
              <a:rPr lang="en-GB" dirty="0" smtClean="0"/>
              <a:t>5.3.3.2)</a:t>
            </a:r>
            <a:endParaRPr lang="en-GB" sz="1400" dirty="0"/>
          </a:p>
          <a:p>
            <a:pPr lvl="0"/>
            <a:r>
              <a:rPr lang="en-GB" dirty="0"/>
              <a:t>Laptop speakers, cell phone / tablet ringers </a:t>
            </a:r>
            <a:r>
              <a:rPr lang="en-GB" dirty="0" smtClean="0"/>
              <a:t>off</a:t>
            </a:r>
          </a:p>
          <a:p>
            <a:pPr lvl="0"/>
            <a:r>
              <a:rPr lang="en-GB" dirty="0" smtClean="0"/>
              <a:t>Mute when not speaking (teleconference)</a:t>
            </a:r>
          </a:p>
          <a:p>
            <a:pPr lvl="0"/>
            <a:r>
              <a:rPr lang="en-GB" dirty="0" smtClean="0"/>
              <a:t>Use “no audio” in </a:t>
            </a:r>
            <a:r>
              <a:rPr lang="en-GB" dirty="0" err="1" smtClean="0"/>
              <a:t>Webex</a:t>
            </a:r>
            <a:r>
              <a:rPr lang="en-GB" dirty="0" smtClean="0"/>
              <a:t> when joining mixed mode meeting in person</a:t>
            </a:r>
          </a:p>
          <a:p>
            <a:r>
              <a:rPr lang="en-US" dirty="0" smtClean="0"/>
              <a:t>Use </a:t>
            </a:r>
            <a:r>
              <a:rPr lang="en-US" dirty="0"/>
              <a:t>chat window to </a:t>
            </a:r>
            <a:r>
              <a:rPr lang="en-US" dirty="0" smtClean="0"/>
              <a:t>enter the queue </a:t>
            </a:r>
            <a:r>
              <a:rPr lang="en-GB" dirty="0"/>
              <a:t>(teleconference)</a:t>
            </a:r>
          </a:p>
          <a:p>
            <a:pPr lvl="0"/>
            <a:r>
              <a:rPr lang="en-GB" dirty="0" smtClean="0"/>
              <a:t>Wear badges </a:t>
            </a:r>
            <a:r>
              <a:rPr lang="en-GB" dirty="0"/>
              <a:t>at all times in meeting </a:t>
            </a:r>
            <a:r>
              <a:rPr lang="en-GB" dirty="0" smtClean="0"/>
              <a:t>areas (face to face meetings)</a:t>
            </a:r>
            <a:endParaRPr lang="en-GB" sz="1400" dirty="0"/>
          </a:p>
          <a:p>
            <a:pPr lvl="1"/>
            <a:r>
              <a:rPr lang="en-GB" dirty="0"/>
              <a:t>Help the hotel security staff improve the general security of the meeting </a:t>
            </a:r>
            <a:r>
              <a:rPr lang="en-GB" dirty="0" smtClean="0"/>
              <a:t>rooms</a:t>
            </a:r>
          </a:p>
        </p:txBody>
      </p:sp>
      <p:sp>
        <p:nvSpPr>
          <p:cNvPr id="4" name="Date Placeholder 3"/>
          <p:cNvSpPr>
            <a:spLocks noGrp="1"/>
          </p:cNvSpPr>
          <p:nvPr>
            <p:ph type="dt" sz="half" idx="10"/>
          </p:nvPr>
        </p:nvSpPr>
        <p:spPr/>
        <p:txBody>
          <a:bodyPr/>
          <a:lstStyle/>
          <a:p>
            <a:pPr>
              <a:defRPr/>
            </a:pPr>
            <a:r>
              <a:rPr lang="en-US" smtClean="0"/>
              <a:t>July 2022</a:t>
            </a:r>
            <a:endParaRPr lang="en-US"/>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10749064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smtClean="0"/>
              <a:t>Individual </a:t>
            </a:r>
            <a:r>
              <a:rPr lang="en-US" sz="1600" dirty="0"/>
              <a:t>experts who attend electronically for a specific </a:t>
            </a:r>
            <a:r>
              <a:rPr lang="en-US" sz="1600" dirty="0" smtClean="0"/>
              <a:t>purpose/presentation can </a:t>
            </a:r>
            <a:r>
              <a:rPr lang="en-US" sz="1600" dirty="0"/>
              <a:t>be designated as such by the WG Chair, and receive a registration fee waiver and limited attendance </a:t>
            </a:r>
            <a:r>
              <a:rPr lang="en-US" sz="1600" dirty="0" smtClean="0"/>
              <a:t>rights.</a:t>
            </a:r>
          </a:p>
          <a:p>
            <a:r>
              <a:rPr lang="en-US" sz="1600" dirty="0" smtClean="0"/>
              <a:t>See section 5 in </a:t>
            </a:r>
            <a:r>
              <a:rPr lang="en-US" sz="1600" dirty="0" smtClean="0">
                <a:hlinkClick r:id="rId2"/>
              </a:rPr>
              <a:t>https://mentor.ieee.org/802-ec/dcn/17/ec-17-0090-25-0PNP-ieee-802-lmsc-operations-manual.pdf</a:t>
            </a:r>
            <a:r>
              <a:rPr lang="en-US" sz="1600" dirty="0" smtClean="0"/>
              <a:t> ,</a:t>
            </a:r>
          </a:p>
          <a:p>
            <a:pPr lvl="1"/>
            <a:r>
              <a:rPr lang="en-US" sz="1200" i="1" dirty="0" smtClean="0"/>
              <a:t>The </a:t>
            </a:r>
            <a:r>
              <a:rPr lang="en-US" sz="1200" i="1" dirty="0"/>
              <a:t>Working Group Chair may designate specific individual experts who are allowed </a:t>
            </a:r>
            <a:r>
              <a:rPr lang="en-US" sz="1200" i="1" dirty="0" smtClean="0"/>
              <a:t>to participate </a:t>
            </a:r>
            <a:r>
              <a:rPr lang="en-US" sz="1200" i="1" dirty="0"/>
              <a:t>in Working Group discussions via electronic means during an in-person meeting </a:t>
            </a:r>
            <a:r>
              <a:rPr lang="en-US" sz="1200" i="1" dirty="0" smtClean="0"/>
              <a:t>for the </a:t>
            </a:r>
            <a:r>
              <a:rPr lang="en-US" sz="1200" i="1" dirty="0"/>
              <a:t>benefit of the group. These individuals are not considered to be attending the meeting and </a:t>
            </a:r>
            <a:r>
              <a:rPr lang="en-US" sz="1200" i="1" dirty="0" smtClean="0"/>
              <a:t>so they </a:t>
            </a:r>
            <a:r>
              <a:rPr lang="en-US" sz="1200" i="1" dirty="0"/>
              <a:t>are not required to pay meeting fees and they do not get participation credit. </a:t>
            </a:r>
            <a:r>
              <a:rPr lang="en-US" sz="1200" i="1" dirty="0" smtClean="0"/>
              <a:t>The participation </a:t>
            </a:r>
            <a:r>
              <a:rPr lang="en-US" sz="1200" i="1" dirty="0"/>
              <a:t>of these individuals should be limited to specific technical topics. Such </a:t>
            </a:r>
            <a:r>
              <a:rPr lang="en-US" sz="1200" i="1" dirty="0" smtClean="0"/>
              <a:t>participation shall </a:t>
            </a:r>
            <a:r>
              <a:rPr lang="en-US" sz="1200" i="1" dirty="0"/>
              <a:t>be documented in the minutes of the Working Group meeting.</a:t>
            </a:r>
            <a:r>
              <a:rPr lang="en-US" sz="1200" dirty="0"/>
              <a:t/>
            </a:r>
            <a:br>
              <a:rPr lang="en-US" sz="1200" dirty="0"/>
            </a:br>
            <a:endParaRPr lang="en-US" sz="1200" dirty="0"/>
          </a:p>
          <a:p>
            <a:r>
              <a:rPr lang="en-US" sz="1600" dirty="0" smtClean="0"/>
              <a:t>The individuals listed below are </a:t>
            </a:r>
            <a:r>
              <a:rPr lang="en-US" sz="1600" dirty="0"/>
              <a:t>hereby designated as specific individual experts on their respective topics and subject to the restrictions and benefits described in the 802 OM. </a:t>
            </a:r>
            <a:endParaRPr lang="en-US" sz="1600" dirty="0"/>
          </a:p>
          <a:p>
            <a:pPr lvl="1"/>
            <a:r>
              <a:rPr lang="en-GB" sz="1600" b="1" dirty="0"/>
              <a:t>Dorin </a:t>
            </a:r>
            <a:r>
              <a:rPr lang="en-GB" sz="1600" b="1" dirty="0" smtClean="0"/>
              <a:t>Viorel – </a:t>
            </a:r>
            <a:r>
              <a:rPr lang="en-GB" sz="1600" b="1" dirty="0" err="1" smtClean="0"/>
              <a:t>Cablelabs</a:t>
            </a:r>
            <a:r>
              <a:rPr lang="en-GB" sz="1600" b="1" dirty="0" smtClean="0"/>
              <a:t> (COEX)</a:t>
            </a:r>
          </a:p>
          <a:p>
            <a:pPr lvl="1"/>
            <a:r>
              <a:rPr lang="en-GB" sz="1600" b="1" dirty="0" smtClean="0"/>
              <a:t>Tong </a:t>
            </a:r>
            <a:r>
              <a:rPr lang="en-GB" sz="1600" b="1" dirty="0"/>
              <a:t>Li - </a:t>
            </a:r>
            <a:r>
              <a:rPr lang="en-GB" sz="1600" b="1" dirty="0" err="1"/>
              <a:t>Renmin</a:t>
            </a:r>
            <a:r>
              <a:rPr lang="en-GB" sz="1600" b="1" dirty="0"/>
              <a:t> </a:t>
            </a:r>
            <a:r>
              <a:rPr lang="en-GB" sz="1600" b="1" dirty="0" smtClean="0"/>
              <a:t>University (WNG)</a:t>
            </a:r>
          </a:p>
          <a:p>
            <a:pPr lvl="1"/>
            <a:r>
              <a:rPr lang="en-GB" sz="1600" b="1" dirty="0" smtClean="0"/>
              <a:t>Jeff </a:t>
            </a:r>
            <a:r>
              <a:rPr lang="en-GB" sz="1600" b="1" dirty="0"/>
              <a:t>Bailey - </a:t>
            </a:r>
            <a:r>
              <a:rPr lang="en-GB" sz="1600" b="1" dirty="0" err="1"/>
              <a:t>Carelton</a:t>
            </a:r>
            <a:r>
              <a:rPr lang="en-GB" sz="1600" b="1" dirty="0"/>
              <a:t> </a:t>
            </a:r>
            <a:r>
              <a:rPr lang="en-GB" sz="1600" b="1" dirty="0" smtClean="0"/>
              <a:t>University (WNG)</a:t>
            </a:r>
          </a:p>
          <a:p>
            <a:pPr lvl="1"/>
            <a:r>
              <a:rPr lang="en-GB" sz="1600" b="1" dirty="0" smtClean="0"/>
              <a:t>Sumit </a:t>
            </a:r>
            <a:r>
              <a:rPr lang="en-GB" sz="1600" b="1" dirty="0"/>
              <a:t>Roy - University of </a:t>
            </a:r>
            <a:r>
              <a:rPr lang="en-GB" sz="1600" b="1" dirty="0" smtClean="0"/>
              <a:t>Washington (WNG)</a:t>
            </a:r>
          </a:p>
          <a:p>
            <a:pPr lvl="1"/>
            <a:r>
              <a:rPr lang="en-GB" sz="1600" b="1" dirty="0" smtClean="0"/>
              <a:t>Stefano </a:t>
            </a:r>
            <a:r>
              <a:rPr lang="en-GB" sz="1600" b="1" dirty="0" err="1"/>
              <a:t>Avallone</a:t>
            </a:r>
            <a:r>
              <a:rPr lang="en-GB" sz="1600" b="1" dirty="0"/>
              <a:t> - University of </a:t>
            </a:r>
            <a:r>
              <a:rPr lang="en-GB" sz="1600" b="1" dirty="0" smtClean="0"/>
              <a:t>Napoli (WNG)</a:t>
            </a:r>
          </a:p>
          <a:p>
            <a:pPr lvl="1"/>
            <a:r>
              <a:rPr lang="en-GB" sz="1600" b="1" dirty="0" smtClean="0"/>
              <a:t>Ioannis </a:t>
            </a:r>
            <a:r>
              <a:rPr lang="en-GB" sz="1600" b="1" dirty="0" err="1"/>
              <a:t>Lambadaris</a:t>
            </a:r>
            <a:r>
              <a:rPr lang="en-GB" sz="1600" b="1" dirty="0"/>
              <a:t> - </a:t>
            </a:r>
            <a:r>
              <a:rPr lang="en-GB" sz="1600" b="1" dirty="0" err="1"/>
              <a:t>Carelton</a:t>
            </a:r>
            <a:r>
              <a:rPr lang="en-GB" sz="1600" b="1" dirty="0"/>
              <a:t> </a:t>
            </a:r>
            <a:r>
              <a:rPr lang="en-GB" sz="1600" b="1" dirty="0" smtClean="0"/>
              <a:t>University (WNG)</a:t>
            </a:r>
            <a:endParaRPr lang="en-GB" sz="1600" b="1" dirty="0"/>
          </a:p>
          <a:p>
            <a:pPr lvl="1"/>
            <a:endParaRPr lang="en-US" sz="1200" dirty="0"/>
          </a:p>
          <a:p>
            <a:r>
              <a:rPr lang="en-US" sz="1600" dirty="0" smtClean="0"/>
              <a:t>For WNG, </a:t>
            </a:r>
            <a:r>
              <a:rPr lang="en-US" sz="1600" dirty="0"/>
              <a:t>attendance for each is limited to the WNG timeslot in which the respective presentation is scheduled. </a:t>
            </a:r>
            <a:r>
              <a:rPr lang="en-US" dirty="0"/>
              <a:t/>
            </a:r>
            <a:br>
              <a:rPr lang="en-US" dirty="0"/>
            </a:br>
            <a:endParaRPr lang="en-US" dirty="0"/>
          </a:p>
        </p:txBody>
      </p:sp>
      <p:sp>
        <p:nvSpPr>
          <p:cNvPr id="20483" name="Title 1"/>
          <p:cNvSpPr>
            <a:spLocks noGrp="1"/>
          </p:cNvSpPr>
          <p:nvPr>
            <p:ph type="title"/>
          </p:nvPr>
        </p:nvSpPr>
        <p:spPr/>
        <p:txBody>
          <a:bodyPr/>
          <a:lstStyle/>
          <a:p>
            <a:r>
              <a:rPr lang="en-GB" altLang="en-US" dirty="0"/>
              <a:t>W</a:t>
            </a:r>
            <a:r>
              <a:rPr lang="en-GB" altLang="en-US" dirty="0" smtClean="0"/>
              <a:t>2.4 2022 July Designation of Individual experts</a:t>
            </a:r>
            <a:endParaRPr lang="en-GB" altLang="en-US" dirty="0" smtClean="0"/>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July 2022</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6CF2F6-756D-4BD6-9522-A1957932ACE4}"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143900</TotalTime>
  <Words>2952</Words>
  <Application>Microsoft Office PowerPoint</Application>
  <PresentationFormat>Widescreen</PresentationFormat>
  <Paragraphs>486</Paragraphs>
  <Slides>32</Slides>
  <Notes>20</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32</vt:i4>
      </vt:variant>
    </vt:vector>
  </HeadingPairs>
  <TitlesOfParts>
    <vt:vector size="39" baseType="lpstr">
      <vt:lpstr>Arial</vt:lpstr>
      <vt:lpstr>Calibri</vt:lpstr>
      <vt:lpstr>Times New Roman</vt:lpstr>
      <vt:lpstr>Wingdings</vt:lpstr>
      <vt:lpstr>Default Design</vt:lpstr>
      <vt:lpstr>Custom Design</vt:lpstr>
      <vt:lpstr>Document</vt:lpstr>
      <vt:lpstr>July 2022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W2.2 – Call for potentially essential patents</vt:lpstr>
      <vt:lpstr>W2.3 Meeting Decorum</vt:lpstr>
      <vt:lpstr>W2.4 2022 July Designation of Individual experts</vt:lpstr>
      <vt:lpstr>W2.5 Announcements – Paul Nikolich</vt:lpstr>
      <vt:lpstr>W2.5 Announcements – 802 IEEE Milestone</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F2.7 Requests for Letters of Assurance</vt:lpstr>
      <vt:lpstr>F2.8 Drafts for Sale by IEEE– as of 2022-07-14</vt:lpstr>
      <vt:lpstr>F2.9 ISO/IEC JTC1/SC6</vt:lpstr>
      <vt:lpstr>F2.10 Press Releases, Blogs </vt:lpstr>
      <vt:lpstr>F2.11 IEEE 802 Public Visibility Standing Committee</vt:lpstr>
      <vt:lpstr>F2.11 802.11 Public Visibility Events</vt:lpstr>
      <vt:lpstr>F7.1 802 Wireless Chairs meeting</vt:lpstr>
      <vt:lpstr>F7.2 Planned Next Meeting – Interim</vt:lpstr>
      <vt:lpstr>F7.3 Announcements</vt:lpstr>
      <vt:lpstr>References and additional material</vt:lpstr>
      <vt:lpstr>Comment Resolution Resources</vt:lpstr>
      <vt:lpstr>Amendment Development Resources</vt:lpstr>
      <vt:lpstr> Published IEEE Press Releases, Blogs</vt:lpstr>
      <vt:lpstr>Published IEEE Press Releases, Blogs</vt:lpstr>
    </vt:vector>
  </TitlesOfParts>
  <Company>HP Enterprise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July 2022 Supplementary Material</dc:title>
  <dc:creator>dorothy.stanley@hpe.com</dc:creator>
  <cp:keywords>11-22-0835r0</cp:keywords>
  <cp:lastModifiedBy>Stanley, Dorothy</cp:lastModifiedBy>
  <cp:revision>2346</cp:revision>
  <cp:lastPrinted>1998-02-10T13:28:06Z</cp:lastPrinted>
  <dcterms:created xsi:type="dcterms:W3CDTF">1998-02-10T13:07:52Z</dcterms:created>
  <dcterms:modified xsi:type="dcterms:W3CDTF">2022-07-13T14:44:03Z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