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5"/>
  </p:notesMasterIdLst>
  <p:handoutMasterIdLst>
    <p:handoutMasterId r:id="rId36"/>
  </p:handoutMasterIdLst>
  <p:sldIdLst>
    <p:sldId id="269" r:id="rId3"/>
    <p:sldId id="370" r:id="rId4"/>
    <p:sldId id="427" r:id="rId5"/>
    <p:sldId id="428" r:id="rId6"/>
    <p:sldId id="464" r:id="rId7"/>
    <p:sldId id="465" r:id="rId8"/>
    <p:sldId id="436" r:id="rId9"/>
    <p:sldId id="482" r:id="rId10"/>
    <p:sldId id="403" r:id="rId11"/>
    <p:sldId id="483" r:id="rId12"/>
    <p:sldId id="484" r:id="rId13"/>
    <p:sldId id="479" r:id="rId14"/>
    <p:sldId id="485" r:id="rId15"/>
    <p:sldId id="487" r:id="rId16"/>
    <p:sldId id="486" r:id="rId17"/>
    <p:sldId id="488" r:id="rId18"/>
    <p:sldId id="489" r:id="rId19"/>
    <p:sldId id="480" r:id="rId20"/>
    <p:sldId id="404" r:id="rId21"/>
    <p:sldId id="430" r:id="rId22"/>
    <p:sldId id="406" r:id="rId23"/>
    <p:sldId id="451" r:id="rId24"/>
    <p:sldId id="476" r:id="rId25"/>
    <p:sldId id="472" r:id="rId26"/>
    <p:sldId id="471" r:id="rId27"/>
    <p:sldId id="409" r:id="rId28"/>
    <p:sldId id="477" r:id="rId29"/>
    <p:sldId id="455" r:id="rId30"/>
    <p:sldId id="474" r:id="rId31"/>
    <p:sldId id="475" r:id="rId32"/>
    <p:sldId id="454" r:id="rId33"/>
    <p:sldId id="478" r:id="rId34"/>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79" autoAdjust="0"/>
    <p:restoredTop sz="92643" autoAdjust="0"/>
  </p:normalViewPr>
  <p:slideViewPr>
    <p:cSldViewPr>
      <p:cViewPr varScale="1">
        <p:scale>
          <a:sx n="87" d="100"/>
          <a:sy n="87" d="100"/>
        </p:scale>
        <p:origin x="978" y="90"/>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40" y="-324"/>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802.11-22/0835r0</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2022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802.11-22/0835r0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2022</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14D2267-1DDB-45C3-B02A-3D1475216CF1}" type="slidenum">
              <a:rPr lang="en-US" altLang="en-US" sz="1200" b="0" smtClean="0"/>
              <a:pPr/>
              <a:t>1</a:t>
            </a:fld>
            <a:endParaRPr lang="en-US" alt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F722053-C1A8-4599-BDA8-525F09FEB6F0}" type="slidenum">
              <a:rPr lang="en-US" altLang="en-US" sz="1200" b="0" smtClean="0"/>
              <a:pPr/>
              <a:t>19</a:t>
            </a:fld>
            <a:endParaRPr lang="en-US" altLang="en-US" sz="1200" b="0" smtClean="0"/>
          </a:p>
        </p:txBody>
      </p:sp>
    </p:spTree>
    <p:extLst>
      <p:ext uri="{BB962C8B-B14F-4D97-AF65-F5344CB8AC3E}">
        <p14:creationId xmlns:p14="http://schemas.microsoft.com/office/powerpoint/2010/main" val="1537021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24579"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24580"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4581"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4582"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EE2D4A70-DD09-4D31-9FFE-3F14881DB165}" type="slidenum">
              <a:rPr lang="en-US" altLang="en-US" sz="1200" b="0" smtClean="0"/>
              <a:pPr/>
              <a:t>20</a:t>
            </a:fld>
            <a:endParaRPr lang="en-US" altLang="en-US" sz="1200" b="0" smtClean="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6296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26627" name="Slide Image Placeholder 1"/>
          <p:cNvSpPr>
            <a:spLocks noGrp="1" noRot="1" noChangeAspect="1" noTextEdit="1"/>
          </p:cNvSpPr>
          <p:nvPr>
            <p:ph type="sldImg"/>
          </p:nvPr>
        </p:nvSpPr>
        <p:spPr>
          <a:xfrm>
            <a:off x="2335213" y="53816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2663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663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663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81D88D78-9193-4EC7-928C-99499C84AFE4}" type="slidenum">
              <a:rPr lang="en-US" altLang="en-US" sz="1200" b="0" smtClean="0"/>
              <a:pPr/>
              <a:t>21</a:t>
            </a:fld>
            <a:endParaRPr lang="en-US" altLang="en-US" sz="1200" b="0" smtClean="0"/>
          </a:p>
        </p:txBody>
      </p:sp>
    </p:spTree>
    <p:extLst>
      <p:ext uri="{BB962C8B-B14F-4D97-AF65-F5344CB8AC3E}">
        <p14:creationId xmlns:p14="http://schemas.microsoft.com/office/powerpoint/2010/main" val="926975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22</a:t>
            </a:fld>
            <a:endParaRPr lang="en-US" altLang="en-US" sz="1200" b="0" smtClean="0"/>
          </a:p>
        </p:txBody>
      </p:sp>
    </p:spTree>
    <p:extLst>
      <p:ext uri="{BB962C8B-B14F-4D97-AF65-F5344CB8AC3E}">
        <p14:creationId xmlns:p14="http://schemas.microsoft.com/office/powerpoint/2010/main" val="1126244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31747" name="Slide Image Placeholder 1"/>
          <p:cNvSpPr>
            <a:spLocks noGrp="1" noRot="1" noChangeAspect="1" noTextEdit="1"/>
          </p:cNvSpPr>
          <p:nvPr>
            <p:ph type="sldImg"/>
          </p:nvPr>
        </p:nvSpPr>
        <p:spPr>
          <a:xfrm>
            <a:off x="2335213" y="538163"/>
            <a:ext cx="4702175" cy="2646362"/>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3175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3175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175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6A2EC4A-26C0-4D19-B3B4-38491F7E6F6E}" type="slidenum">
              <a:rPr lang="en-US" altLang="en-US" sz="1200" b="0" smtClean="0"/>
              <a:pPr/>
              <a:t>24</a:t>
            </a:fld>
            <a:endParaRPr lang="en-US" altLang="en-US" sz="1200" b="0" smtClean="0"/>
          </a:p>
        </p:txBody>
      </p:sp>
    </p:spTree>
    <p:extLst>
      <p:ext uri="{BB962C8B-B14F-4D97-AF65-F5344CB8AC3E}">
        <p14:creationId xmlns:p14="http://schemas.microsoft.com/office/powerpoint/2010/main" val="1793865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802.11-22/0835r0</a:t>
            </a:r>
            <a:endParaRPr lang="en-US"/>
          </a:p>
        </p:txBody>
      </p:sp>
      <p:sp>
        <p:nvSpPr>
          <p:cNvPr id="5" name="Date Placeholder 4"/>
          <p:cNvSpPr>
            <a:spLocks noGrp="1"/>
          </p:cNvSpPr>
          <p:nvPr>
            <p:ph type="dt" idx="11"/>
          </p:nvPr>
        </p:nvSpPr>
        <p:spPr/>
        <p:txBody>
          <a:bodyPr/>
          <a:lstStyle/>
          <a:p>
            <a:pPr>
              <a:defRPr/>
            </a:pPr>
            <a:r>
              <a:rPr lang="en-US" smtClean="0"/>
              <a:t>July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2022978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043BC31-E8A9-4A17-AB65-414294921501}" type="slidenum">
              <a:rPr lang="en-US" altLang="en-US" sz="1200" b="0" smtClean="0"/>
              <a:pPr/>
              <a:t>26</a:t>
            </a:fld>
            <a:endParaRPr lang="en-US" altLang="en-US" sz="1200" b="0" smtClean="0"/>
          </a:p>
        </p:txBody>
      </p:sp>
    </p:spTree>
    <p:extLst>
      <p:ext uri="{BB962C8B-B14F-4D97-AF65-F5344CB8AC3E}">
        <p14:creationId xmlns:p14="http://schemas.microsoft.com/office/powerpoint/2010/main" val="35139571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304FB85-2470-4AAA-A697-3628A401FADE}" type="slidenum">
              <a:rPr lang="en-US" altLang="en-US" sz="1200" b="0" smtClean="0"/>
              <a:pPr/>
              <a:t>27</a:t>
            </a:fld>
            <a:endParaRPr lang="en-US" altLang="en-US" sz="1200" b="0" smtClean="0"/>
          </a:p>
        </p:txBody>
      </p:sp>
    </p:spTree>
    <p:extLst>
      <p:ext uri="{BB962C8B-B14F-4D97-AF65-F5344CB8AC3E}">
        <p14:creationId xmlns:p14="http://schemas.microsoft.com/office/powerpoint/2010/main" val="5993768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21A27690-432F-4C83-8536-CEA930C02E6B}" type="slidenum">
              <a:rPr lang="en-US" altLang="en-US" sz="1200" b="0" smtClean="0"/>
              <a:pPr/>
              <a:t>30</a:t>
            </a:fld>
            <a:endParaRPr lang="en-US" altLang="en-US" sz="1200" b="0" smtClean="0"/>
          </a:p>
        </p:txBody>
      </p:sp>
    </p:spTree>
    <p:extLst>
      <p:ext uri="{BB962C8B-B14F-4D97-AF65-F5344CB8AC3E}">
        <p14:creationId xmlns:p14="http://schemas.microsoft.com/office/powerpoint/2010/main" val="9858558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43011" name="Slide Image Placeholder 1"/>
          <p:cNvSpPr>
            <a:spLocks noGrp="1" noRot="1" noChangeAspect="1" noTextEdit="1"/>
          </p:cNvSpPr>
          <p:nvPr>
            <p:ph type="sldImg"/>
          </p:nvPr>
        </p:nvSpPr>
        <p:spPr>
          <a:xfrm>
            <a:off x="2335213" y="538163"/>
            <a:ext cx="470217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414BF364-3CA9-408D-B83D-20807EDDEFE2}" type="slidenum">
              <a:rPr lang="en-US" altLang="en-US" sz="1200" b="0" smtClean="0"/>
              <a:pPr/>
              <a:t>31</a:t>
            </a:fld>
            <a:endParaRPr lang="en-US" altLang="en-US" sz="1200" b="0" smtClean="0"/>
          </a:p>
        </p:txBody>
      </p:sp>
    </p:spTree>
    <p:extLst>
      <p:ext uri="{BB962C8B-B14F-4D97-AF65-F5344CB8AC3E}">
        <p14:creationId xmlns:p14="http://schemas.microsoft.com/office/powerpoint/2010/main" val="3211772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4</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11001858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45059" name="Slide Image Placeholder 1"/>
          <p:cNvSpPr>
            <a:spLocks noGrp="1" noRot="1" noChangeAspect="1" noTextEdit="1"/>
          </p:cNvSpPr>
          <p:nvPr>
            <p:ph type="sldImg"/>
          </p:nvPr>
        </p:nvSpPr>
        <p:spPr>
          <a:xfrm>
            <a:off x="2335213" y="53816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4506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506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506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63F752B-CC74-4873-BFBA-FBE640B8FF2F}" type="slidenum">
              <a:rPr lang="en-US" altLang="en-US" sz="1200" b="0" smtClean="0"/>
              <a:pPr/>
              <a:t>32</a:t>
            </a:fld>
            <a:endParaRPr lang="en-US" altLang="en-US" sz="1200" b="0" smtClean="0"/>
          </a:p>
        </p:txBody>
      </p:sp>
    </p:spTree>
    <p:extLst>
      <p:ext uri="{BB962C8B-B14F-4D97-AF65-F5344CB8AC3E}">
        <p14:creationId xmlns:p14="http://schemas.microsoft.com/office/powerpoint/2010/main" val="427513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6702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6</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8943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7</a:t>
            </a:fld>
            <a:endParaRPr lang="en-US" altLang="en-US" sz="1200" b="0" smtClean="0"/>
          </a:p>
        </p:txBody>
      </p:sp>
    </p:spTree>
    <p:extLst>
      <p:ext uri="{BB962C8B-B14F-4D97-AF65-F5344CB8AC3E}">
        <p14:creationId xmlns:p14="http://schemas.microsoft.com/office/powerpoint/2010/main" val="1285706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13</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4042338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14</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43843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15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840949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16</a:t>
            </a:fld>
            <a:endParaRPr lang="en-US" altLang="en-US" sz="1200" b="0" smtClean="0"/>
          </a:p>
        </p:txBody>
      </p:sp>
    </p:spTree>
    <p:extLst>
      <p:ext uri="{BB962C8B-B14F-4D97-AF65-F5344CB8AC3E}">
        <p14:creationId xmlns:p14="http://schemas.microsoft.com/office/powerpoint/2010/main" val="2215912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US" smtClean="0"/>
              <a:t>July 2022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July 2022</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977123"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802.11-22/0835r0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July 2022</a:t>
            </a:r>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ec/dcn/22/ec-22-0129-02-00EC-july-2022-opening-ec-chair-s-deck.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thompson@ieee.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15/11-15-1489-16-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d?product_id=2251332" TargetMode="External"/><Relationship Id="rId5" Type="http://schemas.openxmlformats.org/officeDocument/2006/relationships/hyperlink" Target="https://www.techstreet.com/standards/ieee-p802-11?product_id=2009234" TargetMode="External"/><Relationship Id="rId10" Type="http://schemas.openxmlformats.org/officeDocument/2006/relationships/hyperlink" Target="https://www.techstreet.com/ieee/standards/ieee-p802-11bc?product_id=2241694"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hyperlink" Target="https://twitter.com/ieee802" TargetMode="External"/><Relationship Id="rId1" Type="http://schemas.openxmlformats.org/officeDocument/2006/relationships/slideLayout" Target="../slideLayouts/slideLayout2.xml"/><Relationship Id="rId5" Type="http://schemas.openxmlformats.org/officeDocument/2006/relationships/hyperlink" Target="mailto:jdambrosia@ieee.org" TargetMode="External"/><Relationship Id="rId4" Type="http://schemas.openxmlformats.org/officeDocument/2006/relationships/hyperlink" Target="https://standards.ieee.org/featured/802/index.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innovationatwork.ieee.org/events/techtalk-panel-802/"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computer.org/education/standards-activities-board-webinars"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4" Type="http://schemas.openxmlformats.org/officeDocument/2006/relationships/hyperlink" Target="https://wcc.on24.com/webcast/present?e=2716854&amp;k=93F8DB94EE7850D2A7C4ACDD5E36D416"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08/11-08-0762-12-0000-motion-templates.doc" TargetMode="External"/><Relationship Id="rId5" Type="http://schemas.openxmlformats.org/officeDocument/2006/relationships/hyperlink" Target="https://mentor.ieee.org/802.11/dcn/18/11-18-1410-00-00ax-lb233-cr-spatial-reuse.docx" TargetMode="External"/><Relationship Id="rId4" Type="http://schemas.openxmlformats.org/officeDocument/2006/relationships/hyperlink" Target="https://mentor.ieee.org/802.11/dcn/18/11-18-0669-04-000m-revmd-mac-comments-assigned-to-hamilt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smtClean="0"/>
              <a:t>July 2022 802.11 Session</a:t>
            </a:r>
            <a:br>
              <a:rPr lang="en-US" altLang="en-US" dirty="0" smtClean="0"/>
            </a:br>
            <a:r>
              <a:rPr lang="en-US" altLang="en-US" dirty="0" smtClean="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2022-07-13</a:t>
            </a:r>
            <a:endParaRPr lang="en-US" altLang="en-US" sz="2000" b="0" dirty="0" smtClean="0"/>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spid="_x0000_s6235" name="Document" r:id="rId4" imgW="8286150" imgH="2778876" progId="Word.Document.8">
                  <p:embed/>
                </p:oleObj>
              </mc:Choice>
              <mc:Fallback>
                <p:oleObj name="Document" r:id="rId4" imgW="8286150" imgH="2778876"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37A1A52-A35D-4CFF-A34A-6C09ED14E63A}" type="slidenum">
              <a:rPr lang="en-US" altLang="en-US" sz="1200" b="0" smtClean="0"/>
              <a:pPr>
                <a:spcBef>
                  <a:spcPct val="0"/>
                </a:spcBef>
                <a:buFontTx/>
                <a:buNone/>
              </a:pPr>
              <a:t>1</a:t>
            </a:fld>
            <a:endParaRPr lang="en-US" altLang="en-US" sz="1200" b="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dirty="0" smtClean="0"/>
              <a:t>Paul Nikolich, 802 Chair has asked WG Chairs to announce the following (</a:t>
            </a:r>
            <a:r>
              <a:rPr lang="en-US" dirty="0"/>
              <a:t>see slide 12 in </a:t>
            </a:r>
            <a:r>
              <a:rPr lang="en-US" dirty="0">
                <a:hlinkClick r:id="rId2"/>
              </a:rPr>
              <a:t>https://</a:t>
            </a:r>
            <a:r>
              <a:rPr lang="en-US" dirty="0" smtClean="0">
                <a:hlinkClick r:id="rId2"/>
              </a:rPr>
              <a:t>mentor.ieee.org/802-ec/dcn/22/ec-22-0129-02-00EC-july-2022-opening-ec-chair-s-deck.pptx</a:t>
            </a:r>
            <a:r>
              <a:rPr lang="en-US" dirty="0" smtClean="0"/>
              <a:t> ):</a:t>
            </a:r>
          </a:p>
          <a:p>
            <a:pPr lvl="1"/>
            <a:r>
              <a:rPr lang="en-US" sz="2400" i="1" dirty="0" smtClean="0"/>
              <a:t>2022-2024 </a:t>
            </a:r>
            <a:r>
              <a:rPr lang="en-US" sz="2400" i="1" dirty="0"/>
              <a:t>is Paul </a:t>
            </a:r>
            <a:r>
              <a:rPr lang="en-US" sz="2400" i="1" dirty="0" err="1" smtClean="0"/>
              <a:t>Nikolich’s</a:t>
            </a:r>
            <a:r>
              <a:rPr lang="en-US" sz="2400" i="1" dirty="0" smtClean="0"/>
              <a:t> </a:t>
            </a:r>
            <a:r>
              <a:rPr lang="en-US" sz="2400" i="1" dirty="0"/>
              <a:t>final term as 802 Chairman.  </a:t>
            </a:r>
            <a:endParaRPr lang="en-US" sz="2400" i="1" dirty="0" smtClean="0"/>
          </a:p>
          <a:p>
            <a:pPr lvl="1"/>
            <a:r>
              <a:rPr lang="en-US" sz="2400" i="1" dirty="0" smtClean="0"/>
              <a:t>Candidates </a:t>
            </a:r>
            <a:r>
              <a:rPr lang="en-US" sz="2400" i="1" dirty="0"/>
              <a:t>for 802 Chair and the 802 EC Appointed positions are sought as soon as possible. </a:t>
            </a:r>
            <a:endParaRPr lang="en-US" sz="2400" i="1" dirty="0" smtClean="0"/>
          </a:p>
          <a:p>
            <a:pPr lvl="1"/>
            <a:r>
              <a:rPr lang="en-US" sz="2400" i="1" dirty="0" smtClean="0"/>
              <a:t>Candidates </a:t>
            </a:r>
            <a:r>
              <a:rPr lang="en-US" sz="2400" i="1" dirty="0"/>
              <a:t>should contact the holder of the position they seek to enable them to fully understand the responsibilities of the positions (Vice Chairs, </a:t>
            </a:r>
            <a:r>
              <a:rPr lang="en-US" sz="2400" i="1" dirty="0" smtClean="0"/>
              <a:t>Treasurer, </a:t>
            </a:r>
            <a:r>
              <a:rPr lang="en-US" sz="2400" i="1" dirty="0"/>
              <a:t>Recording Secretary, </a:t>
            </a:r>
            <a:r>
              <a:rPr lang="en-US" sz="2400" i="1" dirty="0" smtClean="0"/>
              <a:t>Executive </a:t>
            </a:r>
            <a:r>
              <a:rPr lang="en-US" sz="2400" i="1" dirty="0"/>
              <a:t>Secretary and Chair).  </a:t>
            </a:r>
            <a:endParaRPr lang="en-US" sz="2400" i="1" dirty="0" smtClean="0"/>
          </a:p>
          <a:p>
            <a:pPr lvl="1"/>
            <a:r>
              <a:rPr lang="en-US" sz="2400" i="1" dirty="0" smtClean="0"/>
              <a:t>Please </a:t>
            </a:r>
            <a:r>
              <a:rPr lang="en-US" sz="2400" i="1" dirty="0"/>
              <a:t>announce this at your opening meetings.</a:t>
            </a:r>
            <a:r>
              <a:rPr lang="en-US" dirty="0"/>
              <a:t/>
            </a:r>
            <a:br>
              <a:rPr lang="en-US" dirty="0"/>
            </a:br>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smtClean="0"/>
              <a:t>W</a:t>
            </a:r>
            <a:r>
              <a:rPr lang="en-GB" altLang="en-US" dirty="0" smtClean="0"/>
              <a:t>2.5 Announcements – Paul Nikolich</a:t>
            </a:r>
            <a:endParaRPr lang="en-GB" altLang="en-US" dirty="0" smtClean="0"/>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10</a:t>
            </a:fld>
            <a:endParaRPr lang="en-US" altLang="en-US" sz="1200" b="0" smtClean="0"/>
          </a:p>
        </p:txBody>
      </p:sp>
    </p:spTree>
    <p:extLst>
      <p:ext uri="{BB962C8B-B14F-4D97-AF65-F5344CB8AC3E}">
        <p14:creationId xmlns:p14="http://schemas.microsoft.com/office/powerpoint/2010/main" val="4223509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dirty="0" smtClean="0"/>
              <a:t>Geoff Thompson is working on an IEEE milestone award for 802</a:t>
            </a:r>
          </a:p>
          <a:p>
            <a:r>
              <a:rPr lang="en-US" dirty="0" smtClean="0"/>
              <a:t>He needs support from the IEEE San Francisco Section </a:t>
            </a:r>
          </a:p>
          <a:p>
            <a:r>
              <a:rPr lang="en-US" dirty="0" smtClean="0"/>
              <a:t>Please contact Geoff (</a:t>
            </a:r>
            <a:r>
              <a:rPr lang="en-US" dirty="0" smtClean="0">
                <a:hlinkClick r:id="rId2"/>
              </a:rPr>
              <a:t>thompson@ieee.org</a:t>
            </a:r>
            <a:r>
              <a:rPr lang="en-US" dirty="0" smtClean="0"/>
              <a:t> ) if you are able to assist</a:t>
            </a:r>
            <a:r>
              <a:rPr lang="en-US" dirty="0"/>
              <a:t/>
            </a:r>
            <a:br>
              <a:rPr lang="en-US" dirty="0"/>
            </a:br>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smtClean="0"/>
              <a:t>W</a:t>
            </a:r>
            <a:r>
              <a:rPr lang="en-GB" altLang="en-US" dirty="0" smtClean="0"/>
              <a:t>2.5 Announcements – 802 IEEE Milestone</a:t>
            </a:r>
            <a:endParaRPr lang="en-GB" altLang="en-US" dirty="0" smtClean="0"/>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11</a:t>
            </a:fld>
            <a:endParaRPr lang="en-US" altLang="en-US" sz="1200" b="0" smtClean="0"/>
          </a:p>
        </p:txBody>
      </p:sp>
    </p:spTree>
    <p:extLst>
      <p:ext uri="{BB962C8B-B14F-4D97-AF65-F5344CB8AC3E}">
        <p14:creationId xmlns:p14="http://schemas.microsoft.com/office/powerpoint/2010/main" val="1806329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FRI</a:t>
            </a:r>
            <a:r>
              <a:rPr lang="en-GB" dirty="0" err="1" smtClean="0"/>
              <a:t>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12</a:t>
            </a:fld>
            <a:endParaRPr lang="en-US" altLang="en-US" sz="1200" b="0" smtClean="0"/>
          </a:p>
        </p:txBody>
      </p:sp>
    </p:spTree>
    <p:extLst>
      <p:ext uri="{BB962C8B-B14F-4D97-AF65-F5344CB8AC3E}">
        <p14:creationId xmlns:p14="http://schemas.microsoft.com/office/powerpoint/2010/main" val="2863545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dirty="0" smtClean="0"/>
              <a:t>F</a:t>
            </a:r>
            <a:r>
              <a:rPr lang="en-US" altLang="en-US" dirty="0" smtClean="0"/>
              <a:t>2.1 </a:t>
            </a:r>
            <a:r>
              <a:rPr lang="en-US" altLang="en-US" dirty="0" smtClean="0"/>
              <a:t>Participant behavior in IEEE-SA activities is guided</a:t>
            </a:r>
            <a:br>
              <a:rPr lang="en-US" altLang="en-US" dirty="0" smtClean="0"/>
            </a:br>
            <a:r>
              <a:rPr lang="en-US" altLang="en-US" dirty="0" smtClean="0"/>
              <a:t>by the IEEE Codes of Ethics &amp; Conduct</a:t>
            </a:r>
            <a:endParaRPr lang="en-GB" altLang="en-US" dirty="0"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13</a:t>
            </a:fld>
            <a:endParaRPr lang="en-US" altLang="en-US" sz="1200" b="0" smtClean="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smtClean="0"/>
              <a:t>The </a:t>
            </a:r>
            <a:r>
              <a:rPr lang="en-US" altLang="en-US" dirty="0" smtClean="0">
                <a:hlinkClick r:id="rId3"/>
              </a:rPr>
              <a:t>IEEE-SA Standards Board Bylaws </a:t>
            </a:r>
            <a:r>
              <a:rPr lang="en-US" altLang="en-US" dirty="0" smtClean="0"/>
              <a:t>(clause 5.2.1.3) specifies that “</a:t>
            </a:r>
            <a:r>
              <a:rPr lang="en-US" altLang="en-US" i="1" dirty="0" smtClean="0"/>
              <a:t>the standards development process shall not be dominated by any single interest category, individual, or organization</a:t>
            </a:r>
            <a:r>
              <a:rPr lang="en-US" altLang="en-US" dirty="0" smtClean="0"/>
              <a:t>”</a:t>
            </a:r>
          </a:p>
          <a:p>
            <a:pPr lvl="1">
              <a:buFont typeface="Arial" panose="020B0604020202020204" pitchFamily="34" charset="0"/>
              <a:buChar char="•"/>
            </a:pPr>
            <a:r>
              <a:rPr lang="en-US" altLang="en-US" sz="1800" dirty="0" smtClean="0"/>
              <a:t>This means no participant may exercise “</a:t>
            </a:r>
            <a:r>
              <a:rPr lang="en-US" altLang="en-US" sz="1800" i="1" dirty="0" smtClean="0"/>
              <a:t>authority, leadership, or influence by reason of superior leverage, strength, or representation to the exclusion of fair and equitable consideration of other viewpoints</a:t>
            </a:r>
            <a:r>
              <a:rPr lang="en-US" altLang="en-US" sz="1800" dirty="0" smtClean="0"/>
              <a:t>” or “</a:t>
            </a:r>
            <a:r>
              <a:rPr lang="en-US" altLang="en-US" sz="1800" i="1" dirty="0" smtClean="0"/>
              <a:t>to hinder the progress of the standards development activity</a:t>
            </a:r>
            <a:r>
              <a:rPr lang="en-US" altLang="en-US" sz="1800" dirty="0" smtClean="0"/>
              <a:t>”</a:t>
            </a:r>
          </a:p>
          <a:p>
            <a:r>
              <a:rPr lang="en-US" altLang="en-US" dirty="0" smtClean="0"/>
              <a:t>This rule applies equally to those participating in a standards development project and to that project’s leadership group</a:t>
            </a:r>
          </a:p>
          <a:p>
            <a:r>
              <a:rPr lang="en-US" altLang="en-US" dirty="0" smtClean="0"/>
              <a:t>Any person who reasonably suspects that dominance is occurring in a standards development project is encouraged to bring the issue to the attention of the Standards Committee or the project’s IEEE-SA Program Manager</a:t>
            </a:r>
          </a:p>
          <a:p>
            <a:endParaRPr lang="en-US" altLang="en-US" dirty="0" smtClean="0"/>
          </a:p>
        </p:txBody>
      </p:sp>
      <p:sp>
        <p:nvSpPr>
          <p:cNvPr id="14339" name="Rectangle 1"/>
          <p:cNvSpPr>
            <a:spLocks noGrp="1" noChangeArrowheads="1"/>
          </p:cNvSpPr>
          <p:nvPr>
            <p:ph type="title"/>
          </p:nvPr>
        </p:nvSpPr>
        <p:spPr/>
        <p:txBody>
          <a:bodyPr lIns="90000" tIns="46800" rIns="90000" bIns="46800"/>
          <a:lstStyle/>
          <a:p>
            <a:r>
              <a:rPr lang="en-US" altLang="en-US" dirty="0" smtClean="0"/>
              <a:t>F</a:t>
            </a:r>
            <a:r>
              <a:rPr lang="en-US" altLang="en-US" dirty="0" smtClean="0"/>
              <a:t>2.1 </a:t>
            </a:r>
            <a:r>
              <a:rPr lang="en-US" altLang="en-US" dirty="0" smtClean="0"/>
              <a:t>IEEE-SA standards activities shall allow the fair &amp;</a:t>
            </a:r>
            <a:br>
              <a:rPr lang="en-US" altLang="en-US" dirty="0" smtClean="0"/>
            </a:br>
            <a:r>
              <a:rPr lang="en-US" altLang="en-US" dirty="0"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14</a:t>
            </a:fld>
            <a:endParaRPr lang="en-US" altLang="en-US" sz="1200" b="0" smtClean="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smtClean="0"/>
              <a:t>F</a:t>
            </a:r>
            <a:r>
              <a:rPr lang="en-US" altLang="en-US" dirty="0" smtClean="0"/>
              <a:t>2.1 </a:t>
            </a:r>
            <a:r>
              <a:rPr lang="en-US" altLang="en-US" dirty="0" smtClean="0"/>
              <a:t>Participants in the IEEE-SA “individual process” shall</a:t>
            </a:r>
            <a:br>
              <a:rPr lang="en-US" altLang="en-US" dirty="0" smtClean="0"/>
            </a:br>
            <a:r>
              <a:rPr lang="en-US" altLang="en-US" dirty="0"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15</a:t>
            </a:fld>
            <a:endParaRPr lang="en-US" altLang="en-US" sz="1200" b="0" smtClean="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dirty="0" smtClean="0">
                <a:latin typeface="Calibri" panose="020F0502020204030204" pitchFamily="34" charset="0"/>
                <a:cs typeface="Calibri" panose="020F0502020204030204" pitchFamily="34" charset="0"/>
              </a:rPr>
              <a:t/>
            </a:r>
            <a:br>
              <a:rPr lang="en-US" altLang="en-US" sz="3200" dirty="0" smtClean="0">
                <a:latin typeface="Calibri" panose="020F0502020204030204" pitchFamily="34" charset="0"/>
                <a:cs typeface="Calibri" panose="020F0502020204030204" pitchFamily="34" charset="0"/>
              </a:rPr>
            </a:br>
            <a:endParaRPr lang="en-US" altLang="en-US" sz="3200" dirty="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a:t>
            </a:r>
            <a:r>
              <a:rPr lang="en-US" altLang="en-US" u="sng" dirty="0" smtClean="0">
                <a:solidFill>
                  <a:schemeClr val="tx1"/>
                </a:solidFill>
                <a:latin typeface="Calibri" panose="020F0502020204030204" pitchFamily="34" charset="0"/>
                <a:cs typeface="Calibri" panose="020F0502020204030204" pitchFamily="34" charset="0"/>
              </a:rPr>
              <a:t>2.2 </a:t>
            </a:r>
            <a:r>
              <a:rPr lang="en-US" altLang="en-US" u="sng" dirty="0" smtClean="0">
                <a:solidFill>
                  <a:schemeClr val="tx1"/>
                </a:solidFill>
                <a:latin typeface="Calibri" panose="020F0502020204030204" pitchFamily="34" charset="0"/>
                <a:cs typeface="Calibri" panose="020F0502020204030204" pitchFamily="34" charset="0"/>
              </a:rPr>
              <a:t>– Call for potentially essential patents</a:t>
            </a:r>
            <a:endParaRPr lang="en-US" altLang="en-US" u="sng" dirty="0"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16</a:t>
            </a:fld>
            <a:endParaRPr lang="en-US" altLang="en-US" sz="1200" b="0" smtClean="0"/>
          </a:p>
        </p:txBody>
      </p:sp>
    </p:spTree>
    <p:extLst>
      <p:ext uri="{BB962C8B-B14F-4D97-AF65-F5344CB8AC3E}">
        <p14:creationId xmlns:p14="http://schemas.microsoft.com/office/powerpoint/2010/main" val="2079784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a:t>
            </a:r>
            <a:r>
              <a:rPr lang="en-GB" dirty="0" smtClean="0"/>
              <a:t>2</a:t>
            </a:r>
            <a:r>
              <a:rPr lang="en-GB" dirty="0" smtClean="0"/>
              <a:t>.3 </a:t>
            </a:r>
            <a:r>
              <a:rPr lang="en-GB" dirty="0" smtClean="0"/>
              <a:t>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pPr lvl="0"/>
            <a:r>
              <a:rPr lang="en-GB" dirty="0" smtClean="0"/>
              <a:t>Use “no audio” in </a:t>
            </a:r>
            <a:r>
              <a:rPr lang="en-GB" dirty="0" err="1" smtClean="0"/>
              <a:t>Webex</a:t>
            </a:r>
            <a:r>
              <a:rPr lang="en-GB" dirty="0" smtClean="0"/>
              <a:t> when joining mixed mode meeting in person</a:t>
            </a:r>
          </a:p>
          <a:p>
            <a:r>
              <a:rPr lang="en-US" dirty="0" smtClean="0"/>
              <a:t>Use </a:t>
            </a:r>
            <a:r>
              <a:rPr lang="en-US" dirty="0"/>
              <a:t>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July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17</a:t>
            </a:fld>
            <a:endParaRPr lang="en-US"/>
          </a:p>
        </p:txBody>
      </p:sp>
    </p:spTree>
    <p:extLst>
      <p:ext uri="{BB962C8B-B14F-4D97-AF65-F5344CB8AC3E}">
        <p14:creationId xmlns:p14="http://schemas.microsoft.com/office/powerpoint/2010/main" val="28406423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smtClean="0"/>
              <a:t>Planned next full WG11 Session: Mixed-mode September 11-16, 2022</a:t>
            </a:r>
          </a:p>
          <a:p>
            <a:pPr marL="0" indent="0">
              <a:buFontTx/>
              <a:buNone/>
              <a:defRPr/>
            </a:pPr>
            <a:r>
              <a:rPr lang="en-GB" altLang="en-US" dirty="0" smtClean="0"/>
              <a:t>Upcoming Chair Advisory Committee meetings </a:t>
            </a:r>
          </a:p>
          <a:p>
            <a:pPr marL="457200" lvl="1" indent="0">
              <a:buFontTx/>
              <a:buNone/>
              <a:defRPr/>
            </a:pPr>
            <a:r>
              <a:rPr lang="en-GB" altLang="en-US" dirty="0" smtClean="0"/>
              <a:t>CAC teleconference:  </a:t>
            </a:r>
            <a:r>
              <a:rPr lang="en-GB" altLang="en-US" b="1" dirty="0" smtClean="0"/>
              <a:t>Monday 2022-08-08 at 9 am Eastern</a:t>
            </a:r>
          </a:p>
          <a:p>
            <a:pPr lvl="1">
              <a:defRPr/>
            </a:pPr>
            <a:r>
              <a:rPr lang="en-GB" altLang="en-US" sz="1600" dirty="0" smtClean="0"/>
              <a:t>Initial objectives/agendas should be uploaded as mentor documents (.</a:t>
            </a:r>
            <a:r>
              <a:rPr lang="en-GB" altLang="en-US" sz="1600" dirty="0" err="1" smtClean="0"/>
              <a:t>ppt</a:t>
            </a:r>
            <a:r>
              <a:rPr lang="en-GB" altLang="en-US" sz="1600" dirty="0" smtClean="0"/>
              <a:t> format) or send to chair (.</a:t>
            </a:r>
            <a:r>
              <a:rPr lang="en-GB" altLang="en-US" sz="1600" dirty="0" err="1" smtClean="0"/>
              <a:t>xls</a:t>
            </a:r>
            <a:r>
              <a:rPr lang="en-GB" altLang="en-US" sz="1600" dirty="0" smtClean="0"/>
              <a:t> tab format) by June 8 to meet 30-day agenda submission deadline.</a:t>
            </a:r>
          </a:p>
          <a:p>
            <a:pPr marL="457200" lvl="1" indent="0">
              <a:buFontTx/>
              <a:buNone/>
              <a:defRPr/>
            </a:pPr>
            <a:r>
              <a:rPr lang="en-GB" altLang="en-US" dirty="0" smtClean="0"/>
              <a:t>CAC teleconference: </a:t>
            </a:r>
            <a:r>
              <a:rPr lang="en-GB" altLang="en-US" b="1" dirty="0"/>
              <a:t>Monday </a:t>
            </a:r>
            <a:r>
              <a:rPr lang="en-GB" altLang="en-US" b="1" dirty="0" smtClean="0"/>
              <a:t>2022-08-29 </a:t>
            </a:r>
            <a:r>
              <a:rPr lang="en-GB" altLang="en-US" b="1" dirty="0"/>
              <a:t>at 9 am Eastern </a:t>
            </a:r>
            <a:endParaRPr lang="en-GB" altLang="en-US" b="1" dirty="0" smtClean="0"/>
          </a:p>
          <a:p>
            <a:pPr marL="457200" lvl="1" indent="0">
              <a:buNone/>
              <a:defRPr/>
            </a:pPr>
            <a:r>
              <a:rPr lang="en-GB" altLang="en-US" dirty="0"/>
              <a:t>CAC teleconference: </a:t>
            </a:r>
            <a:r>
              <a:rPr lang="en-GB" altLang="en-US" b="1" dirty="0" smtClean="0"/>
              <a:t>Sunday 2022-09-11 at 6PM Hawaii</a:t>
            </a:r>
            <a:r>
              <a:rPr lang="en-GB" altLang="en-US" dirty="0" smtClean="0"/>
              <a:t> </a:t>
            </a:r>
          </a:p>
          <a:p>
            <a:pPr lvl="1">
              <a:defRPr/>
            </a:pPr>
            <a:r>
              <a:rPr lang="en-GB" altLang="en-US" sz="1600" dirty="0"/>
              <a:t>Send snapshots to Robert Stacey before this teleconference.</a:t>
            </a:r>
          </a:p>
          <a:p>
            <a:pPr marL="0" indent="0">
              <a:buFontTx/>
              <a:buNone/>
              <a:defRPr/>
            </a:pPr>
            <a:endParaRPr lang="en-GB" altLang="en-US" sz="2000" dirty="0" smtClean="0"/>
          </a:p>
          <a:p>
            <a:pPr marL="0" indent="0">
              <a:buFontTx/>
              <a:buNone/>
              <a:defRPr/>
            </a:pPr>
            <a:r>
              <a:rPr lang="en-GB" altLang="en-US" sz="2000" dirty="0" smtClean="0"/>
              <a:t>The </a:t>
            </a:r>
            <a:r>
              <a:rPr lang="en-GB" altLang="en-US" sz="2000" dirty="0"/>
              <a:t>purpose of the CAC is to prepare session agendas, room requests/meeting times, and advise and support the chair re: responsibilities as an EC member. </a:t>
            </a:r>
            <a:endParaRPr lang="en-GB" altLang="en-US" sz="2000" dirty="0" smtClean="0"/>
          </a:p>
          <a:p>
            <a:pPr marL="0" indent="0">
              <a:buFontTx/>
              <a:buNone/>
              <a:defRPr/>
            </a:pPr>
            <a:r>
              <a:rPr lang="en-GB" altLang="en-US" sz="2000" dirty="0" smtClean="0"/>
              <a:t>Leaders </a:t>
            </a:r>
            <a:r>
              <a:rPr lang="en-GB" altLang="en-US" sz="2000" dirty="0"/>
              <a:t>of 802.11 subgroups (or their nominee) should </a:t>
            </a:r>
            <a:r>
              <a:rPr lang="en-GB" altLang="en-US" sz="2000" dirty="0" smtClean="0"/>
              <a:t>attend CAC </a:t>
            </a:r>
            <a:r>
              <a:rPr lang="en-GB" altLang="en-US" sz="2000" dirty="0"/>
              <a:t>meetings </a:t>
            </a:r>
          </a:p>
        </p:txBody>
      </p:sp>
      <p:sp>
        <p:nvSpPr>
          <p:cNvPr id="20483" name="Title 1"/>
          <p:cNvSpPr>
            <a:spLocks noGrp="1"/>
          </p:cNvSpPr>
          <p:nvPr>
            <p:ph type="title"/>
          </p:nvPr>
        </p:nvSpPr>
        <p:spPr/>
        <p:txBody>
          <a:bodyPr/>
          <a:lstStyle/>
          <a:p>
            <a:r>
              <a:rPr lang="en-GB" altLang="en-US" dirty="0"/>
              <a:t>F</a:t>
            </a:r>
            <a:r>
              <a:rPr lang="en-GB" altLang="en-US" dirty="0" smtClean="0"/>
              <a:t>2.4 </a:t>
            </a:r>
            <a:r>
              <a:rPr lang="en-GB" altLang="en-US" dirty="0" smtClean="0"/>
              <a:t>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18</a:t>
            </a:fld>
            <a:endParaRPr lang="en-US" altLang="en-US" sz="1200" b="0" smtClean="0"/>
          </a:p>
        </p:txBody>
      </p:sp>
    </p:spTree>
    <p:extLst>
      <p:ext uri="{BB962C8B-B14F-4D97-AF65-F5344CB8AC3E}">
        <p14:creationId xmlns:p14="http://schemas.microsoft.com/office/powerpoint/2010/main" val="893882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smtClean="0"/>
              <a:t>IEEE </a:t>
            </a:r>
            <a:r>
              <a:rPr lang="en-GB" altLang="en-US" dirty="0" err="1" smtClean="0"/>
              <a:t>PatCom</a:t>
            </a:r>
            <a:r>
              <a:rPr lang="en-GB" altLang="en-US" dirty="0" smtClean="0"/>
              <a:t> LOA Listing for </a:t>
            </a:r>
            <a:r>
              <a:rPr lang="en-GB" altLang="en-US" dirty="0"/>
              <a:t>802.11 is </a:t>
            </a:r>
            <a:r>
              <a:rPr lang="en-GB" altLang="en-US" dirty="0" smtClean="0">
                <a:hlinkClick r:id="rId3"/>
              </a:rPr>
              <a:t>https</a:t>
            </a:r>
            <a:r>
              <a:rPr lang="en-GB" altLang="en-US" dirty="0">
                <a:hlinkClick r:id="rId3"/>
              </a:rPr>
              <a:t>://</a:t>
            </a:r>
            <a:r>
              <a:rPr lang="en-GB" altLang="en-US" dirty="0" smtClean="0">
                <a:hlinkClick r:id="rId3"/>
              </a:rPr>
              <a:t>standards.ieee.org/about/sasb/patcom/patents.html</a:t>
            </a:r>
            <a:r>
              <a:rPr lang="en-GB" altLang="en-US" dirty="0" smtClean="0"/>
              <a:t> </a:t>
            </a:r>
          </a:p>
          <a:p>
            <a:pPr marL="0" indent="0">
              <a:buFontTx/>
              <a:buNone/>
              <a:defRPr/>
            </a:pPr>
            <a:endParaRPr lang="en-GB" altLang="en-US" dirty="0"/>
          </a:p>
          <a:p>
            <a:pPr marL="0" indent="0">
              <a:buFontTx/>
              <a:buNone/>
              <a:defRPr/>
            </a:pPr>
            <a:r>
              <a:rPr lang="en-GB" altLang="en-US" dirty="0" smtClean="0"/>
              <a:t>Open </a:t>
            </a:r>
            <a:r>
              <a:rPr lang="en-GB" altLang="en-US" dirty="0" err="1"/>
              <a:t>LoA</a:t>
            </a:r>
            <a:r>
              <a:rPr lang="en-GB" altLang="en-US" dirty="0"/>
              <a:t> requests (i.e., those that the WG chair is </a:t>
            </a:r>
            <a:r>
              <a:rPr lang="en-GB" altLang="en-US" dirty="0" smtClean="0"/>
              <a:t>pursuing) : </a:t>
            </a:r>
            <a:br>
              <a:rPr lang="en-GB" altLang="en-US" dirty="0" smtClean="0"/>
            </a:br>
            <a:r>
              <a:rPr lang="en-GB" altLang="en-US" dirty="0" smtClean="0"/>
              <a:t>	</a:t>
            </a:r>
            <a:r>
              <a:rPr lang="en-US" altLang="en-US" dirty="0"/>
              <a:t>	</a:t>
            </a:r>
            <a:r>
              <a:rPr lang="en-GB" dirty="0"/>
              <a:t>Communication Systems LLC</a:t>
            </a:r>
            <a:endParaRPr lang="en-US" altLang="en-US" dirty="0" smtClean="0"/>
          </a:p>
          <a:p>
            <a:pPr marL="0" indent="0">
              <a:buFontTx/>
              <a:buNone/>
              <a:defRPr/>
            </a:pPr>
            <a:endParaRPr lang="en-US" altLang="en-US" dirty="0" smtClean="0"/>
          </a:p>
          <a:p>
            <a:pPr marL="0" indent="0">
              <a:buFontTx/>
              <a:buNone/>
              <a:defRPr/>
            </a:pPr>
            <a:r>
              <a:rPr lang="en-US" altLang="en-US" dirty="0" smtClean="0"/>
              <a:t>Detailed status is here (updated 2021-03-15):</a:t>
            </a:r>
          </a:p>
          <a:p>
            <a:pPr marL="0" indent="0">
              <a:buFontTx/>
              <a:buNone/>
              <a:defRPr/>
            </a:pPr>
            <a:r>
              <a:rPr lang="en-GB" altLang="en-US" dirty="0">
                <a:hlinkClick r:id="rId4"/>
              </a:rPr>
              <a:t>https://</a:t>
            </a:r>
            <a:r>
              <a:rPr lang="en-GB" altLang="en-US" dirty="0" smtClean="0">
                <a:hlinkClick r:id="rId5"/>
              </a:rPr>
              <a:t>mentor.ieee.org/802.11/dcn/15/11-15-1489-16-0000-register-of-loa-requests.docx </a:t>
            </a:r>
            <a:r>
              <a:rPr lang="en-GB" altLang="en-US" dirty="0" smtClean="0"/>
              <a:t/>
            </a:r>
            <a:br>
              <a:rPr lang="en-GB" altLang="en-US" dirty="0" smtClean="0"/>
            </a:br>
            <a:endParaRPr lang="en-GB" altLang="en-US" dirty="0"/>
          </a:p>
          <a:p>
            <a:pPr marL="0" indent="0">
              <a:buFontTx/>
              <a:buNone/>
              <a:defRPr/>
            </a:pPr>
            <a:r>
              <a:rPr lang="en-GB" altLang="en-US" dirty="0" smtClean="0"/>
              <a:t>Recent changes:  Added </a:t>
            </a:r>
            <a:r>
              <a:rPr lang="en-GB" altLang="en-US" dirty="0" err="1" smtClean="0"/>
              <a:t>LoA</a:t>
            </a:r>
            <a:r>
              <a:rPr lang="en-GB" altLang="en-US" dirty="0" smtClean="0"/>
              <a:t> request/receipt (SK Telecom)</a:t>
            </a:r>
            <a:endParaRPr lang="en-GB" altLang="en-US" dirty="0"/>
          </a:p>
          <a:p>
            <a:pPr marL="0" indent="0">
              <a:buFontTx/>
              <a:buNone/>
              <a:defRPr/>
            </a:pPr>
            <a:endParaRPr lang="en-GB" altLang="en-US" dirty="0"/>
          </a:p>
          <a:p>
            <a:pPr marL="0" indent="0">
              <a:buFontTx/>
              <a:buNone/>
              <a:defRPr/>
            </a:pPr>
            <a:endParaRPr lang="en-US" altLang="en-US" dirty="0"/>
          </a:p>
          <a:p>
            <a:pPr>
              <a:defRPr/>
            </a:pPr>
            <a:endParaRPr lang="en-US" altLang="en-US" dirty="0" smtClean="0"/>
          </a:p>
          <a:p>
            <a:pPr>
              <a:defRPr/>
            </a:pPr>
            <a:endParaRPr lang="en-GB" altLang="en-US" dirty="0" smtClean="0"/>
          </a:p>
        </p:txBody>
      </p:sp>
      <p:sp>
        <p:nvSpPr>
          <p:cNvPr id="2" name="Title 1"/>
          <p:cNvSpPr>
            <a:spLocks noGrp="1"/>
          </p:cNvSpPr>
          <p:nvPr>
            <p:ph type="title"/>
          </p:nvPr>
        </p:nvSpPr>
        <p:spPr/>
        <p:txBody>
          <a:bodyPr/>
          <a:lstStyle/>
          <a:p>
            <a:r>
              <a:rPr lang="en-GB" altLang="en-US" dirty="0"/>
              <a:t>F</a:t>
            </a:r>
            <a:r>
              <a:rPr lang="en-GB" altLang="en-US" dirty="0" smtClean="0"/>
              <a:t>2.7 </a:t>
            </a:r>
            <a:r>
              <a:rPr lang="en-GB" altLang="en-US" dirty="0" smtClean="0"/>
              <a:t>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48A2CBB-EAFC-4AF2-B466-6188D5A64AA2}"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smtClean="0"/>
              <a:t>This report provides the WG chair’s supplementary material related to attending the July 2022 802.11 WG session.</a:t>
            </a:r>
          </a:p>
          <a:p>
            <a:endParaRPr lang="en-GB" altLang="en-US" sz="2800" b="0" dirty="0" smtClean="0"/>
          </a:p>
          <a:p>
            <a:r>
              <a:rPr lang="en-GB" altLang="en-US" sz="2800" b="0" dirty="0" smtClean="0"/>
              <a:t>Refer to the agenda: 11-22/0833r&lt;latest&gt;</a:t>
            </a:r>
          </a:p>
          <a:p>
            <a:endParaRPr lang="en-US" altLang="en-US" sz="2800" b="0" dirty="0"/>
          </a:p>
          <a:p>
            <a:endParaRPr lang="en-US" altLang="en-US" sz="2800" b="0" dirty="0" smtClean="0"/>
          </a:p>
          <a:p>
            <a:pPr lvl="1"/>
            <a:endParaRPr lang="en-GB" altLang="en-US" dirty="0" smtClean="0"/>
          </a:p>
        </p:txBody>
      </p:sp>
      <p:sp>
        <p:nvSpPr>
          <p:cNvPr id="8195" name="Title 1"/>
          <p:cNvSpPr>
            <a:spLocks noGrp="1"/>
          </p:cNvSpPr>
          <p:nvPr>
            <p:ph type="title"/>
          </p:nvPr>
        </p:nvSpPr>
        <p:spPr/>
        <p:txBody>
          <a:bodyPr/>
          <a:lstStyle/>
          <a:p>
            <a:r>
              <a:rPr lang="en-GB" altLang="en-US" smtClean="0"/>
              <a:t>Introduction</a:t>
            </a:r>
            <a:endParaRPr lang="en-US" altLang="en-US" smtClean="0"/>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57E32FA-55A0-4C44-9A4E-56B54D55D8DE}"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CAA92838-553F-49FF-853F-6642DE0950DA}" type="slidenum">
              <a:rPr lang="en-US" altLang="en-US" sz="1200" b="0" smtClean="0"/>
              <a:pPr>
                <a:spcBef>
                  <a:spcPct val="0"/>
                </a:spcBef>
                <a:buFontTx/>
                <a:buNone/>
              </a:pPr>
              <a:t>20</a:t>
            </a:fld>
            <a:endParaRPr lang="en-US" altLang="en-US" sz="1200" b="0" smtClean="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a:t>
            </a:r>
            <a:r>
              <a:rPr lang="en-US" altLang="en-US" dirty="0" smtClean="0"/>
              <a:t>2.8 </a:t>
            </a:r>
            <a:r>
              <a:rPr lang="en-US" altLang="en-US" dirty="0" smtClean="0"/>
              <a:t>Drafts for Sale by IEEE– as of 2022-07-14</a:t>
            </a:r>
          </a:p>
        </p:txBody>
      </p:sp>
      <p:graphicFrame>
        <p:nvGraphicFramePr>
          <p:cNvPr id="77901" name="Group 77"/>
          <p:cNvGraphicFramePr>
            <a:graphicFrameLocks noGrp="1"/>
          </p:cNvGraphicFramePr>
          <p:nvPr>
            <p:ph idx="1"/>
            <p:extLst>
              <p:ext uri="{D42A27DB-BD31-4B8C-83A1-F6EECF244321}">
                <p14:modId xmlns:p14="http://schemas.microsoft.com/office/powerpoint/2010/main" val="3305316823"/>
              </p:ext>
            </p:extLst>
          </p:nvPr>
        </p:nvGraphicFramePr>
        <p:xfrm>
          <a:off x="1316038" y="1341438"/>
          <a:ext cx="9661525" cy="2919476"/>
        </p:xfrm>
        <a:graphic>
          <a:graphicData uri="http://schemas.openxmlformats.org/drawingml/2006/table">
            <a:tbl>
              <a:tblPr/>
              <a:tblGrid>
                <a:gridCol w="2880839"/>
                <a:gridCol w="1752312"/>
                <a:gridCol w="1599937"/>
                <a:gridCol w="1828500"/>
                <a:gridCol w="1599937"/>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4"/>
                        </a:rPr>
                        <a:t>Get 802</a:t>
                      </a:r>
                      <a:r>
                        <a:rPr kumimoji="0" lang="en-US" sz="1600" b="1" i="0" u="none" strike="noStrike" cap="none" normalizeH="0" baseline="0" dirty="0" smtClean="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5"/>
                        </a:rPr>
                        <a:t>IEEE </a:t>
                      </a:r>
                      <a:r>
                        <a:rPr kumimoji="0" lang="en-US" sz="1600" b="1" i="0" u="none" strike="noStrike" cap="none" normalizeH="0" baseline="0" dirty="0" err="1" smtClean="0">
                          <a:ln>
                            <a:noFill/>
                          </a:ln>
                          <a:solidFill>
                            <a:schemeClr val="tx1"/>
                          </a:solidFill>
                          <a:effectLst/>
                          <a:latin typeface="Times New Roman" pitchFamily="18" charset="0"/>
                          <a:hlinkClick r:id="rId5"/>
                        </a:rPr>
                        <a:t>Std</a:t>
                      </a:r>
                      <a:r>
                        <a:rPr kumimoji="0" lang="en-US" sz="1600" b="1" i="0" u="none" strike="noStrike" cap="none" normalizeH="0" baseline="0" dirty="0" smtClean="0">
                          <a:ln>
                            <a:noFill/>
                          </a:ln>
                          <a:solidFill>
                            <a:schemeClr val="tx1"/>
                          </a:solidFill>
                          <a:effectLst/>
                          <a:latin typeface="Times New Roman" pitchFamily="18" charset="0"/>
                          <a:hlinkClick r:id="rId5"/>
                        </a:rPr>
                        <a:t> 802.11-2020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6"/>
                        </a:rPr>
                        <a:t>IEEE </a:t>
                      </a:r>
                      <a:r>
                        <a:rPr kumimoji="0" lang="en-US" sz="1600" b="1" i="0" u="none" strike="noStrike" cap="none" normalizeH="0" baseline="0" dirty="0" err="1" smtClean="0">
                          <a:ln>
                            <a:noFill/>
                          </a:ln>
                          <a:solidFill>
                            <a:schemeClr val="tx1"/>
                          </a:solidFill>
                          <a:effectLst/>
                          <a:latin typeface="Times New Roman" pitchFamily="18" charset="0"/>
                          <a:hlinkClick r:id="rId6"/>
                        </a:rPr>
                        <a:t>Std</a:t>
                      </a:r>
                      <a:r>
                        <a:rPr kumimoji="0" lang="en-US" sz="1600" b="1" i="0" u="none" strike="noStrike" cap="none" normalizeH="0" baseline="0" dirty="0" smtClean="0">
                          <a:ln>
                            <a:noFill/>
                          </a:ln>
                          <a:solidFill>
                            <a:schemeClr val="tx1"/>
                          </a:solidFill>
                          <a:effectLst/>
                          <a:latin typeface="Times New Roman" pitchFamily="18" charset="0"/>
                          <a:hlinkClick r:id="rId6"/>
                        </a:rPr>
                        <a:t> 802.11ax-2021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7"/>
                        </a:rPr>
                        <a:t>IEEE </a:t>
                      </a:r>
                      <a:r>
                        <a:rPr kumimoji="0" lang="en-US" sz="1600" b="1" i="0" u="none" strike="noStrike" cap="none" normalizeH="0" baseline="0" dirty="0" err="1" smtClean="0">
                          <a:ln>
                            <a:noFill/>
                          </a:ln>
                          <a:solidFill>
                            <a:schemeClr val="tx1"/>
                          </a:solidFill>
                          <a:effectLst/>
                          <a:latin typeface="Times New Roman" pitchFamily="18" charset="0"/>
                          <a:hlinkClick r:id="rId7"/>
                        </a:rPr>
                        <a:t>Std</a:t>
                      </a:r>
                      <a:r>
                        <a:rPr kumimoji="0" lang="en-US" sz="1600" b="1" i="0" u="none" strike="noStrike" cap="none" normalizeH="0" baseline="0" dirty="0" smtClean="0">
                          <a:ln>
                            <a:noFill/>
                          </a:ln>
                          <a:solidFill>
                            <a:schemeClr val="tx1"/>
                          </a:solidFill>
                          <a:effectLst/>
                          <a:latin typeface="Times New Roman" pitchFamily="18" charset="0"/>
                          <a:hlinkClick r:id="rId7"/>
                        </a:rPr>
                        <a:t> 802.11ay-2021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8"/>
                        </a:rPr>
                        <a:t>IEEE P802.11az D4.0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D4.2</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9"/>
                        </a:rPr>
                        <a:t>IEEE P802.11ba-2021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10"/>
                        </a:rPr>
                        <a:t>IEEE P802.11bc D2.0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$105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11"/>
                        </a:rPr>
                        <a:t>IEEE P802.11bd D4.0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D4.0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523999"/>
            <a:ext cx="10363200" cy="4951413"/>
          </a:xfrm>
        </p:spPr>
        <p:txBody>
          <a:bodyPr/>
          <a:lstStyle/>
          <a:p>
            <a:pPr>
              <a:defRPr/>
            </a:pPr>
            <a:r>
              <a:rPr lang="en-GB" altLang="en-US" dirty="0" smtClean="0"/>
              <a:t>Ballots/Comment responses: IEEE </a:t>
            </a:r>
            <a:r>
              <a:rPr lang="en-GB" altLang="en-US" dirty="0" err="1" smtClean="0"/>
              <a:t>Std</a:t>
            </a:r>
            <a:r>
              <a:rPr lang="en-GB" altLang="en-US" dirty="0" smtClean="0"/>
              <a:t> 802.11-2020, 802.11ax-2021</a:t>
            </a:r>
          </a:p>
          <a:p>
            <a:pPr>
              <a:defRPr/>
            </a:pPr>
            <a:r>
              <a:rPr lang="en-US" altLang="en-US" dirty="0"/>
              <a:t>802.11ax-2021, 802.11ay-2021 submitted under PSDO </a:t>
            </a:r>
            <a:endParaRPr lang="en-US" altLang="en-US" dirty="0" smtClean="0"/>
          </a:p>
          <a:p>
            <a:pPr>
              <a:defRPr/>
            </a:pPr>
            <a:r>
              <a:rPr lang="en-US" altLang="en-US" dirty="0" smtClean="0"/>
              <a:t>802.11ba-2021, EC approval July 2021; hold until current issues resolve</a:t>
            </a:r>
            <a:endParaRPr lang="en-GB" altLang="en-US" dirty="0" smtClean="0"/>
          </a:p>
          <a:p>
            <a:pPr>
              <a:defRPr/>
            </a:pPr>
            <a:r>
              <a:rPr lang="en-GB" altLang="en-US" dirty="0" smtClean="0"/>
              <a:t>Drafts</a:t>
            </a:r>
          </a:p>
          <a:p>
            <a:pPr lvl="1">
              <a:defRPr/>
            </a:pPr>
            <a:r>
              <a:rPr lang="en-GB" altLang="en-US" dirty="0" smtClean="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dirty="0" smtClean="0"/>
              <a:t>IEEE </a:t>
            </a:r>
            <a:r>
              <a:rPr lang="en-US" altLang="en-US" dirty="0" err="1" smtClean="0"/>
              <a:t>Std</a:t>
            </a:r>
            <a:r>
              <a:rPr lang="en-US" altLang="en-US" dirty="0" smtClean="0"/>
              <a:t> 802.11-2020 sent for adoption under the PSDO on March 22, 2021</a:t>
            </a:r>
          </a:p>
          <a:p>
            <a:pPr lvl="1">
              <a:defRPr/>
            </a:pPr>
            <a:r>
              <a:rPr lang="en-US" altLang="en-US" dirty="0" smtClean="0"/>
              <a:t>IEEE </a:t>
            </a:r>
            <a:r>
              <a:rPr lang="en-US" altLang="en-US" dirty="0" err="1" smtClean="0"/>
              <a:t>Std</a:t>
            </a:r>
            <a:r>
              <a:rPr lang="en-US" altLang="en-US" dirty="0" smtClean="0"/>
              <a:t> 802.11ax-2021 sent for adoption under the PSDO on June 1, 2021</a:t>
            </a:r>
          </a:p>
          <a:p>
            <a:pPr lvl="1">
              <a:defRPr/>
            </a:pPr>
            <a:r>
              <a:rPr lang="en-US" altLang="en-US" dirty="0"/>
              <a:t>IEEE </a:t>
            </a:r>
            <a:r>
              <a:rPr lang="en-US" altLang="en-US" dirty="0" err="1"/>
              <a:t>Std</a:t>
            </a:r>
            <a:r>
              <a:rPr lang="en-US" altLang="en-US" dirty="0"/>
              <a:t> </a:t>
            </a:r>
            <a:r>
              <a:rPr lang="en-US" altLang="en-US" dirty="0" smtClean="0"/>
              <a:t>802.11ay-2021 </a:t>
            </a:r>
            <a:r>
              <a:rPr lang="en-US" altLang="en-US" dirty="0"/>
              <a:t>sent for adoption under the PSDO on </a:t>
            </a:r>
            <a:r>
              <a:rPr lang="en-US" altLang="en-US" dirty="0" smtClean="0"/>
              <a:t>July 30, </a:t>
            </a:r>
            <a:r>
              <a:rPr lang="en-US" altLang="en-US" dirty="0"/>
              <a:t>2021</a:t>
            </a:r>
          </a:p>
          <a:p>
            <a:pPr lvl="1">
              <a:defRPr/>
            </a:pPr>
            <a:r>
              <a:rPr lang="en-US" altLang="en-US" dirty="0" smtClean="0"/>
              <a:t>Pending: 802.11ba-2021 sent for adoption</a:t>
            </a:r>
          </a:p>
          <a:p>
            <a:pPr lvl="1">
              <a:defRPr/>
            </a:pPr>
            <a:r>
              <a:rPr lang="en-US" altLang="en-US" dirty="0" smtClean="0"/>
              <a:t>IEEE P802.11az D4.0 sent for information April 8, 2022</a:t>
            </a:r>
          </a:p>
          <a:p>
            <a:pPr lvl="1">
              <a:defRPr/>
            </a:pPr>
            <a:r>
              <a:rPr lang="en-US" altLang="en-US" dirty="0" smtClean="0"/>
              <a:t>IEEE P802.11bd D4.0 sent for information </a:t>
            </a:r>
            <a:r>
              <a:rPr lang="en-US" altLang="en-US" dirty="0" err="1" smtClean="0"/>
              <a:t>xxxx</a:t>
            </a:r>
            <a:endParaRPr lang="en-US" altLang="en-US" dirty="0" smtClean="0"/>
          </a:p>
          <a:p>
            <a:pPr marL="457200" lvl="1" indent="0">
              <a:buFontTx/>
              <a:buNone/>
              <a:defRPr/>
            </a:pPr>
            <a:endParaRPr lang="en-US" altLang="en-US" dirty="0" smtClean="0"/>
          </a:p>
          <a:p>
            <a:pPr lvl="1">
              <a:defRPr/>
            </a:pPr>
            <a:endParaRPr lang="en-US" altLang="en-US" dirty="0" smtClean="0"/>
          </a:p>
          <a:p>
            <a:pPr lvl="1">
              <a:defRPr/>
            </a:pPr>
            <a:endParaRPr lang="en-GB" altLang="en-US" dirty="0" smtClean="0"/>
          </a:p>
        </p:txBody>
      </p:sp>
      <p:sp>
        <p:nvSpPr>
          <p:cNvPr id="25603" name="Rectangle 2"/>
          <p:cNvSpPr>
            <a:spLocks noGrp="1" noChangeArrowheads="1"/>
          </p:cNvSpPr>
          <p:nvPr>
            <p:ph type="title"/>
          </p:nvPr>
        </p:nvSpPr>
        <p:spPr/>
        <p:txBody>
          <a:bodyPr/>
          <a:lstStyle/>
          <a:p>
            <a:r>
              <a:rPr lang="en-AU" altLang="en-US" dirty="0"/>
              <a:t>F</a:t>
            </a:r>
            <a:r>
              <a:rPr lang="en-AU" altLang="en-US" dirty="0" smtClean="0"/>
              <a:t>2.9 </a:t>
            </a:r>
            <a:r>
              <a:rPr lang="en-AU" altLang="en-US" dirty="0" smtClean="0"/>
              <a:t>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571E5E6-EE1D-4426-BF90-533615C0F26F}"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a:t>
            </a:r>
            <a:r>
              <a:rPr lang="en-AU" altLang="en-US" dirty="0" smtClean="0"/>
              <a:t>2.10 </a:t>
            </a:r>
            <a:r>
              <a:rPr lang="en-AU" altLang="en-US" dirty="0" smtClean="0"/>
              <a:t>Press Releases, Blogs </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a:t>
            </a:r>
            <a:r>
              <a:rPr lang="en-US" altLang="en-US" sz="2800" dirty="0" smtClean="0"/>
              <a:t>2.11 </a:t>
            </a:r>
            <a:r>
              <a:rPr lang="en-US" altLang="en-US" sz="2800" dirty="0" smtClean="0"/>
              <a:t>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smtClean="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Twitter - </a:t>
            </a:r>
            <a:r>
              <a:rPr lang="en-US" altLang="en-US" sz="1600" smtClean="0">
                <a:latin typeface="Calibri" panose="020F0502020204030204" pitchFamily="34" charset="0"/>
                <a:cs typeface="Calibri" panose="020F0502020204030204" pitchFamily="34" charset="0"/>
                <a:hlinkClick r:id="rId2"/>
              </a:rPr>
              <a:t>https://twitter.com/ieee802</a:t>
            </a:r>
            <a:endParaRPr lang="en-US" altLang="en-US" sz="1600" smtClean="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LinkedIn – </a:t>
            </a:r>
            <a:r>
              <a:rPr lang="en-US" altLang="en-US" sz="1600" smtClean="0">
                <a:latin typeface="Calibri" panose="020F0502020204030204" pitchFamily="34" charset="0"/>
                <a:cs typeface="Calibri" panose="020F0502020204030204" pitchFamily="34" charset="0"/>
                <a:hlinkClick r:id="rId3"/>
              </a:rPr>
              <a:t>https://www.linkedin.com/company/ieee802</a:t>
            </a:r>
            <a:r>
              <a:rPr lang="en-US" altLang="en-US" sz="1600" smtClean="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IEEE-SA 802  - </a:t>
            </a:r>
            <a:r>
              <a:rPr lang="en-US" altLang="en-US" sz="1200" smtClean="0">
                <a:hlinkClick r:id="rId4"/>
              </a:rPr>
              <a:t>https://standards.ieee.org/featured/802/index.html</a:t>
            </a:r>
            <a:endParaRPr lang="en-US" altLang="en-US" sz="1200" smtClean="0"/>
          </a:p>
          <a:p>
            <a:endParaRPr lang="en-US" altLang="en-US" smtClean="0"/>
          </a:p>
        </p:txBody>
      </p:sp>
      <p:sp>
        <p:nvSpPr>
          <p:cNvPr id="7" name="TextBox 6">
            <a:extLst>
              <a:ext uri="{FF2B5EF4-FFF2-40B4-BE49-F238E27FC236}"/>
            </a:extLst>
          </p:cNvPr>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5"/>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957DFB13-D4F1-469A-83E4-09108AC2ADB3}"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a:t>
            </a:r>
            <a:r>
              <a:rPr lang="en-AU" altLang="en-US" dirty="0" smtClean="0"/>
              <a:t>2.11 </a:t>
            </a:r>
            <a:r>
              <a:rPr lang="en-AU" altLang="en-US" dirty="0" smtClean="0"/>
              <a:t>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A482C05-BFE9-45F6-BCA0-2DA4444FEF78}" type="slidenum">
              <a:rPr lang="en-US" altLang="en-US" sz="1200" b="0" smtClean="0"/>
              <a:pPr>
                <a:spcBef>
                  <a:spcPct val="0"/>
                </a:spcBef>
                <a:buFontTx/>
                <a:buNone/>
              </a:pPr>
              <a:t>24</a:t>
            </a:fld>
            <a:endParaRPr lang="en-US" altLang="en-US" sz="1200" b="0" smtClean="0"/>
          </a:p>
        </p:txBody>
      </p:sp>
      <p:sp>
        <p:nvSpPr>
          <p:cNvPr id="7" name="Content Placeholder 1"/>
          <p:cNvSpPr>
            <a:spLocks noGrp="1"/>
          </p:cNvSpPr>
          <p:nvPr>
            <p:ph idx="1"/>
          </p:nvPr>
        </p:nvSpPr>
        <p:spPr>
          <a:xfrm>
            <a:off x="533400" y="1752600"/>
            <a:ext cx="11125200" cy="4722813"/>
          </a:xfrm>
        </p:spPr>
        <p:txBody>
          <a:bodyPr/>
          <a:lstStyle/>
          <a:p>
            <a:pPr>
              <a:defRPr/>
            </a:pPr>
            <a:r>
              <a:rPr lang="en-US" dirty="0" smtClean="0"/>
              <a:t>Tech Talks: </a:t>
            </a:r>
            <a:r>
              <a:rPr lang="en-US" dirty="0">
                <a:hlinkClick r:id="rId3"/>
              </a:rPr>
              <a:t>https://innovationatwork.ieee.org/events/techtalk-panel-802</a:t>
            </a:r>
            <a:r>
              <a:rPr lang="en-US" dirty="0" smtClean="0">
                <a:hlinkClick r:id="rId3"/>
              </a:rPr>
              <a:t>/</a:t>
            </a:r>
            <a:endParaRPr lang="en-US" dirty="0" smtClean="0"/>
          </a:p>
          <a:p>
            <a:pPr lvl="1">
              <a:defRPr/>
            </a:pPr>
            <a:r>
              <a:rPr lang="en-US" altLang="en-US" dirty="0" smtClean="0">
                <a:hlinkClick r:id="rId4"/>
              </a:rPr>
              <a:t>2020-11-04 Tech talk on 802.11bf </a:t>
            </a:r>
            <a:r>
              <a:rPr lang="en-US" altLang="en-US" dirty="0">
                <a:hlinkClick r:id="rId4"/>
              </a:rPr>
              <a:t>and WLAN Sensing </a:t>
            </a:r>
            <a:r>
              <a:rPr lang="en-US" altLang="en-US" dirty="0"/>
              <a:t>, Tony Han, Claudio Da Silva</a:t>
            </a:r>
            <a:r>
              <a:rPr lang="en-US" dirty="0"/>
              <a:t>  </a:t>
            </a:r>
          </a:p>
          <a:p>
            <a:pPr lvl="1">
              <a:defRPr/>
            </a:pPr>
            <a:r>
              <a:rPr lang="en-US" dirty="0" smtClean="0">
                <a:hlinkClick r:id="rId5"/>
              </a:rPr>
              <a:t>2021-05-26  Tech talk on 802.11</a:t>
            </a:r>
            <a:r>
              <a:rPr lang="en-US" dirty="0" smtClean="0"/>
              <a:t>, </a:t>
            </a:r>
            <a:r>
              <a:rPr lang="en-US" dirty="0"/>
              <a:t>D. Stanley, P. </a:t>
            </a:r>
            <a:r>
              <a:rPr lang="en-US" dirty="0" smtClean="0"/>
              <a:t>Nikolich</a:t>
            </a:r>
          </a:p>
          <a:p>
            <a:pPr lvl="1">
              <a:defRPr/>
            </a:pPr>
            <a:r>
              <a:rPr lang="en-US" dirty="0" smtClean="0"/>
              <a:t>2022 June Tech talk on Coexistence is planned. A. Myles</a:t>
            </a:r>
          </a:p>
          <a:p>
            <a:pPr lvl="1">
              <a:defRPr/>
            </a:pPr>
            <a:endParaRPr lang="en-US" dirty="0" smtClean="0"/>
          </a:p>
          <a:p>
            <a:pPr>
              <a:defRPr/>
            </a:pPr>
            <a:r>
              <a:rPr lang="en-US" dirty="0">
                <a:hlinkClick r:id="rId6"/>
              </a:rPr>
              <a:t>2021-01-20 January </a:t>
            </a:r>
            <a:r>
              <a:rPr lang="en-US" dirty="0" smtClean="0">
                <a:hlinkClick r:id="rId6"/>
              </a:rPr>
              <a:t>Computer Society Standards Activities Board Webinar Series </a:t>
            </a:r>
            <a:r>
              <a:rPr lang="en-US" dirty="0" smtClean="0"/>
              <a:t> 802 Wireless Standards: D. Stanley, P. Kinney, P. Nikolich</a:t>
            </a:r>
            <a:br>
              <a:rPr lang="en-US" dirty="0" smtClean="0"/>
            </a:br>
            <a:endParaRPr lang="en-US" dirty="0" smtClean="0"/>
          </a:p>
          <a:p>
            <a:pPr>
              <a:defRPr/>
            </a:pPr>
            <a:r>
              <a:rPr lang="en-US" dirty="0" smtClean="0"/>
              <a:t>See the indicated </a:t>
            </a:r>
            <a:r>
              <a:rPr lang="en-US" dirty="0"/>
              <a:t>links for recordings of the talks and webinar </a:t>
            </a:r>
          </a:p>
          <a:p>
            <a:pPr marL="0" indent="0">
              <a:buFontTx/>
              <a:buNone/>
              <a:defRPr/>
            </a:pPr>
            <a:r>
              <a:rPr lang="en-US" dirty="0" smtClean="0"/>
              <a:t> </a:t>
            </a:r>
            <a:endParaRPr lang="en-GB" dirty="0"/>
          </a:p>
          <a:p>
            <a:pPr lvl="1">
              <a:defRPr/>
            </a:pPr>
            <a:endParaRPr lang="en-US"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a:t>
            </a:r>
            <a:r>
              <a:rPr lang="en-GB" altLang="en-US" dirty="0" smtClean="0"/>
              <a:t>7.1 </a:t>
            </a:r>
            <a:r>
              <a:rPr lang="en-GB" altLang="en-US" dirty="0" smtClean="0"/>
              <a:t>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smtClean="0"/>
              <a:t>The wireless chairs meeting makes decisions related to the operation of the wireless interim meetings,  such as location and cost.</a:t>
            </a:r>
          </a:p>
          <a:p>
            <a:r>
              <a:rPr lang="en-GB" altLang="en-US" sz="2800" dirty="0" smtClean="0"/>
              <a:t>The meeting is open to all. If you are interested in these topics,  please attend.</a:t>
            </a:r>
          </a:p>
          <a:p>
            <a:r>
              <a:rPr lang="en-GB" altLang="en-US" sz="2800" dirty="0" smtClean="0"/>
              <a:t>The wireless chairs meeting  </a:t>
            </a:r>
          </a:p>
          <a:p>
            <a:pPr lvl="1"/>
            <a:r>
              <a:rPr lang="en-GB" altLang="en-US" dirty="0" smtClean="0"/>
              <a:t>At 4:00pm local time on the Sunday of 802 Plenary and Wireless Interim in-person sessions</a:t>
            </a:r>
          </a:p>
          <a:p>
            <a:pPr lvl="1"/>
            <a:r>
              <a:rPr lang="en-GB" altLang="en-US" dirty="0" smtClean="0"/>
              <a:t>As scheduled via teleconference for electronic sessions; </a:t>
            </a:r>
          </a:p>
          <a:p>
            <a:pPr lvl="1"/>
            <a:r>
              <a:rPr lang="en-GB" altLang="en-US" dirty="0" smtClean="0"/>
              <a:t>Next meetings: </a:t>
            </a:r>
            <a:r>
              <a:rPr lang="en-GB" altLang="en-US" b="1" dirty="0" smtClean="0"/>
              <a:t>Wednesday 2022-06-01 3PM Eastern, July 10 4PM Eastern</a:t>
            </a:r>
            <a:r>
              <a:rPr lang="en-GB" altLang="en-US" dirty="0" smtClean="0"/>
              <a:t>, call details will be posted here: </a:t>
            </a:r>
            <a:r>
              <a:rPr lang="en-GB" altLang="en-US" dirty="0" smtClean="0">
                <a:hlinkClick r:id="rId3"/>
              </a:rPr>
              <a:t>http://ieee802.org/802tele_calendar.html</a:t>
            </a:r>
            <a:r>
              <a:rPr lang="en-GB" altLang="en-US" dirty="0" smtClean="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8AAF72E-2640-4CB3-9C19-58B68B0D1C4C}"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dirty="0" smtClean="0"/>
              <a:t>September</a:t>
            </a:r>
            <a:r>
              <a:rPr lang="en-US" sz="3200" dirty="0" smtClean="0"/>
              <a:t> </a:t>
            </a:r>
            <a:r>
              <a:rPr lang="en-US" sz="3200" dirty="0" smtClean="0"/>
              <a:t>2022 in-person &amp; electronic </a:t>
            </a:r>
            <a:r>
              <a:rPr lang="en-US" sz="3200" dirty="0"/>
              <a:t>WG11 </a:t>
            </a:r>
            <a:r>
              <a:rPr lang="en-US" sz="3200" dirty="0" smtClean="0"/>
              <a:t>meeting </a:t>
            </a:r>
          </a:p>
          <a:p>
            <a:pPr lvl="1">
              <a:defRPr/>
            </a:pPr>
            <a:r>
              <a:rPr lang="en-US" sz="2800" dirty="0" smtClean="0"/>
              <a:t>802 </a:t>
            </a:r>
            <a:r>
              <a:rPr lang="en-US" sz="2800" dirty="0" smtClean="0"/>
              <a:t>Wireless Interim</a:t>
            </a:r>
            <a:r>
              <a:rPr lang="en-US" sz="2800" dirty="0" smtClean="0"/>
              <a:t> </a:t>
            </a:r>
            <a:r>
              <a:rPr lang="en-US" sz="2800" dirty="0" smtClean="0"/>
              <a:t>session </a:t>
            </a:r>
            <a:r>
              <a:rPr lang="en-US" sz="2800" dirty="0" smtClean="0"/>
              <a:t>September</a:t>
            </a:r>
            <a:r>
              <a:rPr lang="en-US" sz="2800" dirty="0" smtClean="0"/>
              <a:t> 11-16, </a:t>
            </a:r>
            <a:r>
              <a:rPr lang="en-US" sz="2800" dirty="0" smtClean="0"/>
              <a:t>2022</a:t>
            </a:r>
          </a:p>
          <a:p>
            <a:pPr>
              <a:defRPr/>
            </a:pPr>
            <a:r>
              <a:rPr lang="en-US" sz="3200" dirty="0" smtClean="0"/>
              <a:t>The meetings will count towards voting rights. Paid Registration is required.</a:t>
            </a:r>
          </a:p>
          <a:p>
            <a:pPr>
              <a:defRPr/>
            </a:pPr>
            <a:endParaRPr lang="en-GB" dirty="0"/>
          </a:p>
          <a:p>
            <a:pPr marL="0" indent="0">
              <a:buFontTx/>
              <a:buNone/>
              <a:defRPr/>
            </a:pPr>
            <a:r>
              <a:rPr lang="en-GB" dirty="0" smtClean="0"/>
              <a:t>For meeting information and registration links, see </a:t>
            </a:r>
            <a:r>
              <a:rPr lang="en-US" dirty="0" smtClean="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a:t>
            </a:r>
            <a:r>
              <a:rPr lang="en-GB" altLang="en-US" dirty="0" smtClean="0"/>
              <a:t>7.2 </a:t>
            </a:r>
            <a:r>
              <a:rPr lang="en-GB" altLang="en-US" dirty="0" smtClean="0"/>
              <a:t>Planned Next Meeting – </a:t>
            </a:r>
            <a:r>
              <a:rPr lang="en-GB" altLang="en-US" dirty="0" smtClean="0"/>
              <a:t>Interim</a:t>
            </a:r>
            <a:endParaRPr lang="en-GB" altLang="en-US" dirty="0" smtClean="0"/>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6A8AC403-5BB0-4208-9DED-1450C6BBFC6C}"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a:t>
            </a:r>
            <a:r>
              <a:rPr lang="en-GB" altLang="en-US" dirty="0" smtClean="0"/>
              <a:t>7.3 </a:t>
            </a:r>
            <a:r>
              <a:rPr lang="en-GB" altLang="en-US" dirty="0" smtClean="0"/>
              <a:t>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F7D4045-CD2F-4C7E-82D8-A2BAED27615D}"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smtClean="0"/>
          </a:p>
        </p:txBody>
      </p:sp>
      <p:sp>
        <p:nvSpPr>
          <p:cNvPr id="37891" name="Title 2"/>
          <p:cNvSpPr>
            <a:spLocks noGrp="1"/>
          </p:cNvSpPr>
          <p:nvPr>
            <p:ph type="title"/>
          </p:nvPr>
        </p:nvSpPr>
        <p:spPr/>
        <p:txBody>
          <a:bodyPr/>
          <a:lstStyle/>
          <a:p>
            <a:r>
              <a:rPr lang="en-US" altLang="en-US" smtClean="0"/>
              <a:t>References and additional material</a:t>
            </a:r>
            <a:endParaRPr lang="en-GB" altLang="en-US" smtClean="0"/>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0890EC1-9541-4B94-AA7F-585D47D0A6EC}"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https://mentor.ieee.org/802.11/dcn/18/11-18-0669-04-000m-revmd-mac-comments-assigned-to-hamilton.docx</a:t>
            </a:r>
            <a:endParaRPr lang="en-GB" altLang="en-US" dirty="0" smtClean="0"/>
          </a:p>
          <a:p>
            <a:pPr lvl="1">
              <a:defRPr/>
            </a:pPr>
            <a:r>
              <a:rPr lang="en-GB" altLang="en-US" dirty="0" smtClean="0">
                <a:hlinkClick r:id="rId5"/>
              </a:rPr>
              <a:t>https://mentor.ieee.org/802.11/dcn/18/11-18-1410-00-00ax-lb233-cr-spatial-reuse.docx</a:t>
            </a:r>
            <a:r>
              <a:rPr lang="en-GB" altLang="en-US" dirty="0" smtClean="0"/>
              <a:t> </a:t>
            </a:r>
          </a:p>
          <a:p>
            <a:pPr>
              <a:defRPr/>
            </a:pPr>
            <a:r>
              <a:rPr lang="en-US" altLang="en-US" sz="2800" dirty="0"/>
              <a:t>Motion </a:t>
            </a:r>
            <a:r>
              <a:rPr lang="en-US" altLang="en-US" sz="2800" dirty="0" smtClean="0"/>
              <a:t>templates (updated 2018): </a:t>
            </a:r>
          </a:p>
          <a:p>
            <a:pPr lvl="1">
              <a:defRPr/>
            </a:pPr>
            <a:r>
              <a:rPr lang="en-US" altLang="en-US" dirty="0" smtClean="0">
                <a:hlinkClick r:id="rId6"/>
              </a:rPr>
              <a:t>https</a:t>
            </a:r>
            <a:r>
              <a:rPr lang="en-US" altLang="en-US" dirty="0">
                <a:hlinkClick r:id="rId6"/>
              </a:rPr>
              <a:t>://</a:t>
            </a:r>
            <a:r>
              <a:rPr lang="en-US" altLang="en-US" dirty="0" smtClean="0">
                <a:hlinkClick r:id="rId6"/>
              </a:rPr>
              <a:t>mentor.ieee.org/802.11/dcn/08/11-08-0762-12-0000-motion-templates.doc</a:t>
            </a:r>
            <a:r>
              <a:rPr lang="en-US" altLang="en-US" dirty="0" smtClean="0"/>
              <a:t> </a:t>
            </a:r>
            <a:endParaRPr lang="en-GB" altLang="en-US" dirty="0" smtClean="0"/>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8915" name="Title 2"/>
          <p:cNvSpPr>
            <a:spLocks noGrp="1"/>
          </p:cNvSpPr>
          <p:nvPr>
            <p:ph type="title"/>
          </p:nvPr>
        </p:nvSpPr>
        <p:spPr/>
        <p:txBody>
          <a:bodyPr/>
          <a:lstStyle/>
          <a:p>
            <a:r>
              <a:rPr lang="en-GB" altLang="en-US" smtClean="0"/>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2A1321-B493-4544-92F5-961C6810A9D7}"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WEDN</a:t>
            </a:r>
            <a:r>
              <a:rPr lang="en-GB" dirty="0" err="1" smtClean="0"/>
              <a:t>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smtClean="0"/>
              <a:t>MIB development</a:t>
            </a:r>
          </a:p>
          <a:p>
            <a:pPr lvl="1">
              <a:defRPr/>
            </a:pPr>
            <a:r>
              <a:rPr lang="en-GB" altLang="en-US" sz="2400" dirty="0" smtClean="0"/>
              <a:t>See ARC MIB usage patterns: </a:t>
            </a:r>
            <a:r>
              <a:rPr lang="en-US" altLang="en-US" sz="2400" dirty="0">
                <a:hlinkClick r:id="rId3"/>
              </a:rPr>
              <a:t>https://</a:t>
            </a:r>
            <a:r>
              <a:rPr lang="en-US" altLang="en-US" sz="2400" dirty="0" smtClean="0">
                <a:hlinkClick r:id="rId3"/>
              </a:rPr>
              <a:t>mentor.ieee.org/802.11/dcn/15/11-15-0355</a:t>
            </a:r>
            <a:r>
              <a:rPr lang="en-US" altLang="en-US" sz="2400" dirty="0" smtClean="0"/>
              <a:t> </a:t>
            </a:r>
          </a:p>
          <a:p>
            <a:pPr lvl="1">
              <a:defRPr/>
            </a:pPr>
            <a:r>
              <a:rPr lang="en-GB" altLang="en-US" sz="2400" dirty="0" smtClean="0"/>
              <a:t>See ARC recommendations on MIB types and usage:  </a:t>
            </a:r>
            <a:r>
              <a:rPr lang="en-US" altLang="en-US" sz="2400" dirty="0" smtClean="0">
                <a:hlinkClick r:id="rId4"/>
              </a:rPr>
              <a:t>https</a:t>
            </a:r>
            <a:r>
              <a:rPr lang="en-US" altLang="en-US" sz="2400" dirty="0">
                <a:hlinkClick r:id="rId4"/>
              </a:rPr>
              <a:t>://</a:t>
            </a:r>
            <a:r>
              <a:rPr lang="en-US" altLang="en-US" sz="2400" dirty="0" smtClean="0">
                <a:hlinkClick r:id="rId4"/>
              </a:rPr>
              <a:t>mentor.ieee.org/802.11/dcn/09/11-09-0533</a:t>
            </a:r>
            <a:r>
              <a:rPr lang="en-US" altLang="en-US" sz="2400" dirty="0" smtClean="0"/>
              <a:t> </a:t>
            </a:r>
          </a:p>
          <a:p>
            <a:pPr>
              <a:defRPr/>
            </a:pPr>
            <a:r>
              <a:rPr lang="en-US" altLang="en-US" sz="2800" dirty="0" smtClean="0"/>
              <a:t>Style Guide</a:t>
            </a:r>
          </a:p>
          <a:p>
            <a:pPr lvl="1">
              <a:defRPr/>
            </a:pPr>
            <a:r>
              <a:rPr lang="en-US" altLang="en-US" sz="2400" dirty="0" smtClean="0"/>
              <a:t>See Editorial Style Guide: </a:t>
            </a:r>
            <a:r>
              <a:rPr lang="en-US" altLang="en-US" sz="2400" dirty="0">
                <a:hlinkClick r:id="rId5"/>
              </a:rPr>
              <a:t>https://</a:t>
            </a:r>
            <a:r>
              <a:rPr lang="en-US" altLang="en-US" sz="2400" dirty="0" smtClean="0">
                <a:hlinkClick r:id="rId5"/>
              </a:rPr>
              <a:t>mentor.ieee.org/802.11/dcn/09/11-09-1034</a:t>
            </a:r>
            <a:r>
              <a:rPr lang="en-US" altLang="en-US" sz="2400" dirty="0" smtClean="0"/>
              <a:t> </a:t>
            </a:r>
          </a:p>
          <a:p>
            <a:pPr>
              <a:defRPr/>
            </a:pPr>
            <a:r>
              <a:rPr lang="en-US" altLang="en-US" sz="2800" dirty="0" smtClean="0"/>
              <a:t>ANA Database</a:t>
            </a:r>
          </a:p>
          <a:p>
            <a:pPr lvl="1">
              <a:defRPr/>
            </a:pPr>
            <a:r>
              <a:rPr lang="en-US" altLang="en-US" sz="2400" dirty="0"/>
              <a:t>See </a:t>
            </a:r>
            <a:r>
              <a:rPr lang="en-US" altLang="en-US" sz="2400" dirty="0">
                <a:hlinkClick r:id="rId6"/>
              </a:rPr>
              <a:t>https://</a:t>
            </a:r>
            <a:r>
              <a:rPr lang="en-US" altLang="en-US" sz="2400" dirty="0" smtClean="0">
                <a:hlinkClick r:id="rId6"/>
              </a:rPr>
              <a:t>mentor.ieee.org/802.11/dcn/11/11-11-0270 </a:t>
            </a:r>
            <a:endParaRPr lang="en-GB" altLang="en-US" sz="2400"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9939" name="Title 2"/>
          <p:cNvSpPr>
            <a:spLocks noGrp="1"/>
          </p:cNvSpPr>
          <p:nvPr>
            <p:ph type="title"/>
          </p:nvPr>
        </p:nvSpPr>
        <p:spPr/>
        <p:txBody>
          <a:bodyPr/>
          <a:lstStyle/>
          <a:p>
            <a:r>
              <a:rPr lang="en-GB" altLang="en-US" smtClean="0"/>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D35DA0-4829-45D9-89D0-BBCF94EA83E7}"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smtClean="0"/>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gridCol w="1741488"/>
                <a:gridCol w="7837487"/>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EED8B1E-FD9D-42BD-AC78-409F4C0FB5B0}"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smtClean="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smtClean="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smtClean="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D5B9B0A-E50D-477D-B716-7E91ECBE6FAD}"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dirty="0"/>
              <a:t>W</a:t>
            </a:r>
            <a:r>
              <a:rPr lang="en-US" altLang="en-US" dirty="0" smtClean="0"/>
              <a:t>2.1 </a:t>
            </a:r>
            <a:r>
              <a:rPr lang="en-US" altLang="en-US" dirty="0" smtClean="0"/>
              <a:t>Participant behavior in IEEE-SA activities is guided</a:t>
            </a:r>
            <a:br>
              <a:rPr lang="en-US" altLang="en-US" dirty="0" smtClean="0"/>
            </a:br>
            <a:r>
              <a:rPr lang="en-US" altLang="en-US" dirty="0" smtClean="0"/>
              <a:t>by the IEEE Codes of Ethics &amp; Conduct</a:t>
            </a:r>
            <a:endParaRPr lang="en-GB" altLang="en-US" dirty="0"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4</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a:t>
            </a:r>
            <a:r>
              <a:rPr lang="en-US" altLang="en-US" dirty="0" smtClean="0"/>
              <a:t>2.1 </a:t>
            </a:r>
            <a:r>
              <a:rPr lang="en-US" altLang="en-US" dirty="0" smtClean="0"/>
              <a:t>Participants in the IEEE-SA “individual process” shall</a:t>
            </a:r>
            <a:br>
              <a:rPr lang="en-US" altLang="en-US" dirty="0" smtClean="0"/>
            </a:br>
            <a:r>
              <a:rPr lang="en-US" altLang="en-US" dirty="0"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5</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smtClean="0"/>
              <a:t>The </a:t>
            </a:r>
            <a:r>
              <a:rPr lang="en-US" altLang="en-US" dirty="0" smtClean="0">
                <a:hlinkClick r:id="rId3"/>
              </a:rPr>
              <a:t>IEEE-SA Standards Board Bylaws </a:t>
            </a:r>
            <a:r>
              <a:rPr lang="en-US" altLang="en-US" dirty="0" smtClean="0"/>
              <a:t>(clause 5.2.1.3) specifies that “</a:t>
            </a:r>
            <a:r>
              <a:rPr lang="en-US" altLang="en-US" i="1" dirty="0" smtClean="0"/>
              <a:t>the standards development process shall not be dominated by any single interest category, individual, or organization</a:t>
            </a:r>
            <a:r>
              <a:rPr lang="en-US" altLang="en-US" dirty="0" smtClean="0"/>
              <a:t>”</a:t>
            </a:r>
          </a:p>
          <a:p>
            <a:pPr lvl="1">
              <a:buFont typeface="Arial" panose="020B0604020202020204" pitchFamily="34" charset="0"/>
              <a:buChar char="•"/>
            </a:pPr>
            <a:r>
              <a:rPr lang="en-US" altLang="en-US" sz="1800" dirty="0" smtClean="0"/>
              <a:t>This means no participant may exercise “</a:t>
            </a:r>
            <a:r>
              <a:rPr lang="en-US" altLang="en-US" sz="1800" i="1" dirty="0" smtClean="0"/>
              <a:t>authority, leadership, or influence by reason of superior leverage, strength, or representation to the exclusion of fair and equitable consideration of other viewpoints</a:t>
            </a:r>
            <a:r>
              <a:rPr lang="en-US" altLang="en-US" sz="1800" dirty="0" smtClean="0"/>
              <a:t>” or “</a:t>
            </a:r>
            <a:r>
              <a:rPr lang="en-US" altLang="en-US" sz="1800" i="1" dirty="0" smtClean="0"/>
              <a:t>to hinder the progress of the standards development activity</a:t>
            </a:r>
            <a:r>
              <a:rPr lang="en-US" altLang="en-US" sz="1800" dirty="0" smtClean="0"/>
              <a:t>”</a:t>
            </a:r>
          </a:p>
          <a:p>
            <a:r>
              <a:rPr lang="en-US" altLang="en-US" dirty="0" smtClean="0"/>
              <a:t>This rule applies equally to those participating in a standards development project and to that project’s leadership group</a:t>
            </a:r>
          </a:p>
          <a:p>
            <a:r>
              <a:rPr lang="en-US" altLang="en-US" dirty="0" smtClean="0"/>
              <a:t>Any person who reasonably suspects that dominance is occurring in a standards development project is encouraged to bring the issue to the attention of the Standards Committee or the project’s IEEE-SA Program Manager</a:t>
            </a:r>
          </a:p>
          <a:p>
            <a:endParaRPr lang="en-US" altLang="en-US" dirty="0" smtClean="0"/>
          </a:p>
        </p:txBody>
      </p:sp>
      <p:sp>
        <p:nvSpPr>
          <p:cNvPr id="14339" name="Rectangle 1"/>
          <p:cNvSpPr>
            <a:spLocks noGrp="1" noChangeArrowheads="1"/>
          </p:cNvSpPr>
          <p:nvPr>
            <p:ph type="title"/>
          </p:nvPr>
        </p:nvSpPr>
        <p:spPr/>
        <p:txBody>
          <a:bodyPr lIns="90000" tIns="46800" rIns="90000" bIns="46800"/>
          <a:lstStyle/>
          <a:p>
            <a:r>
              <a:rPr lang="en-US" altLang="en-US" dirty="0"/>
              <a:t>W</a:t>
            </a:r>
            <a:r>
              <a:rPr lang="en-US" altLang="en-US" dirty="0" smtClean="0"/>
              <a:t>2.1 </a:t>
            </a:r>
            <a:r>
              <a:rPr lang="en-US" altLang="en-US" dirty="0" smtClean="0"/>
              <a:t>IEEE-SA standards activities shall allow the fair &amp;</a:t>
            </a:r>
            <a:br>
              <a:rPr lang="en-US" altLang="en-US" dirty="0" smtClean="0"/>
            </a:br>
            <a:r>
              <a:rPr lang="en-US" altLang="en-US" dirty="0"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6</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dirty="0" smtClean="0">
                <a:latin typeface="Calibri" panose="020F0502020204030204" pitchFamily="34" charset="0"/>
                <a:cs typeface="Calibri" panose="020F0502020204030204" pitchFamily="34" charset="0"/>
              </a:rPr>
              <a:t/>
            </a:r>
            <a:br>
              <a:rPr lang="en-US" altLang="en-US" sz="3200" dirty="0" smtClean="0">
                <a:latin typeface="Calibri" panose="020F0502020204030204" pitchFamily="34" charset="0"/>
                <a:cs typeface="Calibri" panose="020F0502020204030204" pitchFamily="34" charset="0"/>
              </a:rPr>
            </a:br>
            <a:endParaRPr lang="en-US" altLang="en-US" sz="3200" dirty="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smtClean="0">
                <a:solidFill>
                  <a:schemeClr val="tx1"/>
                </a:solidFill>
                <a:latin typeface="Calibri" panose="020F0502020204030204" pitchFamily="34" charset="0"/>
                <a:cs typeface="Calibri" panose="020F0502020204030204" pitchFamily="34" charset="0"/>
              </a:rPr>
              <a:t>W</a:t>
            </a:r>
            <a:r>
              <a:rPr lang="en-US" altLang="en-US" u="sng" dirty="0" smtClean="0">
                <a:solidFill>
                  <a:schemeClr val="tx1"/>
                </a:solidFill>
                <a:latin typeface="Calibri" panose="020F0502020204030204" pitchFamily="34" charset="0"/>
                <a:cs typeface="Calibri" panose="020F0502020204030204" pitchFamily="34" charset="0"/>
              </a:rPr>
              <a:t>2.2 </a:t>
            </a:r>
            <a:r>
              <a:rPr lang="en-US" altLang="en-US" u="sng" dirty="0" smtClean="0">
                <a:solidFill>
                  <a:schemeClr val="tx1"/>
                </a:solidFill>
                <a:latin typeface="Calibri" panose="020F0502020204030204" pitchFamily="34" charset="0"/>
                <a:cs typeface="Calibri" panose="020F0502020204030204" pitchFamily="34" charset="0"/>
              </a:rPr>
              <a:t>– Call for potentially essential patents</a:t>
            </a:r>
            <a:endParaRPr lang="en-US" altLang="en-US" u="sng" dirty="0"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7</a:t>
            </a:fld>
            <a:endParaRPr lang="en-US" altLang="en-US" sz="1200" b="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smtClean="0"/>
              <a:t>W2</a:t>
            </a:r>
            <a:r>
              <a:rPr lang="en-GB" dirty="0" smtClean="0"/>
              <a:t>.3 </a:t>
            </a:r>
            <a:r>
              <a:rPr lang="en-GB" dirty="0" smtClean="0"/>
              <a:t>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pPr lvl="0"/>
            <a:r>
              <a:rPr lang="en-GB" dirty="0" smtClean="0"/>
              <a:t>Use “no audio” in </a:t>
            </a:r>
            <a:r>
              <a:rPr lang="en-GB" dirty="0" err="1" smtClean="0"/>
              <a:t>Webex</a:t>
            </a:r>
            <a:r>
              <a:rPr lang="en-GB" dirty="0" smtClean="0"/>
              <a:t> when joining mixed mode meeting in person</a:t>
            </a:r>
          </a:p>
          <a:p>
            <a:r>
              <a:rPr lang="en-US" dirty="0" smtClean="0"/>
              <a:t>Use </a:t>
            </a:r>
            <a:r>
              <a:rPr lang="en-US" dirty="0"/>
              <a:t>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July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1074906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smtClean="0"/>
              <a:t>Individual </a:t>
            </a:r>
            <a:r>
              <a:rPr lang="en-US" sz="1600" dirty="0"/>
              <a:t>experts who attend electronically for a specific </a:t>
            </a:r>
            <a:r>
              <a:rPr lang="en-US" sz="1600" dirty="0" smtClean="0"/>
              <a:t>purpose/presentation can </a:t>
            </a:r>
            <a:r>
              <a:rPr lang="en-US" sz="1600" dirty="0"/>
              <a:t>be designated as such by the WG Chair, and receive a registration fee waiver and limited attendance </a:t>
            </a:r>
            <a:r>
              <a:rPr lang="en-US" sz="1600" dirty="0" smtClean="0"/>
              <a:t>rights.</a:t>
            </a:r>
          </a:p>
          <a:p>
            <a:r>
              <a:rPr lang="en-US" sz="1600" dirty="0" smtClean="0"/>
              <a:t>See section 5 in </a:t>
            </a:r>
            <a:r>
              <a:rPr lang="en-US" sz="1600" dirty="0" smtClean="0">
                <a:hlinkClick r:id="rId2"/>
              </a:rPr>
              <a:t>https://mentor.ieee.org/802-ec/dcn/17/ec-17-0090-25-0PNP-ieee-802-lmsc-operations-manual.pdf</a:t>
            </a:r>
            <a:r>
              <a:rPr lang="en-US" sz="1600" dirty="0" smtClean="0"/>
              <a:t> ,</a:t>
            </a:r>
          </a:p>
          <a:p>
            <a:pPr lvl="1"/>
            <a:r>
              <a:rPr lang="en-US" sz="1200" i="1" dirty="0" smtClean="0"/>
              <a:t>The </a:t>
            </a:r>
            <a:r>
              <a:rPr lang="en-US" sz="1200" i="1" dirty="0"/>
              <a:t>Working Group Chair may designate specific individual experts who are allowed </a:t>
            </a:r>
            <a:r>
              <a:rPr lang="en-US" sz="1200" i="1" dirty="0" smtClean="0"/>
              <a:t>to participate </a:t>
            </a:r>
            <a:r>
              <a:rPr lang="en-US" sz="1200" i="1" dirty="0"/>
              <a:t>in Working Group discussions via electronic means during an in-person meeting </a:t>
            </a:r>
            <a:r>
              <a:rPr lang="en-US" sz="1200" i="1" dirty="0" smtClean="0"/>
              <a:t>for the </a:t>
            </a:r>
            <a:r>
              <a:rPr lang="en-US" sz="1200" i="1" dirty="0"/>
              <a:t>benefit of the group. These individuals are not considered to be attending the meeting and </a:t>
            </a:r>
            <a:r>
              <a:rPr lang="en-US" sz="1200" i="1" dirty="0" smtClean="0"/>
              <a:t>so they </a:t>
            </a:r>
            <a:r>
              <a:rPr lang="en-US" sz="1200" i="1" dirty="0"/>
              <a:t>are not required to pay meeting fees and they do not get participation credit. </a:t>
            </a:r>
            <a:r>
              <a:rPr lang="en-US" sz="1200" i="1" dirty="0" smtClean="0"/>
              <a:t>The participation </a:t>
            </a:r>
            <a:r>
              <a:rPr lang="en-US" sz="1200" i="1" dirty="0"/>
              <a:t>of these individuals should be limited to specific technical topics. Such </a:t>
            </a:r>
            <a:r>
              <a:rPr lang="en-US" sz="1200" i="1" dirty="0" smtClean="0"/>
              <a:t>participation shall </a:t>
            </a:r>
            <a:r>
              <a:rPr lang="en-US" sz="1200" i="1" dirty="0"/>
              <a:t>be documented in the minutes of the Working Group meeting.</a:t>
            </a:r>
            <a:r>
              <a:rPr lang="en-US" sz="1200" dirty="0"/>
              <a:t/>
            </a:r>
            <a:br>
              <a:rPr lang="en-US" sz="1200" dirty="0"/>
            </a:br>
            <a:endParaRPr lang="en-US" sz="1200" dirty="0"/>
          </a:p>
          <a:p>
            <a:r>
              <a:rPr lang="en-US" sz="1600" dirty="0" smtClean="0"/>
              <a:t>The individuals listed below are </a:t>
            </a:r>
            <a:r>
              <a:rPr lang="en-US" sz="1600" dirty="0"/>
              <a:t>hereby designated as specific individual experts on their respective topics and subject to the restrictions and benefits described in the 802 OM. </a:t>
            </a:r>
            <a:endParaRPr lang="en-US" sz="1600" dirty="0"/>
          </a:p>
          <a:p>
            <a:pPr lvl="1"/>
            <a:r>
              <a:rPr lang="en-GB" sz="1600" b="1" dirty="0"/>
              <a:t>Dorin </a:t>
            </a:r>
            <a:r>
              <a:rPr lang="en-GB" sz="1600" b="1" dirty="0" smtClean="0"/>
              <a:t>Viorel – </a:t>
            </a:r>
            <a:r>
              <a:rPr lang="en-GB" sz="1600" b="1" dirty="0" err="1" smtClean="0"/>
              <a:t>Cablelabs</a:t>
            </a:r>
            <a:r>
              <a:rPr lang="en-GB" sz="1600" b="1" dirty="0" smtClean="0"/>
              <a:t> (COEX)</a:t>
            </a:r>
          </a:p>
          <a:p>
            <a:pPr lvl="1"/>
            <a:r>
              <a:rPr lang="en-GB" sz="1600" b="1" dirty="0" smtClean="0"/>
              <a:t>Tong </a:t>
            </a:r>
            <a:r>
              <a:rPr lang="en-GB" sz="1600" b="1" dirty="0"/>
              <a:t>Li - </a:t>
            </a:r>
            <a:r>
              <a:rPr lang="en-GB" sz="1600" b="1" dirty="0" err="1"/>
              <a:t>Renmin</a:t>
            </a:r>
            <a:r>
              <a:rPr lang="en-GB" sz="1600" b="1" dirty="0"/>
              <a:t> </a:t>
            </a:r>
            <a:r>
              <a:rPr lang="en-GB" sz="1600" b="1" dirty="0" smtClean="0"/>
              <a:t>University (WNG)</a:t>
            </a:r>
          </a:p>
          <a:p>
            <a:pPr lvl="1"/>
            <a:r>
              <a:rPr lang="en-GB" sz="1600" b="1" dirty="0" smtClean="0"/>
              <a:t>Jeff </a:t>
            </a:r>
            <a:r>
              <a:rPr lang="en-GB" sz="1600" b="1" dirty="0"/>
              <a:t>Bailey - </a:t>
            </a:r>
            <a:r>
              <a:rPr lang="en-GB" sz="1600" b="1" dirty="0" err="1"/>
              <a:t>Carelton</a:t>
            </a:r>
            <a:r>
              <a:rPr lang="en-GB" sz="1600" b="1" dirty="0"/>
              <a:t> </a:t>
            </a:r>
            <a:r>
              <a:rPr lang="en-GB" sz="1600" b="1" dirty="0" smtClean="0"/>
              <a:t>University (WNG)</a:t>
            </a:r>
          </a:p>
          <a:p>
            <a:pPr lvl="1"/>
            <a:r>
              <a:rPr lang="en-GB" sz="1600" b="1" dirty="0" smtClean="0"/>
              <a:t>Sumit </a:t>
            </a:r>
            <a:r>
              <a:rPr lang="en-GB" sz="1600" b="1" dirty="0"/>
              <a:t>Roy - University of </a:t>
            </a:r>
            <a:r>
              <a:rPr lang="en-GB" sz="1600" b="1" dirty="0" smtClean="0"/>
              <a:t>Washington (WNG)</a:t>
            </a:r>
          </a:p>
          <a:p>
            <a:pPr lvl="1"/>
            <a:r>
              <a:rPr lang="en-GB" sz="1600" b="1" dirty="0" smtClean="0"/>
              <a:t>Stefano </a:t>
            </a:r>
            <a:r>
              <a:rPr lang="en-GB" sz="1600" b="1" dirty="0" err="1"/>
              <a:t>Avallone</a:t>
            </a:r>
            <a:r>
              <a:rPr lang="en-GB" sz="1600" b="1" dirty="0"/>
              <a:t> - University of </a:t>
            </a:r>
            <a:r>
              <a:rPr lang="en-GB" sz="1600" b="1" dirty="0" smtClean="0"/>
              <a:t>Napoli (WNG)</a:t>
            </a:r>
          </a:p>
          <a:p>
            <a:pPr lvl="1"/>
            <a:r>
              <a:rPr lang="en-GB" sz="1600" b="1" dirty="0" smtClean="0"/>
              <a:t>Ioannis </a:t>
            </a:r>
            <a:r>
              <a:rPr lang="en-GB" sz="1600" b="1" dirty="0" err="1"/>
              <a:t>Lambadaris</a:t>
            </a:r>
            <a:r>
              <a:rPr lang="en-GB" sz="1600" b="1" dirty="0"/>
              <a:t> - </a:t>
            </a:r>
            <a:r>
              <a:rPr lang="en-GB" sz="1600" b="1" dirty="0" err="1"/>
              <a:t>Carelton</a:t>
            </a:r>
            <a:r>
              <a:rPr lang="en-GB" sz="1600" b="1" dirty="0"/>
              <a:t> </a:t>
            </a:r>
            <a:r>
              <a:rPr lang="en-GB" sz="1600" b="1" dirty="0" smtClean="0"/>
              <a:t>University (WNG)</a:t>
            </a:r>
            <a:endParaRPr lang="en-GB" sz="1600" b="1" dirty="0"/>
          </a:p>
          <a:p>
            <a:pPr lvl="1"/>
            <a:endParaRPr lang="en-US" sz="1200" dirty="0"/>
          </a:p>
          <a:p>
            <a:r>
              <a:rPr lang="en-US" sz="1600" dirty="0" smtClean="0"/>
              <a:t>For WNG, </a:t>
            </a:r>
            <a:r>
              <a:rPr lang="en-US" sz="1600" dirty="0"/>
              <a:t>attendance for each is limited to the WNG timeslot in which the respective presentation is scheduled. </a:t>
            </a:r>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a:t>W</a:t>
            </a:r>
            <a:r>
              <a:rPr lang="en-GB" altLang="en-US" dirty="0" smtClean="0"/>
              <a:t>2.4 2022 July Designation of Individual experts</a:t>
            </a:r>
            <a:endParaRPr lang="en-GB" altLang="en-US" dirty="0" smtClean="0"/>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143900</TotalTime>
  <Words>2952</Words>
  <Application>Microsoft Office PowerPoint</Application>
  <PresentationFormat>Widescreen</PresentationFormat>
  <Paragraphs>486</Paragraphs>
  <Slides>32</Slides>
  <Notes>20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Times New Roman</vt:lpstr>
      <vt:lpstr>Wingdings</vt:lpstr>
      <vt:lpstr>Default Design</vt:lpstr>
      <vt:lpstr>Custom Design</vt:lpstr>
      <vt:lpstr>Document</vt:lpstr>
      <vt:lpstr>July 2022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W2.2 – Call for potentially essential patents</vt:lpstr>
      <vt:lpstr>W2.3 Meeting Decorum</vt:lpstr>
      <vt:lpstr>W2.4 2022 July Designation of Individual experts</vt:lpstr>
      <vt:lpstr>W2.5 Announcements – Paul Nikolich</vt:lpstr>
      <vt:lpstr>W2.5 Announcements – 802 IEEE Milestone</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F2.7 Requests for Letters of Assurance</vt:lpstr>
      <vt:lpstr>F2.8 Drafts for Sale by IEEE– as of 2022-07-14</vt:lpstr>
      <vt:lpstr>F2.9 ISO/IEC JTC1/SC6</vt:lpstr>
      <vt:lpstr>F2.10 Press Releases, Blogs </vt:lpstr>
      <vt:lpstr>F2.11 IEEE 802 Public Visibility Standing Committee</vt:lpstr>
      <vt:lpstr>F2.11 802.11 Public Visibility Events</vt:lpstr>
      <vt:lpstr>F7.1 802 Wireless Chairs meeting</vt:lpstr>
      <vt:lpstr>F7.2 Planned Next Meeting – Interim</vt:lpstr>
      <vt:lpstr>F7.3 Announcements</vt:lpstr>
      <vt:lpstr>References and additional material</vt:lpstr>
      <vt:lpstr>Comment Resolution Resources</vt:lpstr>
      <vt:lpstr>Amendment Development Resources</vt:lpstr>
      <vt:lpstr> Published IEEE Press Releases, Blogs</vt:lpstr>
      <vt:lpstr>Published IEEE Press Releases, Blogs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July 2022 Supplementary Material</dc:title>
  <dc:creator>dorothy.stanley@hpe.com</dc:creator>
  <cp:keywords>11-22-0835r0</cp:keywords>
  <cp:lastModifiedBy>Stanley, Dorothy</cp:lastModifiedBy>
  <cp:revision>2346</cp:revision>
  <cp:lastPrinted>1998-02-10T13:28:06Z</cp:lastPrinted>
  <dcterms:created xsi:type="dcterms:W3CDTF">1998-02-10T13:07:52Z</dcterms:created>
  <dcterms:modified xsi:type="dcterms:W3CDTF">2022-07-13T14:44:03Z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