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76" r:id="rId17"/>
    <p:sldId id="2392" r:id="rId18"/>
    <p:sldId id="2393" r:id="rId19"/>
    <p:sldId id="2394" r:id="rId20"/>
    <p:sldId id="2395" r:id="rId21"/>
    <p:sldId id="2396" r:id="rId22"/>
    <p:sldId id="2397" r:id="rId23"/>
    <p:sldId id="2398" r:id="rId24"/>
    <p:sldId id="2399" r:id="rId25"/>
    <p:sldId id="2400" r:id="rId26"/>
    <p:sldId id="2401" r:id="rId27"/>
    <p:sldId id="2402" r:id="rId28"/>
    <p:sldId id="2385" r:id="rId29"/>
    <p:sldId id="2386" r:id="rId30"/>
    <p:sldId id="2403" r:id="rId31"/>
    <p:sldId id="2373" r:id="rId32"/>
    <p:sldId id="293" r:id="rId33"/>
    <p:sldId id="267" r:id="rId3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0"/>
    <p:restoredTop sz="96786"/>
  </p:normalViewPr>
  <p:slideViewPr>
    <p:cSldViewPr snapToGrid="0" snapToObjects="1">
      <p:cViewPr varScale="1">
        <p:scale>
          <a:sx n="108" d="100"/>
          <a:sy n="108" d="100"/>
        </p:scale>
        <p:origin x="52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A0914277-E7E9-4BA9-958B-32F99B4A5B3C}"/>
    <pc:docChg chg="modSld">
      <pc:chgData name="Ansley, Carol (CCI-Atlanta)" userId="cbcdc21a-90c4-4b2f-81f7-da4165205229" providerId="ADAL" clId="{A0914277-E7E9-4BA9-958B-32F99B4A5B3C}" dt="2022-06-01T14:09:57.271" v="3" actId="403"/>
      <pc:docMkLst>
        <pc:docMk/>
      </pc:docMkLst>
      <pc:sldChg chg="modSp mod">
        <pc:chgData name="Ansley, Carol (CCI-Atlanta)" userId="cbcdc21a-90c4-4b2f-81f7-da4165205229" providerId="ADAL" clId="{A0914277-E7E9-4BA9-958B-32F99B4A5B3C}" dt="2022-06-01T14:09:57.271" v="3" actId="403"/>
        <pc:sldMkLst>
          <pc:docMk/>
          <pc:sldMk cId="1484886272" sldId="2395"/>
        </pc:sldMkLst>
        <pc:graphicFrameChg chg="modGraphic">
          <ac:chgData name="Ansley, Carol (CCI-Atlanta)" userId="cbcdc21a-90c4-4b2f-81f7-da4165205229" providerId="ADAL" clId="{A0914277-E7E9-4BA9-958B-32F99B4A5B3C}" dt="2022-06-01T14:09:57.271" v="3" actId="403"/>
          <ac:graphicFrameMkLst>
            <pc:docMk/>
            <pc:sldMk cId="1484886272" sldId="2395"/>
            <ac:graphicFrameMk id="5" creationId="{D4F879B3-5E68-4371-B756-F42D314CA67E}"/>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9270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June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0830r0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June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2022-06-02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June 2,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a:t>
            </a:r>
            <a:r>
              <a:rPr lang="en-US" sz="16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Are any new submissions planned? </a:t>
            </a: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Do we want to cancel next week’s meeting (June 9)?</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Continue review requirements from Requirements document, 21-1848/r8, and straw poll to determine requirements with broad agreement (See following slides).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Goal for today is to continue walking through proposed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008547660"/>
              </p:ext>
            </p:extLst>
          </p:nvPr>
        </p:nvGraphicFramePr>
        <p:xfrm>
          <a:off x="623637" y="3099343"/>
          <a:ext cx="7896006" cy="2590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GB" sz="1400" b="1" i="0" u="none" strike="noStrike" cap="none" spc="0" baseline="0" dirty="0">
                          <a:solidFill>
                            <a:schemeClr val="tx1"/>
                          </a:solidFill>
                          <a:effectLst/>
                          <a:uFillTx/>
                          <a:latin typeface="+mn-lt"/>
                          <a:ea typeface="+mn-ea"/>
                          <a:cs typeface="+mn-cs"/>
                          <a:sym typeface="Helvetica"/>
                        </a:rPr>
                        <a:t>Approved</a:t>
                      </a:r>
                      <a:r>
                        <a:rPr lang="en-GB" sz="1400" b="0" i="0" u="none" strike="noStrike" cap="none" spc="0" baseline="0" dirty="0">
                          <a:solidFill>
                            <a:schemeClr val="tx1"/>
                          </a:solidFill>
                          <a:effectLst/>
                          <a:uFillTx/>
                          <a:latin typeface="+mn-lt"/>
                          <a:ea typeface="+mn-ea"/>
                          <a:cs typeface="+mn-cs"/>
                          <a:sym typeface="Helvetica"/>
                        </a:rPr>
                        <a:t> (Motion #13, 13 May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1709815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5800" y="1339273"/>
            <a:ext cx="7771680" cy="4755887"/>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001648130"/>
              </p:ext>
            </p:extLst>
          </p:nvPr>
        </p:nvGraphicFramePr>
        <p:xfrm>
          <a:off x="509336" y="2146781"/>
          <a:ext cx="8329862" cy="4319902"/>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16539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541859">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#13, 13 May 2022)</a:t>
                      </a:r>
                      <a:endParaRPr lang="en-US" sz="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581891">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554182">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b="1" kern="1200" dirty="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Needs further discussion 4/21/2022</a:t>
                      </a:r>
                    </a:p>
                  </a:txBody>
                  <a:tcPr marL="68580" marR="68580" marT="0" marB="0"/>
                </a:tc>
                <a:extLst>
                  <a:ext uri="{0D108BD9-81ED-4DB2-BD59-A6C34878D82A}">
                    <a16:rowId xmlns:a16="http://schemas.microsoft.com/office/drawing/2014/main" val="429492032"/>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(10 March 2022; SP Y15, N7, A14)</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 (tracks with R3)</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3445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9780037"/>
                  </a:ext>
                </a:extLst>
              </a:tr>
              <a:tr h="52339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117234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498870050"/>
              </p:ext>
            </p:extLst>
          </p:nvPr>
        </p:nvGraphicFramePr>
        <p:xfrm>
          <a:off x="509337" y="2361460"/>
          <a:ext cx="7896006" cy="380942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15807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126463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600">
                          <a:solidFill>
                            <a:srgbClr val="000000"/>
                          </a:solidFill>
                          <a:effectLst/>
                          <a:latin typeface="Times New Roman" panose="02020603050405020304" pitchFamily="18" charset="0"/>
                          <a:ea typeface="Times New Roman" panose="02020603050405020304" pitchFamily="18" charset="0"/>
                        </a:rPr>
                        <a:t>26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a:t>
                      </a:r>
                      <a:r>
                        <a:rPr lang="en-US" sz="1200" kern="1200" dirty="0">
                          <a:solidFill>
                            <a:srgbClr val="000000"/>
                          </a:solidFill>
                          <a:effectLst/>
                          <a:highlight>
                            <a:srgbClr val="FFFF00"/>
                          </a:highlight>
                          <a:latin typeface="Times New Roman" panose="02020603050405020304" pitchFamily="18" charset="0"/>
                          <a:ea typeface="MS Gothic" panose="020B0609070205080204" pitchFamily="49" charset="-128"/>
                        </a:rPr>
                        <a:t>have the frame body</a:t>
                      </a:r>
                      <a:r>
                        <a:rPr lang="en-US" sz="1200" kern="1200" dirty="0">
                          <a:solidFill>
                            <a:srgbClr val="000000"/>
                          </a:solidFill>
                          <a:effectLst/>
                          <a:latin typeface="Times New Roman" panose="02020603050405020304" pitchFamily="18" charset="0"/>
                          <a:ea typeface="MS Gothic" panose="020B0609070205080204" pitchFamily="49" charset="-128"/>
                        </a:rPr>
                        <a:t> encrypted </a:t>
                      </a:r>
                      <a:r>
                        <a:rPr lang="en-US" sz="1200" kern="1200" dirty="0">
                          <a:solidFill>
                            <a:srgbClr val="000000"/>
                          </a:solidFill>
                          <a:effectLst/>
                          <a:highlight>
                            <a:srgbClr val="FFFF00"/>
                          </a:highlight>
                          <a:latin typeface="Times New Roman" panose="02020603050405020304" pitchFamily="18" charset="0"/>
                          <a:ea typeface="MS Gothic" panose="020B0609070205080204" pitchFamily="49" charset="-128"/>
                        </a:rPr>
                        <a:t>post association</a:t>
                      </a:r>
                      <a:r>
                        <a:rPr lang="en-US" sz="1200" kern="1200" dirty="0">
                          <a:solidFill>
                            <a:srgbClr val="000000"/>
                          </a:solidFill>
                          <a:effectLst/>
                          <a:latin typeface="Times New Roman" panose="02020603050405020304" pitchFamily="18" charset="0"/>
                          <a:ea typeface="MS Gothic" panose="020B0609070205080204" pitchFamily="49" charset="-128"/>
                        </a:rPr>
                        <a:t>. </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(should have a list of affected frames? Protected frames assumed to be optional. Can there be protected versions of frames defined?)</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Alternate text suggestion: 11bi shall define a protected version of unicast management frames between CPE AP and CPE Client post association. (list of the frames are TBD)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May 26,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110655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sngStrike"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reset the Scrambler Seed when its MAC address is changed in Associate STA State 4, without any loss of connection.</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MS Gothic" panose="020B0609070205080204" pitchFamily="49" charset="-128"/>
                        </a:rPr>
                        <a:t>(9)-</a:t>
                      </a: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I3, 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Subsumed within req. 9. already motioned.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a:t>
                      </a:r>
                      <a:r>
                        <a:rPr lang="en-US" sz="1000" b="1" kern="1200" dirty="0">
                          <a:solidFill>
                            <a:srgbClr val="000000"/>
                          </a:solidFill>
                          <a:effectLst/>
                          <a:latin typeface="Times New Roman" panose="02020603050405020304" pitchFamily="18" charset="0"/>
                          <a:ea typeface="MS Gothic" panose="020B0609070205080204" pitchFamily="49" charset="-128"/>
                        </a:rPr>
                        <a:t>separate</a:t>
                      </a:r>
                      <a:r>
                        <a:rPr lang="en-US" sz="1000" kern="1200" dirty="0">
                          <a:solidFill>
                            <a:srgbClr val="000000"/>
                          </a:solidFill>
                          <a:effectLst/>
                          <a:latin typeface="Times New Roman" panose="02020603050405020304" pitchFamily="18" charset="0"/>
                          <a:ea typeface="MS Gothic" panose="020B0609070205080204" pitchFamily="49" charset="-128"/>
                        </a:rPr>
                        <a:t> MAC addresses for ongoing sensing measurements </a:t>
                      </a:r>
                      <a:r>
                        <a:rPr lang="en-US" sz="1000" b="1" kern="1200" dirty="0">
                          <a:solidFill>
                            <a:srgbClr val="000000"/>
                          </a:solidFill>
                          <a:effectLst/>
                          <a:latin typeface="Times New Roman" panose="02020603050405020304" pitchFamily="18" charset="0"/>
                          <a:ea typeface="MS Gothic" panose="020B0609070205080204" pitchFamily="49" charset="-128"/>
                        </a:rPr>
                        <a:t>versus</a:t>
                      </a:r>
                      <a:r>
                        <a:rPr lang="en-US" sz="1000" kern="1200" dirty="0">
                          <a:solidFill>
                            <a:srgbClr val="000000"/>
                          </a:solidFill>
                          <a:effectLst/>
                          <a:latin typeface="Times New Roman" panose="02020603050405020304" pitchFamily="18" charset="0"/>
                          <a:ea typeface="MS Gothic" panose="020B0609070205080204" pitchFamily="49" charset="-128"/>
                        </a:rPr>
                        <a:t> data transmissions. (</a:t>
                      </a:r>
                      <a:r>
                        <a:rPr lang="en-US" sz="1000" kern="1200" dirty="0" err="1">
                          <a:solidFill>
                            <a:srgbClr val="000000"/>
                          </a:solidFill>
                          <a:effectLst/>
                          <a:latin typeface="Times New Roman" panose="02020603050405020304" pitchFamily="18" charset="0"/>
                          <a:ea typeface="MS Gothic" panose="020B0609070205080204" pitchFamily="49" charset="-128"/>
                        </a:rPr>
                        <a:t>TGbf</a:t>
                      </a:r>
                      <a:r>
                        <a:rPr lang="en-US" sz="1000" kern="1200" dirty="0">
                          <a:solidFill>
                            <a:srgbClr val="000000"/>
                          </a:solidFill>
                          <a:effectLst/>
                          <a:latin typeface="Times New Roman" panose="02020603050405020304" pitchFamily="18" charset="0"/>
                          <a:ea typeface="MS Gothic" panose="020B0609070205080204" pitchFamily="49" charset="-128"/>
                        </a:rPr>
                        <a:t> sensing, </a:t>
                      </a:r>
                      <a:r>
                        <a:rPr lang="en-US" sz="1000" kern="1200" dirty="0" err="1">
                          <a:solidFill>
                            <a:srgbClr val="000000"/>
                          </a:solidFill>
                          <a:effectLst/>
                          <a:latin typeface="Times New Roman" panose="02020603050405020304" pitchFamily="18" charset="0"/>
                          <a:ea typeface="MS Gothic" panose="020B0609070205080204" pitchFamily="49" charset="-128"/>
                        </a:rPr>
                        <a:t>TGaz</a:t>
                      </a:r>
                      <a:r>
                        <a:rPr lang="en-US" sz="1000" kern="1200" dirty="0">
                          <a:solidFill>
                            <a:srgbClr val="000000"/>
                          </a:solidFill>
                          <a:effectLst/>
                          <a:latin typeface="Times New Roman" panose="02020603050405020304" pitchFamily="18" charset="0"/>
                          <a:ea typeface="MS Gothic" panose="020B0609070205080204" pitchFamily="49" charset="-128"/>
                        </a:rPr>
                        <a:t> location determination)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79564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June/July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738657" y="1743175"/>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53076390"/>
              </p:ext>
            </p:extLst>
          </p:nvPr>
        </p:nvGraphicFramePr>
        <p:xfrm>
          <a:off x="509337" y="2099831"/>
          <a:ext cx="7896006" cy="4258504"/>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AP to transmit only encrypted management frames, for example beacons, discovery frames, etc.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BPE APs to randomize Beacon transmission times. (mobile AP)</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Client and BPE AP to fast active and passive scan available PBE APs in the channel.</a:t>
                      </a:r>
                      <a:endPar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new RNR element to include obfuscated BPE AP identifiers for out-of-the-band discovery of the BPE AP. </a:t>
                      </a:r>
                      <a:endPar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BPE-F-111bi shall define a mechanism for BPE APs and BPE Clients to use different MAC addresses for ongoing sensing measurements and data transmissions.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I2, I6, I7, I8</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Postponed for now.</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1484886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23637" y="1751762"/>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590768582"/>
              </p:ext>
            </p:extLst>
          </p:nvPr>
        </p:nvGraphicFramePr>
        <p:xfrm>
          <a:off x="568752" y="2296931"/>
          <a:ext cx="7896006" cy="4166937"/>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3619416">
                  <a:extLst>
                    <a:ext uri="{9D8B030D-6E8A-4147-A177-3AD203B41FA5}">
                      <a16:colId xmlns:a16="http://schemas.microsoft.com/office/drawing/2014/main" val="3238484367"/>
                    </a:ext>
                  </a:extLst>
                </a:gridCol>
                <a:gridCol w="417251">
                  <a:extLst>
                    <a:ext uri="{9D8B030D-6E8A-4147-A177-3AD203B41FA5}">
                      <a16:colId xmlns:a16="http://schemas.microsoft.com/office/drawing/2014/main" val="293639291"/>
                    </a:ext>
                  </a:extLst>
                </a:gridCol>
                <a:gridCol w="621437">
                  <a:extLst>
                    <a:ext uri="{9D8B030D-6E8A-4147-A177-3AD203B41FA5}">
                      <a16:colId xmlns:a16="http://schemas.microsoft.com/office/drawing/2014/main" val="3298458658"/>
                    </a:ext>
                  </a:extLst>
                </a:gridCol>
                <a:gridCol w="286294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800" b="1" kern="1200" dirty="0">
                          <a:solidFill>
                            <a:srgbClr val="000000"/>
                          </a:solidFill>
                          <a:effectLst/>
                          <a:latin typeface="Times New Roman" panose="02020603050405020304" pitchFamily="18" charset="0"/>
                          <a:ea typeface="MS Gothic" panose="020B0609070205080204" pitchFamily="49" charset="-128"/>
                        </a:rPr>
                        <a:t>to change 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when reassociating from a CPE AP to another CPE AP within the same ESS.</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Note: may consider APs outside of ESS in other discussions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a:t>
                      </a:r>
                      <a:r>
                        <a:rPr lang="en-US" sz="800" kern="1200" dirty="0">
                          <a:solidFill>
                            <a:srgbClr val="000000"/>
                          </a:solidFill>
                          <a:effectLst/>
                          <a:latin typeface="Times New Roman" panose="02020603050405020304" pitchFamily="18" charset="0"/>
                          <a:ea typeface="MS Gothic" panose="020B0609070205080204" pitchFamily="49" charset="-128"/>
                        </a:rPr>
                        <a:t> </a:t>
                      </a:r>
                      <a:r>
                        <a:rPr lang="en-US" sz="8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800" kern="1200" dirty="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Reworded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transmitted PN</a:t>
                      </a:r>
                      <a:r>
                        <a:rPr lang="en-US" sz="8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CPE Client’s AID </a:t>
                      </a:r>
                      <a:r>
                        <a:rPr lang="en-US" sz="800" kern="1200" dirty="0">
                          <a:solidFill>
                            <a:srgbClr val="000000"/>
                          </a:solidFill>
                          <a:effectLst/>
                          <a:latin typeface="Times New Roman" panose="02020603050405020304" pitchFamily="18" charset="0"/>
                          <a:ea typeface="Times New Roman" panose="02020603050405020304" pitchFamily="18" charset="0"/>
                        </a:rPr>
                        <a:t>to an uncorrelated new value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875076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873930877"/>
              </p:ext>
            </p:extLst>
          </p:nvPr>
        </p:nvGraphicFramePr>
        <p:xfrm>
          <a:off x="400727" y="2311328"/>
          <a:ext cx="7896006" cy="4419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503233">
                  <a:extLst>
                    <a:ext uri="{9D8B030D-6E8A-4147-A177-3AD203B41FA5}">
                      <a16:colId xmlns:a16="http://schemas.microsoft.com/office/drawing/2014/main" val="3238484367"/>
                    </a:ext>
                  </a:extLst>
                </a:gridCol>
                <a:gridCol w="546931">
                  <a:extLst>
                    <a:ext uri="{9D8B030D-6E8A-4147-A177-3AD203B41FA5}">
                      <a16:colId xmlns:a16="http://schemas.microsoft.com/office/drawing/2014/main" val="293639291"/>
                    </a:ext>
                  </a:extLst>
                </a:gridCol>
                <a:gridCol w="717847">
                  <a:extLst>
                    <a:ext uri="{9D8B030D-6E8A-4147-A177-3AD203B41FA5}">
                      <a16:colId xmlns:a16="http://schemas.microsoft.com/office/drawing/2014/main" val="3298458658"/>
                    </a:ext>
                  </a:extLst>
                </a:gridCol>
                <a:gridCol w="175304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t>
                      </a:r>
                      <a:r>
                        <a:rPr lang="en-US" sz="1000" b="1" kern="1200" dirty="0">
                          <a:solidFill>
                            <a:srgbClr val="000000"/>
                          </a:solidFill>
                          <a:effectLst/>
                          <a:latin typeface="Times New Roman" panose="02020603050405020304" pitchFamily="18" charset="0"/>
                          <a:ea typeface="Times New Roman" panose="02020603050405020304" pitchFamily="18" charset="0"/>
                        </a:rPr>
                        <a:t>a 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that is used  by the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and can be different for different ESS.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dirty="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(10 March 2022)  </a:t>
                      </a:r>
                      <a:r>
                        <a:rPr lang="en-US" sz="1000" strike="sngStrike" dirty="0">
                          <a:solidFill>
                            <a:srgbClr val="000000"/>
                          </a:solidFill>
                          <a:effectLst/>
                          <a:latin typeface="Times New Roman" panose="02020603050405020304" pitchFamily="18" charset="0"/>
                          <a:ea typeface="Times New Roman" panose="02020603050405020304" pitchFamily="18" charset="0"/>
                        </a:rPr>
                        <a:t>To be motioned –agreed by unanimous consent 5/11/2022  </a:t>
                      </a: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carry the </a:t>
                      </a:r>
                      <a:r>
                        <a:rPr lang="en-US" sz="1000" b="1" kern="1200" dirty="0">
                          <a:solidFill>
                            <a:srgbClr val="000000"/>
                          </a:solidFill>
                          <a:effectLst/>
                          <a:latin typeface="Times New Roman" panose="02020603050405020304" pitchFamily="18" charset="0"/>
                          <a:ea typeface="Times New Roman" panose="02020603050405020304" pitchFamily="18" charset="0"/>
                        </a:rPr>
                        <a:t>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of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in </a:t>
                      </a:r>
                      <a:r>
                        <a:rPr lang="en-US" sz="1000" b="1" kern="1200" dirty="0">
                          <a:solidFill>
                            <a:srgbClr val="000000"/>
                          </a:solidFill>
                          <a:effectLst/>
                          <a:latin typeface="Times New Roman" panose="02020603050405020304" pitchFamily="18" charset="0"/>
                          <a:ea typeface="Times New Roman" panose="02020603050405020304" pitchFamily="18" charset="0"/>
                        </a:rPr>
                        <a:t>protected</a:t>
                      </a:r>
                      <a:r>
                        <a:rPr lang="en-US" sz="1000" kern="1200" dirty="0">
                          <a:solidFill>
                            <a:srgbClr val="000000"/>
                          </a:solidFill>
                          <a:effectLst/>
                          <a:latin typeface="Times New Roman" panose="02020603050405020304" pitchFamily="18" charset="0"/>
                          <a:ea typeface="Times New Roman" panose="02020603050405020304" pitchFamily="18" charset="0"/>
                        </a:rPr>
                        <a:t> (Re)Association Request frame</a:t>
                      </a:r>
                      <a:r>
                        <a:rPr lang="en-US" sz="1000" kern="1200" dirty="0">
                          <a:solidFill>
                            <a:srgbClr val="000000"/>
                          </a:solidFill>
                          <a:effectLst/>
                          <a:latin typeface="Times New Roman" panose="02020603050405020304" pitchFamily="18" charset="0"/>
                          <a:ea typeface="MS Gothic" panose="020B0609070205080204" pitchFamily="49" charset="-128"/>
                        </a:rPr>
                        <a:t>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- 11bi shall define a mechanism to carry the private MAC address of a 11bi non-AP STA or a 11bi non-AP MLD for the DS in a protected management frame from the 11bi non-AP STA to a 11bi AP or from the 11bi non-AP MLD to a 11bi AP MLD.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 (related to R6)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716298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24743155"/>
              </p:ext>
            </p:extLst>
          </p:nvPr>
        </p:nvGraphicFramePr>
        <p:xfrm>
          <a:off x="509337" y="2995066"/>
          <a:ext cx="7896006" cy="2438400"/>
        </p:xfrm>
        <a:graphic>
          <a:graphicData uri="http://schemas.openxmlformats.org/drawingml/2006/table">
            <a:tbl>
              <a:tblPr firstRow="1" firstCol="1" bandRow="1">
                <a:tableStyleId>{5940675A-B579-460E-94D1-54222C63F5DA}</a:tableStyleId>
              </a:tblPr>
              <a:tblGrid>
                <a:gridCol w="388130">
                  <a:extLst>
                    <a:ext uri="{9D8B030D-6E8A-4147-A177-3AD203B41FA5}">
                      <a16:colId xmlns:a16="http://schemas.microsoft.com/office/drawing/2014/main" val="2573783961"/>
                    </a:ext>
                  </a:extLst>
                </a:gridCol>
                <a:gridCol w="4491279">
                  <a:extLst>
                    <a:ext uri="{9D8B030D-6E8A-4147-A177-3AD203B41FA5}">
                      <a16:colId xmlns:a16="http://schemas.microsoft.com/office/drawing/2014/main" val="3238484367"/>
                    </a:ext>
                  </a:extLst>
                </a:gridCol>
                <a:gridCol w="594804">
                  <a:extLst>
                    <a:ext uri="{9D8B030D-6E8A-4147-A177-3AD203B41FA5}">
                      <a16:colId xmlns:a16="http://schemas.microsoft.com/office/drawing/2014/main" val="293639291"/>
                    </a:ext>
                  </a:extLst>
                </a:gridCol>
                <a:gridCol w="692458">
                  <a:extLst>
                    <a:ext uri="{9D8B030D-6E8A-4147-A177-3AD203B41FA5}">
                      <a16:colId xmlns:a16="http://schemas.microsoft.com/office/drawing/2014/main" val="3298458658"/>
                    </a:ext>
                  </a:extLst>
                </a:gridCol>
                <a:gridCol w="172933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Requirement</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7534">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200" b="0" i="0" u="none" strike="noStrike" cap="none" spc="0" baseline="0" dirty="0">
                        <a:solidFill>
                          <a:schemeClr val="tx1"/>
                        </a:solidFill>
                        <a:effectLst/>
                        <a:uFillTx/>
                        <a:latin typeface="+mn-lt"/>
                        <a:ea typeface="+mn-ea"/>
                        <a:cs typeface="+mn-cs"/>
                        <a:sym typeface="Helvetica"/>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b="0" i="0" u="none" strike="noStrike" cap="none" spc="0" baseline="0" dirty="0">
                          <a:solidFill>
                            <a:schemeClr val="tx1"/>
                          </a:solidFill>
                          <a:effectLst/>
                          <a:uFillTx/>
                          <a:latin typeface="+mn-lt"/>
                          <a:ea typeface="+mn-ea"/>
                          <a:cs typeface="+mn-cs"/>
                          <a:sym typeface="Helvetica"/>
                        </a:rPr>
                        <a:t>11bi shall define or reuse a mechanism for CPE Clients and CPE APs to protect the SA/DA values from exposure OTA to 3rd parties.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 5/12/2022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#14, 13 May 2022)</a:t>
                      </a:r>
                      <a:endParaRPr lang="en-US" sz="6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strike="sngStrike" kern="1200" dirty="0">
                          <a:solidFill>
                            <a:srgbClr val="000000"/>
                          </a:solidFill>
                          <a:effectLst/>
                          <a:latin typeface="Times New Roman" panose="02020603050405020304" pitchFamily="18" charset="0"/>
                          <a:ea typeface="MS Gothic" panose="020B0609070205080204" pitchFamily="49" charset="-128"/>
                        </a:rPr>
                        <a:t>11bi shall define or reuse a mechanism for CPE Clients and CPE APs to transmit and receive other </a:t>
                      </a:r>
                      <a:r>
                        <a:rPr lang="en-US" sz="1100" strike="sngStrike"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indicated </a:t>
                      </a:r>
                      <a:r>
                        <a:rPr lang="en-US" sz="1100" strike="sngStrike" kern="1200" dirty="0">
                          <a:solidFill>
                            <a:srgbClr val="000000"/>
                          </a:solidFill>
                          <a:effectLst/>
                          <a:latin typeface="Times New Roman" panose="02020603050405020304" pitchFamily="18" charset="0"/>
                          <a:ea typeface="MS Gothic" panose="020B0609070205080204" pitchFamily="49" charset="-128"/>
                        </a:rPr>
                        <a:t>in the SA or DA fields (if present) in protected form on both the downlink and uplink.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Covered in 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Subsumed into 13 May 13,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2006485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545045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164982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33663" y="1751762"/>
            <a:ext cx="7771680" cy="4114080"/>
          </a:xfrm>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311052123"/>
              </p:ext>
            </p:extLst>
          </p:nvPr>
        </p:nvGraphicFramePr>
        <p:xfrm>
          <a:off x="509337" y="2372510"/>
          <a:ext cx="7896006" cy="348379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43847">
                  <a:extLst>
                    <a:ext uri="{9D8B030D-6E8A-4147-A177-3AD203B41FA5}">
                      <a16:colId xmlns:a16="http://schemas.microsoft.com/office/drawing/2014/main" val="3238484367"/>
                    </a:ext>
                  </a:extLst>
                </a:gridCol>
                <a:gridCol w="483577">
                  <a:extLst>
                    <a:ext uri="{9D8B030D-6E8A-4147-A177-3AD203B41FA5}">
                      <a16:colId xmlns:a16="http://schemas.microsoft.com/office/drawing/2014/main" val="293639291"/>
                    </a:ext>
                  </a:extLst>
                </a:gridCol>
                <a:gridCol w="773723">
                  <a:extLst>
                    <a:ext uri="{9D8B030D-6E8A-4147-A177-3AD203B41FA5}">
                      <a16:colId xmlns:a16="http://schemas.microsoft.com/office/drawing/2014/main" val="3298458658"/>
                    </a:ext>
                  </a:extLst>
                </a:gridCol>
                <a:gridCol w="181990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dirty="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kern="1200" dirty="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(details TBD) the transmitted TID on downlink and uplink in Associate STA State 4, without any loss of connection </a:t>
                      </a:r>
                      <a:r>
                        <a:rPr lang="en-US" sz="1000" u="none" kern="1200" dirty="0">
                          <a:solidFill>
                            <a:srgbClr val="000000"/>
                          </a:solidFill>
                          <a:effectLst/>
                          <a:latin typeface="Times New Roman" panose="02020603050405020304" pitchFamily="18" charset="0"/>
                          <a:ea typeface="Times New Roman" panose="02020603050405020304" pitchFamily="18" charset="0"/>
                        </a:rPr>
                        <a:t>when the OTA MAC address of the CPE Client is changed</a:t>
                      </a:r>
                      <a:r>
                        <a:rPr lang="en-US" sz="1000" u="none" kern="1200" dirty="0">
                          <a:solidFill>
                            <a:srgbClr val="000000"/>
                          </a:solidFill>
                          <a:effectLst/>
                          <a:latin typeface="Times New Roman" panose="02020603050405020304" pitchFamily="18" charset="0"/>
                          <a:ea typeface="MS Gothic" panose="020B0609070205080204" pitchFamily="49" charset="-128"/>
                        </a:rPr>
                        <a:t>.</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u="none"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I7</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#14,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a:t>
                      </a:r>
                      <a:r>
                        <a:rPr lang="en-US" sz="1400" strike="noStrike" kern="1200" dirty="0">
                          <a:solidFill>
                            <a:srgbClr val="000000"/>
                          </a:solidFill>
                          <a:effectLst/>
                          <a:latin typeface="Times New Roman" panose="02020603050405020304" pitchFamily="18" charset="0"/>
                          <a:ea typeface="MS Gothic" panose="020B0609070205080204" pitchFamily="49" charset="-128"/>
                        </a:rPr>
                        <a:t>encrypt/</a:t>
                      </a:r>
                      <a:r>
                        <a:rPr lang="en-US" sz="1400" u="none" kern="1200" dirty="0">
                          <a:solidFill>
                            <a:srgbClr val="000000"/>
                          </a:solidFill>
                          <a:effectLst/>
                          <a:latin typeface="Times New Roman" panose="02020603050405020304" pitchFamily="18" charset="0"/>
                          <a:ea typeface="MS Gothic" panose="020B0609070205080204" pitchFamily="49" charset="-128"/>
                        </a:rPr>
                        <a:t>obfuscate (details TBD) </a:t>
                      </a:r>
                      <a:r>
                        <a:rPr lang="en-US" sz="1400" kern="1200" dirty="0">
                          <a:solidFill>
                            <a:srgbClr val="000000"/>
                          </a:solidFill>
                          <a:effectLst/>
                          <a:latin typeface="Times New Roman" panose="02020603050405020304" pitchFamily="18" charset="0"/>
                          <a:ea typeface="MS Gothic" panose="020B0609070205080204" pitchFamily="49" charset="-128"/>
                        </a:rPr>
                        <a:t>power save related MAC Header fields (PM, EOSP, MD).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2374518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363342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endParaRPr lang="en-US" sz="1400" b="0" dirty="0"/>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endParaRPr lang="en-US" sz="1400" dirty="0"/>
          </a:p>
          <a:p>
            <a:pPr marL="457200" indent="-457200">
              <a:buFont typeface="Arial" panose="020B0604020202020204" pitchFamily="34" charset="0"/>
              <a:buChar char="•"/>
            </a:pPr>
            <a:r>
              <a:rPr lang="en-US" sz="1400" dirty="0"/>
              <a:t>R42 and R43 relate to I8 as well as other issues</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June/July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May 26,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(16 participants)</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Update made to Requirements document, 21-1848/r8, to reflect the changes made during discussions and subsequent motions during May Interim session.</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Are any new submissions planned? </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Continue review requirements from Requirements document, 21-1848/r8, and straw poll to determine requirements with broad agreement (See following slides).</a:t>
            </a:r>
          </a:p>
          <a:p>
            <a:pPr marL="1257300" lvl="2" indent="-34290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Goal for today is to continue walking through proposed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65000"/>
                </a:schemeClr>
              </a:solidFill>
            </a:endParaRPr>
          </a:p>
          <a:p>
            <a:endParaRPr lang="en-US" dirty="0">
              <a:solidFill>
                <a:schemeClr val="bg1">
                  <a:lumMod val="65000"/>
                </a:schemeClr>
              </a:solidFill>
            </a:endParaRPr>
          </a:p>
          <a:p>
            <a:endParaRPr lang="en-US" dirty="0">
              <a:solidFill>
                <a:schemeClr val="bg1">
                  <a:lumMod val="65000"/>
                </a:schemeClr>
              </a:solidFill>
            </a:endParaRPr>
          </a:p>
        </p:txBody>
      </p:sp>
    </p:spTree>
    <p:extLst>
      <p:ext uri="{BB962C8B-B14F-4D97-AF65-F5344CB8AC3E}">
        <p14:creationId xmlns:p14="http://schemas.microsoft.com/office/powerpoint/2010/main" val="2087034036"/>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June 2,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12960</TotalTime>
  <Words>5703</Words>
  <Application>Microsoft Office PowerPoint</Application>
  <PresentationFormat>On-screen Show (4:3)</PresentationFormat>
  <Paragraphs>745</Paragraphs>
  <Slides>33</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June 2,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TGbi Agenda – May 26,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193</cp:revision>
  <dcterms:modified xsi:type="dcterms:W3CDTF">2022-06-01T14:14:42Z</dcterms:modified>
</cp:coreProperties>
</file>