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8"/>
  </p:notesMasterIdLst>
  <p:handoutMasterIdLst>
    <p:handoutMasterId r:id="rId19"/>
  </p:handoutMasterIdLst>
  <p:sldIdLst>
    <p:sldId id="256" r:id="rId7"/>
    <p:sldId id="299" r:id="rId8"/>
    <p:sldId id="290" r:id="rId9"/>
    <p:sldId id="261" r:id="rId10"/>
    <p:sldId id="260" r:id="rId11"/>
    <p:sldId id="279" r:id="rId12"/>
    <p:sldId id="301" r:id="rId13"/>
    <p:sldId id="302" r:id="rId14"/>
    <p:sldId id="280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372" autoAdjust="0"/>
  </p:normalViewPr>
  <p:slideViewPr>
    <p:cSldViewPr snapToGrid="0">
      <p:cViewPr varScale="1">
        <p:scale>
          <a:sx n="58" d="100"/>
          <a:sy n="58" d="100"/>
        </p:scale>
        <p:origin x="110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6/20/2022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802.11-22/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818r4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2022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iew.officeapps.live.com/op/view.aspx?src=https%3A%2F%2Fmentor.ieee.org%2F802.11%2Fdcn%2F21%2F11-21-0332-37-00bh-issues-tracking.docx&amp;wdOrigin=BROWSELI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4D3B-E505-4E52-9DAE-4EF659798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569" y="1271111"/>
            <a:ext cx="10363200" cy="1470025"/>
          </a:xfrm>
        </p:spPr>
        <p:txBody>
          <a:bodyPr>
            <a:normAutofit/>
          </a:bodyPr>
          <a:lstStyle/>
          <a:p>
            <a:r>
              <a:rPr lang="en-US" altLang="zh-CN" dirty="0"/>
              <a:t>Rule-based Random MAC-Identification proposal</a:t>
            </a:r>
            <a:br>
              <a:rPr lang="en-US" altLang="zh-CN" dirty="0"/>
            </a:br>
            <a:r>
              <a:rPr lang="en-US" altLang="zh-CN" dirty="0"/>
              <a:t>(RRCM)</a:t>
            </a:r>
            <a:endParaRPr lang="zh-CN" altLang="en-US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E1CB9557-F8FE-4C22-8FCC-12A8CC1D4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532291"/>
              </p:ext>
            </p:extLst>
          </p:nvPr>
        </p:nvGraphicFramePr>
        <p:xfrm>
          <a:off x="715963" y="3063875"/>
          <a:ext cx="9936162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Document" r:id="rId3" imgW="10208786" imgH="2741040" progId="Word.Document.8">
                  <p:embed/>
                </p:oleObj>
              </mc:Choice>
              <mc:Fallback>
                <p:oleObj name="Document" r:id="rId3" imgW="10208786" imgH="274104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3462FF60-BA9E-4F40-9645-C29A4E1446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3063875"/>
                        <a:ext cx="9936162" cy="2657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>
            <a:extLst>
              <a:ext uri="{FF2B5EF4-FFF2-40B4-BE49-F238E27FC236}">
                <a16:creationId xmlns:a16="http://schemas.microsoft.com/office/drawing/2014/main" id="{AE271681-1B80-44D7-8FA8-EAD53131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78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6498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97" y="1702704"/>
            <a:ext cx="11479694" cy="5547657"/>
          </a:xfrm>
        </p:spPr>
        <p:txBody>
          <a:bodyPr/>
          <a:lstStyle/>
          <a:p>
            <a:r>
              <a:rPr lang="en-US" altLang="zh-CN" dirty="0"/>
              <a:t>[1] 802.11bh draft 0.2</a:t>
            </a:r>
          </a:p>
          <a:p>
            <a:r>
              <a:rPr lang="en-US" altLang="zh-CN" dirty="0"/>
              <a:t>[2]11-22-0296-08-00bh-tgbh-proposals.pptx</a:t>
            </a:r>
          </a:p>
          <a:p>
            <a:r>
              <a:rPr lang="en-US" altLang="zh-CN" dirty="0"/>
              <a:t>[3] 11-21-0332-37-00bh-issues-tracking.docx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853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814A-7670-4EBB-8F4E-D8D15314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6565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4F9FD-4488-4863-902C-7A5DB5FF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E32CD-F977-44D4-8D7D-159A2C7D5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This Document focuses on a specific solution (v3) presented in 22/818r3.</a:t>
            </a:r>
          </a:p>
          <a:p>
            <a:endParaRPr lang="en-US" altLang="zh-CN" u="sng" dirty="0"/>
          </a:p>
          <a:p>
            <a:r>
              <a:rPr lang="en-US" altLang="zh-CN" sz="2400" u="sng" dirty="0"/>
              <a:t>R</a:t>
            </a:r>
            <a:r>
              <a:rPr lang="en-US" altLang="zh-CN" sz="2400" dirty="0"/>
              <a:t>ule-based </a:t>
            </a:r>
            <a:r>
              <a:rPr lang="en-US" altLang="zh-CN" sz="2400" u="sng" dirty="0"/>
              <a:t>R</a:t>
            </a:r>
            <a:r>
              <a:rPr lang="en-US" altLang="zh-CN" sz="2400" dirty="0"/>
              <a:t>andom and </a:t>
            </a:r>
            <a:r>
              <a:rPr lang="en-US" altLang="zh-CN" sz="2400" u="sng" dirty="0"/>
              <a:t>C</a:t>
            </a:r>
            <a:r>
              <a:rPr lang="en-US" altLang="zh-CN" sz="2400" dirty="0"/>
              <a:t>hanging </a:t>
            </a:r>
            <a:r>
              <a:rPr lang="en-US" altLang="zh-CN" sz="2400" u="sng" dirty="0"/>
              <a:t>M</a:t>
            </a:r>
            <a:r>
              <a:rPr lang="en-US" altLang="zh-CN" sz="2400" dirty="0"/>
              <a:t>AC Address (RRCM)</a:t>
            </a:r>
          </a:p>
          <a:p>
            <a:pPr lvl="1"/>
            <a:r>
              <a:rPr lang="en-US" altLang="zh-CN" dirty="0"/>
              <a:t>A privacy enhancement mechanism for non-AP STA and AP to generate one or more Random Mac Addresses (RMA) for use by non-AP STA to prevent non-AP STA from being tracked (by third parties) and still allow the non-AP STA to be identified by the AP in subsequent message exchanges. “Rule-based” implies that the non-AP STA and AP apply the same procedures for generating RMA or RMA(s) locally at their sides.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endParaRPr lang="en-US" altLang="zh-CN" sz="2400" dirty="0"/>
          </a:p>
          <a:p>
            <a:pPr marL="0" indent="0">
              <a:buNone/>
            </a:pPr>
            <a:br>
              <a:rPr lang="en-US" altLang="zh-CN" sz="2400" dirty="0"/>
            </a:br>
            <a:endParaRPr lang="en-US" altLang="zh-CN" sz="2000" dirty="0"/>
          </a:p>
          <a:p>
            <a:endParaRPr lang="en-US" altLang="zh-CN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7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4F9FD-4488-4863-902C-7A5DB5FF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E32CD-F977-44D4-8D7D-159A2C7D5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400" dirty="0"/>
              <a:t>Conventional 802.11 standards are designed in a way that each STA uses its own fixed unencrypted MAC address.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This causes a privacy concern such as allowing others to track STAs based on their MAC address.</a:t>
            </a:r>
          </a:p>
          <a:p>
            <a:r>
              <a:rPr lang="en-US" altLang="zh-CN" sz="2400" dirty="0"/>
              <a:t>To reduce this privacy risk, using MAC randomization (STAs using random MAC address) became a common technique.</a:t>
            </a:r>
          </a:p>
          <a:p>
            <a:r>
              <a:rPr lang="en-US" altLang="zh-CN" sz="2400" dirty="0"/>
              <a:t>Within this context, 11bh focuses on the identification issue on the STA with Random Mac Address (RMA), and several use cases are defined in </a:t>
            </a:r>
            <a:r>
              <a:rPr lang="en-US" altLang="zh-CN" sz="2400" dirty="0">
                <a:hlinkClick r:id="rId2"/>
              </a:rPr>
              <a:t>332r37</a:t>
            </a:r>
            <a:r>
              <a:rPr lang="en-US" altLang="zh-CN" sz="2400" dirty="0"/>
              <a:t>:</a:t>
            </a:r>
          </a:p>
          <a:p>
            <a:pPr lvl="1"/>
            <a:r>
              <a:rPr lang="en-US" altLang="zh-CN" sz="2000" dirty="0"/>
              <a:t>The STA uses a MAC address in the first-time association, and connects to AP. </a:t>
            </a:r>
          </a:p>
          <a:p>
            <a:pPr lvl="1"/>
            <a:r>
              <a:rPr lang="en-US" altLang="zh-CN" sz="2000" dirty="0"/>
              <a:t>After a while, STA disassociates and wants to connect to the AP with a new MAC address (RMA).</a:t>
            </a:r>
          </a:p>
          <a:p>
            <a:pPr lvl="1"/>
            <a:r>
              <a:rPr lang="en-US" altLang="zh-CN" sz="2000" dirty="0"/>
              <a:t>In this scenario, how can AP identify the STA with its new MAC address (RMA) privately?</a:t>
            </a:r>
          </a:p>
          <a:p>
            <a:endParaRPr lang="en-US" altLang="zh-CN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03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562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Background-2</a:t>
            </a:r>
            <a:endParaRPr lang="zh-CN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20CD-9E18-4A2A-A48C-D7CE4F8E4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49" y="1905918"/>
            <a:ext cx="11479694" cy="4804617"/>
          </a:xfrm>
        </p:spPr>
        <p:txBody>
          <a:bodyPr>
            <a:normAutofit/>
          </a:bodyPr>
          <a:lstStyle/>
          <a:p>
            <a:r>
              <a:rPr lang="en-US" altLang="zh-CN" sz="2400" b="0" dirty="0"/>
              <a:t>802.11bh D0.2 provides a device ID solution, </a:t>
            </a:r>
            <a:r>
              <a:rPr lang="en-US" altLang="zh-CN" b="0" dirty="0"/>
              <a:t>which covers</a:t>
            </a:r>
            <a:r>
              <a:rPr lang="en-US" altLang="zh-CN" sz="2400" b="0" dirty="0"/>
              <a:t> use cases that the identification happening after association.</a:t>
            </a:r>
          </a:p>
          <a:p>
            <a:pPr marL="0" indent="0">
              <a:buNone/>
            </a:pPr>
            <a:r>
              <a:rPr lang="en-US" altLang="zh-CN" sz="2400" b="0" dirty="0">
                <a:sym typeface="Wingdings" panose="05000000000000000000" pitchFamily="2" charset="2"/>
              </a:rPr>
              <a:t>the identification based on probing (pre-association &amp; post-association) is not addressed.</a:t>
            </a:r>
          </a:p>
          <a:p>
            <a:pPr marL="0" indent="0">
              <a:buNone/>
            </a:pPr>
            <a:r>
              <a:rPr lang="en-US" altLang="zh-CN" sz="2400" b="0" dirty="0">
                <a:sym typeface="Wingdings" panose="05000000000000000000" pitchFamily="2" charset="2"/>
              </a:rPr>
              <a:t>the identification on authentication/(re)association is not addressed.</a:t>
            </a:r>
            <a:endParaRPr lang="en-US" altLang="zh-CN" sz="2400" b="0" dirty="0"/>
          </a:p>
          <a:p>
            <a:endParaRPr lang="en-US" altLang="zh-CN" sz="2400" dirty="0"/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29253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78" y="455937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Motivation</a:t>
            </a:r>
            <a:endParaRPr lang="zh-CN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20CD-9E18-4A2A-A48C-D7CE4F8E4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53" y="1189822"/>
            <a:ext cx="11479694" cy="5212241"/>
          </a:xfrm>
        </p:spPr>
        <p:txBody>
          <a:bodyPr>
            <a:normAutofit/>
          </a:bodyPr>
          <a:lstStyle/>
          <a:p>
            <a:r>
              <a:rPr lang="en-US" altLang="zh-CN" dirty="0"/>
              <a:t>W</a:t>
            </a:r>
            <a:r>
              <a:rPr lang="en-US" altLang="zh-CN" sz="2400" dirty="0"/>
              <a:t>e propose a “rule-based” mechanism to identify a STA with its random MAC address. </a:t>
            </a:r>
          </a:p>
          <a:p>
            <a:r>
              <a:rPr lang="en-US" altLang="zh-CN" dirty="0"/>
              <a:t>Basic Idea,</a:t>
            </a:r>
          </a:p>
          <a:p>
            <a:pPr lvl="1"/>
            <a:r>
              <a:rPr lang="en-US" altLang="zh-CN" dirty="0"/>
              <a:t>STA and AP generate one or more RMA(s) locally at their sides using,</a:t>
            </a:r>
          </a:p>
          <a:p>
            <a:pPr lvl="2"/>
            <a:r>
              <a:rPr lang="en-US" altLang="zh-CN" dirty="0"/>
              <a:t>Key (RMA key) – locally generated private key</a:t>
            </a:r>
          </a:p>
          <a:p>
            <a:pPr lvl="2"/>
            <a:r>
              <a:rPr lang="en-US" altLang="zh-CN" dirty="0"/>
              <a:t>Seed – exchanged between two sides to feed into RMA generation formula</a:t>
            </a:r>
          </a:p>
          <a:p>
            <a:pPr lvl="2"/>
            <a:r>
              <a:rPr lang="en-US" altLang="zh-CN" dirty="0"/>
              <a:t>Counter – exchanged between two sides to make sure both sides generate the same number of RMA(s)</a:t>
            </a:r>
          </a:p>
          <a:p>
            <a:pPr lvl="1"/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STA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generated</a:t>
            </a:r>
            <a:r>
              <a:rPr lang="zh-CN" altLang="en-US" dirty="0"/>
              <a:t> </a:t>
            </a:r>
            <a:r>
              <a:rPr lang="en-US" altLang="zh-CN" dirty="0"/>
              <a:t>RMA(s)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next</a:t>
            </a:r>
            <a:r>
              <a:rPr lang="zh-CN" altLang="en-US" dirty="0"/>
              <a:t> </a:t>
            </a:r>
            <a:r>
              <a:rPr lang="en-US" altLang="zh-CN" dirty="0"/>
              <a:t>association.</a:t>
            </a:r>
            <a:r>
              <a:rPr lang="zh-CN" altLang="en-US" dirty="0"/>
              <a:t> </a:t>
            </a:r>
            <a:r>
              <a:rPr lang="en-US" altLang="zh-CN" dirty="0"/>
              <a:t>Since</a:t>
            </a:r>
            <a:r>
              <a:rPr lang="zh-CN" altLang="en-US" dirty="0"/>
              <a:t> </a:t>
            </a:r>
            <a:r>
              <a:rPr lang="en-US" altLang="zh-CN" dirty="0"/>
              <a:t>AP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generates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same</a:t>
            </a:r>
            <a:r>
              <a:rPr lang="zh-CN" altLang="en-US" dirty="0"/>
              <a:t> </a:t>
            </a:r>
            <a:r>
              <a:rPr lang="en-US" altLang="zh-CN" dirty="0"/>
              <a:t>RMA(s), it will identify the STA.</a:t>
            </a:r>
          </a:p>
          <a:p>
            <a:pPr lvl="1"/>
            <a:r>
              <a:rPr lang="en-US" altLang="zh-CN" dirty="0"/>
              <a:t>If STA generates a single RMA -&gt; STA can use it in all message exchanges</a:t>
            </a:r>
            <a:br>
              <a:rPr lang="en-US" altLang="zh-CN" dirty="0"/>
            </a:br>
            <a:r>
              <a:rPr lang="en-US" altLang="zh-CN" dirty="0"/>
              <a:t>If STA generates multiple RMA(s) -&gt; STA can use them in different message exchanges (e.g. RMA1 in probe request frame, RMA2 in other frames). </a:t>
            </a:r>
          </a:p>
        </p:txBody>
      </p:sp>
    </p:spTree>
    <p:extLst>
      <p:ext uri="{BB962C8B-B14F-4D97-AF65-F5344CB8AC3E}">
        <p14:creationId xmlns:p14="http://schemas.microsoft.com/office/powerpoint/2010/main" val="324624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913" y="354456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RRCM Procedure</a:t>
            </a:r>
            <a:endParaRPr lang="zh-CN" altLang="en-US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7274"/>
            <a:ext cx="12089081" cy="638301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CN" sz="2000" dirty="0"/>
              <a:t>In current Association,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CN" dirty="0"/>
              <a:t>STA and AP generate the same</a:t>
            </a:r>
            <a:r>
              <a:rPr lang="en-US" altLang="zh-CN" b="1" dirty="0"/>
              <a:t> key (RMA Key, i.e. RMAK) </a:t>
            </a:r>
            <a:r>
              <a:rPr lang="en-US" altLang="zh-CN" u="sng" dirty="0"/>
              <a:t>locally</a:t>
            </a:r>
            <a:r>
              <a:rPr lang="en-US" altLang="zh-CN" b="1" dirty="0"/>
              <a:t> </a:t>
            </a:r>
            <a:r>
              <a:rPr lang="en-US" altLang="zh-CN" dirty="0"/>
              <a:t>based on KDK (RMAK is not shared).</a:t>
            </a:r>
          </a:p>
          <a:p>
            <a:pPr marL="457200" lvl="1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b="1" dirty="0"/>
              <a:t>RMAK</a:t>
            </a:r>
            <a:r>
              <a:rPr lang="en-US" altLang="zh-CN" dirty="0"/>
              <a:t> = KDF-Hash-256(KDK, "RMA Key", Min(</a:t>
            </a:r>
            <a:r>
              <a:rPr lang="en-US" altLang="zh-CN" dirty="0" err="1"/>
              <a:t>ANonce</a:t>
            </a:r>
            <a:r>
              <a:rPr lang="en-US" altLang="zh-CN" dirty="0"/>
              <a:t>, </a:t>
            </a:r>
            <a:r>
              <a:rPr lang="en-US" altLang="zh-CN" dirty="0" err="1"/>
              <a:t>SNonce</a:t>
            </a:r>
            <a:r>
              <a:rPr lang="en-US" altLang="zh-CN" dirty="0"/>
              <a:t>) || Max(</a:t>
            </a:r>
            <a:r>
              <a:rPr lang="en-US" altLang="zh-CN" dirty="0" err="1"/>
              <a:t>ANonce</a:t>
            </a:r>
            <a:r>
              <a:rPr lang="en-US" altLang="zh-CN" dirty="0"/>
              <a:t>, </a:t>
            </a:r>
            <a:r>
              <a:rPr lang="en-US" altLang="zh-CN" dirty="0" err="1"/>
              <a:t>SNonce</a:t>
            </a:r>
            <a:r>
              <a:rPr lang="en-US" altLang="zh-CN" dirty="0"/>
              <a:t>)</a:t>
            </a:r>
          </a:p>
          <a:p>
            <a:pPr lvl="2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This will output 256 bits RMAK.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CN" dirty="0"/>
              <a:t>STA behavior:</a:t>
            </a:r>
          </a:p>
          <a:p>
            <a:pPr lvl="2" indent="-28575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altLang="zh-CN" sz="2000" dirty="0"/>
              <a:t>STA generates one or more RMA(s) locally –decided by STA- based on:</a:t>
            </a:r>
          </a:p>
          <a:p>
            <a:pPr marL="800100" lvl="2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000" b="1" dirty="0" err="1"/>
              <a:t>RMAn</a:t>
            </a:r>
            <a:r>
              <a:rPr lang="en-US" altLang="zh-CN" sz="2000" dirty="0"/>
              <a:t> = KDF-Hash-48(RMAK, "Next RMAs", seed || n),</a:t>
            </a:r>
          </a:p>
          <a:p>
            <a:pPr marL="8001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000" dirty="0"/>
              <a:t>seed is 128- bit random string</a:t>
            </a:r>
            <a:br>
              <a:rPr lang="en-US" altLang="zh-CN" sz="2000" dirty="0"/>
            </a:br>
            <a:r>
              <a:rPr lang="en-US" altLang="zh-CN" sz="2000" dirty="0"/>
              <a:t>n is initialized with 1 and incremented by 1 until n is equal to Counter, which is the number of generated RMA(s). As an example, Counter = 3 -&gt; n=1 :: RMA1, n=2 :: RMA2, n=3 :: RMA3.</a:t>
            </a:r>
          </a:p>
          <a:p>
            <a:pPr lvl="2" indent="-28575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altLang="zh-CN" sz="2000" dirty="0"/>
              <a:t>STA sends {Seed, Counter} to AP in encrypted 4-way HS Msg2 (except RRCM IE in Assoc Req for FILS)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CN" dirty="0"/>
              <a:t>AP behavior: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US" altLang="zh-CN" sz="2000" dirty="0"/>
              <a:t>AP checks {Counter} to determine how many RMAs it should generate. Then it uses {Seed, Counter} to generate the same RMA(s) that STA generated.</a:t>
            </a:r>
          </a:p>
          <a:p>
            <a:pPr marL="857250" lvl="2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000" b="1" dirty="0" err="1"/>
              <a:t>RMAn</a:t>
            </a:r>
            <a:r>
              <a:rPr lang="en-US" altLang="zh-CN" sz="2000" dirty="0"/>
              <a:t> = KDF-Hash-48(RMAK, "Next RMAs", seed || n),</a:t>
            </a:r>
          </a:p>
          <a:p>
            <a:pPr marL="857250" lvl="2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171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913" y="354456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RRCM Procedure</a:t>
            </a:r>
            <a:endParaRPr lang="zh-CN" altLang="en-US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7274"/>
            <a:ext cx="12089081" cy="638301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CN" sz="2000" dirty="0"/>
              <a:t>In next Association,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CN" dirty="0"/>
              <a:t>STA uses the generated RMA(s) freely. As an example,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endParaRPr lang="en-US" altLang="zh-CN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zh-CN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zh-CN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CN" dirty="0"/>
              <a:t>STA re-generates {Seed, Counter} and sends them to AP </a:t>
            </a:r>
            <a:r>
              <a:rPr lang="en-US" altLang="zh-CN" sz="2000" dirty="0"/>
              <a:t>in encrypted 4-way HS Msg2 (except RRCM IE in Assoc Req for FILS).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CN" sz="2000" dirty="0"/>
              <a:t>AP and STA generates new RMA(s) for future use (next association). </a:t>
            </a:r>
          </a:p>
          <a:p>
            <a:pPr marL="5715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zh-CN" sz="1800" b="0" dirty="0"/>
          </a:p>
          <a:p>
            <a:pPr marL="5715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1800" dirty="0"/>
              <a:t>Note: </a:t>
            </a:r>
            <a:r>
              <a:rPr lang="en-US" altLang="zh-CN" sz="1800" b="0" dirty="0"/>
              <a:t>Normally, PTK is partitioned into KCK, KEK, TK. However, when WUR is negotiated, The PTK is partitioned into KCK, KEK, TK, and </a:t>
            </a:r>
            <a:r>
              <a:rPr lang="en-US" altLang="zh-CN" sz="1800" b="0" u="sng" dirty="0"/>
              <a:t>a KDK</a:t>
            </a:r>
            <a:r>
              <a:rPr lang="en-US" altLang="zh-CN" sz="1800" b="0" dirty="0"/>
              <a:t>. Similarly, when RRCM is negotiated, The PTK is partitioned into KCK, KEK, TK, and a KDK. KDK is used to derive RMAK.</a:t>
            </a:r>
            <a:endParaRPr lang="zh-CN" altLang="en-US" sz="1800" b="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94DF09-8944-42CD-B51C-804A10150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432171"/>
              </p:ext>
            </p:extLst>
          </p:nvPr>
        </p:nvGraphicFramePr>
        <p:xfrm>
          <a:off x="1008655" y="1899308"/>
          <a:ext cx="980011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0058">
                  <a:extLst>
                    <a:ext uri="{9D8B030D-6E8A-4147-A177-3AD203B41FA5}">
                      <a16:colId xmlns:a16="http://schemas.microsoft.com/office/drawing/2014/main" val="763441265"/>
                    </a:ext>
                  </a:extLst>
                </a:gridCol>
                <a:gridCol w="4900058">
                  <a:extLst>
                    <a:ext uri="{9D8B030D-6E8A-4147-A177-3AD203B41FA5}">
                      <a16:colId xmlns:a16="http://schemas.microsoft.com/office/drawing/2014/main" val="26351505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Implementation 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Implementation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433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RMA1 for Probe Req (unicast or broadcast)</a:t>
                      </a:r>
                      <a:br>
                        <a:rPr lang="en-US" altLang="zh-CN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RMA2 for Auth/Assoc/4-way HS/Data Connection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RMA1 for Probe Req (unicast or broadcast) for 3 hours</a:t>
                      </a:r>
                      <a:br>
                        <a:rPr lang="en-US" altLang="zh-CN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RMA2 for Probe Req (unicast or broadcast) for  another 3 hours</a:t>
                      </a:r>
                      <a:br>
                        <a:rPr lang="en-US" altLang="zh-CN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RMA3 for Auth/Assoc/4-way HS/Data Connection.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78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14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913" y="354456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RRCM Procedure</a:t>
            </a:r>
            <a:endParaRPr lang="zh-CN" altLang="en-US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7274"/>
            <a:ext cx="12089081" cy="638301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CN" sz="2000" dirty="0"/>
              <a:t>RRCM KDE in 4-way HS (scenarios other than FILS)</a:t>
            </a:r>
          </a:p>
          <a:p>
            <a:pPr marL="1200150" lvl="3" indent="0">
              <a:lnSpc>
                <a:spcPct val="120000"/>
              </a:lnSpc>
              <a:spcBef>
                <a:spcPts val="1200"/>
              </a:spcBef>
              <a:buNone/>
            </a:pPr>
            <a:endParaRPr lang="en-US" altLang="zh-CN" sz="2000" dirty="0"/>
          </a:p>
          <a:p>
            <a:pPr marL="1200150" lvl="3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dirty="0"/>
              <a:t>Octets 		  16		     2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zh-CN" sz="2000" dirty="0"/>
              <a:t>RRCM IE in Association Request (for FILS)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endParaRPr lang="en-US" altLang="zh-CN" sz="2000" dirty="0"/>
          </a:p>
          <a:p>
            <a:pPr marL="1200150" lvl="3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1200" dirty="0"/>
              <a:t>	</a:t>
            </a:r>
          </a:p>
          <a:p>
            <a:pPr marL="1200150" lvl="3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dirty="0"/>
              <a:t>Octets 		1		1	        1 		    16		 2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endParaRPr lang="en-US" altLang="zh-CN" sz="200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B30A6115-EAF6-4BB6-87E2-E2533082F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049684"/>
              </p:ext>
            </p:extLst>
          </p:nvPr>
        </p:nvGraphicFramePr>
        <p:xfrm>
          <a:off x="2001348" y="1619183"/>
          <a:ext cx="4043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596">
                  <a:extLst>
                    <a:ext uri="{9D8B030D-6E8A-4147-A177-3AD203B41FA5}">
                      <a16:colId xmlns:a16="http://schemas.microsoft.com/office/drawing/2014/main" val="3511117501"/>
                    </a:ext>
                  </a:extLst>
                </a:gridCol>
                <a:gridCol w="2021596">
                  <a:extLst>
                    <a:ext uri="{9D8B030D-6E8A-4147-A177-3AD203B41FA5}">
                      <a16:colId xmlns:a16="http://schemas.microsoft.com/office/drawing/2014/main" val="1563097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Seed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Counter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8331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3729832-9822-4487-8CFF-0C5F8D825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752147"/>
              </p:ext>
            </p:extLst>
          </p:nvPr>
        </p:nvGraphicFramePr>
        <p:xfrm>
          <a:off x="1980540" y="3241203"/>
          <a:ext cx="8128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46607635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204623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721887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917222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89441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Element ID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Length</a:t>
                      </a:r>
                      <a:endParaRPr lang="zh-CN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Element ID Extension</a:t>
                      </a:r>
                      <a:endParaRPr lang="zh-CN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Seed</a:t>
                      </a:r>
                      <a:endParaRPr lang="zh-CN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Counter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56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12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42" y="445691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RRCM Procedure</a:t>
            </a:r>
            <a:endParaRPr lang="zh-CN" altLang="en-US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389" y="1108371"/>
            <a:ext cx="11479694" cy="5547657"/>
          </a:xfrm>
        </p:spPr>
        <p:txBody>
          <a:bodyPr/>
          <a:lstStyle/>
          <a:p>
            <a:r>
              <a:rPr lang="en-US" altLang="zh-CN" dirty="0"/>
              <a:t>Example Diagram (two RMAs generation)</a:t>
            </a: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 </a:t>
            </a:r>
            <a:endParaRPr lang="zh-CN" altLang="en-US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070F8A4-49A9-4675-BBE9-387455C0CE3A}"/>
              </a:ext>
            </a:extLst>
          </p:cNvPr>
          <p:cNvGrpSpPr/>
          <p:nvPr/>
        </p:nvGrpSpPr>
        <p:grpSpPr>
          <a:xfrm>
            <a:off x="3478551" y="1739034"/>
            <a:ext cx="1280640" cy="756887"/>
            <a:chOff x="122631" y="5109932"/>
            <a:chExt cx="1280640" cy="756887"/>
          </a:xfrm>
        </p:grpSpPr>
        <p:pic>
          <p:nvPicPr>
            <p:cNvPr id="55" name="Graphic 54" descr="Smart Phone">
              <a:extLst>
                <a:ext uri="{FF2B5EF4-FFF2-40B4-BE49-F238E27FC236}">
                  <a16:creationId xmlns:a16="http://schemas.microsoft.com/office/drawing/2014/main" id="{6E8535F0-923D-4528-998A-92103FB361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2925" y="5109932"/>
              <a:ext cx="531124" cy="500371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C6D6EB6-3FFF-4CD0-B2A2-A7C0992F5381}"/>
                </a:ext>
              </a:extLst>
            </p:cNvPr>
            <p:cNvSpPr txBox="1"/>
            <p:nvPr/>
          </p:nvSpPr>
          <p:spPr>
            <a:xfrm>
              <a:off x="122631" y="5528265"/>
              <a:ext cx="1280640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altLang="zh-CN" sz="1600" dirty="0">
                  <a:latin typeface="Calibri"/>
                  <a:ea typeface="宋体"/>
                  <a:cs typeface="Calibri"/>
                </a:rPr>
                <a:t>STA1</a:t>
              </a:r>
              <a:endParaRPr lang="zh-CN" altLang="en-US" sz="1400" dirty="0">
                <a:ea typeface="宋体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98513CC-64D7-4D6F-BC24-869931453ACD}"/>
              </a:ext>
            </a:extLst>
          </p:cNvPr>
          <p:cNvGrpSpPr/>
          <p:nvPr/>
        </p:nvGrpSpPr>
        <p:grpSpPr>
          <a:xfrm>
            <a:off x="7631988" y="1491662"/>
            <a:ext cx="822932" cy="970840"/>
            <a:chOff x="2095315" y="2425369"/>
            <a:chExt cx="914400" cy="1099066"/>
          </a:xfrm>
        </p:grpSpPr>
        <p:pic>
          <p:nvPicPr>
            <p:cNvPr id="58" name="Graphic 57" descr="Wireless router">
              <a:extLst>
                <a:ext uri="{FF2B5EF4-FFF2-40B4-BE49-F238E27FC236}">
                  <a16:creationId xmlns:a16="http://schemas.microsoft.com/office/drawing/2014/main" id="{E9ECE210-FCE5-4784-BAC8-BD14D2FC51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95315" y="2425369"/>
              <a:ext cx="914400" cy="914400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361F2C6-E852-46D3-BA7E-F914F3E31F73}"/>
                </a:ext>
              </a:extLst>
            </p:cNvPr>
            <p:cNvSpPr txBox="1"/>
            <p:nvPr/>
          </p:nvSpPr>
          <p:spPr>
            <a:xfrm>
              <a:off x="2243893" y="3155103"/>
              <a:ext cx="717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>
                  <a:latin typeface="Calibri" panose="020F0502020204030204" pitchFamily="34" charset="0"/>
                  <a:cs typeface="Calibri" panose="020F0502020204030204" pitchFamily="34" charset="0"/>
                </a:rPr>
                <a:t>AP</a:t>
              </a:r>
              <a:endParaRPr lang="zh-CN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C46C0CB7-D600-4E96-A720-27C023293A2C}"/>
              </a:ext>
            </a:extLst>
          </p:cNvPr>
          <p:cNvSpPr txBox="1"/>
          <p:nvPr/>
        </p:nvSpPr>
        <p:spPr>
          <a:xfrm>
            <a:off x="4678947" y="1971966"/>
            <a:ext cx="3060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Prob/Auth/Ass Req/Resp - MAC1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C582F124-BC37-4C2A-BEA8-242F2ECA0E54}"/>
              </a:ext>
            </a:extLst>
          </p:cNvPr>
          <p:cNvCxnSpPr>
            <a:cxnSpLocks/>
          </p:cNvCxnSpPr>
          <p:nvPr/>
        </p:nvCxnSpPr>
        <p:spPr>
          <a:xfrm>
            <a:off x="4510806" y="2363048"/>
            <a:ext cx="3161112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011FDCBC-5218-4E55-83EC-06B14F10BD02}"/>
              </a:ext>
            </a:extLst>
          </p:cNvPr>
          <p:cNvSpPr txBox="1"/>
          <p:nvPr/>
        </p:nvSpPr>
        <p:spPr>
          <a:xfrm>
            <a:off x="4319177" y="2592967"/>
            <a:ext cx="361353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zh-CN" sz="1600" dirty="0">
                <a:latin typeface="Calibri"/>
                <a:ea typeface="宋体"/>
                <a:cs typeface="Calibri"/>
              </a:rPr>
              <a:t>4-way Handshake – MAC1 </a:t>
            </a:r>
            <a:br>
              <a:rPr lang="en-US" altLang="zh-CN" sz="1600" dirty="0">
                <a:latin typeface="Calibri"/>
                <a:ea typeface="宋体"/>
                <a:cs typeface="Calibri"/>
              </a:rPr>
            </a:br>
            <a:r>
              <a:rPr lang="en-US" altLang="zh-CN" sz="1600" dirty="0">
                <a:latin typeface="Calibri"/>
                <a:ea typeface="宋体"/>
                <a:cs typeface="Calibri"/>
              </a:rPr>
              <a:t>(</a:t>
            </a:r>
            <a:r>
              <a:rPr lang="en-US" altLang="zh-CN" sz="1600" b="1" dirty="0">
                <a:solidFill>
                  <a:srgbClr val="0070C0"/>
                </a:solidFill>
                <a:latin typeface="Calibri"/>
                <a:ea typeface="宋体"/>
                <a:cs typeface="Calibri"/>
              </a:rPr>
              <a:t>{seed, counter}  </a:t>
            </a:r>
            <a:r>
              <a:rPr lang="en-US" altLang="zh-CN" sz="1600" dirty="0">
                <a:solidFill>
                  <a:srgbClr val="0070C0"/>
                </a:solidFill>
                <a:latin typeface="Calibri"/>
                <a:ea typeface="宋体"/>
                <a:cs typeface="Calibri"/>
              </a:rPr>
              <a:t>sent in encrypted Msg2 from STA to AP</a:t>
            </a:r>
            <a:r>
              <a:rPr lang="en-US" altLang="zh-CN" sz="1600" dirty="0">
                <a:latin typeface="Calibri"/>
                <a:ea typeface="宋体"/>
                <a:cs typeface="Calibri"/>
              </a:rPr>
              <a:t>) </a:t>
            </a:r>
            <a:endParaRPr lang="en-US" altLang="zh-CN" sz="1600" b="1" dirty="0">
              <a:latin typeface="Calibri"/>
              <a:ea typeface="宋体"/>
              <a:cs typeface="Calibri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AA5D074-08EA-40CB-B20A-76BEC91DBCA6}"/>
              </a:ext>
            </a:extLst>
          </p:cNvPr>
          <p:cNvSpPr txBox="1"/>
          <p:nvPr/>
        </p:nvSpPr>
        <p:spPr>
          <a:xfrm>
            <a:off x="2781517" y="2401767"/>
            <a:ext cx="1387116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PTK</a:t>
            </a:r>
            <a:r>
              <a:rPr lang="en-US" sz="1600" b="1" dirty="0">
                <a:solidFill>
                  <a:srgbClr val="0070C0"/>
                </a:solidFill>
              </a:rPr>
              <a:t>::RMAK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2002F67-C2DE-4C2E-9D0D-6EBBCC2DC292}"/>
              </a:ext>
            </a:extLst>
          </p:cNvPr>
          <p:cNvSpPr txBox="1"/>
          <p:nvPr/>
        </p:nvSpPr>
        <p:spPr>
          <a:xfrm>
            <a:off x="8411389" y="2239405"/>
            <a:ext cx="1396332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PTK</a:t>
            </a:r>
            <a:r>
              <a:rPr lang="en-US" sz="1600" b="1" dirty="0">
                <a:solidFill>
                  <a:srgbClr val="0070C0"/>
                </a:solidFill>
              </a:rPr>
              <a:t>::RMAK</a:t>
            </a:r>
            <a:endParaRPr lang="en-US" sz="1600" b="1" dirty="0">
              <a:solidFill>
                <a:srgbClr val="0070C0"/>
              </a:solidFill>
              <a:cs typeface="Calibri"/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25E0F21-5A9A-46DA-A837-1AD2D19E189E}"/>
              </a:ext>
            </a:extLst>
          </p:cNvPr>
          <p:cNvCxnSpPr>
            <a:cxnSpLocks/>
          </p:cNvCxnSpPr>
          <p:nvPr/>
        </p:nvCxnSpPr>
        <p:spPr>
          <a:xfrm>
            <a:off x="4581589" y="3397123"/>
            <a:ext cx="3161112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FC393E2-99C7-4779-998D-85740976A5CF}"/>
              </a:ext>
            </a:extLst>
          </p:cNvPr>
          <p:cNvCxnSpPr>
            <a:cxnSpLocks/>
          </p:cNvCxnSpPr>
          <p:nvPr/>
        </p:nvCxnSpPr>
        <p:spPr>
          <a:xfrm>
            <a:off x="4563528" y="3841874"/>
            <a:ext cx="3161112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8DFB4E8C-0DF6-4403-A8A1-4539B7352008}"/>
              </a:ext>
            </a:extLst>
          </p:cNvPr>
          <p:cNvSpPr txBox="1"/>
          <p:nvPr/>
        </p:nvSpPr>
        <p:spPr>
          <a:xfrm>
            <a:off x="4871947" y="3430656"/>
            <a:ext cx="2286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Data Connection – MAC1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96B80E15-D332-471F-9D72-FB5441F3715F}"/>
              </a:ext>
            </a:extLst>
          </p:cNvPr>
          <p:cNvCxnSpPr>
            <a:cxnSpLocks/>
          </p:cNvCxnSpPr>
          <p:nvPr/>
        </p:nvCxnSpPr>
        <p:spPr>
          <a:xfrm>
            <a:off x="4510806" y="4166033"/>
            <a:ext cx="3161112" cy="0"/>
          </a:xfrm>
          <a:prstGeom prst="straightConnector1">
            <a:avLst/>
          </a:prstGeom>
          <a:ln w="9525" cap="flat" cmpd="sng" algn="ctr">
            <a:solidFill>
              <a:srgbClr val="FF0000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AA10DB48-BA58-4905-BD34-F1FF9DB7951E}"/>
              </a:ext>
            </a:extLst>
          </p:cNvPr>
          <p:cNvSpPr txBox="1"/>
          <p:nvPr/>
        </p:nvSpPr>
        <p:spPr>
          <a:xfrm>
            <a:off x="5296166" y="3827479"/>
            <a:ext cx="2286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Disconnect</a:t>
            </a:r>
            <a:endParaRPr lang="zh-CN" altLang="en-US" sz="16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8C5E91F-BA23-47F5-B8C3-B42E8892EFF9}"/>
              </a:ext>
            </a:extLst>
          </p:cNvPr>
          <p:cNvCxnSpPr>
            <a:cxnSpLocks/>
          </p:cNvCxnSpPr>
          <p:nvPr/>
        </p:nvCxnSpPr>
        <p:spPr>
          <a:xfrm>
            <a:off x="4078573" y="4830382"/>
            <a:ext cx="421982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C0E7E4A0-C617-4B49-8386-D714376DE871}"/>
              </a:ext>
            </a:extLst>
          </p:cNvPr>
          <p:cNvSpPr txBox="1"/>
          <p:nvPr/>
        </p:nvSpPr>
        <p:spPr>
          <a:xfrm>
            <a:off x="3872035" y="4792690"/>
            <a:ext cx="3852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Prob – RMA1,   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Auth/Ass Req/Resp – RMA2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C767097B-9069-433F-BB9B-CADFD886CAB4}"/>
              </a:ext>
            </a:extLst>
          </p:cNvPr>
          <p:cNvCxnSpPr>
            <a:cxnSpLocks/>
          </p:cNvCxnSpPr>
          <p:nvPr/>
        </p:nvCxnSpPr>
        <p:spPr>
          <a:xfrm>
            <a:off x="4512496" y="5149689"/>
            <a:ext cx="3161112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59DED393-6432-4F12-8CF3-B577E44BA753}"/>
              </a:ext>
            </a:extLst>
          </p:cNvPr>
          <p:cNvSpPr txBox="1"/>
          <p:nvPr/>
        </p:nvSpPr>
        <p:spPr>
          <a:xfrm>
            <a:off x="4201079" y="5115383"/>
            <a:ext cx="354823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zh-CN" sz="1600" dirty="0">
                <a:latin typeface="Calibri"/>
                <a:ea typeface="宋体"/>
                <a:cs typeface="Calibri"/>
              </a:rPr>
              <a:t>4-way Handshake – RMA2 </a:t>
            </a:r>
            <a:br>
              <a:rPr lang="en-US" altLang="zh-CN" sz="1600" dirty="0">
                <a:latin typeface="Calibri"/>
                <a:ea typeface="宋体"/>
                <a:cs typeface="Calibri"/>
              </a:rPr>
            </a:br>
            <a:r>
              <a:rPr lang="en-US" altLang="zh-CN" sz="1600" dirty="0">
                <a:latin typeface="Calibri"/>
                <a:ea typeface="宋体"/>
                <a:cs typeface="Calibri"/>
              </a:rPr>
              <a:t>(</a:t>
            </a:r>
            <a:r>
              <a:rPr lang="en-US" altLang="zh-CN" sz="1600" b="1" dirty="0">
                <a:solidFill>
                  <a:srgbClr val="0070C0"/>
                </a:solidFill>
                <a:latin typeface="Calibri"/>
                <a:ea typeface="宋体"/>
                <a:cs typeface="Calibri"/>
              </a:rPr>
              <a:t>{seed, counter} </a:t>
            </a:r>
            <a:r>
              <a:rPr lang="en-US" altLang="zh-CN" sz="1600" dirty="0">
                <a:solidFill>
                  <a:srgbClr val="0070C0"/>
                </a:solidFill>
                <a:latin typeface="Calibri"/>
                <a:ea typeface="宋体"/>
                <a:cs typeface="Calibri"/>
              </a:rPr>
              <a:t>sent in encrypted Msg2 from STA to AP</a:t>
            </a:r>
            <a:r>
              <a:rPr lang="en-US" altLang="zh-CN" sz="1600" dirty="0">
                <a:latin typeface="Calibri"/>
                <a:ea typeface="宋体"/>
                <a:cs typeface="Calibri"/>
              </a:rPr>
              <a:t>) </a:t>
            </a:r>
            <a:endParaRPr lang="en-US" altLang="zh-CN" sz="1600" b="1" dirty="0">
              <a:latin typeface="Calibri"/>
              <a:ea typeface="宋体"/>
              <a:cs typeface="Calibri"/>
            </a:endParaRP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FE14FC2-BDB3-4851-A8F3-01B93A8B656F}"/>
              </a:ext>
            </a:extLst>
          </p:cNvPr>
          <p:cNvCxnSpPr>
            <a:cxnSpLocks/>
          </p:cNvCxnSpPr>
          <p:nvPr/>
        </p:nvCxnSpPr>
        <p:spPr>
          <a:xfrm>
            <a:off x="4474884" y="5997920"/>
            <a:ext cx="3161112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4DC62193-B099-4B57-9BE9-57AE90FD9DF0}"/>
              </a:ext>
            </a:extLst>
          </p:cNvPr>
          <p:cNvCxnSpPr>
            <a:cxnSpLocks/>
          </p:cNvCxnSpPr>
          <p:nvPr/>
        </p:nvCxnSpPr>
        <p:spPr>
          <a:xfrm>
            <a:off x="4474884" y="6295540"/>
            <a:ext cx="3161112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E5E6E297-0220-4ABD-93F5-506C2B0E0B56}"/>
              </a:ext>
            </a:extLst>
          </p:cNvPr>
          <p:cNvSpPr txBox="1"/>
          <p:nvPr/>
        </p:nvSpPr>
        <p:spPr>
          <a:xfrm>
            <a:off x="4752382" y="5956986"/>
            <a:ext cx="2286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Data Connection – RMA2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9E59BBB-550E-40AC-B0BA-3526112CC3C5}"/>
              </a:ext>
            </a:extLst>
          </p:cNvPr>
          <p:cNvSpPr txBox="1"/>
          <p:nvPr/>
        </p:nvSpPr>
        <p:spPr>
          <a:xfrm>
            <a:off x="7856412" y="4858148"/>
            <a:ext cx="408577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cs typeface="Calibri"/>
              </a:rPr>
              <a:t>AP receives RMA1from </a:t>
            </a:r>
            <a:r>
              <a:rPr lang="en-US" sz="1600" b="1" u="sng" dirty="0">
                <a:solidFill>
                  <a:srgbClr val="0070C0"/>
                </a:solidFill>
                <a:cs typeface="Calibri"/>
              </a:rPr>
              <a:t>probe req </a:t>
            </a:r>
            <a:r>
              <a:rPr lang="en-US" sz="1600" b="1" dirty="0">
                <a:solidFill>
                  <a:srgbClr val="0070C0"/>
                </a:solidFill>
                <a:cs typeface="Calibri"/>
              </a:rPr>
              <a:t>and identifies the STA (i.e. STA1).</a:t>
            </a:r>
            <a:br>
              <a:rPr lang="en-US" sz="1600" b="1" dirty="0">
                <a:solidFill>
                  <a:srgbClr val="0070C0"/>
                </a:solidFill>
                <a:cs typeface="Calibri"/>
              </a:rPr>
            </a:br>
            <a:r>
              <a:rPr lang="en-US" sz="1600" b="1" dirty="0">
                <a:solidFill>
                  <a:srgbClr val="0070C0"/>
                </a:solidFill>
                <a:cs typeface="Calibri"/>
              </a:rPr>
              <a:t>AP also receives RMA2 from </a:t>
            </a:r>
            <a:r>
              <a:rPr lang="en-US" sz="1600" b="1" u="sng" dirty="0">
                <a:solidFill>
                  <a:srgbClr val="0070C0"/>
                </a:solidFill>
                <a:cs typeface="Calibri"/>
              </a:rPr>
              <a:t>other frames </a:t>
            </a:r>
            <a:r>
              <a:rPr lang="en-US" sz="1600" b="1" dirty="0">
                <a:solidFill>
                  <a:srgbClr val="0070C0"/>
                </a:solidFill>
                <a:cs typeface="Calibri"/>
              </a:rPr>
              <a:t>and identifies the STA (i.e. STA1)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B192C9-DC81-4B02-8446-8ECE0D0D5BE5}"/>
              </a:ext>
            </a:extLst>
          </p:cNvPr>
          <p:cNvSpPr txBox="1"/>
          <p:nvPr/>
        </p:nvSpPr>
        <p:spPr>
          <a:xfrm>
            <a:off x="7890886" y="4329765"/>
            <a:ext cx="305113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cs typeface="Calibri"/>
              </a:rPr>
              <a:t>Map </a:t>
            </a:r>
            <a:r>
              <a:rPr lang="en-US" sz="1600" dirty="0">
                <a:solidFill>
                  <a:srgbClr val="0070C0"/>
                </a:solidFill>
                <a:cs typeface="Calibri"/>
              </a:rPr>
              <a:t>RMA1, RMA2 -&gt; STA1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4134E85-1246-4D2B-92A0-7577AD9A85A3}"/>
              </a:ext>
            </a:extLst>
          </p:cNvPr>
          <p:cNvSpPr txBox="1"/>
          <p:nvPr/>
        </p:nvSpPr>
        <p:spPr>
          <a:xfrm>
            <a:off x="21630" y="2756246"/>
            <a:ext cx="4510383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zh-CN" sz="1600" b="1" dirty="0" err="1">
                <a:solidFill>
                  <a:srgbClr val="0070C0"/>
                </a:solidFill>
              </a:rPr>
              <a:t>RMAn</a:t>
            </a:r>
            <a:r>
              <a:rPr lang="en-US" altLang="zh-CN" sz="1600" b="1" dirty="0">
                <a:solidFill>
                  <a:srgbClr val="0070C0"/>
                </a:solidFill>
              </a:rPr>
              <a:t> = KDF-Hash-48(RMAK, "Next RMAs", seed || n)</a:t>
            </a:r>
            <a:br>
              <a:rPr lang="en-US" altLang="zh-CN" sz="1600" dirty="0">
                <a:solidFill>
                  <a:srgbClr val="0070C0"/>
                </a:solidFill>
              </a:rPr>
            </a:br>
            <a:r>
              <a:rPr lang="en-US" altLang="zh-CN" sz="1600" dirty="0">
                <a:solidFill>
                  <a:srgbClr val="0070C0"/>
                </a:solidFill>
              </a:rPr>
              <a:t>where n is the value of counter.</a:t>
            </a:r>
            <a:br>
              <a:rPr lang="en-US" altLang="zh-CN" sz="1600" dirty="0">
                <a:solidFill>
                  <a:srgbClr val="0070C0"/>
                </a:solidFill>
              </a:rPr>
            </a:br>
            <a:r>
              <a:rPr lang="en-US" altLang="zh-CN" sz="1600" dirty="0">
                <a:solidFill>
                  <a:srgbClr val="0070C0"/>
                </a:solidFill>
              </a:rPr>
              <a:t>[RMA1 = KDF-Hash-48(RMAK, "Next RMAs", seed || 1)</a:t>
            </a:r>
          </a:p>
          <a:p>
            <a:r>
              <a:rPr lang="en-US" altLang="zh-CN" sz="1600" dirty="0">
                <a:solidFill>
                  <a:srgbClr val="0070C0"/>
                </a:solidFill>
              </a:rPr>
              <a:t>RMA2 = KDF-Hash-48(RMAK, "Next RMAs", seed || 2)]</a:t>
            </a:r>
          </a:p>
          <a:p>
            <a:endParaRPr lang="en-US" altLang="zh-CN" sz="1600" dirty="0">
              <a:solidFill>
                <a:srgbClr val="0070C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834824A-4E43-444F-AECF-5A04D13E0DA1}"/>
              </a:ext>
            </a:extLst>
          </p:cNvPr>
          <p:cNvSpPr txBox="1"/>
          <p:nvPr/>
        </p:nvSpPr>
        <p:spPr>
          <a:xfrm>
            <a:off x="7890886" y="2550697"/>
            <a:ext cx="4510383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zh-CN" sz="1600" b="1" dirty="0" err="1">
                <a:solidFill>
                  <a:srgbClr val="0070C0"/>
                </a:solidFill>
              </a:rPr>
              <a:t>RMAn</a:t>
            </a:r>
            <a:r>
              <a:rPr lang="en-US" altLang="zh-CN" sz="1600" b="1" dirty="0">
                <a:solidFill>
                  <a:srgbClr val="0070C0"/>
                </a:solidFill>
              </a:rPr>
              <a:t> = KDF-Hash-48(RMAK, "Next RMAs", seed || n)</a:t>
            </a:r>
            <a:br>
              <a:rPr lang="en-US" altLang="zh-CN" sz="1600" dirty="0">
                <a:solidFill>
                  <a:srgbClr val="0070C0"/>
                </a:solidFill>
              </a:rPr>
            </a:br>
            <a:r>
              <a:rPr lang="en-US" altLang="zh-CN" sz="1600" dirty="0">
                <a:solidFill>
                  <a:srgbClr val="0070C0"/>
                </a:solidFill>
              </a:rPr>
              <a:t>where n (counter) and seed received from STA.</a:t>
            </a:r>
            <a:br>
              <a:rPr lang="en-US" altLang="zh-CN" sz="1600" dirty="0">
                <a:solidFill>
                  <a:srgbClr val="0070C0"/>
                </a:solidFill>
              </a:rPr>
            </a:br>
            <a:r>
              <a:rPr lang="en-US" altLang="zh-CN" sz="1600" dirty="0">
                <a:solidFill>
                  <a:srgbClr val="0070C0"/>
                </a:solidFill>
              </a:rPr>
              <a:t>[RMA1 = KDF-Hash-48(RMAK, "Next RMAs", seed || 1)</a:t>
            </a:r>
          </a:p>
          <a:p>
            <a:r>
              <a:rPr lang="en-US" altLang="zh-CN" sz="1600" dirty="0">
                <a:solidFill>
                  <a:srgbClr val="0070C0"/>
                </a:solidFill>
              </a:rPr>
              <a:t>RMA2 = KDF-Hash-48(RMAK, "Next RMAs", seed || 2)]</a:t>
            </a:r>
          </a:p>
          <a:p>
            <a:endParaRPr lang="en-US" altLang="zh-CN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4174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66485f1d-aa39-44dc-9c7d-ec1e296eeb56"/>
    <ds:schemaRef ds:uri="71c5aaf6-e6ce-465b-b873-5148d2a4c105"/>
    <ds:schemaRef ds:uri="http://purl.org/dc/terms/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12815</TotalTime>
  <Words>1225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等线</vt:lpstr>
      <vt:lpstr>Calibri</vt:lpstr>
      <vt:lpstr>Times New Roman</vt:lpstr>
      <vt:lpstr>Wingdings</vt:lpstr>
      <vt:lpstr>802-11-Submission</vt:lpstr>
      <vt:lpstr>Document</vt:lpstr>
      <vt:lpstr>Rule-based Random MAC-Identification proposal (RRCM)</vt:lpstr>
      <vt:lpstr>Abstract</vt:lpstr>
      <vt:lpstr>Background-1</vt:lpstr>
      <vt:lpstr>Background-2</vt:lpstr>
      <vt:lpstr>Motivation</vt:lpstr>
      <vt:lpstr>RRCM Procedure</vt:lpstr>
      <vt:lpstr>RRCM Procedure</vt:lpstr>
      <vt:lpstr>RRCM Procedure</vt:lpstr>
      <vt:lpstr>RRCM Procedure</vt:lpstr>
      <vt:lpstr>Reference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Mutgan, Okan (NSB - CN/Shanghai)</cp:lastModifiedBy>
  <cp:revision>173</cp:revision>
  <dcterms:created xsi:type="dcterms:W3CDTF">2020-11-25T01:30:38Z</dcterms:created>
  <dcterms:modified xsi:type="dcterms:W3CDTF">2022-06-20T14:37:23Z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