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handoutMasterIdLst>
    <p:handoutMasterId r:id="rId31"/>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753" r:id="rId16"/>
    <p:sldId id="885" r:id="rId17"/>
    <p:sldId id="935" r:id="rId18"/>
    <p:sldId id="1107" r:id="rId19"/>
    <p:sldId id="1142" r:id="rId20"/>
    <p:sldId id="1181" r:id="rId21"/>
    <p:sldId id="1241" r:id="rId22"/>
    <p:sldId id="1242" r:id="rId23"/>
    <p:sldId id="1243" r:id="rId24"/>
    <p:sldId id="1244" r:id="rId25"/>
    <p:sldId id="1245" r:id="rId26"/>
    <p:sldId id="1246" r:id="rId27"/>
    <p:sldId id="1240" r:id="rId28"/>
    <p:sldId id="1247" r:id="rId2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64" autoAdjust="0"/>
    <p:restoredTop sz="95405"/>
  </p:normalViewPr>
  <p:slideViewPr>
    <p:cSldViewPr showGuides="1">
      <p:cViewPr varScale="1">
        <p:scale>
          <a:sx n="77" d="100"/>
          <a:sy n="77" d="100"/>
        </p:scale>
        <p:origin x="92" y="8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May</a:t>
            </a:r>
            <a:r>
              <a:rPr lang="en-US" dirty="0" smtClean="0"/>
              <a:t>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/0816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730-03-00bd-p802-11bd-initial-sa-ballot-comments.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TCs</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in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Apr</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2022-5-20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507"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TCs in May and Jun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
        <p:nvSpPr>
          <p:cNvPr id="10"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a:solidFill>
                  <a:schemeClr val="bg1">
                    <a:lumMod val="85000"/>
                  </a:schemeClr>
                </a:solidFill>
                <a:cs typeface="+mn-ea"/>
                <a:sym typeface="+mn-ea"/>
              </a:rPr>
              <a:t>May 24</a:t>
            </a:r>
            <a:r>
              <a:rPr lang="en-US" altLang="zh-CN" sz="2800" baseline="30000" dirty="0">
                <a:solidFill>
                  <a:schemeClr val="bg1">
                    <a:lumMod val="85000"/>
                  </a:schemeClr>
                </a:solidFill>
                <a:cs typeface="+mn-ea"/>
                <a:sym typeface="+mn-ea"/>
              </a:rPr>
              <a:t>st</a:t>
            </a:r>
            <a:r>
              <a:rPr lang="en-US" altLang="zh-CN" sz="2800" dirty="0">
                <a:solidFill>
                  <a:schemeClr val="bg1">
                    <a:lumMod val="85000"/>
                  </a:schemeClr>
                </a:solidFill>
                <a:cs typeface="+mn-ea"/>
                <a:sym typeface="+mn-ea"/>
              </a:rPr>
              <a:t>, 2022, 	</a:t>
            </a:r>
            <a:r>
              <a:rPr lang="en-US" altLang="zh-CN" sz="2800" dirty="0" smtClean="0">
                <a:solidFill>
                  <a:schemeClr val="bg1">
                    <a:lumMod val="85000"/>
                  </a:schemeClr>
                </a:solidFill>
                <a:cs typeface="+mn-ea"/>
                <a:sym typeface="+mn-ea"/>
              </a:rPr>
              <a:t>	10:00am </a:t>
            </a:r>
            <a:r>
              <a:rPr lang="en-US" altLang="zh-CN" sz="2800" dirty="0">
                <a:solidFill>
                  <a:schemeClr val="bg1">
                    <a:lumMod val="85000"/>
                  </a:schemeClr>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a:solidFill>
                  <a:schemeClr val="bg1">
                    <a:lumMod val="85000"/>
                  </a:schemeClr>
                </a:solidFill>
                <a:cs typeface="+mn-ea"/>
                <a:sym typeface="+mn-ea"/>
              </a:rPr>
              <a:t>May 31</a:t>
            </a:r>
            <a:r>
              <a:rPr lang="en-US" altLang="zh-CN" sz="2800" baseline="30000" dirty="0">
                <a:solidFill>
                  <a:schemeClr val="bg1">
                    <a:lumMod val="85000"/>
                  </a:schemeClr>
                </a:solidFill>
                <a:cs typeface="+mn-ea"/>
                <a:sym typeface="+mn-ea"/>
              </a:rPr>
              <a:t>st</a:t>
            </a:r>
            <a:r>
              <a:rPr lang="en-US" altLang="zh-CN" sz="2800" dirty="0">
                <a:solidFill>
                  <a:schemeClr val="bg1">
                    <a:lumMod val="85000"/>
                  </a:schemeClr>
                </a:solidFill>
                <a:cs typeface="+mn-ea"/>
                <a:sym typeface="+mn-ea"/>
              </a:rPr>
              <a:t>, 2022, 	</a:t>
            </a:r>
            <a:r>
              <a:rPr lang="en-US" altLang="zh-CN" sz="2800" dirty="0" smtClean="0">
                <a:solidFill>
                  <a:schemeClr val="bg1">
                    <a:lumMod val="85000"/>
                  </a:schemeClr>
                </a:solidFill>
                <a:cs typeface="+mn-ea"/>
                <a:sym typeface="+mn-ea"/>
              </a:rPr>
              <a:t>	10:00am </a:t>
            </a:r>
            <a:r>
              <a:rPr lang="en-US" altLang="zh-CN" sz="2800" dirty="0">
                <a:solidFill>
                  <a:schemeClr val="bg1">
                    <a:lumMod val="85000"/>
                  </a:schemeClr>
                </a:solidFill>
                <a:cs typeface="+mn-ea"/>
                <a:sym typeface="+mn-ea"/>
              </a:rPr>
              <a:t>~ 11:59am, ET (</a:t>
            </a:r>
            <a:r>
              <a:rPr lang="en-US" altLang="zh-CN" sz="2800" dirty="0" smtClean="0">
                <a:solidFill>
                  <a:schemeClr val="bg1">
                    <a:lumMod val="85000"/>
                  </a:schemeClr>
                </a:solidFill>
                <a:cs typeface="+mn-ea"/>
                <a:sym typeface="+mn-ea"/>
              </a:rPr>
              <a:t>Due of CR plan)</a:t>
            </a:r>
            <a:endParaRPr lang="en-US" altLang="zh-CN" sz="2800" dirty="0">
              <a:solidFill>
                <a:schemeClr val="bg1">
                  <a:lumMod val="85000"/>
                </a:schemeClr>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a:solidFill>
                  <a:schemeClr val="bg1">
                    <a:lumMod val="85000"/>
                  </a:schemeClr>
                </a:solidFill>
                <a:cs typeface="+mn-ea"/>
                <a:sym typeface="+mn-ea"/>
              </a:rPr>
              <a:t>Jun 7</a:t>
            </a:r>
            <a:r>
              <a:rPr lang="en-US" altLang="zh-CN" sz="2800" baseline="30000" dirty="0">
                <a:solidFill>
                  <a:schemeClr val="bg1">
                    <a:lumMod val="85000"/>
                  </a:schemeClr>
                </a:solidFill>
                <a:cs typeface="+mn-ea"/>
                <a:sym typeface="+mn-ea"/>
              </a:rPr>
              <a:t>th</a:t>
            </a:r>
            <a:r>
              <a:rPr lang="en-US" altLang="zh-CN" sz="2800" dirty="0">
                <a:solidFill>
                  <a:schemeClr val="bg1">
                    <a:lumMod val="85000"/>
                  </a:schemeClr>
                </a:solidFill>
                <a:cs typeface="+mn-ea"/>
                <a:sym typeface="+mn-ea"/>
              </a:rPr>
              <a:t>, 2022, 	</a:t>
            </a:r>
            <a:r>
              <a:rPr lang="en-US" altLang="zh-CN" sz="2800" dirty="0" smtClean="0">
                <a:solidFill>
                  <a:schemeClr val="bg1">
                    <a:lumMod val="85000"/>
                  </a:schemeClr>
                </a:solidFill>
                <a:cs typeface="+mn-ea"/>
                <a:sym typeface="+mn-ea"/>
              </a:rPr>
              <a:t>		10:00am </a:t>
            </a:r>
            <a:r>
              <a:rPr lang="en-US" altLang="zh-CN" sz="2800" dirty="0">
                <a:solidFill>
                  <a:schemeClr val="bg1">
                    <a:lumMod val="85000"/>
                  </a:schemeClr>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14</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a:t>
            </a:r>
            <a:r>
              <a:rPr lang="en-US" altLang="zh-CN" sz="2800" dirty="0" smtClean="0">
                <a:solidFill>
                  <a:srgbClr val="00B050"/>
                </a:solidFill>
                <a:cs typeface="+mn-ea"/>
                <a:sym typeface="+mn-ea"/>
              </a:rPr>
              <a:t>ET (All CRs to be approved)</a:t>
            </a:r>
            <a:endParaRPr lang="en-US" altLang="zh-CN" sz="2800" dirty="0">
              <a:solidFill>
                <a:srgbClr val="00B050"/>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21</a:t>
            </a:r>
            <a:r>
              <a:rPr lang="en-US" altLang="zh-CN" sz="2800" baseline="30000" dirty="0">
                <a:solidFill>
                  <a:srgbClr val="00B050"/>
                </a:solidFill>
                <a:cs typeface="+mn-ea"/>
                <a:sym typeface="+mn-ea"/>
              </a:rPr>
              <a:t>st</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28</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endParaRPr lang="en-US" altLang="zh-CN" sz="2800" dirty="0">
              <a:solidFill>
                <a:schemeClr val="tx1"/>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Jul 5</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2857396274"/>
              </p:ext>
            </p:extLst>
          </p:nvPr>
        </p:nvGraphicFramePr>
        <p:xfrm>
          <a:off x="928688" y="1600249"/>
          <a:ext cx="10668000" cy="4297680"/>
        </p:xfrm>
        <a:graphic>
          <a:graphicData uri="http://schemas.openxmlformats.org/drawingml/2006/table">
            <a:tbl>
              <a:tblPr firstRow="1" bandRow="1">
                <a:tableStyleId>{5C22544A-7EE6-4342-B048-85BDC9FD1C3A}</a:tableStyleId>
              </a:tblPr>
              <a:tblGrid>
                <a:gridCol w="2576580"/>
                <a:gridCol w="8091420"/>
              </a:tblGrid>
              <a:tr h="250414">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tr>
              <a:tr h="199618">
                <a:tc>
                  <a:txBody>
                    <a:bodyPr/>
                    <a:lstStyle/>
                    <a:p>
                      <a:r>
                        <a:rPr lang="en-US" altLang="zh-CN" sz="1000" dirty="0" smtClean="0"/>
                        <a:t>Definition and requirements</a:t>
                      </a:r>
                    </a:p>
                  </a:txBody>
                  <a:tcPr/>
                </a:tc>
                <a:tc>
                  <a:txBody>
                    <a:bodyPr/>
                    <a:lstStyle/>
                    <a:p>
                      <a:r>
                        <a:rPr lang="en-US" altLang="zh-CN" sz="1000" dirty="0" smtClean="0"/>
                        <a:t>11-19/0202r1</a:t>
                      </a:r>
                    </a:p>
                  </a:txBody>
                  <a:tcPr/>
                </a:tc>
              </a:tr>
              <a:tr h="199618">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tr>
              <a:tr h="199618">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tr>
              <a:tr h="199618">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tr>
              <a:tr h="199618">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tr>
              <a:tr h="199618">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tr>
              <a:tr h="199618">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tr>
              <a:tr h="199618">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tr>
              <a:tr h="449139">
                <a:tc>
                  <a:txBody>
                    <a:bodyPr/>
                    <a:lstStyle/>
                    <a:p>
                      <a:pPr>
                        <a:buNone/>
                      </a:pPr>
                      <a:r>
                        <a:rPr lang="en-US" altLang="zh-CN" sz="10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11-21/1622r4, 11-21/1623r4, 11-21/1998r2, 11-21/1999r3, 11-21/2000r4, 11-22/0283r3, 11-22/0284r3, 11-22/0588r2, 11-22/0615r4,</a:t>
                      </a:r>
                      <a:r>
                        <a:rPr lang="en-US" altLang="zh-CN" sz="1000" baseline="0" dirty="0" smtClean="0">
                          <a:solidFill>
                            <a:srgbClr val="0070C0"/>
                          </a:solidFill>
                        </a:rPr>
                        <a:t> </a:t>
                      </a:r>
                      <a:r>
                        <a:rPr lang="en-US" altLang="zh-CN" sz="1000" baseline="0" dirty="0" smtClean="0">
                          <a:solidFill>
                            <a:srgbClr val="0070C0"/>
                          </a:solidFill>
                        </a:rPr>
                        <a:t>11-22/0816r3</a:t>
                      </a:r>
                      <a:endParaRPr lang="en-US" altLang="zh-CN" sz="1000" dirty="0" smtClean="0">
                        <a:solidFill>
                          <a:srgbClr val="0070C0"/>
                        </a:solidFill>
                        <a:sym typeface="+mn-ea"/>
                      </a:endParaRPr>
                    </a:p>
                  </a:txBody>
                  <a:tcPr/>
                </a:tc>
              </a:tr>
              <a:tr h="449139">
                <a:tc>
                  <a:txBody>
                    <a:bodyPr/>
                    <a:lstStyle/>
                    <a:p>
                      <a:r>
                        <a:rPr lang="en-US" altLang="zh-CN" sz="10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11-22/0635r0, </a:t>
                      </a:r>
                      <a:r>
                        <a:rPr lang="en-US" altLang="zh-CN" sz="1000" baseline="0" dirty="0" smtClean="0">
                          <a:solidFill>
                            <a:srgbClr val="0070C0"/>
                          </a:solidFill>
                          <a:sym typeface="+mn-ea"/>
                        </a:rPr>
                        <a:t>11-22/0778r0</a:t>
                      </a:r>
                      <a:endParaRPr lang="en-US" altLang="zh-CN" sz="1000" dirty="0" smtClean="0">
                        <a:solidFill>
                          <a:srgbClr val="0070C0"/>
                        </a:solidFill>
                        <a:sym typeface="+mn-ea"/>
                      </a:endParaRPr>
                    </a:p>
                  </a:txBody>
                  <a:tcPr/>
                </a:tc>
              </a:tr>
              <a:tr h="199618">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(D3.0)</a:t>
                      </a:r>
                    </a:p>
                  </a:txBody>
                  <a:tcPr/>
                </a:tc>
              </a:tr>
              <a:tr h="0">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a:t>
                      </a:r>
                      <a:r>
                        <a:rPr lang="en-US" altLang="zh-CN" sz="1000" baseline="0" dirty="0" smtClean="0">
                          <a:solidFill>
                            <a:srgbClr val="0070C0"/>
                          </a:solidFill>
                        </a:rPr>
                        <a:t>11-22/0730r3(1</a:t>
                      </a:r>
                      <a:r>
                        <a:rPr lang="en-US" altLang="zh-CN" sz="1000" baseline="30000" dirty="0" smtClean="0">
                          <a:solidFill>
                            <a:srgbClr val="0070C0"/>
                          </a:solidFill>
                        </a:rPr>
                        <a:t>st</a:t>
                      </a:r>
                      <a:r>
                        <a:rPr lang="en-US" altLang="zh-CN" sz="1000" baseline="0" dirty="0" smtClean="0">
                          <a:solidFill>
                            <a:srgbClr val="0070C0"/>
                          </a:solidFill>
                        </a:rPr>
                        <a:t> SA Ballot)</a:t>
                      </a:r>
                      <a:endParaRPr lang="en-US" altLang="zh-CN" sz="1000" dirty="0" smtClean="0">
                        <a:solidFill>
                          <a:srgbClr val="0070C0"/>
                        </a:solidFill>
                      </a:endParaRPr>
                    </a:p>
                  </a:txBody>
                  <a:tcPr/>
                </a:tc>
              </a:tr>
              <a:tr h="199618">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tr>
              <a:tr h="199618">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11-22/0743, Resolutions to Editorial Comments Part 1,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11-22/0744, Resolutions to Editorial Comments Part 2,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11-22/0745, Resolutions to Editorial Comments Part 3,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11-22/0747, SA Ballot CR 11bd D4.0 NGV Ranging, Stephan Sand (German Aerospace Center (DLR))</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11-22/0768, Initial SA Ballot proposed resolution for CIDs 5091_5092,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11-22/0769, Initial SA Ballot Proposed Resolution for CIDs 5084, 5088, 5093,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a:t>
            </a:r>
            <a:r>
              <a:rPr lang="en-US" altLang="en-GB" sz="1600" dirty="0" smtClean="0">
                <a:solidFill>
                  <a:srgbClr val="00B050"/>
                </a:solidFill>
                <a:latin typeface="Calibri" panose="020F0502020204030204" pitchFamily="34" charset="0"/>
                <a:cs typeface="Calibri" panose="020F0502020204030204" pitchFamily="34" charset="0"/>
              </a:rPr>
              <a:t>-22/0764</a:t>
            </a:r>
            <a:r>
              <a:rPr lang="en-US" altLang="en-GB"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TGbd</a:t>
            </a:r>
            <a:r>
              <a:rPr lang="en-US" altLang="zh-CN" sz="1600" dirty="0">
                <a:solidFill>
                  <a:srgbClr val="00B050"/>
                </a:solidFill>
                <a:latin typeface="Calibri" panose="020F0502020204030204" pitchFamily="34" charset="0"/>
                <a:cs typeface="Calibri" panose="020F0502020204030204" pitchFamily="34" charset="0"/>
              </a:rPr>
              <a:t> D4.0 CR related to DMG STA communicating OCB, Hiroyuki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GB" sz="1600" dirty="0">
                <a:solidFill>
                  <a:srgbClr val="00B050"/>
                </a:solidFill>
                <a:latin typeface="Calibri" panose="020F0502020204030204" pitchFamily="34" charset="0"/>
                <a:cs typeface="Calibri" panose="020F0502020204030204" pitchFamily="34" charset="0"/>
              </a:rPr>
              <a:t>11-22/0813, </a:t>
            </a:r>
            <a:r>
              <a:rPr lang="en-US" altLang="zh-CN" sz="1600" dirty="0">
                <a:solidFill>
                  <a:srgbClr val="00B050"/>
                </a:solidFill>
                <a:latin typeface="Calibri" panose="020F0502020204030204" pitchFamily="34" charset="0"/>
                <a:cs typeface="Calibri" panose="020F0502020204030204" pitchFamily="34" charset="0"/>
              </a:rPr>
              <a:t>Resolutions to NGV preamble and Data </a:t>
            </a:r>
            <a:r>
              <a:rPr lang="en-US" altLang="zh-CN" sz="1600" dirty="0" smtClean="0">
                <a:solidFill>
                  <a:srgbClr val="00B050"/>
                </a:solidFill>
                <a:latin typeface="Calibri" panose="020F0502020204030204" pitchFamily="34" charset="0"/>
                <a:cs typeface="Calibri" panose="020F0502020204030204" pitchFamily="34" charset="0"/>
              </a:rPr>
              <a:t>field, </a:t>
            </a:r>
            <a:r>
              <a:rPr lang="en-US" altLang="zh-CN" sz="1600" dirty="0" err="1" smtClean="0">
                <a:solidFill>
                  <a:srgbClr val="00B050"/>
                </a:solidFill>
                <a:latin typeface="Calibri" panose="020F0502020204030204" pitchFamily="34" charset="0"/>
                <a:cs typeface="Calibri" panose="020F0502020204030204" pitchFamily="34" charset="0"/>
              </a:rPr>
              <a:t>Yujin</a:t>
            </a:r>
            <a:r>
              <a:rPr lang="en-US" altLang="zh-CN" sz="1600" dirty="0" smtClean="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Senscomm</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GB" sz="1600" dirty="0">
                <a:solidFill>
                  <a:srgbClr val="00B050"/>
                </a:solidFill>
                <a:latin typeface="Calibri" panose="020F0502020204030204" pitchFamily="34" charset="0"/>
                <a:cs typeface="Calibri" panose="020F0502020204030204" pitchFamily="34" charset="0"/>
              </a:rPr>
              <a:t>11-22/0814, </a:t>
            </a:r>
            <a:r>
              <a:rPr lang="en-US" altLang="zh-CN" sz="1600" dirty="0">
                <a:solidFill>
                  <a:srgbClr val="00B050"/>
                </a:solidFill>
                <a:latin typeface="Calibri" panose="020F0502020204030204" pitchFamily="34" charset="0"/>
                <a:cs typeface="Calibri" panose="020F0502020204030204" pitchFamily="34" charset="0"/>
              </a:rPr>
              <a:t>Resolutions to NGV PPDU format and </a:t>
            </a:r>
            <a:r>
              <a:rPr lang="en-US" altLang="zh-CN" sz="1600" dirty="0" err="1">
                <a:solidFill>
                  <a:srgbClr val="00B050"/>
                </a:solidFill>
                <a:latin typeface="Calibri" panose="020F0502020204030204" pitchFamily="34" charset="0"/>
                <a:cs typeface="Calibri" panose="020F0502020204030204" pitchFamily="34" charset="0"/>
              </a:rPr>
              <a:t>Transmiiter</a:t>
            </a:r>
            <a:r>
              <a:rPr lang="en-US" altLang="zh-CN" sz="1600" dirty="0">
                <a:solidFill>
                  <a:srgbClr val="00B050"/>
                </a:solidFill>
                <a:latin typeface="Calibri" panose="020F0502020204030204" pitchFamily="34" charset="0"/>
                <a:cs typeface="Calibri" panose="020F0502020204030204" pitchFamily="34" charset="0"/>
              </a:rPr>
              <a:t> block </a:t>
            </a:r>
            <a:r>
              <a:rPr lang="en-US" altLang="zh-CN" sz="1600" dirty="0" smtClean="0">
                <a:solidFill>
                  <a:srgbClr val="00B050"/>
                </a:solidFill>
                <a:latin typeface="Calibri" panose="020F0502020204030204" pitchFamily="34" charset="0"/>
                <a:cs typeface="Calibri" panose="020F0502020204030204" pitchFamily="34" charset="0"/>
              </a:rPr>
              <a:t>diagram,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Senscomm</a:t>
            </a:r>
            <a:r>
              <a:rPr lang="en-US" altLang="zh-CN" sz="1600" dirty="0" smtClean="0">
                <a:solidFill>
                  <a:srgbClr val="00B050"/>
                </a:solidFill>
                <a:latin typeface="Calibri" panose="020F0502020204030204" pitchFamily="34" charset="0"/>
                <a:cs typeface="Calibri" panose="020F0502020204030204" pitchFamily="34" charset="0"/>
              </a:rPr>
              <a:t>)</a:t>
            </a:r>
            <a:endParaRPr lang="en-US" altLang="en-GB"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11-22/0817, crc-cr-clause-32-2, Bo Sun (ZTE)</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11-22/0827, Resolutions to Clause 4.3.17 and 4.3.17a </a:t>
            </a:r>
            <a:r>
              <a:rPr lang="en-US" altLang="zh-CN" sz="1600" dirty="0" smtClean="0">
                <a:solidFill>
                  <a:srgbClr val="FFC000"/>
                </a:solidFill>
                <a:latin typeface="Calibri" panose="020F0502020204030204" pitchFamily="34" charset="0"/>
                <a:cs typeface="Calibri" panose="020F0502020204030204" pitchFamily="34" charset="0"/>
              </a:rPr>
              <a:t>CIDs, John Kenney (Toyota)</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11-22/0828, 11bd D4.0 comment resolution,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11-22/0815, Resolutions to Transmit specification to NGV receive </a:t>
            </a:r>
            <a:r>
              <a:rPr lang="en-US" altLang="zh-CN" sz="1600" dirty="0" smtClean="0">
                <a:solidFill>
                  <a:srgbClr val="FFC000"/>
                </a:solidFill>
                <a:latin typeface="Calibri" panose="020F0502020204030204" pitchFamily="34" charset="0"/>
                <a:cs typeface="Calibri" panose="020F0502020204030204" pitchFamily="34" charset="0"/>
              </a:rPr>
              <a:t>procedure, </a:t>
            </a:r>
            <a:r>
              <a:rPr lang="en-US" altLang="zh-CN" sz="1600" dirty="0" err="1" smtClean="0">
                <a:solidFill>
                  <a:srgbClr val="FFC000"/>
                </a:solidFill>
                <a:latin typeface="Calibri" panose="020F0502020204030204" pitchFamily="34" charset="0"/>
                <a:cs typeface="Calibri" panose="020F0502020204030204" pitchFamily="34" charset="0"/>
              </a:rPr>
              <a:t>Yujin</a:t>
            </a:r>
            <a:r>
              <a:rPr lang="en-US" altLang="zh-CN" sz="1600" dirty="0" smtClean="0">
                <a:solidFill>
                  <a:srgbClr val="FFC000"/>
                </a:solidFill>
                <a:latin typeface="Calibri" panose="020F0502020204030204" pitchFamily="34" charset="0"/>
                <a:cs typeface="Calibri" panose="020F0502020204030204" pitchFamily="34" charset="0"/>
              </a:rPr>
              <a:t> Noh (</a:t>
            </a:r>
            <a:r>
              <a:rPr lang="en-US" altLang="zh-CN" sz="1600" dirty="0" err="1" smtClean="0">
                <a:solidFill>
                  <a:srgbClr val="FFC000"/>
                </a:solidFill>
                <a:latin typeface="Calibri" panose="020F0502020204030204" pitchFamily="34" charset="0"/>
                <a:cs typeface="Calibri" panose="020F0502020204030204" pitchFamily="34" charset="0"/>
              </a:rPr>
              <a:t>Senscomm</a:t>
            </a:r>
            <a:r>
              <a:rPr lang="en-US" altLang="zh-CN" sz="1600" dirty="0" smtClean="0">
                <a:solidFill>
                  <a:srgbClr val="FFC000"/>
                </a:solidFill>
                <a:latin typeface="Calibri" panose="020F0502020204030204" pitchFamily="34" charset="0"/>
                <a:cs typeface="Calibri" panose="020F0502020204030204" pitchFamily="34" charset="0"/>
              </a:rPr>
              <a:t>)</a:t>
            </a:r>
            <a:endParaRPr lang="en-US"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11-22/0826, Visio file for Figure 32-16 NGV receive </a:t>
            </a:r>
            <a:r>
              <a:rPr lang="en-US" altLang="zh-CN" sz="1600" dirty="0" smtClean="0">
                <a:solidFill>
                  <a:srgbClr val="FFC000"/>
                </a:solidFill>
                <a:latin typeface="Calibri" panose="020F0502020204030204" pitchFamily="34" charset="0"/>
                <a:cs typeface="Calibri" panose="020F0502020204030204" pitchFamily="34" charset="0"/>
              </a:rPr>
              <a:t>procedure, </a:t>
            </a:r>
            <a:r>
              <a:rPr lang="en-US" altLang="zh-CN" sz="1600" dirty="0" err="1" smtClean="0">
                <a:solidFill>
                  <a:srgbClr val="FFC000"/>
                </a:solidFill>
                <a:latin typeface="Calibri" panose="020F0502020204030204" pitchFamily="34" charset="0"/>
                <a:cs typeface="Calibri" panose="020F0502020204030204" pitchFamily="34" charset="0"/>
              </a:rPr>
              <a:t>Yujin</a:t>
            </a:r>
            <a:r>
              <a:rPr lang="en-US" altLang="zh-CN" sz="1600" dirty="0" smtClean="0">
                <a:solidFill>
                  <a:srgbClr val="FFC000"/>
                </a:solidFill>
                <a:latin typeface="Calibri" panose="020F0502020204030204" pitchFamily="34" charset="0"/>
                <a:cs typeface="Calibri" panose="020F0502020204030204" pitchFamily="34" charset="0"/>
              </a:rPr>
              <a:t> Noh (</a:t>
            </a:r>
            <a:r>
              <a:rPr lang="en-US" altLang="zh-CN" sz="1600" dirty="0" err="1" smtClean="0">
                <a:solidFill>
                  <a:srgbClr val="FFC000"/>
                </a:solidFill>
                <a:latin typeface="Calibri" panose="020F0502020204030204" pitchFamily="34" charset="0"/>
                <a:cs typeface="Calibri" panose="020F0502020204030204" pitchFamily="34" charset="0"/>
              </a:rPr>
              <a:t>Senscomm</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rPr>
              <a:t>11-22/0870, resolutions for miscellaneous </a:t>
            </a:r>
            <a:r>
              <a:rPr lang="en-US" altLang="zh-CN" sz="1600" dirty="0" err="1">
                <a:solidFill>
                  <a:srgbClr val="00B050"/>
                </a:solidFill>
              </a:rPr>
              <a:t>phy</a:t>
            </a:r>
            <a:r>
              <a:rPr lang="en-US" altLang="zh-CN" sz="1600" dirty="0">
                <a:solidFill>
                  <a:srgbClr val="00B050"/>
                </a:solidFill>
              </a:rPr>
              <a:t> comments for 11bd initial </a:t>
            </a:r>
            <a:r>
              <a:rPr lang="en-US" altLang="zh-CN" sz="1600" dirty="0" err="1">
                <a:solidFill>
                  <a:srgbClr val="00B050"/>
                </a:solidFill>
              </a:rPr>
              <a:t>sa</a:t>
            </a:r>
            <a:r>
              <a:rPr lang="en-US" altLang="zh-CN" sz="1600" dirty="0">
                <a:solidFill>
                  <a:srgbClr val="00B050"/>
                </a:solidFill>
              </a:rPr>
              <a:t> ballot, </a:t>
            </a:r>
            <a:r>
              <a:rPr lang="en-US" altLang="zh-CN" sz="1600" dirty="0" err="1">
                <a:solidFill>
                  <a:srgbClr val="00B050"/>
                </a:solidFill>
              </a:rPr>
              <a:t>Rui</a:t>
            </a:r>
            <a:r>
              <a:rPr lang="en-US" altLang="zh-CN" sz="1600" dirty="0">
                <a:solidFill>
                  <a:srgbClr val="00B050"/>
                </a:solidFill>
              </a:rPr>
              <a:t> Cao (NXP)</a:t>
            </a: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24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p>
          <a:p>
            <a:pPr lvl="1" eaLnBrk="0" hangingPunct="0">
              <a:defRPr/>
            </a:pPr>
            <a:r>
              <a:rPr lang="en-US" altLang="en-GB" dirty="0">
                <a:solidFill>
                  <a:srgbClr val="00B050"/>
                </a:solidFill>
              </a:rPr>
              <a:t>11-22/0764, </a:t>
            </a:r>
            <a:r>
              <a:rPr lang="en-US" altLang="zh-CN" dirty="0" err="1">
                <a:solidFill>
                  <a:srgbClr val="00B050"/>
                </a:solidFill>
              </a:rPr>
              <a:t>TGbd</a:t>
            </a:r>
            <a:r>
              <a:rPr lang="en-US" altLang="zh-CN" dirty="0">
                <a:solidFill>
                  <a:srgbClr val="00B050"/>
                </a:solidFill>
              </a:rPr>
              <a:t> D4.0 CR related to DMG STA communicating OCB, Hiroyuki </a:t>
            </a:r>
            <a:r>
              <a:rPr lang="en-US" altLang="zh-CN" dirty="0" err="1">
                <a:solidFill>
                  <a:srgbClr val="00B050"/>
                </a:solidFill>
              </a:rPr>
              <a:t>Motozuka</a:t>
            </a:r>
            <a:r>
              <a:rPr lang="en-US" altLang="zh-CN" dirty="0">
                <a:solidFill>
                  <a:srgbClr val="00B050"/>
                </a:solidFill>
              </a:rPr>
              <a:t> (Panasonic</a:t>
            </a:r>
            <a:r>
              <a:rPr lang="en-US" altLang="zh-CN" dirty="0" smtClean="0">
                <a:solidFill>
                  <a:srgbClr val="00B050"/>
                </a:solidFill>
              </a:rPr>
              <a:t>)</a:t>
            </a:r>
          </a:p>
          <a:p>
            <a:pPr lvl="1" eaLnBrk="0" hangingPunct="0">
              <a:defRPr/>
            </a:pPr>
            <a:r>
              <a:rPr lang="en-US" altLang="zh-CN" dirty="0">
                <a:solidFill>
                  <a:srgbClr val="00B050"/>
                </a:solidFill>
              </a:rPr>
              <a:t>11-22/0747r2, SA Ballot CR 11bd D4.0 NGV Ranging, Stephan Sand (German Aerospace Center (DLR</a:t>
            </a:r>
            <a:r>
              <a:rPr lang="en-US" altLang="zh-CN" dirty="0" smtClean="0">
                <a:solidFill>
                  <a:srgbClr val="00B050"/>
                </a:solidFill>
              </a:rPr>
              <a:t>))</a:t>
            </a:r>
            <a:endParaRPr lang="en-US" altLang="zh-CN" dirty="0">
              <a:solidFill>
                <a:srgbClr val="00B050"/>
              </a:solidFill>
            </a:endParaRPr>
          </a:p>
          <a:p>
            <a:pPr lvl="1" eaLnBrk="0" hangingPunct="0">
              <a:buFontTx/>
              <a:buChar char="–"/>
              <a:defRPr/>
            </a:pPr>
            <a:r>
              <a:rPr lang="en-US" altLang="en-GB" sz="2100" dirty="0">
                <a:solidFill>
                  <a:srgbClr val="00B050"/>
                </a:solidFill>
              </a:rPr>
              <a:t>11-22/0813, </a:t>
            </a:r>
            <a:r>
              <a:rPr lang="en-US" altLang="zh-CN" sz="2100" dirty="0">
                <a:solidFill>
                  <a:srgbClr val="00B050"/>
                </a:solidFill>
              </a:rPr>
              <a:t>Resolutions to NGV preamble and Data field,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Senscomm</a:t>
            </a:r>
            <a:r>
              <a:rPr lang="en-US" altLang="zh-CN" sz="2100" dirty="0">
                <a:solidFill>
                  <a:srgbClr val="00B050"/>
                </a:solidFill>
              </a:rPr>
              <a:t>)</a:t>
            </a:r>
          </a:p>
          <a:p>
            <a:pPr lvl="1" eaLnBrk="0" hangingPunct="0">
              <a:buFontTx/>
              <a:buChar char="–"/>
              <a:defRPr/>
            </a:pPr>
            <a:r>
              <a:rPr lang="en-US" altLang="en-GB" sz="2100" dirty="0">
                <a:solidFill>
                  <a:srgbClr val="00B050"/>
                </a:solidFill>
              </a:rPr>
              <a:t>11-22/0814, </a:t>
            </a:r>
            <a:r>
              <a:rPr lang="en-US" altLang="zh-CN" sz="2100" dirty="0">
                <a:solidFill>
                  <a:srgbClr val="00B050"/>
                </a:solidFill>
              </a:rPr>
              <a:t>Resolutions to NGV PPDU format and </a:t>
            </a:r>
            <a:r>
              <a:rPr lang="en-US" altLang="zh-CN" sz="2100" dirty="0" err="1">
                <a:solidFill>
                  <a:srgbClr val="00B050"/>
                </a:solidFill>
              </a:rPr>
              <a:t>Transmiiter</a:t>
            </a:r>
            <a:r>
              <a:rPr lang="en-US" altLang="zh-CN" sz="2100" dirty="0">
                <a:solidFill>
                  <a:srgbClr val="00B050"/>
                </a:solidFill>
              </a:rPr>
              <a:t> block diagram,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Senscomm</a:t>
            </a:r>
            <a:r>
              <a:rPr lang="en-US" altLang="zh-CN" sz="2100" dirty="0" smtClean="0">
                <a:solidFill>
                  <a:srgbClr val="00B050"/>
                </a:solidFill>
              </a:rPr>
              <a:t>)</a:t>
            </a:r>
          </a:p>
          <a:p>
            <a:pPr lvl="1" eaLnBrk="0" hangingPunct="0">
              <a:defRPr/>
            </a:pPr>
            <a:r>
              <a:rPr lang="en-US" altLang="zh-CN" sz="2100" dirty="0">
                <a:solidFill>
                  <a:srgbClr val="00B050"/>
                </a:solidFill>
              </a:rPr>
              <a:t>11-22/0817, crc-cr-clause-32-2, Bo Sun (ZTE</a:t>
            </a:r>
            <a:r>
              <a:rPr lang="en-US" altLang="zh-CN" sz="2100" dirty="0" smtClean="0">
                <a:solidFill>
                  <a:srgbClr val="00B050"/>
                </a:solidFill>
              </a:rPr>
              <a:t>)</a:t>
            </a:r>
            <a:endParaRPr lang="en-US" altLang="en-GB" dirty="0">
              <a:solidFill>
                <a:srgbClr val="00B050"/>
              </a:solidFill>
            </a:endParaRP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31</a:t>
            </a:r>
            <a:r>
              <a:rPr lang="en-US" altLang="en-US" sz="3600" kern="0" baseline="30000" dirty="0" smtClean="0">
                <a:latin typeface="Arial" panose="020B0604020202020204" pitchFamily="34" charset="0"/>
              </a:rPr>
              <a:t>st</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88736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p>
          <a:p>
            <a:pPr lvl="1" eaLnBrk="0" hangingPunct="0">
              <a:defRPr/>
            </a:pPr>
            <a:r>
              <a:rPr lang="en-US" altLang="zh-CN" dirty="0">
                <a:solidFill>
                  <a:srgbClr val="FFC000"/>
                </a:solidFill>
              </a:rPr>
              <a:t>11-22/0827, Resolutions to Clause 4.3.17 and 4.3.17a CIDs, John Kenney (Toyota</a:t>
            </a:r>
            <a:r>
              <a:rPr lang="en-US" altLang="zh-CN" dirty="0" smtClean="0">
                <a:solidFill>
                  <a:srgbClr val="FFC000"/>
                </a:solidFill>
              </a:rPr>
              <a:t>)</a:t>
            </a:r>
          </a:p>
          <a:p>
            <a:pPr lvl="1" eaLnBrk="0" hangingPunct="0">
              <a:defRPr/>
            </a:pPr>
            <a:r>
              <a:rPr lang="en-US" altLang="zh-CN" sz="2100" dirty="0">
                <a:solidFill>
                  <a:srgbClr val="00B050"/>
                </a:solidFill>
              </a:rPr>
              <a:t>11-22/0828, 11bd D4.0 comment resolution, </a:t>
            </a:r>
            <a:r>
              <a:rPr lang="en-US" altLang="zh-CN" sz="2100" dirty="0" err="1">
                <a:solidFill>
                  <a:srgbClr val="00B050"/>
                </a:solidFill>
              </a:rPr>
              <a:t>Liwen</a:t>
            </a:r>
            <a:r>
              <a:rPr lang="en-US" altLang="zh-CN" sz="2100" dirty="0">
                <a:solidFill>
                  <a:srgbClr val="00B050"/>
                </a:solidFill>
              </a:rPr>
              <a:t> Chu (NXP</a:t>
            </a:r>
            <a:r>
              <a:rPr lang="en-US" altLang="zh-CN" sz="2100" dirty="0" smtClean="0">
                <a:solidFill>
                  <a:srgbClr val="00B050"/>
                </a:solidFill>
              </a:rPr>
              <a:t>)</a:t>
            </a:r>
          </a:p>
          <a:p>
            <a:pPr lvl="1" eaLnBrk="0" hangingPunct="0">
              <a:defRPr/>
            </a:pPr>
            <a:r>
              <a:rPr lang="en-US" altLang="zh-CN" sz="2100" dirty="0">
                <a:solidFill>
                  <a:srgbClr val="00B050"/>
                </a:solidFill>
              </a:rPr>
              <a:t>11-22/0769, Initial SA Ballot Proposed Resolution for CIDs 5084, 5088, 5093, Joseph Levy (</a:t>
            </a:r>
            <a:r>
              <a:rPr lang="en-US" altLang="zh-CN" sz="2100" dirty="0" err="1">
                <a:solidFill>
                  <a:srgbClr val="00B050"/>
                </a:solidFill>
              </a:rPr>
              <a:t>InterDigital</a:t>
            </a:r>
            <a:r>
              <a:rPr lang="en-US" altLang="zh-CN" sz="2100" dirty="0">
                <a:solidFill>
                  <a:srgbClr val="00B050"/>
                </a:solidFill>
              </a:rPr>
              <a:t>)</a:t>
            </a:r>
          </a:p>
          <a:p>
            <a:pPr eaLnBrk="0" hangingPunct="0">
              <a:defRPr/>
            </a:pPr>
            <a:r>
              <a:rPr lang="en-US" altLang="en-GB" dirty="0"/>
              <a:t>Any 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834549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Jun 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32206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attendance 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a:t>CRC Comment Resolution discussion</a:t>
            </a:r>
          </a:p>
          <a:p>
            <a:pPr lvl="1" eaLnBrk="0" hangingPunct="0">
              <a:defRPr/>
            </a:pPr>
            <a:r>
              <a:rPr lang="en-US" altLang="zh-CN" dirty="0">
                <a:solidFill>
                  <a:srgbClr val="FFC000"/>
                </a:solidFill>
              </a:rPr>
              <a:t>11-22/0815, Resolutions to Transmit specification to NGV receive procedure, </a:t>
            </a:r>
            <a:r>
              <a:rPr lang="en-US" altLang="zh-CN" dirty="0" err="1">
                <a:solidFill>
                  <a:srgbClr val="FFC000"/>
                </a:solidFill>
              </a:rPr>
              <a:t>Yujin</a:t>
            </a:r>
            <a:r>
              <a:rPr lang="en-US" altLang="zh-CN" dirty="0">
                <a:solidFill>
                  <a:srgbClr val="FFC000"/>
                </a:solidFill>
              </a:rPr>
              <a:t> Noh (</a:t>
            </a:r>
            <a:r>
              <a:rPr lang="en-US" altLang="zh-CN" dirty="0" err="1">
                <a:solidFill>
                  <a:srgbClr val="FFC000"/>
                </a:solidFill>
              </a:rPr>
              <a:t>Senscomm</a:t>
            </a:r>
            <a:r>
              <a:rPr lang="en-US" altLang="zh-CN" dirty="0">
                <a:solidFill>
                  <a:srgbClr val="FFC000"/>
                </a:solidFill>
              </a:rPr>
              <a:t>)</a:t>
            </a:r>
          </a:p>
          <a:p>
            <a:pPr lvl="1" eaLnBrk="0" hangingPunct="0">
              <a:defRPr/>
            </a:pPr>
            <a:r>
              <a:rPr lang="en-US" altLang="zh-CN" dirty="0">
                <a:solidFill>
                  <a:srgbClr val="00B050"/>
                </a:solidFill>
              </a:rPr>
              <a:t>11-22/0826, Visio file for Figure 32-16 NGV receive procedure, </a:t>
            </a:r>
            <a:r>
              <a:rPr lang="en-US" altLang="zh-CN" dirty="0" err="1">
                <a:solidFill>
                  <a:srgbClr val="00B050"/>
                </a:solidFill>
              </a:rPr>
              <a:t>Yujin</a:t>
            </a:r>
            <a:r>
              <a:rPr lang="en-US" altLang="zh-CN" dirty="0">
                <a:solidFill>
                  <a:srgbClr val="00B050"/>
                </a:solidFill>
              </a:rPr>
              <a:t> Noh (</a:t>
            </a:r>
            <a:r>
              <a:rPr lang="en-US" altLang="zh-CN" dirty="0" err="1">
                <a:solidFill>
                  <a:srgbClr val="00B050"/>
                </a:solidFill>
              </a:rPr>
              <a:t>Senscomm</a:t>
            </a:r>
            <a:r>
              <a:rPr lang="en-US" altLang="zh-CN" dirty="0">
                <a:solidFill>
                  <a:srgbClr val="00B050"/>
                </a:solidFill>
              </a:rPr>
              <a:t>)</a:t>
            </a:r>
          </a:p>
          <a:p>
            <a:pPr lvl="1" eaLnBrk="0" hangingPunct="0">
              <a:defRPr/>
            </a:pPr>
            <a:r>
              <a:rPr lang="en-US" altLang="zh-CN" dirty="0" smtClean="0">
                <a:solidFill>
                  <a:srgbClr val="00B050"/>
                </a:solidFill>
              </a:rPr>
              <a:t>11-22/0870, resolutions for miscellaneous </a:t>
            </a:r>
            <a:r>
              <a:rPr lang="en-US" altLang="zh-CN" dirty="0" err="1" smtClean="0">
                <a:solidFill>
                  <a:srgbClr val="00B050"/>
                </a:solidFill>
              </a:rPr>
              <a:t>phy</a:t>
            </a:r>
            <a:r>
              <a:rPr lang="en-US" altLang="zh-CN" dirty="0" smtClean="0">
                <a:solidFill>
                  <a:srgbClr val="00B050"/>
                </a:solidFill>
              </a:rPr>
              <a:t> comments for 11bd initial </a:t>
            </a:r>
            <a:r>
              <a:rPr lang="en-US" altLang="zh-CN" dirty="0" err="1" smtClean="0">
                <a:solidFill>
                  <a:srgbClr val="00B050"/>
                </a:solidFill>
              </a:rPr>
              <a:t>sa</a:t>
            </a:r>
            <a:r>
              <a:rPr lang="en-US" altLang="zh-CN" dirty="0" smtClean="0">
                <a:solidFill>
                  <a:srgbClr val="00B050"/>
                </a:solidFill>
              </a:rPr>
              <a:t> ballot, </a:t>
            </a:r>
            <a:r>
              <a:rPr lang="en-US" altLang="zh-CN" dirty="0" err="1" smtClean="0">
                <a:solidFill>
                  <a:srgbClr val="00B050"/>
                </a:solidFill>
              </a:rPr>
              <a:t>Rui</a:t>
            </a:r>
            <a:r>
              <a:rPr lang="en-US" altLang="zh-CN" dirty="0" smtClean="0">
                <a:solidFill>
                  <a:srgbClr val="00B050"/>
                </a:solidFill>
              </a:rPr>
              <a:t> Cao (NXP)</a:t>
            </a:r>
            <a:r>
              <a:rPr lang="en-US" altLang="zh-CN" dirty="0">
                <a:solidFill>
                  <a:srgbClr val="00B050"/>
                </a:solidFill>
              </a:rPr>
              <a:t> </a:t>
            </a:r>
            <a:endParaRPr lang="en-US" altLang="zh-CN" dirty="0" smtClean="0">
              <a:solidFill>
                <a:srgbClr val="00B050"/>
              </a:solidFill>
            </a:endParaRPr>
          </a:p>
          <a:p>
            <a:pPr lvl="1" eaLnBrk="0" hangingPunct="0">
              <a:defRPr/>
            </a:pPr>
            <a:r>
              <a:rPr lang="en-US" altLang="zh-CN" dirty="0" smtClean="0">
                <a:solidFill>
                  <a:srgbClr val="FFC000"/>
                </a:solidFill>
              </a:rPr>
              <a:t>11-22/0827</a:t>
            </a:r>
            <a:r>
              <a:rPr lang="en-US" altLang="zh-CN" dirty="0">
                <a:solidFill>
                  <a:srgbClr val="FFC000"/>
                </a:solidFill>
              </a:rPr>
              <a:t>, Resolutions to Clause 4.3.17 and 4.3.17a CIDs, John Kenney (Toyota)</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966592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Jun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47289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a:t>
            </a:r>
            <a:r>
              <a:rPr lang="en-US" altLang="en-GB" dirty="0" smtClean="0"/>
              <a:t>discussion</a:t>
            </a:r>
          </a:p>
          <a:p>
            <a:pPr lvl="1" eaLnBrk="0" hangingPunct="0">
              <a:defRPr/>
            </a:pPr>
            <a:r>
              <a:rPr lang="en-US" altLang="zh-CN" dirty="0">
                <a:solidFill>
                  <a:srgbClr val="FFC000"/>
                </a:solidFill>
              </a:rPr>
              <a:t>11-22/0815, Resolutions to Transmit </a:t>
            </a:r>
            <a:r>
              <a:rPr lang="en-US" altLang="zh-CN" dirty="0" err="1" smtClean="0">
                <a:solidFill>
                  <a:srgbClr val="FFC000"/>
                </a:solidFill>
              </a:rPr>
              <a:t>specificatio</a:t>
            </a:r>
            <a:r>
              <a:rPr lang="en-US" altLang="zh-CN" dirty="0" smtClean="0">
                <a:solidFill>
                  <a:srgbClr val="FFC000"/>
                </a:solidFill>
              </a:rPr>
              <a:t> </a:t>
            </a:r>
            <a:r>
              <a:rPr lang="en-US" altLang="zh-CN" dirty="0">
                <a:solidFill>
                  <a:srgbClr val="FFC000"/>
                </a:solidFill>
              </a:rPr>
              <a:t>to NGV receive procedure, </a:t>
            </a:r>
            <a:r>
              <a:rPr lang="en-US" altLang="zh-CN" dirty="0" err="1">
                <a:solidFill>
                  <a:srgbClr val="FFC000"/>
                </a:solidFill>
              </a:rPr>
              <a:t>Yujin</a:t>
            </a:r>
            <a:r>
              <a:rPr lang="en-US" altLang="zh-CN" dirty="0">
                <a:solidFill>
                  <a:srgbClr val="FFC000"/>
                </a:solidFill>
              </a:rPr>
              <a:t> Noh (</a:t>
            </a:r>
            <a:r>
              <a:rPr lang="en-US" altLang="zh-CN" dirty="0" err="1">
                <a:solidFill>
                  <a:srgbClr val="FFC000"/>
                </a:solidFill>
              </a:rPr>
              <a:t>Senscomm</a:t>
            </a:r>
            <a:r>
              <a:rPr lang="en-US" altLang="zh-CN" dirty="0">
                <a:solidFill>
                  <a:srgbClr val="FFC000"/>
                </a:solidFill>
              </a:rPr>
              <a:t>)</a:t>
            </a:r>
          </a:p>
          <a:p>
            <a:pPr lvl="1" eaLnBrk="0" hangingPunct="0">
              <a:defRPr/>
            </a:pPr>
            <a:r>
              <a:rPr lang="en-US" altLang="zh-CN" dirty="0">
                <a:solidFill>
                  <a:srgbClr val="FFC000"/>
                </a:solidFill>
              </a:rPr>
              <a:t>11-22/0826, Visio file for Figure 32-16 NGV receive procedure, </a:t>
            </a:r>
            <a:r>
              <a:rPr lang="en-US" altLang="zh-CN" dirty="0" err="1">
                <a:solidFill>
                  <a:srgbClr val="FFC000"/>
                </a:solidFill>
              </a:rPr>
              <a:t>Yujin</a:t>
            </a:r>
            <a:r>
              <a:rPr lang="en-US" altLang="zh-CN" dirty="0">
                <a:solidFill>
                  <a:srgbClr val="FFC000"/>
                </a:solidFill>
              </a:rPr>
              <a:t> Noh (</a:t>
            </a:r>
            <a:r>
              <a:rPr lang="en-US" altLang="zh-CN" dirty="0" err="1">
                <a:solidFill>
                  <a:srgbClr val="FFC000"/>
                </a:solidFill>
              </a:rPr>
              <a:t>Senscomm</a:t>
            </a:r>
            <a:r>
              <a:rPr lang="en-US" altLang="zh-CN" dirty="0">
                <a:solidFill>
                  <a:srgbClr val="FFC000"/>
                </a:solidFill>
              </a:rPr>
              <a:t>)</a:t>
            </a:r>
          </a:p>
          <a:p>
            <a:pPr lvl="1" eaLnBrk="0" hangingPunct="0">
              <a:defRPr/>
            </a:pPr>
            <a:r>
              <a:rPr lang="en-US" altLang="zh-CN" dirty="0" smtClean="0">
                <a:solidFill>
                  <a:srgbClr val="FFC000"/>
                </a:solidFill>
              </a:rPr>
              <a:t>11-22/0827</a:t>
            </a:r>
            <a:r>
              <a:rPr lang="en-US" altLang="zh-CN" dirty="0">
                <a:solidFill>
                  <a:srgbClr val="FFC000"/>
                </a:solidFill>
              </a:rPr>
              <a:t>, Resolutions to Clause 4.3.17 and 4.3.17a CIDs, John Kenney (Toyota)</a:t>
            </a:r>
          </a:p>
          <a:p>
            <a:pPr eaLnBrk="0" hangingPunct="0">
              <a:defRPr/>
            </a:pPr>
            <a:r>
              <a:rPr lang="en-US" altLang="en-GB" dirty="0" smtClean="0"/>
              <a:t>CRC Motions</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263937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(CRC </a:t>
            </a:r>
            <a:r>
              <a:rPr lang="en-US" altLang="zh-CN" dirty="0" smtClean="0"/>
              <a:t>CR motion)</a:t>
            </a:r>
            <a:endParaRPr lang="zh-CN" altLang="en-US" dirty="0"/>
          </a:p>
        </p:txBody>
      </p:sp>
      <p:sp>
        <p:nvSpPr>
          <p:cNvPr id="3" name="内容占位符 2"/>
          <p:cNvSpPr>
            <a:spLocks noGrp="1"/>
          </p:cNvSpPr>
          <p:nvPr>
            <p:ph idx="1"/>
          </p:nvPr>
        </p:nvSpPr>
        <p:spPr>
          <a:xfrm>
            <a:off x="914400" y="1981200"/>
            <a:ext cx="10361613" cy="4343324"/>
          </a:xfrm>
        </p:spPr>
        <p:txBody>
          <a:bodyPr>
            <a:normAutofit fontScale="92500" lnSpcReduction="20000"/>
          </a:bodyPr>
          <a:lstStyle/>
          <a:p>
            <a:r>
              <a:rPr lang="en-US" altLang="zh-CN" sz="2000" dirty="0"/>
              <a:t>Move to approve the resolutions to following </a:t>
            </a:r>
            <a:r>
              <a:rPr lang="en-US" altLang="zh-CN" sz="2000" dirty="0" smtClean="0"/>
              <a:t>26 comments </a:t>
            </a:r>
            <a:r>
              <a:rPr lang="en-US" altLang="zh-CN" sz="2000" dirty="0"/>
              <a:t>collected from the 1</a:t>
            </a:r>
            <a:r>
              <a:rPr lang="en-US" altLang="zh-CN" sz="2000" baseline="30000" dirty="0"/>
              <a:t>st</a:t>
            </a:r>
            <a:r>
              <a:rPr lang="en-US" altLang="zh-CN" sz="2000" dirty="0"/>
              <a:t> SA Ballot for IEEE P802.11bd D4.0:</a:t>
            </a:r>
          </a:p>
          <a:p>
            <a:pPr lvl="1"/>
            <a:r>
              <a:rPr lang="en-US" altLang="zh-CN" sz="1700" dirty="0"/>
              <a:t>CID </a:t>
            </a:r>
            <a:r>
              <a:rPr lang="en-GB" altLang="zh-CN" sz="1700" dirty="0"/>
              <a:t>5086 </a:t>
            </a:r>
            <a:r>
              <a:rPr lang="en-GB" altLang="zh-CN" sz="1700" dirty="0" smtClean="0"/>
              <a:t>5087, 5098, 5099, and </a:t>
            </a:r>
            <a:r>
              <a:rPr lang="en-GB" altLang="zh-CN" sz="1700" dirty="0"/>
              <a:t>5100, </a:t>
            </a:r>
            <a:r>
              <a:rPr lang="en-US" altLang="zh-CN" sz="1700" dirty="0" smtClean="0"/>
              <a:t>as </a:t>
            </a:r>
            <a:r>
              <a:rPr lang="en-US" altLang="zh-CN" sz="1700" dirty="0"/>
              <a:t>in </a:t>
            </a:r>
            <a:r>
              <a:rPr lang="en-US" altLang="zh-CN" sz="1700" dirty="0" smtClean="0"/>
              <a:t>11-22/0764r3</a:t>
            </a:r>
          </a:p>
          <a:p>
            <a:pPr lvl="1"/>
            <a:r>
              <a:rPr lang="en-US" altLang="zh-CN" sz="1700" dirty="0" smtClean="0"/>
              <a:t>CID 5046 as in 11-22/0747r2</a:t>
            </a:r>
          </a:p>
          <a:p>
            <a:pPr lvl="1"/>
            <a:r>
              <a:rPr lang="en-US" altLang="zh-CN" sz="1700" dirty="0"/>
              <a:t>CID </a:t>
            </a:r>
            <a:r>
              <a:rPr lang="en-GB" altLang="zh-CN" sz="1700" dirty="0"/>
              <a:t>5064, 5062, 5029, 5028, 5060, 5027, 5058, and 5057, as in 11-22/0813r1</a:t>
            </a:r>
          </a:p>
          <a:p>
            <a:pPr lvl="1"/>
            <a:r>
              <a:rPr lang="en-GB" altLang="zh-CN" sz="1700" dirty="0"/>
              <a:t>CID 5071, 5068, and 5067, as in 11-22/0814r1</a:t>
            </a:r>
          </a:p>
          <a:p>
            <a:pPr lvl="1"/>
            <a:r>
              <a:rPr lang="en-GB" altLang="zh-CN" sz="1700" dirty="0"/>
              <a:t>CID </a:t>
            </a:r>
            <a:r>
              <a:rPr lang="en-US" altLang="zh-CN" sz="1700" dirty="0"/>
              <a:t>5007, 5020, 5035, 5069, 5070, 5072, 5074, 5076, </a:t>
            </a:r>
            <a:r>
              <a:rPr lang="en-US" altLang="zh-CN" sz="1700" dirty="0" smtClean="0"/>
              <a:t>and 5085</a:t>
            </a:r>
            <a:r>
              <a:rPr lang="en-US" altLang="zh-CN" sz="1700" dirty="0"/>
              <a:t>, as in </a:t>
            </a:r>
            <a:r>
              <a:rPr lang="en-US" altLang="zh-CN" sz="1700" dirty="0" smtClean="0"/>
              <a:t>11-22/0817r1</a:t>
            </a:r>
          </a:p>
          <a:p>
            <a:pPr lvl="1"/>
            <a:r>
              <a:rPr lang="en-US" altLang="zh-CN" sz="1700" dirty="0"/>
              <a:t>CID </a:t>
            </a:r>
            <a:r>
              <a:rPr lang="en-GB" altLang="zh-CN" sz="1700" dirty="0"/>
              <a:t>5083, 5102, 5103, 5082, 5101, </a:t>
            </a:r>
            <a:r>
              <a:rPr lang="en-GB" altLang="zh-CN" sz="1700" dirty="0" smtClean="0"/>
              <a:t>and 5003</a:t>
            </a:r>
            <a:r>
              <a:rPr lang="en-US" altLang="zh-CN" sz="1700" dirty="0" smtClean="0"/>
              <a:t>, </a:t>
            </a:r>
            <a:r>
              <a:rPr lang="en-US" altLang="zh-CN" sz="1700" dirty="0"/>
              <a:t>as in </a:t>
            </a:r>
            <a:r>
              <a:rPr lang="en-US" altLang="zh-CN" sz="1700" dirty="0" smtClean="0"/>
              <a:t>11-22/0828r1</a:t>
            </a:r>
          </a:p>
          <a:p>
            <a:pPr lvl="1"/>
            <a:r>
              <a:rPr lang="en-US" altLang="zh-CN" sz="1700" dirty="0"/>
              <a:t>CID </a:t>
            </a:r>
            <a:r>
              <a:rPr lang="en-GB" altLang="zh-CN" sz="1700" dirty="0" smtClean="0"/>
              <a:t>5091 and 5092</a:t>
            </a:r>
            <a:r>
              <a:rPr lang="en-US" altLang="zh-CN" sz="1700" dirty="0" smtClean="0"/>
              <a:t>, </a:t>
            </a:r>
            <a:r>
              <a:rPr lang="en-US" altLang="zh-CN" sz="1700" dirty="0"/>
              <a:t>as in </a:t>
            </a:r>
            <a:r>
              <a:rPr lang="en-US" altLang="zh-CN" sz="1700" dirty="0" smtClean="0"/>
              <a:t>11-22/0768r1</a:t>
            </a:r>
            <a:endParaRPr lang="en-US" altLang="zh-CN" sz="1700" dirty="0"/>
          </a:p>
          <a:p>
            <a:pPr lvl="1"/>
            <a:r>
              <a:rPr lang="en-US" altLang="zh-CN" sz="1700" dirty="0"/>
              <a:t>CID </a:t>
            </a:r>
            <a:r>
              <a:rPr lang="en-GB" altLang="zh-CN" sz="1700" dirty="0"/>
              <a:t>5084, 5088, and 5093</a:t>
            </a:r>
            <a:r>
              <a:rPr lang="en-US" altLang="zh-CN" sz="1700" dirty="0"/>
              <a:t>, as in </a:t>
            </a:r>
            <a:r>
              <a:rPr lang="en-US" altLang="zh-CN" sz="1700" dirty="0" smtClean="0"/>
              <a:t>11-22/0769r1</a:t>
            </a:r>
          </a:p>
          <a:p>
            <a:pPr lvl="1"/>
            <a:r>
              <a:rPr lang="en-US" altLang="zh-CN" sz="1700" dirty="0" smtClean="0"/>
              <a:t>CID </a:t>
            </a:r>
            <a:r>
              <a:rPr lang="en-GB" altLang="zh-CN" sz="1600" dirty="0"/>
              <a:t>5056, 5055, 5054, 5053, 5052, 5050, 5049, </a:t>
            </a:r>
            <a:r>
              <a:rPr lang="en-GB" altLang="zh-CN" sz="1600" dirty="0" smtClean="0"/>
              <a:t>and 5048</a:t>
            </a:r>
            <a:r>
              <a:rPr lang="en-US" altLang="zh-CN" sz="1700" dirty="0" smtClean="0"/>
              <a:t>, as in 11-22/0815r2</a:t>
            </a:r>
          </a:p>
          <a:p>
            <a:pPr lvl="1"/>
            <a:r>
              <a:rPr lang="en-US" altLang="zh-CN" sz="1700" dirty="0" smtClean="0"/>
              <a:t>CID </a:t>
            </a:r>
            <a:r>
              <a:rPr lang="en-GB" altLang="zh-CN" sz="1600" dirty="0"/>
              <a:t>5000, 5005, 5038, 5039, 5040, 5041, 5043, 5044, 5089, and 5090</a:t>
            </a:r>
            <a:r>
              <a:rPr lang="en-US" altLang="zh-CN" sz="1700" dirty="0" smtClean="0"/>
              <a:t>, as in 11-22/0827r3</a:t>
            </a:r>
            <a:endParaRPr lang="en-US" altLang="zh-CN" sz="1700" dirty="0" smtClean="0"/>
          </a:p>
          <a:p>
            <a:pPr lvl="1"/>
            <a:r>
              <a:rPr lang="en-US" altLang="zh-CN" sz="1700" dirty="0" smtClean="0"/>
              <a:t>CID </a:t>
            </a:r>
            <a:r>
              <a:rPr lang="en-US" altLang="zh-CN" sz="1600" dirty="0"/>
              <a:t>5025, 5030, 5031, 5032, 5033, 5045, 5065, 5066, </a:t>
            </a:r>
            <a:r>
              <a:rPr lang="en-US" altLang="zh-CN" sz="1600" dirty="0" smtClean="0"/>
              <a:t>and 5079</a:t>
            </a:r>
            <a:r>
              <a:rPr lang="en-US" altLang="zh-CN" sz="1700" dirty="0" smtClean="0"/>
              <a:t>, as in 11-22/0870r1</a:t>
            </a:r>
            <a:endParaRPr lang="en-US" altLang="zh-CN" sz="1700" dirty="0"/>
          </a:p>
          <a:p>
            <a:pPr lvl="1"/>
            <a:endParaRPr lang="en-US" altLang="zh-CN" sz="1700" dirty="0"/>
          </a:p>
          <a:p>
            <a:r>
              <a:rPr lang="en-US" altLang="zh-CN" dirty="0" smtClean="0"/>
              <a:t>Moved:                                                               Seconded</a:t>
            </a:r>
            <a:r>
              <a:rPr lang="en-US" altLang="zh-CN" dirty="0" smtClean="0"/>
              <a:t>:</a:t>
            </a:r>
            <a:endParaRPr lang="en-US" altLang="zh-CN" dirty="0"/>
          </a:p>
          <a:p>
            <a:r>
              <a:rPr lang="en-US" altLang="zh-CN" dirty="0"/>
              <a:t>Result: </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5995879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a:t>
            </a:r>
            <a:r>
              <a:rPr lang="en-US" altLang="zh-CN" dirty="0" smtClean="0"/>
              <a:t>#2 (CRC motion, SA </a:t>
            </a:r>
            <a:r>
              <a:rPr lang="en-US" altLang="zh-CN" dirty="0" smtClean="0"/>
              <a:t>Recirculation Ballot</a:t>
            </a:r>
            <a:r>
              <a:rPr lang="en-US" altLang="zh-CN" dirty="0" smtClean="0"/>
              <a:t>)</a:t>
            </a:r>
            <a:endParaRPr lang="zh-CN" altLang="en-US" dirty="0"/>
          </a:p>
        </p:txBody>
      </p:sp>
      <p:sp>
        <p:nvSpPr>
          <p:cNvPr id="3" name="内容占位符 2"/>
          <p:cNvSpPr>
            <a:spLocks noGrp="1"/>
          </p:cNvSpPr>
          <p:nvPr>
            <p:ph idx="1"/>
          </p:nvPr>
        </p:nvSpPr>
        <p:spPr/>
        <p:txBody>
          <a:bodyPr>
            <a:normAutofit/>
          </a:bodyPr>
          <a:lstStyle/>
          <a:p>
            <a:r>
              <a:rPr lang="en-US" altLang="zh-CN" sz="2000" dirty="0"/>
              <a:t>Having approved comment resolutions for all of the comments received from </a:t>
            </a:r>
            <a:r>
              <a:rPr lang="en-US" altLang="zh-CN" sz="2000" dirty="0" smtClean="0"/>
              <a:t>the first SA Ballot for IEEE </a:t>
            </a:r>
            <a:r>
              <a:rPr lang="en-US" altLang="zh-CN" sz="2000" dirty="0"/>
              <a:t>P802.11bd </a:t>
            </a:r>
            <a:r>
              <a:rPr lang="en-US" altLang="zh-CN" sz="2000" dirty="0" smtClean="0"/>
              <a:t>D4.0 </a:t>
            </a:r>
            <a:r>
              <a:rPr lang="en-US" altLang="zh-CN" sz="2000" dirty="0"/>
              <a:t>as contained in document </a:t>
            </a:r>
          </a:p>
          <a:p>
            <a:r>
              <a:rPr lang="en-US" altLang="zh-CN" sz="2000" u="sng" dirty="0">
                <a:hlinkClick r:id="rId2"/>
              </a:rPr>
              <a:t>https://</a:t>
            </a:r>
            <a:r>
              <a:rPr lang="en-US" altLang="zh-CN" sz="2000" u="sng" dirty="0" smtClean="0">
                <a:hlinkClick r:id="rId2"/>
              </a:rPr>
              <a:t>mentor.ieee.org/802.11/dcn/22/11-22-0730-03-00bd-p802-11bd-initial-sa-ballot-comments.xlsx</a:t>
            </a:r>
            <a:r>
              <a:rPr lang="en-US" altLang="zh-CN" sz="2000" dirty="0" smtClean="0"/>
              <a:t>,</a:t>
            </a:r>
            <a:endParaRPr lang="en-US" altLang="zh-CN" sz="2000" dirty="0"/>
          </a:p>
          <a:p>
            <a:endParaRPr lang="en-US" altLang="zh-CN" sz="2000" dirty="0"/>
          </a:p>
          <a:p>
            <a:r>
              <a:rPr lang="en-US" altLang="zh-CN" sz="2000" dirty="0"/>
              <a:t>instruct the </a:t>
            </a:r>
            <a:r>
              <a:rPr lang="en-US" altLang="zh-CN" sz="2000" dirty="0" err="1"/>
              <a:t>TGbd</a:t>
            </a:r>
            <a:r>
              <a:rPr lang="en-US" altLang="zh-CN" sz="2000" dirty="0"/>
              <a:t> editor to </a:t>
            </a:r>
            <a:r>
              <a:rPr lang="en-US" altLang="zh-CN" sz="2000" dirty="0" smtClean="0"/>
              <a:t>incorporate all approved comment resolutions to create </a:t>
            </a:r>
            <a:r>
              <a:rPr lang="en-US" altLang="zh-CN" sz="2000" dirty="0"/>
              <a:t>IEEE P802.11bd </a:t>
            </a:r>
            <a:r>
              <a:rPr lang="en-US" altLang="zh-CN" sz="2000" dirty="0" smtClean="0"/>
              <a:t>D5.0 </a:t>
            </a:r>
            <a:r>
              <a:rPr lang="en-US" altLang="zh-CN" sz="2000" dirty="0"/>
              <a:t>and approve </a:t>
            </a:r>
            <a:r>
              <a:rPr lang="en-US" altLang="zh-CN" sz="2000" dirty="0" smtClean="0"/>
              <a:t>a 15-day SA Recirculation Ballot for IEEE P802.11bd D5.0</a:t>
            </a:r>
            <a:endParaRPr lang="en-US" altLang="zh-CN" sz="2000" b="0" dirty="0"/>
          </a:p>
          <a:p>
            <a:endParaRPr lang="en-US" altLang="zh-CN" sz="2000" dirty="0"/>
          </a:p>
          <a:p>
            <a:r>
              <a:rPr lang="en-US" altLang="zh-CN" sz="2000" dirty="0" smtClean="0"/>
              <a:t>Moved</a:t>
            </a:r>
            <a:r>
              <a:rPr lang="en-US" altLang="zh-CN" sz="2000" dirty="0"/>
              <a:t>:  			Seconded</a:t>
            </a:r>
            <a:r>
              <a:rPr lang="en-US" altLang="zh-CN" sz="2000" dirty="0" smtClean="0"/>
              <a:t>:</a:t>
            </a:r>
            <a:endParaRPr lang="en-US" altLang="zh-CN" sz="2000" dirty="0"/>
          </a:p>
          <a:p>
            <a:r>
              <a:rPr lang="en-US" altLang="zh-CN" sz="2000" dirty="0"/>
              <a:t>Result: </a:t>
            </a:r>
            <a:r>
              <a:rPr lang="en-US" altLang="zh-CN" sz="2000" dirty="0" smtClean="0"/>
              <a:t>Y/N/A</a:t>
            </a:r>
            <a:endParaRPr lang="en-US" altLang="zh-CN" sz="2000" b="0"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1004476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136283</TotalTime>
  <Words>2733</Words>
  <Application>Microsoft Office PowerPoint</Application>
  <PresentationFormat>宽屏</PresentationFormat>
  <Paragraphs>401</Paragraphs>
  <Slides>28</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28</vt:i4>
      </vt:variant>
    </vt:vector>
  </HeadingPairs>
  <TitlesOfParts>
    <vt:vector size="40"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TGbd TCs in May and Jun 2022</vt:lpstr>
      <vt:lpstr>TGbd Documents Update</vt:lpstr>
      <vt:lpstr>Current TGbd Timeline</vt:lpstr>
      <vt:lpstr>Submission List (Call for submissions)</vt:lpstr>
      <vt:lpstr>IEEE 802.11 TGbd TC</vt:lpstr>
      <vt:lpstr>PowerPoint 演示文稿</vt:lpstr>
      <vt:lpstr>IEEE 802.11 TGbd TC</vt:lpstr>
      <vt:lpstr>PowerPoint 演示文稿</vt:lpstr>
      <vt:lpstr>IEEE 802.11 TGbd TC</vt:lpstr>
      <vt:lpstr>PowerPoint 演示文稿</vt:lpstr>
      <vt:lpstr>IEEE 802.11 TGbd TC</vt:lpstr>
      <vt:lpstr>PowerPoint 演示文稿</vt:lpstr>
      <vt:lpstr>Motion #1 (CRC CR motion)</vt:lpstr>
      <vt:lpstr>Motion #2 (CRC motion, SA Recirculation Ballot)</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11-22/0816</dc:title>
  <dc:subject>Task Group BD TC Agenda</dc:subject>
  <dc:creator>Bo Sun</dc:creator>
  <cp:lastModifiedBy>孙波10013985</cp:lastModifiedBy>
  <cp:revision>41</cp:revision>
  <cp:lastPrinted>2014-11-04T15:04:00Z</cp:lastPrinted>
  <dcterms:created xsi:type="dcterms:W3CDTF">2007-04-17T18:10:00Z</dcterms:created>
  <dcterms:modified xsi:type="dcterms:W3CDTF">2022-06-07T16:03:23Z</dcterms:modified>
  <cp:version>1</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