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9"/>
  </p:notesMasterIdLst>
  <p:handoutMasterIdLst>
    <p:handoutMasterId r:id="rId30"/>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20" r:id="rId15"/>
    <p:sldId id="753" r:id="rId16"/>
    <p:sldId id="885" r:id="rId17"/>
    <p:sldId id="935" r:id="rId18"/>
    <p:sldId id="1107" r:id="rId19"/>
    <p:sldId id="1142" r:id="rId20"/>
    <p:sldId id="1181" r:id="rId21"/>
    <p:sldId id="1241" r:id="rId22"/>
    <p:sldId id="1242" r:id="rId23"/>
    <p:sldId id="1243" r:id="rId24"/>
    <p:sldId id="1244" r:id="rId25"/>
    <p:sldId id="1245" r:id="rId26"/>
    <p:sldId id="1246" r:id="rId27"/>
    <p:sldId id="1240" r:id="rId28"/>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764" autoAdjust="0"/>
    <p:restoredTop sz="95405"/>
  </p:normalViewPr>
  <p:slideViewPr>
    <p:cSldViewPr showGuides="1">
      <p:cViewPr varScale="1">
        <p:scale>
          <a:sx n="77" d="100"/>
          <a:sy n="77" d="100"/>
        </p:scale>
        <p:origin x="92" y="8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May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altLang="zh-CN" dirty="0" smtClean="0"/>
              <a:t>May</a:t>
            </a:r>
            <a:r>
              <a:rPr lang="en-US" dirty="0" smtClean="0"/>
              <a:t>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May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/0816</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TCs</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in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Apr</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2022-5-20</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482"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267767"/>
          </a:xfrm>
        </p:spPr>
        <p:txBody>
          <a:bodyPr>
            <a:normAutofit fontScale="92500" lnSpcReduction="20000"/>
          </a:bodyPr>
          <a:lstStyle/>
          <a:p>
            <a:r>
              <a:rPr lang="zh-CN" altLang="en-US" sz="1600" u="sng" dirty="0"/>
              <a:t>Announcement of Rules Change </a:t>
            </a:r>
            <a:r>
              <a:rPr lang="en-US" altLang="zh-CN" sz="1600" u="sng" dirty="0"/>
              <a:t>from IEEE 802.11 WG Chair</a:t>
            </a:r>
            <a:r>
              <a:rPr lang="zh-CN" altLang="en-US" sz="1600" u="sng" dirty="0"/>
              <a:t>:</a:t>
            </a:r>
          </a:p>
          <a:p>
            <a:endParaRPr lang="zh-CN" altLang="en-US" sz="1600" dirty="0"/>
          </a:p>
          <a:p>
            <a:r>
              <a:rPr lang="zh-CN" altLang="en-US" sz="1600" dirty="0"/>
              <a:t>To enable the timely and efficient progress of work during the exceptional circumstance of cancelled plenary and interim sessions: Effective immediately,</a:t>
            </a:r>
          </a:p>
          <a:p>
            <a:r>
              <a:rPr lang="zh-CN" altLang="en-US" sz="1600" dirty="0"/>
              <a:t>The following process change is in effect for the duration of time until WG11 is able to hold face-to-face meetings:</a:t>
            </a:r>
          </a:p>
          <a:p>
            <a:r>
              <a:rPr lang="zh-CN" altLang="en-US" sz="1600" dirty="0"/>
              <a:t>(a)     “Task Group (TG), Study Group (SG) and Standing Committee (SC) motions may be held during teleconference meetings.</a:t>
            </a:r>
          </a:p>
          <a:p>
            <a:r>
              <a:rPr lang="zh-CN" altLang="en-US" sz="1600" dirty="0"/>
              <a:t>(b)     TG/SG/SC teleconference meetings that will consider motions shall be approved by the WG Chair, and if approved, meetings and draft motions announced to the TG and WG11 reflectors 10 days prior to the meeting.</a:t>
            </a:r>
          </a:p>
          <a:p>
            <a:r>
              <a:rPr lang="zh-CN" altLang="en-US" sz="1600" dirty="0"/>
              <a:t>(c)     If a motion is not approved by unanimous consent, it shall be taken as a roll call [recorded] vote.</a:t>
            </a:r>
          </a:p>
          <a:p>
            <a:endParaRPr lang="zh-CN" altLang="en-US" sz="1600" dirty="0"/>
          </a:p>
          <a:p>
            <a:r>
              <a:rPr lang="zh-CN" altLang="en-US" sz="1600" dirty="0"/>
              <a:t>This change is NOT applicable to a TG operating under the accelerated process or as an IEEE-SA Ballot Comment Resolution Committee.</a:t>
            </a:r>
          </a:p>
          <a:p>
            <a:endParaRPr lang="zh-CN" altLang="en-US" sz="1600" dirty="0"/>
          </a:p>
          <a:p>
            <a:r>
              <a:rPr lang="zh-CN" altLang="en-US" sz="1600" dirty="0"/>
              <a:t>Implementation:</a:t>
            </a:r>
          </a:p>
          <a:p>
            <a:r>
              <a:rPr lang="zh-CN" altLang="en-US" sz="1600" dirty="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Text Box 5"/>
          <p:cNvSpPr txBox="1"/>
          <p:nvPr/>
        </p:nvSpPr>
        <p:spPr>
          <a:xfrm>
            <a:off x="838200" y="6105525"/>
            <a:ext cx="1075936"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#10</a:t>
            </a:r>
            <a:endParaRPr lang="en-US" altLang="en-US" sz="2400" dirty="0">
              <a:latin typeface="Times New Roman" panose="02020603050405020304" pitchFamily="18"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21415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err="1" smtClean="0"/>
              <a:t>TGbd</a:t>
            </a:r>
            <a:r>
              <a:rPr lang="en-US" altLang="zh-CN" sz="3200" dirty="0" smtClean="0"/>
              <a:t> TCs in May and Jun 2022</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
        <p:nvSpPr>
          <p:cNvPr id="10" name="内容占位符 2"/>
          <p:cNvSpPr>
            <a:spLocks noGrp="1"/>
          </p:cNvSpPr>
          <p:nvPr/>
        </p:nvSpPr>
        <p:spPr>
          <a:xfrm>
            <a:off x="1143000" y="2057400"/>
            <a:ext cx="10287000" cy="3960810"/>
          </a:xfrm>
          <a:prstGeom prst="rect">
            <a:avLst/>
          </a:prstGeom>
          <a:noFill/>
          <a:ln w="9525">
            <a:noFill/>
          </a:ln>
        </p:spPr>
        <p:txBody>
          <a:bodyPr vert="horz" wrap="square" lIns="92160" tIns="46080" rIns="92160" bIns="46080" anchor="t" anchorCtr="0">
            <a:normAutofit fontScale="925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800" dirty="0">
                <a:solidFill>
                  <a:schemeClr val="bg1">
                    <a:lumMod val="85000"/>
                  </a:schemeClr>
                </a:solidFill>
                <a:cs typeface="+mn-ea"/>
                <a:sym typeface="+mn-ea"/>
              </a:rPr>
              <a:t>May 24</a:t>
            </a:r>
            <a:r>
              <a:rPr lang="en-US" altLang="zh-CN" sz="2800" baseline="30000" dirty="0">
                <a:solidFill>
                  <a:schemeClr val="bg1">
                    <a:lumMod val="85000"/>
                  </a:schemeClr>
                </a:solidFill>
                <a:cs typeface="+mn-ea"/>
                <a:sym typeface="+mn-ea"/>
              </a:rPr>
              <a:t>st</a:t>
            </a:r>
            <a:r>
              <a:rPr lang="en-US" altLang="zh-CN" sz="2800" dirty="0">
                <a:solidFill>
                  <a:schemeClr val="bg1">
                    <a:lumMod val="85000"/>
                  </a:schemeClr>
                </a:solidFill>
                <a:cs typeface="+mn-ea"/>
                <a:sym typeface="+mn-ea"/>
              </a:rPr>
              <a:t>, 2022, 	</a:t>
            </a:r>
            <a:r>
              <a:rPr lang="en-US" altLang="zh-CN" sz="2800" dirty="0" smtClean="0">
                <a:solidFill>
                  <a:schemeClr val="bg1">
                    <a:lumMod val="85000"/>
                  </a:schemeClr>
                </a:solidFill>
                <a:cs typeface="+mn-ea"/>
                <a:sym typeface="+mn-ea"/>
              </a:rPr>
              <a:t>	10:00am </a:t>
            </a:r>
            <a:r>
              <a:rPr lang="en-US" altLang="zh-CN" sz="2800" dirty="0">
                <a:solidFill>
                  <a:schemeClr val="bg1">
                    <a:lumMod val="85000"/>
                  </a:schemeClr>
                </a:solidFill>
                <a:cs typeface="+mn-ea"/>
                <a:sym typeface="+mn-ea"/>
              </a:rPr>
              <a:t>~ 11:59am, ET</a:t>
            </a:r>
          </a:p>
          <a:p>
            <a:pPr marL="342900" indent="-342900" eaLnBrk="1" hangingPunct="1">
              <a:spcAft>
                <a:spcPts val="600"/>
              </a:spcAft>
              <a:buFont typeface="Arial" panose="020B0604020202020204" pitchFamily="34" charset="0"/>
              <a:buChar char="•"/>
            </a:pPr>
            <a:r>
              <a:rPr lang="en-US" altLang="zh-CN" sz="2800" dirty="0">
                <a:solidFill>
                  <a:schemeClr val="bg1">
                    <a:lumMod val="85000"/>
                  </a:schemeClr>
                </a:solidFill>
                <a:cs typeface="+mn-ea"/>
                <a:sym typeface="+mn-ea"/>
              </a:rPr>
              <a:t>May 31</a:t>
            </a:r>
            <a:r>
              <a:rPr lang="en-US" altLang="zh-CN" sz="2800" baseline="30000" dirty="0">
                <a:solidFill>
                  <a:schemeClr val="bg1">
                    <a:lumMod val="85000"/>
                  </a:schemeClr>
                </a:solidFill>
                <a:cs typeface="+mn-ea"/>
                <a:sym typeface="+mn-ea"/>
              </a:rPr>
              <a:t>st</a:t>
            </a:r>
            <a:r>
              <a:rPr lang="en-US" altLang="zh-CN" sz="2800" dirty="0">
                <a:solidFill>
                  <a:schemeClr val="bg1">
                    <a:lumMod val="85000"/>
                  </a:schemeClr>
                </a:solidFill>
                <a:cs typeface="+mn-ea"/>
                <a:sym typeface="+mn-ea"/>
              </a:rPr>
              <a:t>, 2022, 	</a:t>
            </a:r>
            <a:r>
              <a:rPr lang="en-US" altLang="zh-CN" sz="2800" dirty="0" smtClean="0">
                <a:solidFill>
                  <a:schemeClr val="bg1">
                    <a:lumMod val="85000"/>
                  </a:schemeClr>
                </a:solidFill>
                <a:cs typeface="+mn-ea"/>
                <a:sym typeface="+mn-ea"/>
              </a:rPr>
              <a:t>	10:00am </a:t>
            </a:r>
            <a:r>
              <a:rPr lang="en-US" altLang="zh-CN" sz="2800" dirty="0">
                <a:solidFill>
                  <a:schemeClr val="bg1">
                    <a:lumMod val="85000"/>
                  </a:schemeClr>
                </a:solidFill>
                <a:cs typeface="+mn-ea"/>
                <a:sym typeface="+mn-ea"/>
              </a:rPr>
              <a:t>~ 11:59am, ET (</a:t>
            </a:r>
            <a:r>
              <a:rPr lang="en-US" altLang="zh-CN" sz="2800" dirty="0" smtClean="0">
                <a:solidFill>
                  <a:schemeClr val="bg1">
                    <a:lumMod val="85000"/>
                  </a:schemeClr>
                </a:solidFill>
                <a:cs typeface="+mn-ea"/>
                <a:sym typeface="+mn-ea"/>
              </a:rPr>
              <a:t>Due of CR plan)</a:t>
            </a:r>
            <a:endParaRPr lang="en-US" altLang="zh-CN" sz="2800" dirty="0">
              <a:solidFill>
                <a:schemeClr val="bg1">
                  <a:lumMod val="85000"/>
                </a:schemeClr>
              </a:solidFill>
              <a:cs typeface="+mn-ea"/>
              <a:sym typeface="+mn-ea"/>
            </a:endParaRP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Jun 7</a:t>
            </a:r>
            <a:r>
              <a:rPr lang="en-US" altLang="zh-CN" sz="2800" baseline="30000" dirty="0">
                <a:solidFill>
                  <a:srgbClr val="00B050"/>
                </a:solidFill>
                <a:cs typeface="+mn-ea"/>
                <a:sym typeface="+mn-ea"/>
              </a:rPr>
              <a:t>th</a:t>
            </a:r>
            <a:r>
              <a:rPr lang="en-US" altLang="zh-CN" sz="2800" dirty="0">
                <a:solidFill>
                  <a:srgbClr val="00B050"/>
                </a:solidFill>
                <a:cs typeface="+mn-ea"/>
                <a:sym typeface="+mn-ea"/>
              </a:rPr>
              <a:t>, 2022, 	</a:t>
            </a:r>
            <a:r>
              <a:rPr lang="en-US" altLang="zh-CN" sz="2800" dirty="0" smtClean="0">
                <a:solidFill>
                  <a:srgbClr val="00B050"/>
                </a:solidFill>
                <a:cs typeface="+mn-ea"/>
                <a:sym typeface="+mn-ea"/>
              </a:rPr>
              <a:t>		10:00am </a:t>
            </a:r>
            <a:r>
              <a:rPr lang="en-US" altLang="zh-CN" sz="2800" dirty="0">
                <a:solidFill>
                  <a:srgbClr val="00B050"/>
                </a:solidFill>
                <a:cs typeface="+mn-ea"/>
                <a:sym typeface="+mn-ea"/>
              </a:rPr>
              <a:t>~ 11:59am, ET</a:t>
            </a: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Jun 14</a:t>
            </a:r>
            <a:r>
              <a:rPr lang="en-US" altLang="zh-CN" sz="2800" baseline="30000" dirty="0">
                <a:solidFill>
                  <a:srgbClr val="00B050"/>
                </a:solidFill>
                <a:cs typeface="+mn-ea"/>
                <a:sym typeface="+mn-ea"/>
              </a:rPr>
              <a:t>th</a:t>
            </a:r>
            <a:r>
              <a:rPr lang="en-US" altLang="zh-CN" sz="2800" dirty="0">
                <a:solidFill>
                  <a:srgbClr val="00B050"/>
                </a:solidFill>
                <a:cs typeface="+mn-ea"/>
                <a:sym typeface="+mn-ea"/>
              </a:rPr>
              <a:t>, 2022, 	</a:t>
            </a:r>
            <a:r>
              <a:rPr lang="en-US" altLang="zh-CN" sz="2800" dirty="0" smtClean="0">
                <a:solidFill>
                  <a:srgbClr val="00B050"/>
                </a:solidFill>
                <a:cs typeface="+mn-ea"/>
                <a:sym typeface="+mn-ea"/>
              </a:rPr>
              <a:t>	10:00am </a:t>
            </a:r>
            <a:r>
              <a:rPr lang="en-US" altLang="zh-CN" sz="2800" dirty="0">
                <a:solidFill>
                  <a:srgbClr val="00B050"/>
                </a:solidFill>
                <a:cs typeface="+mn-ea"/>
                <a:sym typeface="+mn-ea"/>
              </a:rPr>
              <a:t>~ 11:59am, </a:t>
            </a:r>
            <a:r>
              <a:rPr lang="en-US" altLang="zh-CN" sz="2800" dirty="0" smtClean="0">
                <a:solidFill>
                  <a:srgbClr val="00B050"/>
                </a:solidFill>
                <a:cs typeface="+mn-ea"/>
                <a:sym typeface="+mn-ea"/>
              </a:rPr>
              <a:t>ET (All CRs to be approved)</a:t>
            </a:r>
            <a:endParaRPr lang="en-US" altLang="zh-CN" sz="2800" dirty="0">
              <a:solidFill>
                <a:srgbClr val="00B050"/>
              </a:solidFill>
              <a:cs typeface="+mn-ea"/>
              <a:sym typeface="+mn-ea"/>
            </a:endParaRP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Jun 21</a:t>
            </a:r>
            <a:r>
              <a:rPr lang="en-US" altLang="zh-CN" sz="2800" baseline="30000" dirty="0">
                <a:solidFill>
                  <a:srgbClr val="00B050"/>
                </a:solidFill>
                <a:cs typeface="+mn-ea"/>
                <a:sym typeface="+mn-ea"/>
              </a:rPr>
              <a:t>st</a:t>
            </a:r>
            <a:r>
              <a:rPr lang="en-US" altLang="zh-CN" sz="2800" dirty="0">
                <a:solidFill>
                  <a:srgbClr val="00B050"/>
                </a:solidFill>
                <a:cs typeface="+mn-ea"/>
                <a:sym typeface="+mn-ea"/>
              </a:rPr>
              <a:t>, 2022, 	</a:t>
            </a:r>
            <a:r>
              <a:rPr lang="en-US" altLang="zh-CN" sz="2800" dirty="0" smtClean="0">
                <a:solidFill>
                  <a:srgbClr val="00B050"/>
                </a:solidFill>
                <a:cs typeface="+mn-ea"/>
                <a:sym typeface="+mn-ea"/>
              </a:rPr>
              <a:t>	10:00am </a:t>
            </a:r>
            <a:r>
              <a:rPr lang="en-US" altLang="zh-CN" sz="2800" dirty="0">
                <a:solidFill>
                  <a:srgbClr val="00B050"/>
                </a:solidFill>
                <a:cs typeface="+mn-ea"/>
                <a:sym typeface="+mn-ea"/>
              </a:rPr>
              <a:t>~ 11:59am, ET</a:t>
            </a: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Jun 28</a:t>
            </a:r>
            <a:r>
              <a:rPr lang="en-US" altLang="zh-CN" sz="2800" baseline="30000" dirty="0">
                <a:solidFill>
                  <a:srgbClr val="00B050"/>
                </a:solidFill>
                <a:cs typeface="+mn-ea"/>
                <a:sym typeface="+mn-ea"/>
              </a:rPr>
              <a:t>th</a:t>
            </a:r>
            <a:r>
              <a:rPr lang="en-US" altLang="zh-CN" sz="2800" dirty="0">
                <a:solidFill>
                  <a:srgbClr val="00B050"/>
                </a:solidFill>
                <a:cs typeface="+mn-ea"/>
                <a:sym typeface="+mn-ea"/>
              </a:rPr>
              <a:t>, 2022, 	</a:t>
            </a:r>
            <a:r>
              <a:rPr lang="en-US" altLang="zh-CN" sz="2800" dirty="0" smtClean="0">
                <a:solidFill>
                  <a:srgbClr val="00B050"/>
                </a:solidFill>
                <a:cs typeface="+mn-ea"/>
                <a:sym typeface="+mn-ea"/>
              </a:rPr>
              <a:t>	10:00am </a:t>
            </a:r>
            <a:r>
              <a:rPr lang="en-US" altLang="zh-CN" sz="2800" dirty="0">
                <a:solidFill>
                  <a:srgbClr val="00B050"/>
                </a:solidFill>
                <a:cs typeface="+mn-ea"/>
                <a:sym typeface="+mn-ea"/>
              </a:rPr>
              <a:t>~ 11:59am, ET</a:t>
            </a:r>
            <a:endParaRPr lang="en-US" altLang="zh-CN" sz="2800" dirty="0">
              <a:solidFill>
                <a:schemeClr val="tx1"/>
              </a:solidFill>
              <a:cs typeface="+mn-ea"/>
              <a:sym typeface="+mn-ea"/>
            </a:endParaRP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Jul 5</a:t>
            </a:r>
            <a:r>
              <a:rPr lang="en-US" altLang="zh-CN" sz="2800" baseline="30000" dirty="0">
                <a:solidFill>
                  <a:srgbClr val="00B050"/>
                </a:solidFill>
                <a:cs typeface="+mn-ea"/>
                <a:sym typeface="+mn-ea"/>
              </a:rPr>
              <a:t>th</a:t>
            </a:r>
            <a:r>
              <a:rPr lang="en-US" altLang="zh-CN" sz="2800" dirty="0">
                <a:solidFill>
                  <a:srgbClr val="00B050"/>
                </a:solidFill>
                <a:cs typeface="+mn-ea"/>
                <a:sym typeface="+mn-ea"/>
              </a:rPr>
              <a:t>, 2022, 	</a:t>
            </a:r>
            <a:r>
              <a:rPr lang="en-US" altLang="zh-CN" sz="2800" dirty="0" smtClean="0">
                <a:solidFill>
                  <a:srgbClr val="00B050"/>
                </a:solidFill>
                <a:cs typeface="+mn-ea"/>
                <a:sym typeface="+mn-ea"/>
              </a:rPr>
              <a:t>		10:00am </a:t>
            </a:r>
            <a:r>
              <a:rPr lang="en-US" altLang="zh-CN" sz="2800" dirty="0">
                <a:solidFill>
                  <a:srgbClr val="00B050"/>
                </a:solidFill>
                <a:cs typeface="+mn-ea"/>
                <a:sym typeface="+mn-ea"/>
              </a:rPr>
              <a:t>~ 11:59am, ET</a:t>
            </a:r>
            <a:endParaRPr lang="en-US" altLang="zh-CN" sz="2800" dirty="0">
              <a:solidFill>
                <a:schemeClr val="tx1"/>
              </a:solidFill>
              <a:cs typeface="+mn-ea"/>
              <a:sym typeface="+mn-ea"/>
            </a:endParaRPr>
          </a:p>
          <a:p>
            <a:pPr eaLnBrk="1" hangingPunct="1">
              <a:spcAft>
                <a:spcPts val="600"/>
              </a:spcAft>
            </a:pPr>
            <a:endParaRPr lang="en-US" altLang="zh-CN" sz="2800" dirty="0">
              <a:solidFill>
                <a:schemeClr val="tx1"/>
              </a:solidFill>
              <a:cs typeface="+mn-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graphicFrame>
        <p:nvGraphicFramePr>
          <p:cNvPr id="7" name="表格 6"/>
          <p:cNvGraphicFramePr>
            <a:graphicFrameLocks noGrp="1"/>
          </p:cNvGraphicFramePr>
          <p:nvPr>
            <p:custDataLst>
              <p:tags r:id="rId1"/>
            </p:custDataLst>
            <p:extLst>
              <p:ext uri="{D42A27DB-BD31-4B8C-83A1-F6EECF244321}">
                <p14:modId xmlns:p14="http://schemas.microsoft.com/office/powerpoint/2010/main" val="3983697726"/>
              </p:ext>
            </p:extLst>
          </p:nvPr>
        </p:nvGraphicFramePr>
        <p:xfrm>
          <a:off x="928688" y="1600249"/>
          <a:ext cx="10668000" cy="4297680"/>
        </p:xfrm>
        <a:graphic>
          <a:graphicData uri="http://schemas.openxmlformats.org/drawingml/2006/table">
            <a:tbl>
              <a:tblPr firstRow="1" bandRow="1">
                <a:tableStyleId>{5C22544A-7EE6-4342-B048-85BDC9FD1C3A}</a:tableStyleId>
              </a:tblPr>
              <a:tblGrid>
                <a:gridCol w="2576580"/>
                <a:gridCol w="8091420"/>
              </a:tblGrid>
              <a:tr h="250414">
                <a:tc>
                  <a:txBody>
                    <a:bodyPr/>
                    <a:lstStyle/>
                    <a:p>
                      <a:r>
                        <a:rPr lang="en-US" altLang="zh-CN" sz="1200" dirty="0" smtClean="0"/>
                        <a:t>TG Documents</a:t>
                      </a:r>
                    </a:p>
                  </a:txBody>
                  <a:tcPr/>
                </a:tc>
                <a:tc>
                  <a:txBody>
                    <a:bodyPr/>
                    <a:lstStyle/>
                    <a:p>
                      <a:r>
                        <a:rPr lang="en-US" altLang="zh-CN" sz="1200" dirty="0" smtClean="0"/>
                        <a:t>Latest</a:t>
                      </a:r>
                      <a:r>
                        <a:rPr lang="en-US" altLang="zh-CN" sz="1200" baseline="0" dirty="0" smtClean="0"/>
                        <a:t> Revision</a:t>
                      </a:r>
                      <a:endParaRPr lang="en-US" altLang="zh-CN" sz="1200" dirty="0" smtClean="0"/>
                    </a:p>
                  </a:txBody>
                  <a:tcPr/>
                </a:tc>
              </a:tr>
              <a:tr h="199618">
                <a:tc>
                  <a:txBody>
                    <a:bodyPr/>
                    <a:lstStyle/>
                    <a:p>
                      <a:r>
                        <a:rPr lang="en-US" altLang="zh-CN" sz="1000" dirty="0" smtClean="0"/>
                        <a:t>Definition and requirements</a:t>
                      </a:r>
                    </a:p>
                  </a:txBody>
                  <a:tcPr/>
                </a:tc>
                <a:tc>
                  <a:txBody>
                    <a:bodyPr/>
                    <a:lstStyle/>
                    <a:p>
                      <a:r>
                        <a:rPr lang="en-US" altLang="zh-CN" sz="1000" dirty="0" smtClean="0"/>
                        <a:t>11-19/0202r1</a:t>
                      </a:r>
                    </a:p>
                  </a:txBody>
                  <a:tcPr/>
                </a:tc>
              </a:tr>
              <a:tr h="199618">
                <a:tc>
                  <a:txBody>
                    <a:bodyPr/>
                    <a:lstStyle/>
                    <a:p>
                      <a:r>
                        <a:rPr lang="en-US" altLang="zh-CN" sz="1000" dirty="0" smtClean="0"/>
                        <a:t>Selection Procedure document</a:t>
                      </a:r>
                    </a:p>
                  </a:txBody>
                  <a:tcPr/>
                </a:tc>
                <a:tc>
                  <a:txBody>
                    <a:bodyPr/>
                    <a:lstStyle/>
                    <a:p>
                      <a:r>
                        <a:rPr lang="en-US" altLang="zh-CN" sz="1000" dirty="0" smtClean="0">
                          <a:solidFill>
                            <a:schemeClr val="tx1"/>
                          </a:solidFill>
                        </a:rPr>
                        <a:t>11-19/0030r6</a:t>
                      </a:r>
                    </a:p>
                  </a:txBody>
                  <a:tcPr/>
                </a:tc>
              </a:tr>
              <a:tr h="199618">
                <a:tc>
                  <a:txBody>
                    <a:bodyPr/>
                    <a:lstStyle/>
                    <a:p>
                      <a:r>
                        <a:rPr lang="en-US" altLang="zh-CN" sz="1000" dirty="0" smtClean="0"/>
                        <a:t>Functional Requirement document</a:t>
                      </a:r>
                    </a:p>
                  </a:txBody>
                  <a:tcPr/>
                </a:tc>
                <a:tc>
                  <a:txBody>
                    <a:bodyPr/>
                    <a:lstStyle/>
                    <a:p>
                      <a:r>
                        <a:rPr lang="en-US" altLang="zh-CN" sz="1000" dirty="0" smtClean="0">
                          <a:solidFill>
                            <a:schemeClr val="tx1"/>
                          </a:solidFill>
                        </a:rPr>
                        <a:t>11-19/0495r3</a:t>
                      </a:r>
                    </a:p>
                  </a:txBody>
                  <a:tcPr/>
                </a:tc>
              </a:tr>
              <a:tr h="199618">
                <a:tc>
                  <a:txBody>
                    <a:bodyPr/>
                    <a:lstStyle/>
                    <a:p>
                      <a:r>
                        <a:rPr lang="en-US" altLang="zh-CN" sz="1000" dirty="0" smtClean="0"/>
                        <a:t>Spec Framework document</a:t>
                      </a:r>
                    </a:p>
                  </a:txBody>
                  <a:tcPr/>
                </a:tc>
                <a:tc>
                  <a:txBody>
                    <a:bodyPr/>
                    <a:lstStyle/>
                    <a:p>
                      <a:r>
                        <a:rPr lang="en-US" altLang="zh-CN" sz="1000" dirty="0" smtClean="0">
                          <a:solidFill>
                            <a:schemeClr val="tx1"/>
                          </a:solidFill>
                        </a:rPr>
                        <a:t>11-19/0497r7</a:t>
                      </a:r>
                    </a:p>
                  </a:txBody>
                  <a:tcPr/>
                </a:tc>
              </a:tr>
              <a:tr h="199618">
                <a:tc>
                  <a:txBody>
                    <a:bodyPr/>
                    <a:lstStyle/>
                    <a:p>
                      <a:r>
                        <a:rPr lang="en-US" altLang="zh-CN" sz="1000" dirty="0" smtClean="0"/>
                        <a:t>Liaison response to IEEE VT/ITS</a:t>
                      </a:r>
                      <a:r>
                        <a:rPr lang="en-US" altLang="zh-CN" sz="1000" baseline="0" dirty="0" smtClean="0"/>
                        <a:t> 1609 WG</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11-19/0437r3</a:t>
                      </a:r>
                    </a:p>
                  </a:txBody>
                  <a:tcPr/>
                </a:tc>
              </a:tr>
              <a:tr h="199618">
                <a:tc>
                  <a:txBody>
                    <a:bodyPr/>
                    <a:lstStyle/>
                    <a:p>
                      <a:r>
                        <a:rPr lang="en-US" altLang="zh-CN" sz="1000" dirty="0" smtClean="0"/>
                        <a:t>Liaison response</a:t>
                      </a:r>
                      <a:r>
                        <a:rPr lang="en-US" altLang="zh-CN" sz="1000" baseline="0" dirty="0" smtClean="0"/>
                        <a:t> to ITU-T CITS</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11-19/0843r0</a:t>
                      </a:r>
                    </a:p>
                  </a:txBody>
                  <a:tcPr/>
                </a:tc>
              </a:tr>
              <a:tr h="199618">
                <a:tc>
                  <a:txBody>
                    <a:bodyPr/>
                    <a:lstStyle/>
                    <a:p>
                      <a:r>
                        <a:rPr lang="en-US" altLang="zh-CN" sz="1000" dirty="0" err="1" smtClean="0"/>
                        <a:t>TBbd</a:t>
                      </a:r>
                      <a:r>
                        <a:rPr lang="en-US" altLang="zh-CN" sz="1000" baseline="0" dirty="0" smtClean="0"/>
                        <a:t> FRD/SFD Motion Booklet</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11-19/0514r14</a:t>
                      </a:r>
                    </a:p>
                  </a:txBody>
                  <a:tcPr/>
                </a:tc>
              </a:tr>
              <a:tr h="199618">
                <a:tc>
                  <a:txBody>
                    <a:bodyPr/>
                    <a:lstStyle/>
                    <a:p>
                      <a:r>
                        <a:rPr lang="en-US" altLang="zh-CN" sz="1000" dirty="0" err="1" smtClean="0"/>
                        <a:t>TGbd</a:t>
                      </a:r>
                      <a:r>
                        <a:rPr lang="en-US" altLang="zh-CN" sz="1000" dirty="0" smtClean="0"/>
                        <a:t> Use Case</a:t>
                      </a:r>
                      <a:r>
                        <a:rPr lang="en-US" altLang="zh-CN" sz="1000" baseline="0" dirty="0" smtClean="0"/>
                        <a:t> document</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11-19/1342r1</a:t>
                      </a:r>
                    </a:p>
                  </a:txBody>
                  <a:tcPr/>
                </a:tc>
              </a:tr>
              <a:tr h="449139">
                <a:tc>
                  <a:txBody>
                    <a:bodyPr/>
                    <a:lstStyle/>
                    <a:p>
                      <a:pPr>
                        <a:buNone/>
                      </a:pPr>
                      <a:r>
                        <a:rPr lang="en-US" altLang="zh-CN" sz="10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sym typeface="+mn-ea"/>
                        </a:rPr>
                        <a:t>11-20/0774r10, </a:t>
                      </a:r>
                      <a:r>
                        <a:rPr lang="en-US" altLang="zh-CN" sz="1000" dirty="0" smtClean="0">
                          <a:solidFill>
                            <a:schemeClr val="tx1"/>
                          </a:solidFill>
                        </a:rPr>
                        <a:t>11-20/1164r7, 11-20/1352r9, 11-20/1561r7, 11-20/1806r2, 11-20/1891r0, 11-20/1923r11, 11-21/0177r2, 11-21/0207r8, 11-21/0595r3, 11-21/0597r7, 11-21/0904r1, 11-21/0941r2, 11-21/1303r4, 11-21/1326r8,</a:t>
                      </a:r>
                      <a:r>
                        <a:rPr lang="en-US" altLang="zh-CN" sz="1000" baseline="0" dirty="0" smtClean="0">
                          <a:solidFill>
                            <a:schemeClr val="tx1"/>
                          </a:solidFill>
                        </a:rPr>
                        <a:t> 11-21/1622r4, 11-21/1623r4, 11-21/1998r2, 11-21/1999r3, 11-21/2000r4, 11-22/0283r3, 11-22/0284r3, 11-22/0588r2, 11-22/0615r4,</a:t>
                      </a:r>
                      <a:r>
                        <a:rPr lang="en-US" altLang="zh-CN" sz="1000" baseline="0" dirty="0" smtClean="0">
                          <a:solidFill>
                            <a:srgbClr val="0070C0"/>
                          </a:solidFill>
                        </a:rPr>
                        <a:t> 11-22/0816r2</a:t>
                      </a:r>
                      <a:endParaRPr lang="en-US" altLang="zh-CN" sz="1000" dirty="0" smtClean="0">
                        <a:solidFill>
                          <a:srgbClr val="0070C0"/>
                        </a:solidFill>
                        <a:sym typeface="+mn-ea"/>
                      </a:endParaRPr>
                    </a:p>
                  </a:txBody>
                  <a:tcPr/>
                </a:tc>
              </a:tr>
              <a:tr h="449139">
                <a:tc>
                  <a:txBody>
                    <a:bodyPr/>
                    <a:lstStyle/>
                    <a:p>
                      <a:r>
                        <a:rPr lang="en-US" altLang="zh-CN" sz="10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sym typeface="+mn-ea"/>
                        </a:rPr>
                        <a:t>11-20/0276r11, 11-20/1105r8, 11-20/1489r1, 11-20/1655r3, 11-20/1775r1, 11-20/1907r1, 11-21/0068r0,</a:t>
                      </a:r>
                      <a:r>
                        <a:rPr lang="en-US" altLang="zh-CN" sz="1000" baseline="0" dirty="0" smtClean="0">
                          <a:solidFill>
                            <a:schemeClr val="tx1"/>
                          </a:solidFill>
                          <a:sym typeface="+mn-ea"/>
                        </a:rPr>
                        <a:t> </a:t>
                      </a:r>
                      <a:r>
                        <a:rPr lang="en-US" altLang="zh-CN" sz="1000" dirty="0" smtClean="0">
                          <a:solidFill>
                            <a:schemeClr val="tx1"/>
                          </a:solidFill>
                          <a:sym typeface="+mn-ea"/>
                        </a:rPr>
                        <a:t>11-21/0117r0, 11-21/0327r0, 11-21/0453r0, 11-21/0454r0, 11-21/0565r0,</a:t>
                      </a:r>
                      <a:r>
                        <a:rPr lang="en-US" altLang="zh-CN" sz="1000" baseline="0" dirty="0" smtClean="0">
                          <a:solidFill>
                            <a:schemeClr val="tx1"/>
                          </a:solidFill>
                          <a:sym typeface="+mn-ea"/>
                        </a:rPr>
                        <a:t> 11-21/0655r0, 11-21/0806r0, 11-21/0889r0, 11-21/1138r0, 11-21/1468r0, 11-21/1544r0, 11-21/1769r0, 11/21/1863r0, 11-22/0167r0, 11-22/0416r0, 11-22/0500r0, 11-22/0635r0, </a:t>
                      </a:r>
                      <a:r>
                        <a:rPr lang="en-US" altLang="zh-CN" sz="1000" baseline="0" dirty="0" smtClean="0">
                          <a:solidFill>
                            <a:srgbClr val="0070C0"/>
                          </a:solidFill>
                          <a:sym typeface="+mn-ea"/>
                        </a:rPr>
                        <a:t>11-22/0778r0</a:t>
                      </a:r>
                      <a:endParaRPr lang="en-US" altLang="zh-CN" sz="1000" dirty="0" smtClean="0">
                        <a:solidFill>
                          <a:srgbClr val="0070C0"/>
                        </a:solidFill>
                        <a:sym typeface="+mn-ea"/>
                      </a:endParaRPr>
                    </a:p>
                  </a:txBody>
                  <a:tcPr/>
                </a:tc>
              </a:tr>
              <a:tr h="199618">
                <a:tc>
                  <a:txBody>
                    <a:bodyPr/>
                    <a:lstStyle/>
                    <a:p>
                      <a:pPr>
                        <a:buNone/>
                      </a:pPr>
                      <a:r>
                        <a:rPr lang="en-US" altLang="zh-CN" sz="10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11-19/2045r16 (D3.0)</a:t>
                      </a:r>
                    </a:p>
                  </a:txBody>
                  <a:tcPr/>
                </a:tc>
              </a:tr>
              <a:tr h="0">
                <a:tc>
                  <a:txBody>
                    <a:bodyPr/>
                    <a:lstStyle/>
                    <a:p>
                      <a:pPr>
                        <a:buNone/>
                      </a:pPr>
                      <a:r>
                        <a:rPr lang="en-US" altLang="zh-CN" sz="10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11-20/0701r7 (D0.3), 11-20/1887r10 (LB251), 11-21/1296r6 (LB254), 11-21/2018r7 (LB259), 11-22/0561r2(LB261),</a:t>
                      </a:r>
                      <a:r>
                        <a:rPr lang="en-US" altLang="zh-CN" sz="1000" baseline="0" dirty="0" smtClean="0">
                          <a:solidFill>
                            <a:schemeClr val="tx1"/>
                          </a:solidFill>
                        </a:rPr>
                        <a:t> </a:t>
                      </a:r>
                      <a:r>
                        <a:rPr lang="en-US" altLang="zh-CN" sz="1000" baseline="0" dirty="0" smtClean="0">
                          <a:solidFill>
                            <a:srgbClr val="0070C0"/>
                          </a:solidFill>
                        </a:rPr>
                        <a:t>11-22/0730r3(1</a:t>
                      </a:r>
                      <a:r>
                        <a:rPr lang="en-US" altLang="zh-CN" sz="1000" baseline="30000" dirty="0" smtClean="0">
                          <a:solidFill>
                            <a:srgbClr val="0070C0"/>
                          </a:solidFill>
                        </a:rPr>
                        <a:t>st</a:t>
                      </a:r>
                      <a:r>
                        <a:rPr lang="en-US" altLang="zh-CN" sz="1000" baseline="0" dirty="0" smtClean="0">
                          <a:solidFill>
                            <a:srgbClr val="0070C0"/>
                          </a:solidFill>
                        </a:rPr>
                        <a:t> SA Ballot)</a:t>
                      </a:r>
                      <a:endParaRPr lang="en-US" altLang="zh-CN" sz="1000" dirty="0" smtClean="0">
                        <a:solidFill>
                          <a:srgbClr val="0070C0"/>
                        </a:solidFill>
                      </a:endParaRPr>
                    </a:p>
                  </a:txBody>
                  <a:tcPr/>
                </a:tc>
              </a:tr>
              <a:tr h="199618">
                <a:tc>
                  <a:txBody>
                    <a:bodyPr/>
                    <a:lstStyle/>
                    <a:p>
                      <a:pPr>
                        <a:buNone/>
                      </a:pPr>
                      <a:r>
                        <a:rPr lang="en-US" altLang="zh-CN" sz="1000" dirty="0" smtClean="0">
                          <a:solidFill>
                            <a:schemeClr val="tx1"/>
                          </a:solidFill>
                        </a:rPr>
                        <a:t>Coexistence</a:t>
                      </a:r>
                      <a:r>
                        <a:rPr lang="en-US" altLang="zh-CN" sz="1000" baseline="0" dirty="0" smtClean="0">
                          <a:solidFill>
                            <a:schemeClr val="tx1"/>
                          </a:solidFill>
                        </a:rPr>
                        <a:t> Assurance Document</a:t>
                      </a:r>
                      <a:endParaRPr lang="en-US" altLang="zh-CN" sz="1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11-20/1564r5</a:t>
                      </a:r>
                    </a:p>
                  </a:txBody>
                  <a:tcPr/>
                </a:tc>
              </a:tr>
              <a:tr h="199618">
                <a:tc>
                  <a:txBody>
                    <a:bodyPr/>
                    <a:lstStyle/>
                    <a:p>
                      <a:pPr>
                        <a:buNone/>
                      </a:pPr>
                      <a:r>
                        <a:rPr lang="en-US" altLang="zh-CN" sz="1000" dirty="0" smtClean="0">
                          <a:solidFill>
                            <a:schemeClr val="tx1"/>
                          </a:solidFill>
                        </a:rPr>
                        <a:t>MDR</a:t>
                      </a:r>
                      <a:r>
                        <a:rPr lang="en-US" altLang="zh-CN" sz="1000" baseline="0" dirty="0" smtClean="0">
                          <a:solidFill>
                            <a:schemeClr val="tx1"/>
                          </a:solidFill>
                        </a:rPr>
                        <a:t> Report</a:t>
                      </a:r>
                      <a:endParaRPr lang="en-US" altLang="zh-CN" sz="1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11-22/0021r15</a:t>
                      </a:r>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
        <p:nvSpPr>
          <p:cNvPr id="7"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Oct 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a:solidFill>
                  <a:srgbClr val="00B050"/>
                </a:solidFill>
                <a:cs typeface="+mn-ea"/>
                <a:sym typeface="Wingdings" panose="05000000000000000000" pitchFamily="2" charset="2"/>
              </a:rPr>
              <a:t>Jul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SA Ballot Pool					</a:t>
            </a:r>
            <a:r>
              <a:rPr lang="en-US" altLang="en-US" sz="2000" kern="0" dirty="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Dec</a:t>
            </a:r>
            <a:r>
              <a:rPr lang="en-US" altLang="en-US" sz="2000" kern="0" dirty="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D4.0 LB recirculation					Mar 2022</a:t>
            </a:r>
          </a:p>
          <a:p>
            <a:pPr lvl="1" defTabSz="337185">
              <a:buFont typeface="Arial" panose="020B0604020202020204" pitchFamily="34" charset="0"/>
              <a:buChar char="•"/>
              <a:defRPr/>
            </a:pPr>
            <a:r>
              <a:rPr lang="en-US" altLang="en-US" sz="2000" strike="sngStrike" kern="0" dirty="0">
                <a:solidFill>
                  <a:schemeClr val="tx1"/>
                </a:solidFill>
                <a:sym typeface="+mn-ea"/>
              </a:rPr>
              <a:t>D4.0 LB unchanged recirculation 		</a:t>
            </a:r>
            <a:r>
              <a:rPr lang="en-US" altLang="en-US" sz="2000" strike="sngStrike" kern="0" dirty="0">
                <a:solidFill>
                  <a:schemeClr val="tx1"/>
                </a:solidFill>
                <a:sym typeface="Wingdings" panose="05000000000000000000" pitchFamily="2" charset="2"/>
              </a:rPr>
              <a:t>Apr 2022</a:t>
            </a:r>
            <a:endParaRPr lang="en-US" altLang="en-US" sz="2000" strike="sngStrike" kern="0" dirty="0">
              <a:solidFill>
                <a:schemeClr val="tx1"/>
              </a:solidFill>
            </a:endParaRPr>
          </a:p>
          <a:p>
            <a:pPr lvl="1" defTabSz="337185">
              <a:buFont typeface="Arial" panose="020B0604020202020204" pitchFamily="34" charset="0"/>
              <a:buChar char="•"/>
              <a:defRPr/>
            </a:pPr>
            <a:r>
              <a:rPr lang="en-US" altLang="en-US" sz="2000" kern="0" dirty="0">
                <a:solidFill>
                  <a:srgbClr val="00B050"/>
                </a:solidFill>
                <a:sym typeface="+mn-ea"/>
              </a:rPr>
              <a:t>Initial SA Ballot (D4.0)					</a:t>
            </a:r>
            <a:r>
              <a:rPr lang="en-US" altLang="en-US" sz="2000" kern="0" dirty="0">
                <a:solidFill>
                  <a:srgbClr val="00B050"/>
                </a:solidFill>
                <a:cs typeface="+mn-ea"/>
                <a:sym typeface="Wingdings" panose="05000000000000000000" pitchFamily="2" charset="2"/>
              </a:rPr>
              <a:t>Apr 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a:solidFill>
                  <a:schemeClr val="tx1"/>
                </a:solidFill>
                <a:cs typeface="+mn-ea"/>
                <a:sym typeface="Wingdings" panose="05000000000000000000" pitchFamily="2" charset="2"/>
              </a:rPr>
              <a:t>Dec 2022</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11-22/0743, Resolutions to Editorial Comments Part 1,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11-22/0744, Resolutions to Editorial Comments Part 2,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11-22/0745, Resolutions to Editorial Comments Part 3,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11-22/0747, SA Ballot CR 11bd D4.0 NGV Ranging, Stephan Sand (German Aerospace Center (DLR))</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11-22/0768, Initial SA Ballot proposed resolution for CIDs 5091_5092, Joseph Levy (</a:t>
            </a:r>
            <a:r>
              <a:rPr lang="en-US" altLang="zh-CN" sz="1600" dirty="0" err="1">
                <a:solidFill>
                  <a:srgbClr val="00B050"/>
                </a:solidFill>
                <a:latin typeface="Calibri" panose="020F0502020204030204" pitchFamily="34" charset="0"/>
                <a:cs typeface="Calibri" panose="020F0502020204030204" pitchFamily="34" charset="0"/>
              </a:rPr>
              <a:t>InterDigital</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11-22/0769, Initial SA Ballot Proposed Resolution for CIDs 5084, 5088, 5093, Joseph Levy (</a:t>
            </a:r>
            <a:r>
              <a:rPr lang="en-US" altLang="zh-CN" sz="1600" dirty="0" err="1">
                <a:solidFill>
                  <a:srgbClr val="00B050"/>
                </a:solidFill>
                <a:latin typeface="Calibri" panose="020F0502020204030204" pitchFamily="34" charset="0"/>
                <a:cs typeface="Calibri" panose="020F0502020204030204" pitchFamily="34" charset="0"/>
              </a:rPr>
              <a:t>InterDigital</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a:t>
            </a:r>
            <a:r>
              <a:rPr lang="en-US" altLang="en-GB" sz="1600" dirty="0" smtClean="0">
                <a:solidFill>
                  <a:srgbClr val="00B050"/>
                </a:solidFill>
                <a:latin typeface="Calibri" panose="020F0502020204030204" pitchFamily="34" charset="0"/>
                <a:cs typeface="Calibri" panose="020F0502020204030204" pitchFamily="34" charset="0"/>
              </a:rPr>
              <a:t>-22/0764</a:t>
            </a:r>
            <a:r>
              <a:rPr lang="en-US" altLang="en-GB"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TGbd</a:t>
            </a:r>
            <a:r>
              <a:rPr lang="en-US" altLang="zh-CN" sz="1600" dirty="0">
                <a:solidFill>
                  <a:srgbClr val="00B050"/>
                </a:solidFill>
                <a:latin typeface="Calibri" panose="020F0502020204030204" pitchFamily="34" charset="0"/>
                <a:cs typeface="Calibri" panose="020F0502020204030204" pitchFamily="34" charset="0"/>
              </a:rPr>
              <a:t> D4.0 CR related to DMG STA communicating OCB, Hiroyuki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(Panasonic</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GB" sz="1600" dirty="0">
                <a:solidFill>
                  <a:srgbClr val="00B050"/>
                </a:solidFill>
                <a:latin typeface="Calibri" panose="020F0502020204030204" pitchFamily="34" charset="0"/>
                <a:cs typeface="Calibri" panose="020F0502020204030204" pitchFamily="34" charset="0"/>
              </a:rPr>
              <a:t>11-22/0813, </a:t>
            </a:r>
            <a:r>
              <a:rPr lang="en-US" altLang="zh-CN" sz="1600" dirty="0">
                <a:solidFill>
                  <a:srgbClr val="00B050"/>
                </a:solidFill>
                <a:latin typeface="Calibri" panose="020F0502020204030204" pitchFamily="34" charset="0"/>
                <a:cs typeface="Calibri" panose="020F0502020204030204" pitchFamily="34" charset="0"/>
              </a:rPr>
              <a:t>Resolutions to NGV preamble and Data </a:t>
            </a:r>
            <a:r>
              <a:rPr lang="en-US" altLang="zh-CN" sz="1600" dirty="0" smtClean="0">
                <a:solidFill>
                  <a:srgbClr val="00B050"/>
                </a:solidFill>
                <a:latin typeface="Calibri" panose="020F0502020204030204" pitchFamily="34" charset="0"/>
                <a:cs typeface="Calibri" panose="020F0502020204030204" pitchFamily="34" charset="0"/>
              </a:rPr>
              <a:t>field, </a:t>
            </a:r>
            <a:r>
              <a:rPr lang="en-US" altLang="zh-CN" sz="1600" dirty="0" err="1" smtClean="0">
                <a:solidFill>
                  <a:srgbClr val="00B050"/>
                </a:solidFill>
                <a:latin typeface="Calibri" panose="020F0502020204030204" pitchFamily="34" charset="0"/>
                <a:cs typeface="Calibri" panose="020F0502020204030204" pitchFamily="34" charset="0"/>
              </a:rPr>
              <a:t>Yujin</a:t>
            </a:r>
            <a:r>
              <a:rPr lang="en-US" altLang="zh-CN" sz="1600" dirty="0" smtClean="0">
                <a:solidFill>
                  <a:srgbClr val="00B050"/>
                </a:solidFill>
                <a:latin typeface="Calibri" panose="020F0502020204030204" pitchFamily="34" charset="0"/>
                <a:cs typeface="Calibri" panose="020F0502020204030204" pitchFamily="34" charset="0"/>
              </a:rPr>
              <a:t> Noh (</a:t>
            </a:r>
            <a:r>
              <a:rPr lang="en-US" altLang="zh-CN" sz="1600" dirty="0" err="1" smtClean="0">
                <a:solidFill>
                  <a:srgbClr val="00B050"/>
                </a:solidFill>
                <a:latin typeface="Calibri" panose="020F0502020204030204" pitchFamily="34" charset="0"/>
                <a:cs typeface="Calibri" panose="020F0502020204030204" pitchFamily="34" charset="0"/>
              </a:rPr>
              <a:t>Senscomm</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GB" sz="1600" dirty="0">
                <a:solidFill>
                  <a:srgbClr val="00B050"/>
                </a:solidFill>
                <a:latin typeface="Calibri" panose="020F0502020204030204" pitchFamily="34" charset="0"/>
                <a:cs typeface="Calibri" panose="020F0502020204030204" pitchFamily="34" charset="0"/>
              </a:rPr>
              <a:t>11-22/0814, </a:t>
            </a:r>
            <a:r>
              <a:rPr lang="en-US" altLang="zh-CN" sz="1600" dirty="0">
                <a:solidFill>
                  <a:srgbClr val="00B050"/>
                </a:solidFill>
                <a:latin typeface="Calibri" panose="020F0502020204030204" pitchFamily="34" charset="0"/>
                <a:cs typeface="Calibri" panose="020F0502020204030204" pitchFamily="34" charset="0"/>
              </a:rPr>
              <a:t>Resolutions to NGV PPDU format and </a:t>
            </a:r>
            <a:r>
              <a:rPr lang="en-US" altLang="zh-CN" sz="1600" dirty="0" err="1">
                <a:solidFill>
                  <a:srgbClr val="00B050"/>
                </a:solidFill>
                <a:latin typeface="Calibri" panose="020F0502020204030204" pitchFamily="34" charset="0"/>
                <a:cs typeface="Calibri" panose="020F0502020204030204" pitchFamily="34" charset="0"/>
              </a:rPr>
              <a:t>Transmiiter</a:t>
            </a:r>
            <a:r>
              <a:rPr lang="en-US" altLang="zh-CN" sz="1600" dirty="0">
                <a:solidFill>
                  <a:srgbClr val="00B050"/>
                </a:solidFill>
                <a:latin typeface="Calibri" panose="020F0502020204030204" pitchFamily="34" charset="0"/>
                <a:cs typeface="Calibri" panose="020F0502020204030204" pitchFamily="34" charset="0"/>
              </a:rPr>
              <a:t> block </a:t>
            </a:r>
            <a:r>
              <a:rPr lang="en-US" altLang="zh-CN" sz="1600" dirty="0" smtClean="0">
                <a:solidFill>
                  <a:srgbClr val="00B050"/>
                </a:solidFill>
                <a:latin typeface="Calibri" panose="020F0502020204030204" pitchFamily="34" charset="0"/>
                <a:cs typeface="Calibri" panose="020F0502020204030204" pitchFamily="34" charset="0"/>
              </a:rPr>
              <a:t>diagram,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smtClean="0">
                <a:solidFill>
                  <a:srgbClr val="00B050"/>
                </a:solidFill>
                <a:latin typeface="Calibri" panose="020F0502020204030204" pitchFamily="34" charset="0"/>
                <a:cs typeface="Calibri" panose="020F0502020204030204" pitchFamily="34" charset="0"/>
              </a:rPr>
              <a:t>Senscomm</a:t>
            </a:r>
            <a:r>
              <a:rPr lang="en-US" altLang="zh-CN" sz="1600" dirty="0" smtClean="0">
                <a:solidFill>
                  <a:srgbClr val="00B050"/>
                </a:solidFill>
                <a:latin typeface="Calibri" panose="020F0502020204030204" pitchFamily="34" charset="0"/>
                <a:cs typeface="Calibri" panose="020F0502020204030204" pitchFamily="34" charset="0"/>
              </a:rPr>
              <a:t>)</a:t>
            </a:r>
            <a:endParaRPr lang="en-US" altLang="en-GB"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11-22/0817, crc-cr-clause-32-2, Bo Sun (ZTE)</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11-22/0827, Resolutions to Clause 4.3.17 and 4.3.17a </a:t>
            </a:r>
            <a:r>
              <a:rPr lang="en-US" altLang="zh-CN" sz="1600" dirty="0" smtClean="0">
                <a:solidFill>
                  <a:srgbClr val="FFC000"/>
                </a:solidFill>
                <a:latin typeface="Calibri" panose="020F0502020204030204" pitchFamily="34" charset="0"/>
                <a:cs typeface="Calibri" panose="020F0502020204030204" pitchFamily="34" charset="0"/>
              </a:rPr>
              <a:t>CIDs, John Kenney (Toyota)</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11-22/0828, 11bd D4.0 comment resolution, </a:t>
            </a:r>
            <a:r>
              <a:rPr lang="en-US" altLang="zh-CN" sz="1600" dirty="0" err="1">
                <a:solidFill>
                  <a:srgbClr val="00B050"/>
                </a:solidFill>
                <a:latin typeface="Calibri" panose="020F0502020204030204" pitchFamily="34" charset="0"/>
                <a:cs typeface="Calibri" panose="020F0502020204030204" pitchFamily="34" charset="0"/>
              </a:rPr>
              <a:t>Liwen</a:t>
            </a:r>
            <a:r>
              <a:rPr lang="en-US" altLang="zh-CN" sz="1600" dirty="0">
                <a:solidFill>
                  <a:srgbClr val="00B050"/>
                </a:solidFill>
                <a:latin typeface="Calibri" panose="020F0502020204030204" pitchFamily="34" charset="0"/>
                <a:cs typeface="Calibri" panose="020F0502020204030204" pitchFamily="34" charset="0"/>
              </a:rPr>
              <a:t> Chu (NXP)</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altLang="en-US" sz="3200" dirty="0" smtClean="0">
                <a:solidFill>
                  <a:srgbClr val="0000FF"/>
                </a:solidFill>
                <a:latin typeface="Arial Black" panose="020B0A04020102020204" pitchFamily="34" charset="0"/>
              </a:rPr>
              <a:t>TC</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24</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US" altLang="en-GB" dirty="0" smtClean="0"/>
              <a:t>CRC Comment Resolution discussion</a:t>
            </a:r>
          </a:p>
          <a:p>
            <a:pPr lvl="1" eaLnBrk="0" hangingPunct="0">
              <a:defRPr/>
            </a:pPr>
            <a:r>
              <a:rPr lang="en-US" altLang="en-GB" dirty="0">
                <a:solidFill>
                  <a:srgbClr val="00B050"/>
                </a:solidFill>
              </a:rPr>
              <a:t>11-22/0764, </a:t>
            </a:r>
            <a:r>
              <a:rPr lang="en-US" altLang="zh-CN" dirty="0" err="1">
                <a:solidFill>
                  <a:srgbClr val="00B050"/>
                </a:solidFill>
              </a:rPr>
              <a:t>TGbd</a:t>
            </a:r>
            <a:r>
              <a:rPr lang="en-US" altLang="zh-CN" dirty="0">
                <a:solidFill>
                  <a:srgbClr val="00B050"/>
                </a:solidFill>
              </a:rPr>
              <a:t> D4.0 CR related to DMG STA communicating OCB, Hiroyuki </a:t>
            </a:r>
            <a:r>
              <a:rPr lang="en-US" altLang="zh-CN" dirty="0" err="1">
                <a:solidFill>
                  <a:srgbClr val="00B050"/>
                </a:solidFill>
              </a:rPr>
              <a:t>Motozuka</a:t>
            </a:r>
            <a:r>
              <a:rPr lang="en-US" altLang="zh-CN" dirty="0">
                <a:solidFill>
                  <a:srgbClr val="00B050"/>
                </a:solidFill>
              </a:rPr>
              <a:t> (Panasonic</a:t>
            </a:r>
            <a:r>
              <a:rPr lang="en-US" altLang="zh-CN" dirty="0" smtClean="0">
                <a:solidFill>
                  <a:srgbClr val="00B050"/>
                </a:solidFill>
              </a:rPr>
              <a:t>)</a:t>
            </a:r>
          </a:p>
          <a:p>
            <a:pPr lvl="1" eaLnBrk="0" hangingPunct="0">
              <a:defRPr/>
            </a:pPr>
            <a:r>
              <a:rPr lang="en-US" altLang="zh-CN" dirty="0">
                <a:solidFill>
                  <a:srgbClr val="00B050"/>
                </a:solidFill>
              </a:rPr>
              <a:t>11-22/0747r2, SA Ballot CR 11bd D4.0 NGV Ranging, Stephan Sand (German Aerospace Center (DLR</a:t>
            </a:r>
            <a:r>
              <a:rPr lang="en-US" altLang="zh-CN" dirty="0" smtClean="0">
                <a:solidFill>
                  <a:srgbClr val="00B050"/>
                </a:solidFill>
              </a:rPr>
              <a:t>))</a:t>
            </a:r>
            <a:endParaRPr lang="en-US" altLang="zh-CN" dirty="0">
              <a:solidFill>
                <a:srgbClr val="00B050"/>
              </a:solidFill>
            </a:endParaRPr>
          </a:p>
          <a:p>
            <a:pPr lvl="1" eaLnBrk="0" hangingPunct="0">
              <a:buFontTx/>
              <a:buChar char="–"/>
              <a:defRPr/>
            </a:pPr>
            <a:r>
              <a:rPr lang="en-US" altLang="en-GB" sz="2100" dirty="0">
                <a:solidFill>
                  <a:srgbClr val="00B050"/>
                </a:solidFill>
              </a:rPr>
              <a:t>11-22/0813, </a:t>
            </a:r>
            <a:r>
              <a:rPr lang="en-US" altLang="zh-CN" sz="2100" dirty="0">
                <a:solidFill>
                  <a:srgbClr val="00B050"/>
                </a:solidFill>
              </a:rPr>
              <a:t>Resolutions to NGV preamble and Data field, </a:t>
            </a:r>
            <a:r>
              <a:rPr lang="en-US" altLang="zh-CN" sz="2100" dirty="0" err="1">
                <a:solidFill>
                  <a:srgbClr val="00B050"/>
                </a:solidFill>
              </a:rPr>
              <a:t>Yujin</a:t>
            </a:r>
            <a:r>
              <a:rPr lang="en-US" altLang="zh-CN" sz="2100" dirty="0">
                <a:solidFill>
                  <a:srgbClr val="00B050"/>
                </a:solidFill>
              </a:rPr>
              <a:t> Noh (</a:t>
            </a:r>
            <a:r>
              <a:rPr lang="en-US" altLang="zh-CN" sz="2100" dirty="0" err="1">
                <a:solidFill>
                  <a:srgbClr val="00B050"/>
                </a:solidFill>
              </a:rPr>
              <a:t>Senscomm</a:t>
            </a:r>
            <a:r>
              <a:rPr lang="en-US" altLang="zh-CN" sz="2100" dirty="0">
                <a:solidFill>
                  <a:srgbClr val="00B050"/>
                </a:solidFill>
              </a:rPr>
              <a:t>)</a:t>
            </a:r>
          </a:p>
          <a:p>
            <a:pPr lvl="1" eaLnBrk="0" hangingPunct="0">
              <a:buFontTx/>
              <a:buChar char="–"/>
              <a:defRPr/>
            </a:pPr>
            <a:r>
              <a:rPr lang="en-US" altLang="en-GB" sz="2100" dirty="0">
                <a:solidFill>
                  <a:srgbClr val="00B050"/>
                </a:solidFill>
              </a:rPr>
              <a:t>11-22/0814, </a:t>
            </a:r>
            <a:r>
              <a:rPr lang="en-US" altLang="zh-CN" sz="2100" dirty="0">
                <a:solidFill>
                  <a:srgbClr val="00B050"/>
                </a:solidFill>
              </a:rPr>
              <a:t>Resolutions to NGV PPDU format and </a:t>
            </a:r>
            <a:r>
              <a:rPr lang="en-US" altLang="zh-CN" sz="2100" dirty="0" err="1">
                <a:solidFill>
                  <a:srgbClr val="00B050"/>
                </a:solidFill>
              </a:rPr>
              <a:t>Transmiiter</a:t>
            </a:r>
            <a:r>
              <a:rPr lang="en-US" altLang="zh-CN" sz="2100" dirty="0">
                <a:solidFill>
                  <a:srgbClr val="00B050"/>
                </a:solidFill>
              </a:rPr>
              <a:t> block diagram, </a:t>
            </a:r>
            <a:r>
              <a:rPr lang="en-US" altLang="zh-CN" sz="2100" dirty="0" err="1">
                <a:solidFill>
                  <a:srgbClr val="00B050"/>
                </a:solidFill>
              </a:rPr>
              <a:t>Yujin</a:t>
            </a:r>
            <a:r>
              <a:rPr lang="en-US" altLang="zh-CN" sz="2100" dirty="0">
                <a:solidFill>
                  <a:srgbClr val="00B050"/>
                </a:solidFill>
              </a:rPr>
              <a:t> Noh (</a:t>
            </a:r>
            <a:r>
              <a:rPr lang="en-US" altLang="zh-CN" sz="2100" dirty="0" err="1">
                <a:solidFill>
                  <a:srgbClr val="00B050"/>
                </a:solidFill>
              </a:rPr>
              <a:t>Senscomm</a:t>
            </a:r>
            <a:r>
              <a:rPr lang="en-US" altLang="zh-CN" sz="2100" dirty="0" smtClean="0">
                <a:solidFill>
                  <a:srgbClr val="00B050"/>
                </a:solidFill>
              </a:rPr>
              <a:t>)</a:t>
            </a:r>
          </a:p>
          <a:p>
            <a:pPr lvl="1" eaLnBrk="0" hangingPunct="0">
              <a:defRPr/>
            </a:pPr>
            <a:r>
              <a:rPr lang="en-US" altLang="zh-CN" sz="2100" dirty="0">
                <a:solidFill>
                  <a:srgbClr val="00B050"/>
                </a:solidFill>
              </a:rPr>
              <a:t>11-22/0817, crc-cr-clause-32-2, Bo Sun (ZTE</a:t>
            </a:r>
            <a:r>
              <a:rPr lang="en-US" altLang="zh-CN" sz="2100" dirty="0" smtClean="0">
                <a:solidFill>
                  <a:srgbClr val="00B050"/>
                </a:solidFill>
              </a:rPr>
              <a:t>)</a:t>
            </a:r>
            <a:endParaRPr lang="en-US" altLang="en-GB" dirty="0">
              <a:solidFill>
                <a:srgbClr val="00B050"/>
              </a:solidFill>
            </a:endParaRP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altLang="en-US" sz="3200" dirty="0" smtClean="0">
                <a:solidFill>
                  <a:srgbClr val="0000FF"/>
                </a:solidFill>
                <a:latin typeface="Arial Black" panose="020B0A04020102020204" pitchFamily="34" charset="0"/>
              </a:rPr>
              <a:t>TC</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31</a:t>
            </a:r>
            <a:r>
              <a:rPr lang="en-US" altLang="en-US" sz="3600" kern="0" baseline="30000" dirty="0" smtClean="0">
                <a:latin typeface="Arial" panose="020B0604020202020204" pitchFamily="34" charset="0"/>
              </a:rPr>
              <a:t>st</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2887366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US" altLang="en-GB" dirty="0" smtClean="0"/>
              <a:t>CRC Comment Resolution discussion</a:t>
            </a:r>
          </a:p>
          <a:p>
            <a:pPr lvl="1" eaLnBrk="0" hangingPunct="0">
              <a:defRPr/>
            </a:pPr>
            <a:r>
              <a:rPr lang="en-US" altLang="zh-CN" dirty="0">
                <a:solidFill>
                  <a:srgbClr val="FFC000"/>
                </a:solidFill>
              </a:rPr>
              <a:t>11-22/0827, Resolutions to Clause 4.3.17 and 4.3.17a CIDs, John Kenney (Toyota</a:t>
            </a:r>
            <a:r>
              <a:rPr lang="en-US" altLang="zh-CN" dirty="0" smtClean="0">
                <a:solidFill>
                  <a:srgbClr val="FFC000"/>
                </a:solidFill>
              </a:rPr>
              <a:t>)</a:t>
            </a:r>
          </a:p>
          <a:p>
            <a:pPr lvl="1" eaLnBrk="0" hangingPunct="0">
              <a:defRPr/>
            </a:pPr>
            <a:r>
              <a:rPr lang="en-US" altLang="zh-CN" sz="2100" dirty="0">
                <a:solidFill>
                  <a:srgbClr val="00B050"/>
                </a:solidFill>
              </a:rPr>
              <a:t>11-22/0828, 11bd D4.0 comment resolution, </a:t>
            </a:r>
            <a:r>
              <a:rPr lang="en-US" altLang="zh-CN" sz="2100" dirty="0" err="1">
                <a:solidFill>
                  <a:srgbClr val="00B050"/>
                </a:solidFill>
              </a:rPr>
              <a:t>Liwen</a:t>
            </a:r>
            <a:r>
              <a:rPr lang="en-US" altLang="zh-CN" sz="2100" dirty="0">
                <a:solidFill>
                  <a:srgbClr val="00B050"/>
                </a:solidFill>
              </a:rPr>
              <a:t> Chu (NXP</a:t>
            </a:r>
            <a:r>
              <a:rPr lang="en-US" altLang="zh-CN" sz="2100" dirty="0" smtClean="0">
                <a:solidFill>
                  <a:srgbClr val="00B050"/>
                </a:solidFill>
              </a:rPr>
              <a:t>)</a:t>
            </a:r>
          </a:p>
          <a:p>
            <a:pPr lvl="1" eaLnBrk="0" hangingPunct="0">
              <a:defRPr/>
            </a:pPr>
            <a:r>
              <a:rPr lang="en-US" altLang="zh-CN" sz="2100" dirty="0">
                <a:solidFill>
                  <a:srgbClr val="00B050"/>
                </a:solidFill>
              </a:rPr>
              <a:t>11-22/0769, Initial SA Ballot Proposed Resolution for CIDs 5084, 5088, 5093, Joseph Levy (</a:t>
            </a:r>
            <a:r>
              <a:rPr lang="en-US" altLang="zh-CN" sz="2100" dirty="0" err="1">
                <a:solidFill>
                  <a:srgbClr val="00B050"/>
                </a:solidFill>
              </a:rPr>
              <a:t>InterDigital</a:t>
            </a:r>
            <a:r>
              <a:rPr lang="en-US" altLang="zh-CN" sz="2100" dirty="0">
                <a:solidFill>
                  <a:srgbClr val="00B050"/>
                </a:solidFill>
              </a:rPr>
              <a:t>)</a:t>
            </a:r>
          </a:p>
          <a:p>
            <a:pPr eaLnBrk="0" hangingPunct="0">
              <a:defRPr/>
            </a:pPr>
            <a:r>
              <a:rPr lang="en-US" altLang="en-GB" dirty="0"/>
              <a:t>Any 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9834549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altLang="en-US" sz="3200" dirty="0" smtClean="0">
                <a:solidFill>
                  <a:srgbClr val="0000FF"/>
                </a:solidFill>
                <a:latin typeface="Arial Black" panose="020B0A04020102020204" pitchFamily="34" charset="0"/>
              </a:rPr>
              <a:t>TC</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Jun 7</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1322064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attendance 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US" altLang="en-GB" dirty="0"/>
              <a:t>CRC Comment Resolution discussion</a:t>
            </a:r>
          </a:p>
          <a:p>
            <a:pPr lvl="1" eaLnBrk="0" hangingPunct="0">
              <a:defRPr/>
            </a:pPr>
            <a:r>
              <a:rPr lang="en-US" altLang="zh-CN" dirty="0">
                <a:solidFill>
                  <a:srgbClr val="FFC000"/>
                </a:solidFill>
              </a:rPr>
              <a:t>11-22/0827, Resolutions to Clause 4.3.17 and 4.3.17a CIDs, John Kenney (Toyota)</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966592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altLang="en-US" sz="3200" dirty="0" smtClean="0">
                <a:solidFill>
                  <a:srgbClr val="0000FF"/>
                </a:solidFill>
                <a:latin typeface="Arial Black" panose="020B0A04020102020204" pitchFamily="34" charset="0"/>
              </a:rPr>
              <a:t>TC</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Jun 14</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472890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US" altLang="en-GB" dirty="0" smtClean="0"/>
              <a:t>CRC Comment Resolution discussion</a:t>
            </a: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263937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#1 (CRC CR)</a:t>
            </a:r>
            <a:endParaRPr lang="zh-CN" altLang="en-US" dirty="0"/>
          </a:p>
        </p:txBody>
      </p:sp>
      <p:sp>
        <p:nvSpPr>
          <p:cNvPr id="3" name="内容占位符 2"/>
          <p:cNvSpPr>
            <a:spLocks noGrp="1"/>
          </p:cNvSpPr>
          <p:nvPr>
            <p:ph idx="1"/>
          </p:nvPr>
        </p:nvSpPr>
        <p:spPr/>
        <p:txBody>
          <a:bodyPr>
            <a:normAutofit fontScale="92500" lnSpcReduction="10000"/>
          </a:bodyPr>
          <a:lstStyle/>
          <a:p>
            <a:r>
              <a:rPr lang="en-US" altLang="zh-CN" sz="2000" dirty="0"/>
              <a:t>Move to approve the resolutions to following </a:t>
            </a:r>
            <a:r>
              <a:rPr lang="en-US" altLang="zh-CN" sz="2000" dirty="0" smtClean="0"/>
              <a:t>26 comments </a:t>
            </a:r>
            <a:r>
              <a:rPr lang="en-US" altLang="zh-CN" sz="2000" dirty="0"/>
              <a:t>collected from the 1</a:t>
            </a:r>
            <a:r>
              <a:rPr lang="en-US" altLang="zh-CN" sz="2000" baseline="30000" dirty="0"/>
              <a:t>st</a:t>
            </a:r>
            <a:r>
              <a:rPr lang="en-US" altLang="zh-CN" sz="2000" dirty="0"/>
              <a:t> SA Ballot for IEEE P802.11bd D4.0:</a:t>
            </a:r>
          </a:p>
          <a:p>
            <a:pPr lvl="1"/>
            <a:r>
              <a:rPr lang="en-US" altLang="zh-CN" sz="1700" dirty="0"/>
              <a:t>CID </a:t>
            </a:r>
            <a:r>
              <a:rPr lang="en-GB" altLang="zh-CN" sz="1700" dirty="0"/>
              <a:t>5086 </a:t>
            </a:r>
            <a:r>
              <a:rPr lang="en-GB" altLang="zh-CN" sz="1700" dirty="0" smtClean="0"/>
              <a:t>5087, 5098, 5099, and </a:t>
            </a:r>
            <a:r>
              <a:rPr lang="en-GB" altLang="zh-CN" sz="1700" dirty="0"/>
              <a:t>5100, </a:t>
            </a:r>
            <a:r>
              <a:rPr lang="en-US" altLang="zh-CN" sz="1700" dirty="0" smtClean="0"/>
              <a:t>as </a:t>
            </a:r>
            <a:r>
              <a:rPr lang="en-US" altLang="zh-CN" sz="1700" dirty="0"/>
              <a:t>in </a:t>
            </a:r>
            <a:r>
              <a:rPr lang="en-US" altLang="zh-CN" sz="1700" dirty="0" smtClean="0"/>
              <a:t>11-22/0764r3</a:t>
            </a:r>
          </a:p>
          <a:p>
            <a:pPr lvl="1"/>
            <a:r>
              <a:rPr lang="en-US" altLang="zh-CN" sz="1700" dirty="0" smtClean="0"/>
              <a:t>CID 5046 as in 11-22/0747r2</a:t>
            </a:r>
          </a:p>
          <a:p>
            <a:pPr lvl="1"/>
            <a:r>
              <a:rPr lang="en-US" altLang="zh-CN" sz="1700" dirty="0"/>
              <a:t>CID </a:t>
            </a:r>
            <a:r>
              <a:rPr lang="en-GB" altLang="zh-CN" sz="1700" dirty="0"/>
              <a:t>5064, 5062, 5029, 5028, 5060, 5027, 5058, and 5057, as in 11-22/0813r1</a:t>
            </a:r>
          </a:p>
          <a:p>
            <a:pPr lvl="1"/>
            <a:r>
              <a:rPr lang="en-GB" altLang="zh-CN" sz="1700" dirty="0"/>
              <a:t>CID 5071, 5068, and 5067, as in 11-22/0814r1</a:t>
            </a:r>
          </a:p>
          <a:p>
            <a:pPr lvl="1"/>
            <a:r>
              <a:rPr lang="en-GB" altLang="zh-CN" sz="1700" dirty="0"/>
              <a:t>CID </a:t>
            </a:r>
            <a:r>
              <a:rPr lang="en-US" altLang="zh-CN" sz="1700" dirty="0"/>
              <a:t>5007, 5020, 5035, 5069, 5070, 5072, 5074, 5076, </a:t>
            </a:r>
            <a:r>
              <a:rPr lang="en-US" altLang="zh-CN" sz="1700" dirty="0" smtClean="0"/>
              <a:t>and 5085</a:t>
            </a:r>
            <a:r>
              <a:rPr lang="en-US" altLang="zh-CN" sz="1700" dirty="0"/>
              <a:t>, as in </a:t>
            </a:r>
            <a:r>
              <a:rPr lang="en-US" altLang="zh-CN" sz="1700" dirty="0" smtClean="0"/>
              <a:t>11-22/0817r1</a:t>
            </a:r>
          </a:p>
          <a:p>
            <a:pPr lvl="1"/>
            <a:r>
              <a:rPr lang="en-US" altLang="zh-CN" sz="1700" dirty="0"/>
              <a:t>CID </a:t>
            </a:r>
            <a:r>
              <a:rPr lang="en-GB" altLang="zh-CN" sz="1700" dirty="0"/>
              <a:t>5083, 5102, 5103, 5082, 5101, </a:t>
            </a:r>
            <a:r>
              <a:rPr lang="en-GB" altLang="zh-CN" sz="1700" dirty="0" smtClean="0"/>
              <a:t>and 5003</a:t>
            </a:r>
            <a:r>
              <a:rPr lang="en-US" altLang="zh-CN" sz="1700" dirty="0" smtClean="0"/>
              <a:t>, </a:t>
            </a:r>
            <a:r>
              <a:rPr lang="en-US" altLang="zh-CN" sz="1700" dirty="0"/>
              <a:t>as in </a:t>
            </a:r>
            <a:r>
              <a:rPr lang="en-US" altLang="zh-CN" sz="1700" dirty="0" smtClean="0"/>
              <a:t>11-22/0828r1</a:t>
            </a:r>
          </a:p>
          <a:p>
            <a:pPr lvl="1"/>
            <a:r>
              <a:rPr lang="en-US" altLang="zh-CN" sz="1700" dirty="0"/>
              <a:t>CID </a:t>
            </a:r>
            <a:r>
              <a:rPr lang="en-GB" altLang="zh-CN" sz="1700" dirty="0" smtClean="0"/>
              <a:t>5091 and 5092</a:t>
            </a:r>
            <a:r>
              <a:rPr lang="en-US" altLang="zh-CN" sz="1700" dirty="0" smtClean="0"/>
              <a:t>, </a:t>
            </a:r>
            <a:r>
              <a:rPr lang="en-US" altLang="zh-CN" sz="1700" dirty="0"/>
              <a:t>as in </a:t>
            </a:r>
            <a:r>
              <a:rPr lang="en-US" altLang="zh-CN" sz="1700" dirty="0" smtClean="0"/>
              <a:t>11-22/0768r1</a:t>
            </a:r>
            <a:endParaRPr lang="en-US" altLang="zh-CN" sz="1700" dirty="0"/>
          </a:p>
          <a:p>
            <a:pPr lvl="1"/>
            <a:r>
              <a:rPr lang="en-US" altLang="zh-CN" sz="1700" dirty="0"/>
              <a:t>CID </a:t>
            </a:r>
            <a:r>
              <a:rPr lang="en-GB" altLang="zh-CN" sz="1700" dirty="0"/>
              <a:t>5084, 5088, and 5093</a:t>
            </a:r>
            <a:r>
              <a:rPr lang="en-US" altLang="zh-CN" sz="1700" dirty="0"/>
              <a:t>, as in 11-22/0769r1</a:t>
            </a:r>
          </a:p>
          <a:p>
            <a:pPr lvl="1"/>
            <a:endParaRPr lang="en-US" altLang="zh-CN" sz="1700" dirty="0"/>
          </a:p>
          <a:p>
            <a:r>
              <a:rPr lang="en-US" altLang="zh-CN" dirty="0"/>
              <a:t>Moved</a:t>
            </a:r>
            <a:r>
              <a:rPr lang="en-US" altLang="zh-CN" dirty="0" smtClean="0"/>
              <a:t>:</a:t>
            </a:r>
            <a:endParaRPr lang="en-US" altLang="zh-CN" dirty="0"/>
          </a:p>
          <a:p>
            <a:r>
              <a:rPr lang="en-US" altLang="zh-CN" dirty="0"/>
              <a:t>Seconded</a:t>
            </a:r>
            <a:r>
              <a:rPr lang="en-US" altLang="zh-CN" dirty="0" smtClean="0"/>
              <a:t>:</a:t>
            </a:r>
            <a:endParaRPr lang="en-US" altLang="zh-CN" dirty="0"/>
          </a:p>
          <a:p>
            <a:r>
              <a:rPr lang="en-US" altLang="zh-CN" dirty="0"/>
              <a:t>Result: </a:t>
            </a:r>
            <a:endParaRPr lang="zh-CN" altLang="en-US"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May 2022</a:t>
            </a:r>
            <a:endParaRPr lang="en-US" dirty="0"/>
          </a:p>
        </p:txBody>
      </p:sp>
    </p:spTree>
    <p:extLst>
      <p:ext uri="{BB962C8B-B14F-4D97-AF65-F5344CB8AC3E}">
        <p14:creationId xmlns:p14="http://schemas.microsoft.com/office/powerpoint/2010/main" val="599587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136030</TotalTime>
  <Words>2471</Words>
  <Application>Microsoft Office PowerPoint</Application>
  <PresentationFormat>宽屏</PresentationFormat>
  <Paragraphs>378</Paragraphs>
  <Slides>27</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27</vt:i4>
      </vt:variant>
    </vt:vector>
  </HeadingPairs>
  <TitlesOfParts>
    <vt:vector size="39"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TGbd TCs in May and Jun 2022</vt:lpstr>
      <vt:lpstr>TGbd Documents Update</vt:lpstr>
      <vt:lpstr>Current TGbd Timeline</vt:lpstr>
      <vt:lpstr>Submission List (Call for submissions)</vt:lpstr>
      <vt:lpstr>IEEE 802.11 TGbd TC</vt:lpstr>
      <vt:lpstr>PowerPoint 演示文稿</vt:lpstr>
      <vt:lpstr>IEEE 802.11 TGbd TC</vt:lpstr>
      <vt:lpstr>PowerPoint 演示文稿</vt:lpstr>
      <vt:lpstr>IEEE 802.11 TGbd TC</vt:lpstr>
      <vt:lpstr>PowerPoint 演示文稿</vt:lpstr>
      <vt:lpstr>IEEE 802.11 TGbd TC</vt:lpstr>
      <vt:lpstr>PowerPoint 演示文稿</vt:lpstr>
      <vt:lpstr>Motion #1 (CRC CR)</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11-22/0816</dc:title>
  <dc:subject>Task Group BD TC Agenda</dc:subject>
  <dc:creator>Bo Sun</dc:creator>
  <cp:lastModifiedBy>孙波10013985</cp:lastModifiedBy>
  <cp:revision>24</cp:revision>
  <cp:lastPrinted>2014-11-04T15:04:00Z</cp:lastPrinted>
  <dcterms:created xsi:type="dcterms:W3CDTF">2007-04-17T18:10:00Z</dcterms:created>
  <dcterms:modified xsi:type="dcterms:W3CDTF">2022-05-31T16:16:26Z</dcterms:modified>
  <cp:version>1</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