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41" r:id="rId22"/>
    <p:sldId id="1242" r:id="rId23"/>
    <p:sldId id="1243" r:id="rId24"/>
    <p:sldId id="1244" r:id="rId25"/>
    <p:sldId id="1245" r:id="rId26"/>
    <p:sldId id="1246" r:id="rId27"/>
    <p:sldId id="124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64" autoAdjust="0"/>
    <p:restoredTop sz="95405"/>
  </p:normalViewPr>
  <p:slideViewPr>
    <p:cSldViewPr showGuides="1">
      <p:cViewPr varScale="1">
        <p:scale>
          <a:sx n="67" d="100"/>
          <a:sy n="67" d="100"/>
        </p:scale>
        <p:origin x="468"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/0816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6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May and Jun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24</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31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r>
              <a:rPr lang="en-US" altLang="zh-CN" sz="2800" dirty="0" smtClean="0">
                <a:solidFill>
                  <a:srgbClr val="00B050"/>
                </a:solidFill>
                <a:cs typeface="+mn-ea"/>
                <a:sym typeface="+mn-ea"/>
              </a:rPr>
              <a:t>Due of CR plan)</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7</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14</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to be approved)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1838391686"/>
              </p:ext>
            </p:extLst>
          </p:nvPr>
        </p:nvGraphicFramePr>
        <p:xfrm>
          <a:off x="928688" y="1600249"/>
          <a:ext cx="10668000" cy="4297680"/>
        </p:xfrm>
        <a:graphic>
          <a:graphicData uri="http://schemas.openxmlformats.org/drawingml/2006/table">
            <a:tbl>
              <a:tblPr firstRow="1" bandRow="1">
                <a:tableStyleId>{5C22544A-7EE6-4342-B048-85BDC9FD1C3A}</a:tableStyleId>
              </a:tblPr>
              <a:tblGrid>
                <a:gridCol w="2576580"/>
                <a:gridCol w="8091420"/>
              </a:tblGrid>
              <a:tr h="250414">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99618">
                <a:tc>
                  <a:txBody>
                    <a:bodyPr/>
                    <a:lstStyle/>
                    <a:p>
                      <a:r>
                        <a:rPr lang="en-US" altLang="zh-CN" sz="1000" dirty="0" smtClean="0"/>
                        <a:t>Definition and requirements</a:t>
                      </a:r>
                    </a:p>
                  </a:txBody>
                  <a:tcPr/>
                </a:tc>
                <a:tc>
                  <a:txBody>
                    <a:bodyPr/>
                    <a:lstStyle/>
                    <a:p>
                      <a:r>
                        <a:rPr lang="en-US" altLang="zh-CN" sz="1000" dirty="0" smtClean="0"/>
                        <a:t>11-19/0202r1</a:t>
                      </a:r>
                    </a:p>
                  </a:txBody>
                  <a:tcPr/>
                </a:tc>
              </a:tr>
              <a:tr h="199618">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99618">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99618">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99618">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99618">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99618">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99618">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449139">
                <a:tc>
                  <a:txBody>
                    <a:bodyPr/>
                    <a:lstStyle/>
                    <a:p>
                      <a:pPr>
                        <a:buNone/>
                      </a:pPr>
                      <a:r>
                        <a:rPr lang="en-US" altLang="zh-CN" sz="10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a:t>
                      </a:r>
                      <a:r>
                        <a:rPr lang="en-US" altLang="zh-CN" sz="1000" baseline="0" dirty="0" smtClean="0">
                          <a:solidFill>
                            <a:srgbClr val="0070C0"/>
                          </a:solidFill>
                        </a:rPr>
                        <a:t> 11-22/0816r0</a:t>
                      </a:r>
                      <a:endParaRPr lang="en-US" altLang="zh-CN" sz="1000" dirty="0" smtClean="0">
                        <a:solidFill>
                          <a:srgbClr val="0070C0"/>
                        </a:solidFill>
                        <a:sym typeface="+mn-ea"/>
                      </a:endParaRPr>
                    </a:p>
                  </a:txBody>
                  <a:tcPr/>
                </a:tc>
              </a:tr>
              <a:tr h="449139">
                <a:tc>
                  <a:txBody>
                    <a:bodyPr/>
                    <a:lstStyle/>
                    <a:p>
                      <a:r>
                        <a:rPr lang="en-US" altLang="zh-CN" sz="10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99618">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0">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rgbClr val="0070C0"/>
                          </a:solidFill>
                        </a:rPr>
                        <a:t>11-22/0730r3(1</a:t>
                      </a:r>
                      <a:r>
                        <a:rPr lang="en-US" altLang="zh-CN" sz="1000" baseline="30000" dirty="0" smtClean="0">
                          <a:solidFill>
                            <a:srgbClr val="0070C0"/>
                          </a:solidFill>
                        </a:rPr>
                        <a:t>st</a:t>
                      </a:r>
                      <a:r>
                        <a:rPr lang="en-US" altLang="zh-CN" sz="1000" baseline="0" dirty="0" smtClean="0">
                          <a:solidFill>
                            <a:srgbClr val="0070C0"/>
                          </a:solidFill>
                        </a:rPr>
                        <a:t> SA Ballot)</a:t>
                      </a:r>
                      <a:endParaRPr lang="en-US" altLang="zh-CN" sz="1000" dirty="0" smtClean="0">
                        <a:solidFill>
                          <a:srgbClr val="0070C0"/>
                        </a:solidFill>
                      </a:endParaRPr>
                    </a:p>
                  </a:txBody>
                  <a:tcPr/>
                </a:tc>
              </a:tr>
              <a:tr h="199618">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99618">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11-22/0743,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11-22/0744,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11-22/0745, Resolutions to Editorial Comments Part 3,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11-22/0747, SA Ballot CR 11bd D4.0 NGV Ranging, Stephan Sand (German Aerospace Center (DLR))</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11-22/0768, Initial SA Ballot proposed resolution for CIDs 5091_5092,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11-22/0769, Initial SA Ballot Proposed Resolution for CIDs 5084, 5088, 5093,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a:t>
            </a:r>
            <a:r>
              <a:rPr lang="en-US" altLang="en-GB" sz="1600" dirty="0" smtClean="0">
                <a:solidFill>
                  <a:srgbClr val="00B050"/>
                </a:solidFill>
                <a:latin typeface="Calibri" panose="020F0502020204030204" pitchFamily="34" charset="0"/>
                <a:cs typeface="Calibri" panose="020F0502020204030204" pitchFamily="34" charset="0"/>
              </a:rPr>
              <a:t>-22/0764</a:t>
            </a:r>
            <a:r>
              <a:rPr lang="en-US" altLang="en-GB"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D4.0 CR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11-22/0813, </a:t>
            </a:r>
            <a:r>
              <a:rPr lang="en-US" altLang="zh-CN" sz="1600" dirty="0">
                <a:solidFill>
                  <a:srgbClr val="00B050"/>
                </a:solidFill>
                <a:latin typeface="Calibri" panose="020F0502020204030204" pitchFamily="34" charset="0"/>
                <a:cs typeface="Calibri" panose="020F0502020204030204" pitchFamily="34" charset="0"/>
              </a:rPr>
              <a:t>Resolutions to NGV preamble and Data </a:t>
            </a:r>
            <a:r>
              <a:rPr lang="en-US" altLang="zh-CN" sz="1600" dirty="0" smtClean="0">
                <a:solidFill>
                  <a:srgbClr val="00B050"/>
                </a:solidFill>
                <a:latin typeface="Calibri" panose="020F0502020204030204" pitchFamily="34" charset="0"/>
                <a:cs typeface="Calibri" panose="020F0502020204030204" pitchFamily="34" charset="0"/>
              </a:rPr>
              <a:t>field,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11-22/0814, </a:t>
            </a:r>
            <a:r>
              <a:rPr lang="en-US" altLang="zh-CN" sz="1600" dirty="0">
                <a:solidFill>
                  <a:srgbClr val="00B050"/>
                </a:solidFill>
                <a:latin typeface="Calibri" panose="020F0502020204030204" pitchFamily="34" charset="0"/>
                <a:cs typeface="Calibri" panose="020F0502020204030204" pitchFamily="34" charset="0"/>
              </a:rPr>
              <a:t>Resolutions to NGV PPDU format and </a:t>
            </a:r>
            <a:r>
              <a:rPr lang="en-US" altLang="zh-CN" sz="1600" dirty="0" err="1">
                <a:solidFill>
                  <a:srgbClr val="00B050"/>
                </a:solidFill>
                <a:latin typeface="Calibri" panose="020F0502020204030204" pitchFamily="34" charset="0"/>
                <a:cs typeface="Calibri" panose="020F0502020204030204" pitchFamily="34" charset="0"/>
              </a:rPr>
              <a:t>Transmiiter</a:t>
            </a:r>
            <a:r>
              <a:rPr lang="en-US" altLang="zh-CN" sz="1600" dirty="0">
                <a:solidFill>
                  <a:srgbClr val="00B050"/>
                </a:solidFill>
                <a:latin typeface="Calibri" panose="020F0502020204030204" pitchFamily="34" charset="0"/>
                <a:cs typeface="Calibri" panose="020F0502020204030204" pitchFamily="34" charset="0"/>
              </a:rPr>
              <a:t> block </a:t>
            </a:r>
            <a:r>
              <a:rPr lang="en-US" altLang="zh-CN" sz="1600" dirty="0" smtClean="0">
                <a:solidFill>
                  <a:srgbClr val="00B050"/>
                </a:solidFill>
                <a:latin typeface="Calibri" panose="020F0502020204030204" pitchFamily="34" charset="0"/>
                <a:cs typeface="Calibri" panose="020F0502020204030204" pitchFamily="34" charset="0"/>
              </a:rPr>
              <a:t>diagram,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en-GB"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11-22/0817, crc-cr-clause-32-2, Bo Sun (ZTE)</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en-GB" dirty="0">
                <a:solidFill>
                  <a:srgbClr val="00B050"/>
                </a:solidFill>
              </a:rPr>
              <a:t>11-22/0764, </a:t>
            </a:r>
            <a:r>
              <a:rPr lang="en-US" altLang="zh-CN" dirty="0" err="1">
                <a:solidFill>
                  <a:srgbClr val="00B050"/>
                </a:solidFill>
              </a:rPr>
              <a:t>TGbd</a:t>
            </a:r>
            <a:r>
              <a:rPr lang="en-US" altLang="zh-CN" dirty="0">
                <a:solidFill>
                  <a:srgbClr val="00B050"/>
                </a:solidFill>
              </a:rPr>
              <a:t> D4.0 CR related to DMG STA communicating OCB, Hiroyuki </a:t>
            </a:r>
            <a:r>
              <a:rPr lang="en-US" altLang="zh-CN" dirty="0" err="1">
                <a:solidFill>
                  <a:srgbClr val="00B050"/>
                </a:solidFill>
              </a:rPr>
              <a:t>Motozuka</a:t>
            </a:r>
            <a:r>
              <a:rPr lang="en-US" altLang="zh-CN" dirty="0">
                <a:solidFill>
                  <a:srgbClr val="00B050"/>
                </a:solidFill>
              </a:rPr>
              <a:t> (Panasonic</a:t>
            </a:r>
            <a:r>
              <a:rPr lang="en-US" altLang="zh-CN" dirty="0" smtClean="0">
                <a:solidFill>
                  <a:srgbClr val="00B050"/>
                </a:solidFill>
              </a:rPr>
              <a:t>)</a:t>
            </a:r>
          </a:p>
          <a:p>
            <a:pPr lvl="1" eaLnBrk="0" hangingPunct="0">
              <a:defRPr/>
            </a:pPr>
            <a:r>
              <a:rPr lang="en-US" altLang="zh-CN" dirty="0">
                <a:solidFill>
                  <a:srgbClr val="00B050"/>
                </a:solidFill>
              </a:rPr>
              <a:t>11-22/0747r2, SA Ballot CR 11bd D4.0 NGV Ranging, Stephan Sand (German Aerospace Center (DLR</a:t>
            </a:r>
            <a:r>
              <a:rPr lang="en-US" altLang="zh-CN" dirty="0" smtClean="0">
                <a:solidFill>
                  <a:srgbClr val="00B050"/>
                </a:solidFill>
              </a:rPr>
              <a:t>))</a:t>
            </a:r>
            <a:endParaRPr lang="en-US" altLang="zh-CN" dirty="0">
              <a:solidFill>
                <a:srgbClr val="00B050"/>
              </a:solidFill>
            </a:endParaRPr>
          </a:p>
          <a:p>
            <a:pPr lvl="1" eaLnBrk="0" hangingPunct="0">
              <a:buFontTx/>
              <a:buChar char="–"/>
              <a:defRPr/>
            </a:pPr>
            <a:r>
              <a:rPr lang="en-US" altLang="en-GB" sz="2100" dirty="0">
                <a:solidFill>
                  <a:srgbClr val="00B050"/>
                </a:solidFill>
              </a:rPr>
              <a:t>11-22/0813, </a:t>
            </a:r>
            <a:r>
              <a:rPr lang="en-US" altLang="zh-CN" sz="2100" dirty="0">
                <a:solidFill>
                  <a:srgbClr val="00B050"/>
                </a:solidFill>
              </a:rPr>
              <a:t>Resolutions to NGV preamble and Data field,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a:solidFill>
                  <a:srgbClr val="00B050"/>
                </a:solidFill>
              </a:rPr>
              <a:t>)</a:t>
            </a:r>
          </a:p>
          <a:p>
            <a:pPr lvl="1" eaLnBrk="0" hangingPunct="0">
              <a:buFontTx/>
              <a:buChar char="–"/>
              <a:defRPr/>
            </a:pPr>
            <a:r>
              <a:rPr lang="en-US" altLang="en-GB" sz="2100" dirty="0">
                <a:solidFill>
                  <a:srgbClr val="00B050"/>
                </a:solidFill>
              </a:rPr>
              <a:t>11-22/0814, </a:t>
            </a:r>
            <a:r>
              <a:rPr lang="en-US" altLang="zh-CN" sz="2100" dirty="0">
                <a:solidFill>
                  <a:srgbClr val="00B050"/>
                </a:solidFill>
              </a:rPr>
              <a:t>Resolutions to NGV PPDU format and </a:t>
            </a:r>
            <a:r>
              <a:rPr lang="en-US" altLang="zh-CN" sz="2100" dirty="0" err="1">
                <a:solidFill>
                  <a:srgbClr val="00B050"/>
                </a:solidFill>
              </a:rPr>
              <a:t>Transmiiter</a:t>
            </a:r>
            <a:r>
              <a:rPr lang="en-US" altLang="zh-CN" sz="2100" dirty="0">
                <a:solidFill>
                  <a:srgbClr val="00B050"/>
                </a:solidFill>
              </a:rPr>
              <a:t> block diagram,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smtClean="0">
                <a:solidFill>
                  <a:srgbClr val="00B050"/>
                </a:solidFill>
              </a:rPr>
              <a:t>)</a:t>
            </a:r>
          </a:p>
          <a:p>
            <a:pPr lvl="1" eaLnBrk="0" hangingPunct="0">
              <a:defRPr/>
            </a:pPr>
            <a:r>
              <a:rPr lang="en-US" altLang="zh-CN" sz="2100" dirty="0">
                <a:solidFill>
                  <a:srgbClr val="00B050"/>
                </a:solidFill>
              </a:rPr>
              <a:t>11-22/0817, crc-cr-clause-32-2, Bo Sun (ZTE</a:t>
            </a:r>
            <a:r>
              <a:rPr lang="en-US" altLang="zh-CN" sz="2100"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31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220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65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728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2639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a:t>
            </a:r>
            <a:endParaRPr lang="zh-CN" altLang="en-US" dirty="0"/>
          </a:p>
        </p:txBody>
      </p:sp>
      <p:sp>
        <p:nvSpPr>
          <p:cNvPr id="3" name="内容占位符 2"/>
          <p:cNvSpPr>
            <a:spLocks noGrp="1"/>
          </p:cNvSpPr>
          <p:nvPr>
            <p:ph idx="1"/>
          </p:nvPr>
        </p:nvSpPr>
        <p:spPr/>
        <p:txBody>
          <a:bodyPr/>
          <a:lstStyle/>
          <a:p>
            <a:r>
              <a:rPr lang="en-US" altLang="zh-CN" sz="2000" dirty="0"/>
              <a:t>Move to approve the resolutions to following </a:t>
            </a:r>
            <a:r>
              <a:rPr lang="en-US" altLang="zh-CN" sz="2000" dirty="0" smtClean="0"/>
              <a:t>26 comments </a:t>
            </a:r>
            <a:r>
              <a:rPr lang="en-US" altLang="zh-CN" sz="2000" dirty="0"/>
              <a:t>collected from the 1</a:t>
            </a:r>
            <a:r>
              <a:rPr lang="en-US" altLang="zh-CN" sz="2000" baseline="30000" dirty="0"/>
              <a:t>st</a:t>
            </a:r>
            <a:r>
              <a:rPr lang="en-US" altLang="zh-CN" sz="2000" dirty="0"/>
              <a:t> SA Ballot for IEEE P802.11bd D4.0:</a:t>
            </a:r>
          </a:p>
          <a:p>
            <a:pPr lvl="1"/>
            <a:r>
              <a:rPr lang="en-US" altLang="zh-CN" sz="1700" dirty="0"/>
              <a:t>CID </a:t>
            </a:r>
            <a:r>
              <a:rPr lang="en-GB" altLang="zh-CN" sz="1700" dirty="0"/>
              <a:t>5086 </a:t>
            </a:r>
            <a:r>
              <a:rPr lang="en-GB" altLang="zh-CN" sz="1700" dirty="0" smtClean="0"/>
              <a:t>5087, 5098, 5099, and </a:t>
            </a:r>
            <a:r>
              <a:rPr lang="en-GB" altLang="zh-CN" sz="1700" dirty="0"/>
              <a:t>5100</a:t>
            </a:r>
            <a:r>
              <a:rPr lang="en-GB" altLang="zh-CN" sz="1700" dirty="0"/>
              <a:t>, </a:t>
            </a:r>
            <a:r>
              <a:rPr lang="en-US" altLang="zh-CN" sz="1700" dirty="0" smtClean="0"/>
              <a:t>as </a:t>
            </a:r>
            <a:r>
              <a:rPr lang="en-US" altLang="zh-CN" sz="1700" dirty="0"/>
              <a:t>in </a:t>
            </a:r>
            <a:r>
              <a:rPr lang="en-US" altLang="zh-CN" sz="1700" dirty="0" smtClean="0"/>
              <a:t>11-22/0764r3</a:t>
            </a:r>
          </a:p>
          <a:p>
            <a:pPr lvl="1"/>
            <a:r>
              <a:rPr lang="en-US" altLang="zh-CN" sz="1700" dirty="0" smtClean="0"/>
              <a:t>CID 5046 as in 11-22/0747r2</a:t>
            </a:r>
          </a:p>
          <a:p>
            <a:pPr lvl="1"/>
            <a:r>
              <a:rPr lang="en-US" altLang="zh-CN" sz="1700" dirty="0"/>
              <a:t>CID </a:t>
            </a:r>
            <a:r>
              <a:rPr lang="en-GB" altLang="zh-CN" sz="1700" dirty="0"/>
              <a:t>5064, 5062, 5029, 5028, 5060, 5027, 5058, </a:t>
            </a:r>
            <a:r>
              <a:rPr lang="en-GB" altLang="zh-CN" sz="1700" dirty="0"/>
              <a:t>and 5057, as in 11-22/0813r1</a:t>
            </a:r>
          </a:p>
          <a:p>
            <a:pPr lvl="1"/>
            <a:r>
              <a:rPr lang="en-GB" altLang="zh-CN" sz="1700" dirty="0"/>
              <a:t>CID 5071, 5068, and 5067, as in </a:t>
            </a:r>
            <a:r>
              <a:rPr lang="en-GB" altLang="zh-CN" sz="1700" dirty="0"/>
              <a:t>11-22/0814r1</a:t>
            </a:r>
          </a:p>
          <a:p>
            <a:pPr lvl="1"/>
            <a:r>
              <a:rPr lang="en-GB" altLang="zh-CN" sz="1700" dirty="0"/>
              <a:t>CID </a:t>
            </a:r>
            <a:r>
              <a:rPr lang="en-US" altLang="zh-CN" sz="1700" dirty="0"/>
              <a:t>5007, 5020, 5035, 5069, 5070, 5072, 5074, 5076, </a:t>
            </a:r>
            <a:r>
              <a:rPr lang="en-US" altLang="zh-CN" sz="1700" dirty="0" smtClean="0"/>
              <a:t>and 5085</a:t>
            </a:r>
            <a:r>
              <a:rPr lang="en-US" altLang="zh-CN" sz="1700" dirty="0"/>
              <a:t>, as in 11-22/0817r1</a:t>
            </a:r>
            <a:endParaRPr lang="en-US" altLang="zh-CN" sz="1700" dirty="0"/>
          </a:p>
          <a:p>
            <a:pPr lvl="1"/>
            <a:endParaRPr lang="en-US" altLang="zh-CN" sz="1700" dirty="0"/>
          </a:p>
          <a:p>
            <a:r>
              <a:rPr lang="en-US" altLang="zh-CN" dirty="0"/>
              <a:t>Moved</a:t>
            </a:r>
            <a:r>
              <a:rPr lang="en-US" altLang="zh-CN" dirty="0" smtClean="0"/>
              <a:t>:</a:t>
            </a:r>
            <a:endParaRPr lang="en-US" altLang="zh-CN" dirty="0"/>
          </a:p>
          <a:p>
            <a:r>
              <a:rPr lang="en-US" altLang="zh-CN" dirty="0"/>
              <a:t>Seconded</a:t>
            </a:r>
            <a:r>
              <a:rPr lang="en-US" altLang="zh-CN" dirty="0" smtClean="0"/>
              <a:t>:</a:t>
            </a:r>
            <a:endParaRPr lang="en-US" altLang="zh-CN" dirty="0"/>
          </a:p>
          <a:p>
            <a:r>
              <a:rPr lang="en-US" altLang="zh-CN" dirty="0"/>
              <a:t>Result: </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135182</TotalTime>
  <Words>2346</Words>
  <Application>Microsoft Office PowerPoint</Application>
  <PresentationFormat>宽屏</PresentationFormat>
  <Paragraphs>369</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May and Jun 2022</vt:lpstr>
      <vt:lpstr>TGbd Documents Update</vt:lpstr>
      <vt:lpstr>Current TGbd Timeline</vt:lpstr>
      <vt:lpstr>Submission List (Call for submissions)</vt:lpstr>
      <vt:lpstr>IEEE 802.11 TGbd TC</vt:lpstr>
      <vt:lpstr>PowerPoint 演示文稿</vt:lpstr>
      <vt:lpstr>IEEE 802.11 TGbd TC</vt:lpstr>
      <vt:lpstr>PowerPoint 演示文稿</vt:lpstr>
      <vt:lpstr>IEEE 802.11 TGbd TC</vt:lpstr>
      <vt:lpstr>PowerPoint 演示文稿</vt:lpstr>
      <vt:lpstr>IEEE 802.11 TGbd TC</vt:lpstr>
      <vt:lpstr>PowerPoint 演示文稿</vt:lpstr>
      <vt:lpstr>Motion #1 (CRC CR)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11</cp:revision>
  <cp:lastPrinted>2014-11-04T15:04:00Z</cp:lastPrinted>
  <dcterms:created xsi:type="dcterms:W3CDTF">2007-04-17T18:10:00Z</dcterms:created>
  <dcterms:modified xsi:type="dcterms:W3CDTF">2022-05-25T07:55:38Z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