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7"/>
  </p:notesMasterIdLst>
  <p:handoutMasterIdLst>
    <p:handoutMasterId r:id="rId238"/>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606" r:id="rId19"/>
    <p:sldId id="2495" r:id="rId20"/>
    <p:sldId id="2598" r:id="rId21"/>
    <p:sldId id="256" r:id="rId22"/>
    <p:sldId id="2604" r:id="rId23"/>
    <p:sldId id="2073" r:id="rId24"/>
    <p:sldId id="1101" r:id="rId25"/>
    <p:sldId id="1581" r:id="rId26"/>
    <p:sldId id="2279" r:id="rId27"/>
    <p:sldId id="2534" r:id="rId28"/>
    <p:sldId id="2062" r:id="rId29"/>
    <p:sldId id="2280" r:id="rId30"/>
    <p:sldId id="2550" r:id="rId31"/>
    <p:sldId id="1981" r:id="rId32"/>
    <p:sldId id="2074" r:id="rId33"/>
    <p:sldId id="2102" r:id="rId34"/>
    <p:sldId id="2465" r:id="rId35"/>
    <p:sldId id="2107" r:id="rId36"/>
    <p:sldId id="2075" r:id="rId37"/>
    <p:sldId id="2439" r:id="rId38"/>
    <p:sldId id="2292" r:id="rId39"/>
    <p:sldId id="2331" r:id="rId40"/>
    <p:sldId id="2332" r:id="rId41"/>
    <p:sldId id="2437" r:id="rId42"/>
    <p:sldId id="2438" r:id="rId43"/>
    <p:sldId id="2464" r:id="rId44"/>
    <p:sldId id="2481" r:id="rId45"/>
    <p:sldId id="2482" r:id="rId46"/>
    <p:sldId id="2483" r:id="rId47"/>
    <p:sldId id="2484" r:id="rId48"/>
    <p:sldId id="2485" r:id="rId49"/>
    <p:sldId id="2602" r:id="rId50"/>
    <p:sldId id="2486" r:id="rId51"/>
    <p:sldId id="2557" r:id="rId52"/>
    <p:sldId id="2558" r:id="rId53"/>
    <p:sldId id="2608" r:id="rId54"/>
    <p:sldId id="2008" r:id="rId55"/>
    <p:sldId id="2291" r:id="rId56"/>
    <p:sldId id="2426" r:id="rId57"/>
    <p:sldId id="2427" r:id="rId58"/>
    <p:sldId id="2460" r:id="rId59"/>
    <p:sldId id="2461" r:id="rId60"/>
    <p:sldId id="2463" r:id="rId61"/>
    <p:sldId id="2552" r:id="rId62"/>
    <p:sldId id="1688" r:id="rId63"/>
    <p:sldId id="2293" r:id="rId64"/>
    <p:sldId id="1708" r:id="rId65"/>
    <p:sldId id="2524" r:id="rId66"/>
    <p:sldId id="2541" r:id="rId67"/>
    <p:sldId id="2548" r:id="rId68"/>
    <p:sldId id="1709" r:id="rId69"/>
    <p:sldId id="1710" r:id="rId70"/>
    <p:sldId id="1790" r:id="rId71"/>
    <p:sldId id="2199" r:id="rId72"/>
    <p:sldId id="2319" r:id="rId73"/>
    <p:sldId id="2320" r:id="rId74"/>
    <p:sldId id="2321" r:id="rId75"/>
    <p:sldId id="2355" r:id="rId76"/>
    <p:sldId id="2592" r:id="rId77"/>
    <p:sldId id="2573" r:id="rId78"/>
    <p:sldId id="2574" r:id="rId79"/>
    <p:sldId id="2575" r:id="rId80"/>
    <p:sldId id="2576" r:id="rId81"/>
    <p:sldId id="2577" r:id="rId82"/>
    <p:sldId id="2578" r:id="rId83"/>
    <p:sldId id="2579" r:id="rId84"/>
    <p:sldId id="2580" r:id="rId85"/>
    <p:sldId id="2581" r:id="rId86"/>
    <p:sldId id="2582" r:id="rId87"/>
    <p:sldId id="2583" r:id="rId88"/>
    <p:sldId id="2584" r:id="rId89"/>
    <p:sldId id="2585" r:id="rId90"/>
    <p:sldId id="2586" r:id="rId91"/>
    <p:sldId id="2587" r:id="rId92"/>
    <p:sldId id="2588" r:id="rId93"/>
    <p:sldId id="2589" r:id="rId94"/>
    <p:sldId id="2590" r:id="rId95"/>
    <p:sldId id="2591" r:id="rId96"/>
    <p:sldId id="2607" r:id="rId97"/>
    <p:sldId id="2354" r:id="rId98"/>
    <p:sldId id="2294" r:id="rId99"/>
    <p:sldId id="2559" r:id="rId100"/>
    <p:sldId id="2566" r:id="rId101"/>
    <p:sldId id="2567" r:id="rId102"/>
    <p:sldId id="2568" r:id="rId103"/>
    <p:sldId id="2569" r:id="rId104"/>
    <p:sldId id="2560" r:id="rId105"/>
    <p:sldId id="2570" r:id="rId106"/>
    <p:sldId id="2571" r:id="rId107"/>
    <p:sldId id="2572" r:id="rId108"/>
    <p:sldId id="2562" r:id="rId109"/>
    <p:sldId id="2561" r:id="rId110"/>
    <p:sldId id="2563" r:id="rId111"/>
    <p:sldId id="2564" r:id="rId112"/>
    <p:sldId id="2466" r:id="rId113"/>
    <p:sldId id="2467" r:id="rId114"/>
    <p:sldId id="1679" r:id="rId115"/>
    <p:sldId id="2336" r:id="rId116"/>
    <p:sldId id="2328" r:id="rId117"/>
    <p:sldId id="2565" r:id="rId118"/>
    <p:sldId id="2601" r:id="rId119"/>
    <p:sldId id="2497" r:id="rId120"/>
    <p:sldId id="2593" r:id="rId121"/>
    <p:sldId id="2595" r:id="rId122"/>
    <p:sldId id="2603" r:id="rId123"/>
    <p:sldId id="2596" r:id="rId124"/>
    <p:sldId id="2553" r:id="rId125"/>
    <p:sldId id="2599" r:id="rId126"/>
    <p:sldId id="2600" r:id="rId127"/>
    <p:sldId id="2597" r:id="rId128"/>
    <p:sldId id="2489" r:id="rId129"/>
    <p:sldId id="2556" r:id="rId130"/>
    <p:sldId id="2554" r:id="rId131"/>
    <p:sldId id="2555" r:id="rId132"/>
    <p:sldId id="2605" r:id="rId133"/>
    <p:sldId id="2324" r:id="rId134"/>
    <p:sldId id="1375" r:id="rId135"/>
    <p:sldId id="1376" r:id="rId136"/>
    <p:sldId id="1400" r:id="rId137"/>
    <p:sldId id="2479" r:id="rId138"/>
    <p:sldId id="2480" r:id="rId139"/>
    <p:sldId id="619" r:id="rId140"/>
    <p:sldId id="621" r:id="rId141"/>
    <p:sldId id="1561" r:id="rId142"/>
    <p:sldId id="1555" r:id="rId143"/>
    <p:sldId id="1601" r:id="rId144"/>
    <p:sldId id="1585" r:id="rId145"/>
    <p:sldId id="1586" r:id="rId146"/>
    <p:sldId id="1587" r:id="rId147"/>
    <p:sldId id="1588" r:id="rId148"/>
    <p:sldId id="1589" r:id="rId149"/>
    <p:sldId id="1590" r:id="rId150"/>
    <p:sldId id="1771" r:id="rId151"/>
    <p:sldId id="1772" r:id="rId152"/>
    <p:sldId id="1591" r:id="rId153"/>
    <p:sldId id="1592" r:id="rId154"/>
    <p:sldId id="1593" r:id="rId155"/>
    <p:sldId id="1594" r:id="rId156"/>
    <p:sldId id="1595" r:id="rId157"/>
    <p:sldId id="1596" r:id="rId158"/>
    <p:sldId id="1597" r:id="rId159"/>
    <p:sldId id="1598" r:id="rId160"/>
    <p:sldId id="1599" r:id="rId161"/>
    <p:sldId id="1600" r:id="rId162"/>
    <p:sldId id="1628" r:id="rId163"/>
    <p:sldId id="1638" r:id="rId164"/>
    <p:sldId id="1725" r:id="rId165"/>
    <p:sldId id="1726" r:id="rId166"/>
    <p:sldId id="1947" r:id="rId167"/>
    <p:sldId id="1975" r:id="rId168"/>
    <p:sldId id="1976" r:id="rId169"/>
    <p:sldId id="1977" r:id="rId170"/>
    <p:sldId id="2039" r:id="rId171"/>
    <p:sldId id="2060" r:id="rId172"/>
    <p:sldId id="2061" r:id="rId173"/>
    <p:sldId id="2097" r:id="rId174"/>
    <p:sldId id="2103" r:id="rId175"/>
    <p:sldId id="2063" r:id="rId176"/>
    <p:sldId id="2064" r:id="rId177"/>
    <p:sldId id="2065" r:id="rId178"/>
    <p:sldId id="2066" r:id="rId179"/>
    <p:sldId id="2067" r:id="rId180"/>
    <p:sldId id="2068" r:id="rId181"/>
    <p:sldId id="2069" r:id="rId182"/>
    <p:sldId id="2146" r:id="rId183"/>
    <p:sldId id="2147" r:id="rId184"/>
    <p:sldId id="2148" r:id="rId185"/>
    <p:sldId id="2158" r:id="rId186"/>
    <p:sldId id="2159" r:id="rId187"/>
    <p:sldId id="2157" r:id="rId188"/>
    <p:sldId id="2160" r:id="rId189"/>
    <p:sldId id="2216" r:id="rId190"/>
    <p:sldId id="2217" r:id="rId191"/>
    <p:sldId id="2219" r:id="rId192"/>
    <p:sldId id="2238" r:id="rId193"/>
    <p:sldId id="2239" r:id="rId194"/>
    <p:sldId id="2240" r:id="rId195"/>
    <p:sldId id="2242" r:id="rId196"/>
    <p:sldId id="2263" r:id="rId197"/>
    <p:sldId id="2276" r:id="rId198"/>
    <p:sldId id="2277" r:id="rId199"/>
    <p:sldId id="2278" r:id="rId200"/>
    <p:sldId id="2281" r:id="rId201"/>
    <p:sldId id="2282" r:id="rId202"/>
    <p:sldId id="2283" r:id="rId203"/>
    <p:sldId id="2284" r:id="rId204"/>
    <p:sldId id="2318" r:id="rId205"/>
    <p:sldId id="2329" r:id="rId206"/>
    <p:sldId id="2356" r:id="rId207"/>
    <p:sldId id="1701" r:id="rId208"/>
    <p:sldId id="1969" r:id="rId209"/>
    <p:sldId id="2112" r:id="rId210"/>
    <p:sldId id="1965" r:id="rId211"/>
    <p:sldId id="2114" r:id="rId212"/>
    <p:sldId id="1705" r:id="rId213"/>
    <p:sldId id="1706" r:id="rId214"/>
    <p:sldId id="1707" r:id="rId215"/>
    <p:sldId id="2113" r:id="rId216"/>
    <p:sldId id="2037" r:id="rId217"/>
    <p:sldId id="2431" r:id="rId218"/>
    <p:sldId id="2429" r:id="rId219"/>
    <p:sldId id="2436" r:id="rId220"/>
    <p:sldId id="1968" r:id="rId221"/>
    <p:sldId id="2104" r:id="rId222"/>
    <p:sldId id="2317" r:id="rId223"/>
    <p:sldId id="1967" r:id="rId224"/>
    <p:sldId id="2167" r:id="rId225"/>
    <p:sldId id="2351" r:id="rId226"/>
    <p:sldId id="2333" r:id="rId227"/>
    <p:sldId id="2335" r:id="rId228"/>
    <p:sldId id="2334" r:id="rId229"/>
    <p:sldId id="2352" r:id="rId230"/>
    <p:sldId id="2218" r:id="rId231"/>
    <p:sldId id="1945" r:id="rId232"/>
    <p:sldId id="2071" r:id="rId233"/>
    <p:sldId id="2036" r:id="rId234"/>
    <p:sldId id="2323" r:id="rId235"/>
    <p:sldId id="2353" r:id="rId23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76" d="100"/>
          <a:sy n="76" d="100"/>
        </p:scale>
        <p:origin x="244" y="5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handoutMaster" Target="handoutMasters/handout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bffd9b274769d166bb2d0116f81caca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ec/dcn/22/ec-22-0103-05-00EC-ieee-802-status-report-for-sc6-june-2022.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12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ieee802.org/1/files/private/liaison-drafting/liaison-SC6CommentResponse1BA-0722.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ieee802.org/1/files/private/liaison-drafting/liaison-SC6CommentResponseACct-0522-v03.pdf"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22/11-22-0956-02-0jtc-resolution-of-china-nb-comments.doc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Tuesday, 12 Jul 2022 in PM2 slot </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the Webex meeting here: </a:t>
            </a:r>
            <a:r>
              <a:rPr kumimoji="0" lang="en-AU" sz="1600" i="0" u="none" strike="noStrike" cap="none" normalizeH="0" baseline="0" dirty="0">
                <a:ln>
                  <a:noFill/>
                </a:ln>
                <a:effectLst/>
                <a:latin typeface="+mj-lt"/>
                <a:hlinkClick r:id="rId3"/>
              </a:rPr>
              <a:t>https://ieeesa.webex.com/ieeesa/j.php?MTID=mbffd9b274769d166bb2d0116f81caca4</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2339 106 6260 </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 (94735377 from phones and video systems) </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40614402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50030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2163411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36546561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4652629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695469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15606376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37103657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27511148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23011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19724651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111</a:t>
            </a:fld>
            <a:endParaRPr lang="en-US"/>
          </a:p>
        </p:txBody>
      </p:sp>
    </p:spTree>
    <p:extLst>
      <p:ext uri="{BB962C8B-B14F-4D97-AF65-F5344CB8AC3E}">
        <p14:creationId xmlns:p14="http://schemas.microsoft.com/office/powerpoint/2010/main" val="1556755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8068247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6142137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2286756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40150213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116</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33"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(see </a:t>
            </a:r>
            <a:r>
              <a:rPr lang="en-US" sz="1800" dirty="0">
                <a:effectLst/>
                <a:latin typeface="Arial" panose="020B0604020202020204" pitchFamily="34" charset="0"/>
                <a:ea typeface="Calibri" panose="020F0502020204030204" pitchFamily="34" charset="0"/>
                <a:hlinkClick r:id="rId2"/>
              </a:rPr>
              <a:t>11-22-0806-02</a:t>
            </a:r>
            <a:r>
              <a:rPr lang="en-US" sz="1800" dirty="0">
                <a:effectLst/>
                <a:latin typeface="Arial" panose="020B0604020202020204" pitchFamily="34" charset="0"/>
                <a:ea typeface="Calibri" panose="020F0502020204030204" pitchFamily="34" charset="0"/>
              </a:rPr>
              <a:t>)</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696871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A17-57C2-B002-72E2-3F8A7A0361B1}"/>
              </a:ext>
            </a:extLst>
          </p:cNvPr>
          <p:cNvSpPr>
            <a:spLocks noGrp="1"/>
          </p:cNvSpPr>
          <p:nvPr>
            <p:ph type="title"/>
          </p:nvPr>
        </p:nvSpPr>
        <p:spPr/>
        <p:txBody>
          <a:bodyPr/>
          <a:lstStyle/>
          <a:p>
            <a:r>
              <a:rPr lang="en-AU" dirty="0"/>
              <a:t>The SC will consider recommending a response to comments on 802.22</a:t>
            </a:r>
          </a:p>
        </p:txBody>
      </p:sp>
      <p:sp>
        <p:nvSpPr>
          <p:cNvPr id="3" name="Content Placeholder 2">
            <a:extLst>
              <a:ext uri="{FF2B5EF4-FFF2-40B4-BE49-F238E27FC236}">
                <a16:creationId xmlns:a16="http://schemas.microsoft.com/office/drawing/2014/main" id="{990DD6B5-9D94-C393-F48D-A7B580B3948F}"/>
              </a:ext>
            </a:extLst>
          </p:cNvPr>
          <p:cNvSpPr>
            <a:spLocks noGrp="1"/>
          </p:cNvSpPr>
          <p:nvPr>
            <p:ph idx="1"/>
          </p:nvPr>
        </p:nvSpPr>
        <p:spPr/>
        <p:txBody>
          <a:bodyPr/>
          <a:lstStyle/>
          <a:p>
            <a:r>
              <a:rPr lang="en-AU" dirty="0"/>
              <a:t>Motion</a:t>
            </a:r>
          </a:p>
          <a:p>
            <a:pPr lvl="1"/>
            <a:r>
              <a:rPr lang="en-AU" i="1" dirty="0"/>
              <a:t>The IEEE 802 JTC1 SC recommends to the IEEE 802 EC that</a:t>
            </a:r>
            <a:r>
              <a:rPr lang="en-US" i="1" dirty="0">
                <a:effectLst/>
                <a:latin typeface="Arial" panose="020B0604020202020204" pitchFamily="34" charset="0"/>
                <a:ea typeface="Calibri" panose="020F0502020204030204" pitchFamily="34" charset="0"/>
              </a:rPr>
              <a:t> </a:t>
            </a:r>
            <a:r>
              <a:rPr lang="en-US" i="1" dirty="0">
                <a:effectLst/>
                <a:latin typeface="Arial" panose="020B0604020202020204" pitchFamily="34" charset="0"/>
                <a:ea typeface="Calibri" panose="020F0502020204030204" pitchFamily="34" charset="0"/>
                <a:hlinkClick r:id="rId2"/>
              </a:rPr>
              <a:t>11-22-0806-02</a:t>
            </a:r>
            <a:r>
              <a:rPr lang="en-AU" i="1" dirty="0"/>
              <a:t> be liaised to ISO/IEC JTC1/SC6 as a response to the comments during the FDIS ballot on IEEE Std 802.22</a:t>
            </a:r>
          </a:p>
          <a:p>
            <a:pPr lvl="1"/>
            <a:r>
              <a:rPr lang="en-AU" dirty="0"/>
              <a:t>Moved: Peter</a:t>
            </a:r>
          </a:p>
          <a:p>
            <a:pPr lvl="1"/>
            <a:r>
              <a:rPr lang="en-AU" dirty="0"/>
              <a:t>Seconded: Dan</a:t>
            </a:r>
          </a:p>
        </p:txBody>
      </p:sp>
      <p:sp>
        <p:nvSpPr>
          <p:cNvPr id="4" name="Footer Placeholder 3">
            <a:extLst>
              <a:ext uri="{FF2B5EF4-FFF2-40B4-BE49-F238E27FC236}">
                <a16:creationId xmlns:a16="http://schemas.microsoft.com/office/drawing/2014/main" id="{6588E02F-48D4-7B47-6408-784F4752DF5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82B66D4-25D4-C8F8-1AC9-A7C4B75D7C5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538750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held a virtual plenary meeting in late Jun – early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Tree>
    <p:extLst>
      <p:ext uri="{BB962C8B-B14F-4D97-AF65-F5344CB8AC3E}">
        <p14:creationId xmlns:p14="http://schemas.microsoft.com/office/powerpoint/2010/main" val="23480670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121</a:t>
            </a:fld>
            <a:endParaRPr lang="en-US"/>
          </a:p>
        </p:txBody>
      </p:sp>
    </p:spTree>
    <p:extLst>
      <p:ext uri="{BB962C8B-B14F-4D97-AF65-F5344CB8AC3E}">
        <p14:creationId xmlns:p14="http://schemas.microsoft.com/office/powerpoint/2010/main" val="1702031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E064-D4D9-E41C-96DA-283FC1D73EB7}"/>
              </a:ext>
            </a:extLst>
          </p:cNvPr>
          <p:cNvSpPr>
            <a:spLocks noGrp="1"/>
          </p:cNvSpPr>
          <p:nvPr>
            <p:ph type="title"/>
          </p:nvPr>
        </p:nvSpPr>
        <p:spPr/>
        <p:txBody>
          <a:bodyPr/>
          <a:lstStyle/>
          <a:p>
            <a:r>
              <a:rPr lang="en-AU" dirty="0"/>
              <a:t>The IEEE 802 liaison report was well received</a:t>
            </a:r>
          </a:p>
        </p:txBody>
      </p:sp>
      <p:sp>
        <p:nvSpPr>
          <p:cNvPr id="3" name="Content Placeholder 2">
            <a:extLst>
              <a:ext uri="{FF2B5EF4-FFF2-40B4-BE49-F238E27FC236}">
                <a16:creationId xmlns:a16="http://schemas.microsoft.com/office/drawing/2014/main" id="{559F7E04-A1E8-883C-0576-EDFBB2A29BC8}"/>
              </a:ext>
            </a:extLst>
          </p:cNvPr>
          <p:cNvSpPr>
            <a:spLocks noGrp="1"/>
          </p:cNvSpPr>
          <p:nvPr>
            <p:ph idx="1"/>
          </p:nvPr>
        </p:nvSpPr>
        <p:spPr/>
        <p:txBody>
          <a:bodyPr/>
          <a:lstStyle/>
          <a:p>
            <a:pPr lvl="1"/>
            <a:r>
              <a:rPr lang="en-AU" dirty="0"/>
              <a:t>The IEEE 802 LS report is </a:t>
            </a:r>
            <a:r>
              <a:rPr lang="en-AU" dirty="0">
                <a:hlinkClick r:id="rId2"/>
              </a:rPr>
              <a:t>ec-22-0103-05</a:t>
            </a:r>
            <a:endParaRPr lang="en-AU" dirty="0"/>
          </a:p>
          <a:p>
            <a:pPr lvl="2"/>
            <a:r>
              <a:rPr lang="en-AU" dirty="0"/>
              <a:t>It was updated at last moment to reflect latest information</a:t>
            </a:r>
          </a:p>
          <a:p>
            <a:pPr lvl="1"/>
            <a:r>
              <a:rPr lang="en-AU" dirty="0"/>
              <a:t>The report was presented by Andrew Myles and seemed to be well received</a:t>
            </a:r>
          </a:p>
          <a:p>
            <a:pPr lvl="1"/>
            <a:r>
              <a:rPr lang="en-AU" dirty="0"/>
              <a:t>At the end of the report Andrew Myles asked WG1 if the report was in the appropriate format?</a:t>
            </a:r>
          </a:p>
          <a:p>
            <a:pPr lvl="2"/>
            <a:r>
              <a:rPr lang="en-AU" dirty="0"/>
              <a:t>Multiple people said yes, saying they really liked it and used it</a:t>
            </a:r>
          </a:p>
          <a:p>
            <a:pPr lvl="2"/>
            <a:r>
              <a:rPr lang="en-AU" dirty="0"/>
              <a:t>At least one person would like a summary of new IEEE 802 activities added</a:t>
            </a:r>
          </a:p>
          <a:p>
            <a:pPr lvl="2"/>
            <a:r>
              <a:rPr lang="en-AU" dirty="0"/>
              <a:t>It was suggest the name of each standard be included on the page reporting on the standard to avoid alphabet soup</a:t>
            </a:r>
          </a:p>
          <a:p>
            <a:pPr lvl="1"/>
            <a:r>
              <a:rPr lang="en-AU" dirty="0"/>
              <a:t>It is proposed we keep the current report format for future liaisons, refining as suggested above</a:t>
            </a:r>
          </a:p>
          <a:p>
            <a:endParaRPr lang="en-AU" dirty="0"/>
          </a:p>
        </p:txBody>
      </p:sp>
      <p:sp>
        <p:nvSpPr>
          <p:cNvPr id="4" name="Footer Placeholder 3">
            <a:extLst>
              <a:ext uri="{FF2B5EF4-FFF2-40B4-BE49-F238E27FC236}">
                <a16:creationId xmlns:a16="http://schemas.microsoft.com/office/drawing/2014/main" id="{39C8D6FE-2CDF-3C3D-696A-E89C8EB5CC9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A48FDB0-9288-F1FB-0CE0-256F140709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5771485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29503979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37034264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125</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4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spid="_x0000_s4815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14102715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45"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129</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800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spid="_x0000_s38004"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spid="_x0000_s38005" name="Acrobat Document" showAsIcon="1" r:id="rId7" imgW="914597" imgH="806311" progId="Acrobat.Document.DC">
                  <p:embed/>
                </p:oleObj>
              </mc:Choice>
              <mc:Fallback>
                <p:oleObj name="Acrobat Document" showAsIcon="1" r:id="rId7" imgW="914597" imgH="806311" progId="Acrobat.Document.DC">
                  <p:embed/>
                  <p:pic>
                    <p:nvPicPr>
                      <p:cNvPr id="0" name=""/>
                      <p:cNvPicPr/>
                      <p:nvPr/>
                    </p:nvPicPr>
                    <p:blipFill>
                      <a:blip r:embed="rId8"/>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42531393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17902960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133</a:t>
            </a:fld>
            <a:endParaRPr lang="en-US"/>
          </a:p>
        </p:txBody>
      </p:sp>
    </p:spTree>
    <p:extLst>
      <p:ext uri="{BB962C8B-B14F-4D97-AF65-F5344CB8AC3E}">
        <p14:creationId xmlns:p14="http://schemas.microsoft.com/office/powerpoint/2010/main" val="12432047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134</a:t>
            </a:fld>
            <a:endParaRPr lang="en-US"/>
          </a:p>
        </p:txBody>
      </p:sp>
    </p:spTree>
    <p:extLst>
      <p:ext uri="{BB962C8B-B14F-4D97-AF65-F5344CB8AC3E}">
        <p14:creationId xmlns:p14="http://schemas.microsoft.com/office/powerpoint/2010/main" val="22850212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135</a:t>
            </a:fld>
            <a:endParaRPr lang="en-US"/>
          </a:p>
        </p:txBody>
      </p:sp>
    </p:spTree>
    <p:extLst>
      <p:ext uri="{BB962C8B-B14F-4D97-AF65-F5344CB8AC3E}">
        <p14:creationId xmlns:p14="http://schemas.microsoft.com/office/powerpoint/2010/main" val="9312439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136</a:t>
            </a:fld>
            <a:endParaRPr lang="en-US"/>
          </a:p>
        </p:txBody>
      </p:sp>
    </p:spTree>
    <p:extLst>
      <p:ext uri="{BB962C8B-B14F-4D97-AF65-F5344CB8AC3E}">
        <p14:creationId xmlns:p14="http://schemas.microsoft.com/office/powerpoint/2010/main" val="15941415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137</a:t>
            </a:fld>
            <a:endParaRPr lang="en-US"/>
          </a:p>
        </p:txBody>
      </p:sp>
    </p:spTree>
    <p:extLst>
      <p:ext uri="{BB962C8B-B14F-4D97-AF65-F5344CB8AC3E}">
        <p14:creationId xmlns:p14="http://schemas.microsoft.com/office/powerpoint/2010/main" val="37995756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138</a:t>
            </a:fld>
            <a:endParaRPr lang="en-US"/>
          </a:p>
        </p:txBody>
      </p:sp>
    </p:spTree>
    <p:extLst>
      <p:ext uri="{BB962C8B-B14F-4D97-AF65-F5344CB8AC3E}">
        <p14:creationId xmlns:p14="http://schemas.microsoft.com/office/powerpoint/2010/main" val="23356313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33233178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142</a:t>
            </a:fld>
            <a:endParaRPr lang="en-US"/>
          </a:p>
        </p:txBody>
      </p:sp>
    </p:spTree>
    <p:extLst>
      <p:ext uri="{BB962C8B-B14F-4D97-AF65-F5344CB8AC3E}">
        <p14:creationId xmlns:p14="http://schemas.microsoft.com/office/powerpoint/2010/main" val="33176505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143</a:t>
            </a:fld>
            <a:endParaRPr lang="en-US"/>
          </a:p>
        </p:txBody>
      </p:sp>
    </p:spTree>
    <p:extLst>
      <p:ext uri="{BB962C8B-B14F-4D97-AF65-F5344CB8AC3E}">
        <p14:creationId xmlns:p14="http://schemas.microsoft.com/office/powerpoint/2010/main" val="3285234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220"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80"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604"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8392705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6632216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4AB-F7DC-6E76-B7E8-8CBA9FA53F14}"/>
              </a:ext>
            </a:extLst>
          </p:cNvPr>
          <p:cNvSpPr>
            <a:spLocks noGrp="1"/>
          </p:cNvSpPr>
          <p:nvPr>
            <p:ph type="title"/>
          </p:nvPr>
        </p:nvSpPr>
        <p:spPr/>
        <p:txBody>
          <a:bodyPr/>
          <a:lstStyle/>
          <a:p>
            <a:r>
              <a:rPr lang="en-AU" dirty="0"/>
              <a:t>The JTC1 SC will discuss the </a:t>
            </a:r>
            <a:r>
              <a:rPr lang="en-AU" i="1" dirty="0"/>
              <a:t>Industrial Wireless Network </a:t>
            </a:r>
            <a:r>
              <a:rPr lang="en-AU" dirty="0"/>
              <a:t>now rather than later</a:t>
            </a:r>
          </a:p>
        </p:txBody>
      </p:sp>
      <p:sp>
        <p:nvSpPr>
          <p:cNvPr id="3" name="Content Placeholder 2">
            <a:extLst>
              <a:ext uri="{FF2B5EF4-FFF2-40B4-BE49-F238E27FC236}">
                <a16:creationId xmlns:a16="http://schemas.microsoft.com/office/drawing/2014/main" id="{102F2923-657F-B1BB-9CC5-54CCCCF3EDA9}"/>
              </a:ext>
            </a:extLst>
          </p:cNvPr>
          <p:cNvSpPr>
            <a:spLocks noGrp="1"/>
          </p:cNvSpPr>
          <p:nvPr>
            <p:ph idx="1"/>
          </p:nvPr>
        </p:nvSpPr>
        <p:spPr/>
        <p:txBody>
          <a:bodyPr/>
          <a:lstStyle/>
          <a:p>
            <a:pPr lvl="1"/>
            <a:r>
              <a:rPr lang="en-US" dirty="0"/>
              <a:t>Dave </a:t>
            </a:r>
            <a:r>
              <a:rPr lang="it-IT" dirty="0"/>
              <a:t>Cavalcanti (Intel) has requested we deal with this itrem early n the agenda ...</a:t>
            </a:r>
            <a:r>
              <a:rPr lang="en-AU" dirty="0"/>
              <a:t> </a:t>
            </a:r>
          </a:p>
        </p:txBody>
      </p:sp>
      <p:sp>
        <p:nvSpPr>
          <p:cNvPr id="4" name="Footer Placeholder 3">
            <a:extLst>
              <a:ext uri="{FF2B5EF4-FFF2-40B4-BE49-F238E27FC236}">
                <a16:creationId xmlns:a16="http://schemas.microsoft.com/office/drawing/2014/main" id="{DB080372-DB14-F610-01C4-145BA79799D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E88078-E0E7-C5F1-C34B-9916BA474F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747366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16893043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3739555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846302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6768620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8368451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794734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4268506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42018839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42516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50218"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50219" name="Acrobat Document" showAsIcon="1" r:id="rId6" imgW="914597" imgH="806311" progId="Acrobat.Document.DC">
                  <p:embed/>
                </p:oleObj>
              </mc:Choice>
              <mc:Fallback>
                <p:oleObj name="Acrobat Document" showAsIcon="1" r:id="rId6" imgW="914597" imgH="806311" progId="Acrobat.Document.DC">
                  <p:embed/>
                  <p:pic>
                    <p:nvPicPr>
                      <p:cNvPr id="8" name="Object 7">
                        <a:extLst>
                          <a:ext uri="{FF2B5EF4-FFF2-40B4-BE49-F238E27FC236}">
                            <a16:creationId xmlns:a16="http://schemas.microsoft.com/office/drawing/2014/main" id="{767800DC-8A23-47F8-9621-356424F66287}"/>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908098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3676144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77085799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2232000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3405875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4006628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02925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 changing the MAC reliability of 802.11be …</a:t>
            </a:r>
          </a:p>
          <a:p>
            <a:pPr lvl="2"/>
            <a:r>
              <a:rPr lang="en-AU" dirty="0"/>
              <a:t>… from 10</a:t>
            </a:r>
            <a:r>
              <a:rPr lang="en-AU" baseline="30000" dirty="0"/>
              <a:t>-1 </a:t>
            </a:r>
            <a:r>
              <a:rPr lang="en-AU" dirty="0"/>
              <a:t>to 10</a:t>
            </a:r>
            <a:r>
              <a:rPr lang="en-AU" baseline="30000" dirty="0"/>
              <a:t>-3</a:t>
            </a:r>
            <a:endParaRPr lang="en-AU" dirty="0"/>
          </a:p>
          <a:p>
            <a:pPr lvl="1"/>
            <a:r>
              <a:rPr lang="en-AU" dirty="0"/>
              <a:t>Current claims</a:t>
            </a:r>
          </a:p>
          <a:p>
            <a:pPr lvl="2"/>
            <a:r>
              <a:rPr lang="en-AU" dirty="0"/>
              <a:t>802.11be: latency of few </a:t>
            </a:r>
            <a:r>
              <a:rPr lang="en-AU" dirty="0" err="1"/>
              <a:t>ms</a:t>
            </a:r>
            <a:r>
              <a:rPr lang="en-AU" dirty="0"/>
              <a:t>, MAC reliability 10</a:t>
            </a:r>
            <a:r>
              <a:rPr lang="en-AU" baseline="30000" dirty="0"/>
              <a:t>-3</a:t>
            </a:r>
            <a:endParaRPr lang="en-AU" dirty="0"/>
          </a:p>
          <a:p>
            <a:pPr lvl="2"/>
            <a:r>
              <a:rPr lang="en-AU" dirty="0"/>
              <a:t>5G: latency of 2 </a:t>
            </a:r>
            <a:r>
              <a:rPr lang="en-AU" dirty="0" err="1"/>
              <a:t>ms</a:t>
            </a:r>
            <a:r>
              <a:rPr lang="en-AU" dirty="0"/>
              <a:t>, MAC reliability 10</a:t>
            </a:r>
            <a:r>
              <a:rPr lang="en-AU" baseline="30000" dirty="0"/>
              <a:t>-4</a:t>
            </a:r>
            <a:endParaRPr lang="en-AU" dirty="0"/>
          </a:p>
          <a:p>
            <a:pPr lvl="2"/>
            <a:r>
              <a:rPr lang="en-AU" dirty="0"/>
              <a:t>DWIN: latency of &lt; 45 µs, MAC reliability 10</a:t>
            </a:r>
            <a:r>
              <a:rPr lang="en-AU" baseline="30000" dirty="0"/>
              <a:t>-6</a:t>
            </a:r>
            <a:endParaRPr lang="en-AU" dirty="0"/>
          </a:p>
          <a:p>
            <a:pPr lvl="2"/>
            <a:r>
              <a:rPr lang="en-AU" b="1" dirty="0"/>
              <a:t>NIST requirements: latency of 125 µs, MAC reliability 10</a:t>
            </a:r>
            <a:r>
              <a:rPr lang="en-AU" b="1" baseline="30000" dirty="0"/>
              <a:t>-6</a:t>
            </a:r>
            <a:endParaRPr lang="en-AU" b="1" dirty="0"/>
          </a:p>
          <a:p>
            <a:pPr lvl="1"/>
            <a:r>
              <a:rPr lang="en-AU" dirty="0"/>
              <a:t>SC6 approved an NP ballot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pPr lvl="2"/>
            <a:r>
              <a:rPr lang="en-AU" dirty="0"/>
              <a:t>Note: Canada objected, Japan abstained</a:t>
            </a:r>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extLst>
              <p:ext uri="{D42A27DB-BD31-4B8C-83A1-F6EECF244321}">
                <p14:modId xmlns:p14="http://schemas.microsoft.com/office/powerpoint/2010/main" val="3656785725"/>
              </p:ext>
            </p:extLst>
          </p:nvPr>
        </p:nvGraphicFramePr>
        <p:xfrm>
          <a:off x="7239000" y="2743200"/>
          <a:ext cx="914400" cy="806450"/>
        </p:xfrm>
        <a:graphic>
          <a:graphicData uri="http://schemas.openxmlformats.org/presentationml/2006/ole">
            <mc:AlternateContent xmlns:mc="http://schemas.openxmlformats.org/markup-compatibility/2006">
              <mc:Choice xmlns:v="urn:schemas-microsoft-com:vml" Requires="v">
                <p:oleObj spid="_x0000_s51222"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31594CB4-25F3-930E-0359-A4FB520D4B4F}"/>
                          </a:ext>
                        </a:extLst>
                      </p:cNvPr>
                      <p:cNvPicPr/>
                      <p:nvPr/>
                    </p:nvPicPr>
                    <p:blipFill>
                      <a:blip r:embed="rId4"/>
                      <a:stretch>
                        <a:fillRect/>
                      </a:stretch>
                    </p:blipFill>
                    <p:spPr>
                      <a:xfrm>
                        <a:off x="7239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409362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153001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413894898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7713177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140662244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87047836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5753137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2365210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8260552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425217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i="1" dirty="0"/>
              <a:t>The group is seeking approval for the new project to develop a new PHY/MAC specification for deterministic wireless in unlicensed band for discrete manufacturing, which extends TSN capability</a:t>
            </a:r>
          </a:p>
          <a:p>
            <a:pPr lvl="2"/>
            <a:r>
              <a:rPr lang="en-US" i="1" dirty="0"/>
              <a:t>Plan to request WG1 for NP ballot for approval of the new project</a:t>
            </a:r>
          </a:p>
          <a:p>
            <a:pPr lvl="2"/>
            <a:r>
              <a:rPr lang="en-US" i="1" dirty="0"/>
              <a:t>Concern raised regarding lack of participation on the project</a:t>
            </a:r>
          </a:p>
          <a:p>
            <a:pPr lvl="1"/>
            <a:r>
              <a:rPr lang="en-US" i="1" dirty="0"/>
              <a:t>An outline of the specification has been proposed</a:t>
            </a:r>
          </a:p>
          <a:p>
            <a:pPr lvl="1"/>
            <a:r>
              <a:rPr lang="en-US" i="1" dirty="0"/>
              <a:t>The group has updated the list of related work &amp; references based on previous input from 802.11 (including 802.11be &amp; Avnu WTSN references)</a:t>
            </a:r>
          </a:p>
          <a:p>
            <a:pPr lvl="2"/>
            <a:r>
              <a:rPr lang="en-US" i="1" dirty="0"/>
              <a:t>Question on potential coexistence issues, no specific solution has been discussed, but the group plans to consider the issue</a:t>
            </a:r>
          </a:p>
          <a:p>
            <a:pPr lvl="1"/>
            <a:r>
              <a:rPr lang="en-US" dirty="0"/>
              <a:t>…</a:t>
            </a:r>
          </a:p>
        </p:txBody>
      </p:sp>
      <p:graphicFrame>
        <p:nvGraphicFramePr>
          <p:cNvPr id="3" name="Object 2">
            <a:extLst>
              <a:ext uri="{FF2B5EF4-FFF2-40B4-BE49-F238E27FC236}">
                <a16:creationId xmlns:a16="http://schemas.microsoft.com/office/drawing/2014/main" id="{4425DC17-8CAF-ED37-9E58-7807528E0E3C}"/>
              </a:ext>
            </a:extLst>
          </p:cNvPr>
          <p:cNvGraphicFramePr>
            <a:graphicFrameLocks noChangeAspect="1"/>
          </p:cNvGraphicFramePr>
          <p:nvPr/>
        </p:nvGraphicFramePr>
        <p:xfrm>
          <a:off x="5791200" y="3962400"/>
          <a:ext cx="914400" cy="806450"/>
        </p:xfrm>
        <a:graphic>
          <a:graphicData uri="http://schemas.openxmlformats.org/presentationml/2006/ole">
            <mc:AlternateContent xmlns:mc="http://schemas.openxmlformats.org/markup-compatibility/2006">
              <mc:Choice xmlns:v="urn:schemas-microsoft-com:vml" Requires="v">
                <p:oleObj spid="_x0000_s52266" name="Acrobat Document" showAsIcon="1" r:id="rId3" imgW="914597" imgH="806311" progId="Acrobat.Document.DC">
                  <p:embed/>
                </p:oleObj>
              </mc:Choice>
              <mc:Fallback>
                <p:oleObj name="Acrobat Document" showAsIcon="1" r:id="rId3" imgW="914597" imgH="806311" progId="Acrobat.Document.DC">
                  <p:embed/>
                  <p:pic>
                    <p:nvPicPr>
                      <p:cNvPr id="3" name="Object 2">
                        <a:extLst>
                          <a:ext uri="{FF2B5EF4-FFF2-40B4-BE49-F238E27FC236}">
                            <a16:creationId xmlns:a16="http://schemas.microsoft.com/office/drawing/2014/main" id="{4425DC17-8CAF-ED37-9E58-7807528E0E3C}"/>
                          </a:ext>
                        </a:extLst>
                      </p:cNvPr>
                      <p:cNvPicPr/>
                      <p:nvPr/>
                    </p:nvPicPr>
                    <p:blipFill>
                      <a:blip r:embed="rId4"/>
                      <a:stretch>
                        <a:fillRect/>
                      </a:stretch>
                    </p:blipFill>
                    <p:spPr>
                      <a:xfrm>
                        <a:off x="5791200" y="39624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42024A6-C95B-6D21-CC3C-85E09E9FA471}"/>
              </a:ext>
            </a:extLst>
          </p:cNvPr>
          <p:cNvGraphicFramePr>
            <a:graphicFrameLocks noChangeAspect="1"/>
          </p:cNvGraphicFramePr>
          <p:nvPr/>
        </p:nvGraphicFramePr>
        <p:xfrm>
          <a:off x="6781800" y="3232150"/>
          <a:ext cx="914400" cy="806450"/>
        </p:xfrm>
        <a:graphic>
          <a:graphicData uri="http://schemas.openxmlformats.org/presentationml/2006/ole">
            <mc:AlternateContent xmlns:mc="http://schemas.openxmlformats.org/markup-compatibility/2006">
              <mc:Choice xmlns:v="urn:schemas-microsoft-com:vml" Requires="v">
                <p:oleObj spid="_x0000_s52267" name="Acrobat Document" showAsIcon="1" r:id="rId5" imgW="914597" imgH="806311" progId="Acrobat.Document.DC">
                  <p:embed/>
                </p:oleObj>
              </mc:Choice>
              <mc:Fallback>
                <p:oleObj name="Acrobat Document" showAsIcon="1" r:id="rId5" imgW="914597" imgH="806311" progId="Acrobat.Document.DC">
                  <p:embed/>
                  <p:pic>
                    <p:nvPicPr>
                      <p:cNvPr id="6" name="Object 5">
                        <a:extLst>
                          <a:ext uri="{FF2B5EF4-FFF2-40B4-BE49-F238E27FC236}">
                            <a16:creationId xmlns:a16="http://schemas.microsoft.com/office/drawing/2014/main" id="{B42024A6-C95B-6D21-CC3C-85E09E9FA471}"/>
                          </a:ext>
                        </a:extLst>
                      </p:cNvPr>
                      <p:cNvPicPr/>
                      <p:nvPr/>
                    </p:nvPicPr>
                    <p:blipFill>
                      <a:blip r:embed="rId6"/>
                      <a:stretch>
                        <a:fillRect/>
                      </a:stretch>
                    </p:blipFill>
                    <p:spPr>
                      <a:xfrm>
                        <a:off x="67818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015059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628"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749017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16329326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2706522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14556396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420483707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5498353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83270670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31147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dirty="0"/>
              <a:t>…</a:t>
            </a:r>
            <a:endParaRPr lang="en-US" i="1" dirty="0"/>
          </a:p>
          <a:p>
            <a:pPr lvl="1"/>
            <a:r>
              <a:rPr lang="en-US" i="1" dirty="0"/>
              <a:t>Target timeline</a:t>
            </a:r>
          </a:p>
          <a:p>
            <a:pPr lvl="2"/>
            <a:r>
              <a:rPr lang="en-US" i="1" dirty="0"/>
              <a:t>First meeting in March 2023</a:t>
            </a:r>
          </a:p>
          <a:p>
            <a:pPr lvl="2"/>
            <a:r>
              <a:rPr lang="en-US" i="1" dirty="0"/>
              <a:t>First Draft in April 2023</a:t>
            </a:r>
          </a:p>
          <a:p>
            <a:pPr lvl="2"/>
            <a:r>
              <a:rPr lang="en-US" i="1" dirty="0"/>
              <a:t>Committee Draft ballot in Nov 2023</a:t>
            </a:r>
          </a:p>
          <a:p>
            <a:pPr lvl="2"/>
            <a:r>
              <a:rPr lang="en-US" i="1" dirty="0"/>
              <a:t>Completion Dec 2024</a:t>
            </a:r>
          </a:p>
        </p:txBody>
      </p:sp>
    </p:spTree>
    <p:extLst>
      <p:ext uri="{BB962C8B-B14F-4D97-AF65-F5344CB8AC3E}">
        <p14:creationId xmlns:p14="http://schemas.microsoft.com/office/powerpoint/2010/main" val="24777098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7074230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52807937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51483189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7352956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401948644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86434475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20571891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04982112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322248121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46292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97692153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72944023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8003847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41"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90960923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399963472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9243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27594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898911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24812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31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39080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890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passed but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See following slide</a:t>
            </a:r>
          </a:p>
          <a:p>
            <a:pPr lvl="1"/>
            <a:r>
              <a:rPr lang="en-AU" dirty="0"/>
              <a:t>(Jul 2022) A response has been drafted for approval in Jul 2022</a:t>
            </a:r>
          </a:p>
          <a:p>
            <a:pPr lvl="2"/>
            <a:r>
              <a:rPr lang="en-AU" dirty="0"/>
              <a:t>See </a:t>
            </a:r>
            <a:r>
              <a:rPr lang="en-AU" dirty="0">
                <a:solidFill>
                  <a:srgbClr val="FF0000"/>
                </a:solidFill>
                <a:hlinkClick r:id="rId2"/>
              </a:rPr>
              <a:t>liaison-SC6CommentResponse1BA-0722.pdf</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1CD0-D4E1-4D35-B893-2837D6C04972}"/>
              </a:ext>
            </a:extLst>
          </p:cNvPr>
          <p:cNvSpPr>
            <a:spLocks noGrp="1"/>
          </p:cNvSpPr>
          <p:nvPr>
            <p:ph type="title"/>
          </p:nvPr>
        </p:nvSpPr>
        <p:spPr/>
        <p:txBody>
          <a:bodyPr/>
          <a:lstStyle/>
          <a:p>
            <a:r>
              <a:rPr lang="en-AU" dirty="0"/>
              <a:t>The China NB voted “no” on 802.1BA </a:t>
            </a:r>
          </a:p>
        </p:txBody>
      </p:sp>
      <p:sp>
        <p:nvSpPr>
          <p:cNvPr id="3" name="Content Placeholder 2">
            <a:extLst>
              <a:ext uri="{FF2B5EF4-FFF2-40B4-BE49-F238E27FC236}">
                <a16:creationId xmlns:a16="http://schemas.microsoft.com/office/drawing/2014/main" id="{5ADB3282-187F-D95F-4D38-BAA333250C05}"/>
              </a:ext>
            </a:extLst>
          </p:cNvPr>
          <p:cNvSpPr>
            <a:spLocks noGrp="1"/>
          </p:cNvSpPr>
          <p:nvPr>
            <p:ph idx="1"/>
          </p:nvPr>
        </p:nvSpPr>
        <p:spPr/>
        <p:txBody>
          <a:bodyPr/>
          <a:lstStyle/>
          <a:p>
            <a:r>
              <a:rPr lang="en-AU" dirty="0"/>
              <a:t>China NB comment CN1</a:t>
            </a:r>
          </a:p>
          <a:p>
            <a:pPr lvl="1"/>
            <a:r>
              <a:rPr lang="en-GB" i="1" dirty="0">
                <a:effectLst/>
                <a:latin typeface="Arial" panose="020B0604020202020204" pitchFamily="34" charset="0"/>
                <a:ea typeface="SimSun" panose="02010600030101010101" pitchFamily="2" charset="-122"/>
              </a:rPr>
              <a:t>IEEE 802.1Q (which references IEEE 802.1X technology) is the normative reference of this proposal (chapters 1 to 7).China NB has voted against IEEE 802.1Q for several times and the comments about IEEE 802.1Q can be found in 6N17175</a:t>
            </a:r>
          </a:p>
          <a:p>
            <a:r>
              <a:rPr lang="en-AU" dirty="0"/>
              <a:t>China NB proposed change CN1</a:t>
            </a:r>
          </a:p>
          <a:p>
            <a:pPr lvl="1"/>
            <a:r>
              <a:rPr lang="en-GB" i="1" dirty="0">
                <a:effectLst/>
                <a:latin typeface="Arial" panose="020B0604020202020204" pitchFamily="34" charset="0"/>
                <a:ea typeface="SimSun" panose="02010600030101010101" pitchFamily="2" charset="-122"/>
              </a:rPr>
              <a:t>Resolve the technical flaws (security problems) of the referenced standard.</a:t>
            </a:r>
            <a:endParaRPr lang="en-AU" i="1" dirty="0"/>
          </a:p>
          <a:p>
            <a:pPr lvl="1"/>
            <a:endParaRPr lang="en-AU" dirty="0"/>
          </a:p>
        </p:txBody>
      </p:sp>
      <p:sp>
        <p:nvSpPr>
          <p:cNvPr id="4" name="Footer Placeholder 3">
            <a:extLst>
              <a:ext uri="{FF2B5EF4-FFF2-40B4-BE49-F238E27FC236}">
                <a16:creationId xmlns:a16="http://schemas.microsoft.com/office/drawing/2014/main" id="{D36D372B-A878-42F2-A31E-DAF109EC1A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BF58585-BE0A-E33C-97D9-E726E1D103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496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See following slides</a:t>
            </a:r>
          </a:p>
          <a:p>
            <a:pPr lvl="1"/>
            <a:r>
              <a:rPr lang="en-AU" dirty="0"/>
              <a:t>(Jul 2022) A response has been drafted for approval in Jul 2022</a:t>
            </a:r>
          </a:p>
          <a:p>
            <a:pPr lvl="2"/>
            <a:r>
              <a:rPr lang="en-AU" dirty="0">
                <a:latin typeface="+mj-lt"/>
              </a:rPr>
              <a:t>See </a:t>
            </a:r>
            <a:r>
              <a:rPr lang="en-US" u="sng" dirty="0">
                <a:solidFill>
                  <a:srgbClr val="0563C1"/>
                </a:solidFill>
                <a:effectLst/>
                <a:latin typeface="+mj-lt"/>
                <a:ea typeface="Calibri" panose="020F0502020204030204" pitchFamily="34" charset="0"/>
                <a:hlinkClick r:id="rId2"/>
              </a:rPr>
              <a:t>liaison-SC6CommentResponseACct-0522-v03.pdf</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195566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66153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6AE3-1297-5DD7-751E-5D6C5BC8279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8635F45E-97C4-ACE7-D872-43932B8B7949}"/>
              </a:ext>
            </a:extLst>
          </p:cNvPr>
          <p:cNvSpPr>
            <a:spLocks noGrp="1"/>
          </p:cNvSpPr>
          <p:nvPr>
            <p:ph idx="1"/>
          </p:nvPr>
        </p:nvSpPr>
        <p:spPr/>
        <p:txBody>
          <a:bodyPr/>
          <a:lstStyle/>
          <a:p>
            <a:r>
              <a:rPr lang="en-AU" dirty="0"/>
              <a:t>Motions for information when SA ballot starts</a:t>
            </a:r>
          </a:p>
          <a:p>
            <a:pPr lvl="1"/>
            <a:r>
              <a:rPr lang="en-AU" dirty="0"/>
              <a:t>802.1AEdk</a:t>
            </a:r>
          </a:p>
          <a:p>
            <a:pPr lvl="1"/>
            <a:r>
              <a:rPr lang="en-AU" dirty="0"/>
              <a:t>802f</a:t>
            </a:r>
          </a:p>
          <a:p>
            <a:pPr lvl="1"/>
            <a:r>
              <a:rPr lang="en-AU" dirty="0"/>
              <a:t>802.1Qcw</a:t>
            </a:r>
          </a:p>
        </p:txBody>
      </p:sp>
      <p:sp>
        <p:nvSpPr>
          <p:cNvPr id="4" name="Footer Placeholder 3">
            <a:extLst>
              <a:ext uri="{FF2B5EF4-FFF2-40B4-BE49-F238E27FC236}">
                <a16:creationId xmlns:a16="http://schemas.microsoft.com/office/drawing/2014/main" id="{4DEAAD71-CBDD-9041-62DF-5FBECE3BF13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70AB45-BD86-CBCB-646C-9701257F50D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69362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507657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92050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99883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2548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53408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submitted to PSDO in July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84"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3724838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(May 2022)</a:t>
            </a:r>
          </a:p>
          <a:p>
            <a:pPr lvl="1"/>
            <a:r>
              <a:rPr lang="en-AU" dirty="0"/>
              <a:t>No news</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42078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solidFill>
                  <a:schemeClr val="accent6"/>
                </a:solidFill>
              </a:rPr>
              <a:t>IEEE 802.11-2020 FDIS ballot passed &amp; a response is required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and China</a:t>
            </a:r>
          </a:p>
          <a:p>
            <a:pPr lvl="2"/>
            <a:r>
              <a:rPr lang="en-AU" dirty="0"/>
              <a:t>Technical responses are being developed for China NB security comments,</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spid="_x0000_s4410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spid="_x0000_s44103" name="Document" showAsIcon="1" r:id="rId5" imgW="914597" imgH="806311" progId="Word.Document.8">
                  <p:embed/>
                </p:oleObj>
              </mc:Choice>
              <mc:Fallback>
                <p:oleObj name="Document" showAsIcon="1" r:id="rId5" imgW="914597" imgH="806311" progId="Word.Document.8">
                  <p:embed/>
                  <p:pic>
                    <p:nvPicPr>
                      <p:cNvPr id="0" name=""/>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Andrew Myles)</a:t>
            </a:r>
          </a:p>
          <a:p>
            <a:pPr lvl="1"/>
            <a:r>
              <a:rPr lang="en-AU" sz="1400" dirty="0">
                <a:latin typeface="+mj-lt"/>
              </a:rPr>
              <a:t>Technically the comment is incorrect because </a:t>
            </a:r>
            <a:r>
              <a:rPr lang="en-AU" sz="1400" dirty="0" err="1">
                <a:latin typeface="+mj-lt"/>
              </a:rPr>
              <a:t>LoAs</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08555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5259461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1645158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7907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539579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4282701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016511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682552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3403031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8506936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1314713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9306201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728776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60651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679701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970544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3254042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0942354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2507152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9189904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D32C-ECA3-F0D6-C5A0-82D7455FDB4D}"/>
              </a:ext>
            </a:extLst>
          </p:cNvPr>
          <p:cNvSpPr>
            <a:spLocks noGrp="1"/>
          </p:cNvSpPr>
          <p:nvPr>
            <p:ph type="title"/>
          </p:nvPr>
        </p:nvSpPr>
        <p:spPr/>
        <p:txBody>
          <a:bodyPr/>
          <a:lstStyle/>
          <a:p>
            <a:r>
              <a:rPr lang="en-AU" dirty="0"/>
              <a:t>A technical response has been prepared for comments on IEEE 802.11-2020</a:t>
            </a:r>
          </a:p>
        </p:txBody>
      </p:sp>
      <p:sp>
        <p:nvSpPr>
          <p:cNvPr id="3" name="Content Placeholder 2">
            <a:extLst>
              <a:ext uri="{FF2B5EF4-FFF2-40B4-BE49-F238E27FC236}">
                <a16:creationId xmlns:a16="http://schemas.microsoft.com/office/drawing/2014/main" id="{A28E11EE-3FFD-ADFD-BD55-4D7812823AB7}"/>
              </a:ext>
            </a:extLst>
          </p:cNvPr>
          <p:cNvSpPr>
            <a:spLocks noGrp="1"/>
          </p:cNvSpPr>
          <p:nvPr>
            <p:ph idx="1"/>
          </p:nvPr>
        </p:nvSpPr>
        <p:spPr/>
        <p:txBody>
          <a:bodyPr/>
          <a:lstStyle/>
          <a:p>
            <a:pPr lvl="1"/>
            <a:r>
              <a:rPr lang="en-AU" dirty="0"/>
              <a:t>The proposed response to the China NB’s technical comments on IEEE 802.11-2020 are in </a:t>
            </a:r>
            <a:r>
              <a:rPr lang="en-AU" dirty="0">
                <a:hlinkClick r:id="rId2"/>
              </a:rPr>
              <a:t>11-22-0956-02</a:t>
            </a:r>
            <a:endParaRPr lang="en-AU" dirty="0"/>
          </a:p>
          <a:p>
            <a:r>
              <a:rPr lang="en-AU" dirty="0"/>
              <a:t>Motion</a:t>
            </a:r>
          </a:p>
          <a:p>
            <a:pPr lvl="1"/>
            <a:r>
              <a:rPr lang="en-AU" i="1" dirty="0"/>
              <a:t>The IEEE 802 JTC1 SC recommends to the IEEE 802.11 WG that the material in </a:t>
            </a:r>
            <a:r>
              <a:rPr lang="en-AU" i="1" dirty="0">
                <a:hlinkClick r:id="rId2"/>
              </a:rPr>
              <a:t>11-22-0956-02</a:t>
            </a:r>
            <a:r>
              <a:rPr lang="en-AU" i="1" dirty="0"/>
              <a:t> be used as the basis of response to the China NB’s comments on IEEE Std 802.11-2020 during the FDIS ballot</a:t>
            </a:r>
          </a:p>
          <a:p>
            <a:pPr lvl="1"/>
            <a:r>
              <a:rPr lang="en-AU" dirty="0"/>
              <a:t>Moved: Joe</a:t>
            </a:r>
          </a:p>
          <a:p>
            <a:pPr lvl="1"/>
            <a:r>
              <a:rPr lang="en-AU" dirty="0"/>
              <a:t>Seconded: Dan</a:t>
            </a:r>
          </a:p>
          <a:p>
            <a:pPr lvl="1"/>
            <a:r>
              <a:rPr lang="en-AU" dirty="0"/>
              <a:t>Note: it is assumed the IEEE 802.11 WG Chair will have editorial license</a:t>
            </a:r>
          </a:p>
          <a:p>
            <a:pPr lvl="1"/>
            <a:endParaRPr lang="en-AU" dirty="0"/>
          </a:p>
        </p:txBody>
      </p:sp>
      <p:sp>
        <p:nvSpPr>
          <p:cNvPr id="4" name="Footer Placeholder 3">
            <a:extLst>
              <a:ext uri="{FF2B5EF4-FFF2-40B4-BE49-F238E27FC236}">
                <a16:creationId xmlns:a16="http://schemas.microsoft.com/office/drawing/2014/main" id="{1BAB973B-F1B7-F3D2-8BF0-92AE2F8ADAD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C953A0B-0749-2F52-276A-A828EC580BF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689207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392915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68028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25808741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24908</Words>
  <Application>Microsoft Office PowerPoint</Application>
  <PresentationFormat>On-screen Show (4:3)</PresentationFormat>
  <Paragraphs>3467</Paragraphs>
  <Slides>235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235</vt:i4>
      </vt:variant>
    </vt:vector>
  </HeadingPairs>
  <TitlesOfParts>
    <vt:vector size="243" baseType="lpstr">
      <vt:lpstr>Arial</vt:lpstr>
      <vt:lpstr>Calibri</vt:lpstr>
      <vt:lpstr>Times New Roman</vt:lpstr>
      <vt:lpstr>802-11-Submission</vt:lpstr>
      <vt:lpstr>Acrobat Document</vt:lpstr>
      <vt:lpstr>Adobe Acrobat Document</vt:lpstr>
      <vt:lpstr>Document</vt:lpstr>
      <vt:lpstr>Packager Shell Object</vt:lpstr>
      <vt:lpstr>IEEE 802 JTC1 Standing Committee July 2022 agenda hybrid</vt:lpstr>
      <vt:lpstr>This document will be used to provide information for any IEEE 802 JTC1 SC meetings in May 2022</vt:lpstr>
      <vt:lpstr>Registration is required for the IEEE 802.11 WG electronic plenary session in July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Tuesday, 12 Jul 2022 in PM2 slot </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The JTC1 SC will discuss the Industrial Wireless Network now rather than later</vt:lpstr>
      <vt:lpstr>Industrial Wireless Network was proposed in WG1 in early 2022</vt:lpstr>
      <vt:lpstr>The plan is now a NP for a Deterministic Wireless Industrial Network project</vt:lpstr>
      <vt:lpstr>Report on ISO/IEC JTC1/SC 6 PWI 11912 (Deterministic Wireless Industrial Network)</vt:lpstr>
      <vt:lpstr>Report on ISO/IEC JTC1/SC 6 PWI 11912 (Deterministic Wireless Industrial Network)</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has been published</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passed but response is required</vt:lpstr>
      <vt:lpstr>The China NB voted “no” on 802.1BA </vt:lpstr>
      <vt:lpstr>IEEE 802.1ACct 60-day ballot passed with comments required</vt:lpstr>
      <vt:lpstr>China NB voted no on 802.1ACct with the usual security related comment</vt:lpstr>
      <vt:lpstr>China NB voted no on 802.1ACct with the usual security related comment</vt:lpstr>
      <vt:lpstr>PowerPoint Presentation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submitted to PSDO in July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ballot passed &amp; a response is required but is on hold due to patent related issues</vt:lpstr>
      <vt:lpstr>Japan NB comments are related to patent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A technical response has been prepared for comments on IEEE 802.11-2020</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A proposed response to the China NB on 802.22 during the FDIS ballot has been developed</vt:lpstr>
      <vt:lpstr>The SC will consider recommending a response to comments on 802.22</vt:lpstr>
      <vt:lpstr>SC6 held a virtual plenary meeting in late Jun – early Jul 2022</vt:lpstr>
      <vt:lpstr>The WG1 meeting has a few items of interest to IEEE 802</vt:lpstr>
      <vt:lpstr>The WG1 meeting has a few items of interest to IEEE 802</vt:lpstr>
      <vt:lpstr>The IEEE 802 liaison report was well received</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2022-07-12T23:33:35Z</dcterms:modified>
</cp:coreProperties>
</file>