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82" r:id="rId2"/>
    <p:sldId id="368" r:id="rId3"/>
    <p:sldId id="432" r:id="rId4"/>
    <p:sldId id="452" r:id="rId5"/>
    <p:sldId id="447" r:id="rId6"/>
    <p:sldId id="446" r:id="rId7"/>
    <p:sldId id="445" r:id="rId8"/>
    <p:sldId id="433" r:id="rId9"/>
    <p:sldId id="448" r:id="rId10"/>
    <p:sldId id="457" r:id="rId11"/>
    <p:sldId id="458" r:id="rId12"/>
    <p:sldId id="459" r:id="rId13"/>
    <p:sldId id="456" r:id="rId14"/>
    <p:sldId id="434" r:id="rId15"/>
    <p:sldId id="461" r:id="rId16"/>
    <p:sldId id="435" r:id="rId17"/>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vyi (WT)" initials="L(" lastIdx="11" clrIdx="6">
    <p:extLst>
      <p:ext uri="{19B8F6BF-5375-455C-9EA6-DF929625EA0E}">
        <p15:presenceInfo xmlns:p15="http://schemas.microsoft.com/office/powerpoint/2012/main" userId="S-1-5-21-147214757-305610072-1517763936-6211364" providerId="AD"/>
      </p:ext>
    </p:extLst>
  </p:cmAuthor>
  <p:cmAuthor id="1" name="Cordeiro, Carlos" initials="CC" lastIdx="6" clrIdx="0">
    <p:extLst/>
  </p:cmAuthor>
  <p:cmAuthor id="8" name="Yan Xin" initials="YX" lastIdx="9" clrIdx="7">
    <p:extLst>
      <p:ext uri="{19B8F6BF-5375-455C-9EA6-DF929625EA0E}">
        <p15:presenceInfo xmlns:p15="http://schemas.microsoft.com/office/powerpoint/2012/main" userId="Yan Xin" providerId="None"/>
      </p:ext>
    </p:extLst>
  </p:cmAuthor>
  <p:cmAuthor id="2" name="Kedem, Oren" initials="KO" lastIdx="1" clrIdx="1">
    <p:extLst/>
  </p:cmAuthor>
  <p:cmAuthor id="3" name="Payam Torab" initials="PT" lastIdx="1" clrIdx="2">
    <p:extLst/>
  </p:cmAuthor>
  <p:cmAuthor id="4" name="Hanxiao (Tony, CT Lab)" initials="H(CL" lastIdx="30" clrIdx="3">
    <p:extLst>
      <p:ext uri="{19B8F6BF-5375-455C-9EA6-DF929625EA0E}">
        <p15:presenceInfo xmlns:p15="http://schemas.microsoft.com/office/powerpoint/2012/main" userId="S-1-5-21-147214757-305610072-1517763936-2976577" providerId="AD"/>
      </p:ext>
    </p:extLst>
  </p:cmAuthor>
  <p:cmAuthor id="5" name="yx" initials="yx" lastIdx="16" clrIdx="4">
    <p:extLst>
      <p:ext uri="{19B8F6BF-5375-455C-9EA6-DF929625EA0E}">
        <p15:presenceInfo xmlns:p15="http://schemas.microsoft.com/office/powerpoint/2012/main" userId="yx" providerId="None"/>
      </p:ext>
    </p:extLst>
  </p:cmAuthor>
  <p:cmAuthor id="6" name="durui (D)" initials="d(" lastIdx="12" clrIdx="5">
    <p:extLst>
      <p:ext uri="{19B8F6BF-5375-455C-9EA6-DF929625EA0E}">
        <p15:presenceInfo xmlns:p15="http://schemas.microsoft.com/office/powerpoint/2012/main" userId="S-1-5-21-147214757-305610072-1517763936-5860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52" autoAdjust="0"/>
    <p:restoredTop sz="96357" autoAdjust="0"/>
  </p:normalViewPr>
  <p:slideViewPr>
    <p:cSldViewPr>
      <p:cViewPr varScale="1">
        <p:scale>
          <a:sx n="114" d="100"/>
          <a:sy n="114" d="100"/>
        </p:scale>
        <p:origin x="1692" y="102"/>
      </p:cViewPr>
      <p:guideLst>
        <p:guide orient="horz" pos="2160"/>
        <p:guide pos="2880"/>
      </p:guideLst>
    </p:cSldViewPr>
  </p:slideViewPr>
  <p:outlineViewPr>
    <p:cViewPr varScale="1">
      <p:scale>
        <a:sx n="170" d="200"/>
        <a:sy n="170" d="200"/>
      </p:scale>
      <p:origin x="0" y="-17947"/>
    </p:cViewPr>
  </p:outlineViewPr>
  <p:notesTextViewPr>
    <p:cViewPr>
      <p:scale>
        <a:sx n="3" d="2"/>
        <a:sy n="3" d="2"/>
      </p:scale>
      <p:origin x="0" y="0"/>
    </p:cViewPr>
  </p:notesTextViewPr>
  <p:sorterViewPr>
    <p:cViewPr varScale="1">
      <p:scale>
        <a:sx n="100" d="100"/>
        <a:sy n="100" d="100"/>
      </p:scale>
      <p:origin x="0" y="-3096"/>
    </p:cViewPr>
  </p:sorterViewPr>
  <p:notesViewPr>
    <p:cSldViewPr>
      <p:cViewPr>
        <p:scale>
          <a:sx n="90" d="100"/>
          <a:sy n="90" d="100"/>
        </p:scale>
        <p:origin x="2592" y="-322"/>
      </p:cViewPr>
      <p:guideLst>
        <p:guide orient="horz" pos="3176"/>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dirty="0"/>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2884DE3C-0849-459C-8A51-139A5242CEE3}" type="datetime1">
              <a:rPr lang="en-US" smtClean="0"/>
              <a:t>5/19/2022</a:t>
            </a:fld>
            <a:endParaRPr lang="en-US" dirty="0"/>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dirty="0"/>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fld id="{F6EFF1E6-32EE-4EBC-BBB9-06DAB6115CAF}" type="datetime1">
              <a:rPr lang="en-US" smtClean="0"/>
              <a:t>5/19/2022</a:t>
            </a:fld>
            <a:endParaRPr lang="en-US" dirty="0"/>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dirty="0"/>
              <a:t>Oren Kedem, Intel et al</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sz="1500" dirty="0"/>
              <a:t>September 2016</a:t>
            </a:r>
          </a:p>
        </p:txBody>
      </p:sp>
      <p:sp>
        <p:nvSpPr>
          <p:cNvPr id="12292" name="Rectangle 6"/>
          <p:cNvSpPr>
            <a:spLocks noGrp="1" noChangeArrowheads="1"/>
          </p:cNvSpPr>
          <p:nvPr>
            <p:ph type="ftr" sz="quarter" idx="4"/>
          </p:nvPr>
        </p:nvSpPr>
        <p:spPr>
          <a:noFill/>
        </p:spPr>
        <p:txBody>
          <a:bodyPr/>
          <a:lstStyle>
            <a:lvl1pPr marL="368613" indent="-368613"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491483" defTabSz="1003446">
              <a:defRPr sz="1300">
                <a:solidFill>
                  <a:schemeClr val="tx1"/>
                </a:solidFill>
                <a:latin typeface="Times New Roman" pitchFamily="18" charset="0"/>
              </a:defRPr>
            </a:lvl5pPr>
            <a:lvl6pPr marL="982968" defTabSz="1003446" eaLnBrk="0" fontAlgn="base" hangingPunct="0">
              <a:spcBef>
                <a:spcPct val="0"/>
              </a:spcBef>
              <a:spcAft>
                <a:spcPct val="0"/>
              </a:spcAft>
              <a:defRPr sz="1300">
                <a:solidFill>
                  <a:schemeClr val="tx1"/>
                </a:solidFill>
                <a:latin typeface="Times New Roman" pitchFamily="18" charset="0"/>
              </a:defRPr>
            </a:lvl6pPr>
            <a:lvl7pPr marL="1474451" defTabSz="1003446" eaLnBrk="0" fontAlgn="base" hangingPunct="0">
              <a:spcBef>
                <a:spcPct val="0"/>
              </a:spcBef>
              <a:spcAft>
                <a:spcPct val="0"/>
              </a:spcAft>
              <a:defRPr sz="1300">
                <a:solidFill>
                  <a:schemeClr val="tx1"/>
                </a:solidFill>
                <a:latin typeface="Times New Roman" pitchFamily="18" charset="0"/>
              </a:defRPr>
            </a:lvl7pPr>
            <a:lvl8pPr marL="1965935" defTabSz="1003446" eaLnBrk="0" fontAlgn="base" hangingPunct="0">
              <a:spcBef>
                <a:spcPct val="0"/>
              </a:spcBef>
              <a:spcAft>
                <a:spcPct val="0"/>
              </a:spcAft>
              <a:defRPr sz="1300">
                <a:solidFill>
                  <a:schemeClr val="tx1"/>
                </a:solidFill>
                <a:latin typeface="Times New Roman" pitchFamily="18" charset="0"/>
              </a:defRPr>
            </a:lvl8pPr>
            <a:lvl9pPr marL="2457419" defTabSz="1003446" eaLnBrk="0" fontAlgn="base" hangingPunct="0">
              <a:spcBef>
                <a:spcPct val="0"/>
              </a:spcBef>
              <a:spcAft>
                <a:spcPct val="0"/>
              </a:spcAft>
              <a:defRPr sz="13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441291" y="9925933"/>
            <a:ext cx="425062" cy="203651"/>
          </a:xfrm>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036638" y="776288"/>
            <a:ext cx="5103812" cy="38290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a:xfrm>
            <a:off x="4089720" y="106133"/>
            <a:ext cx="2412257" cy="237593"/>
          </a:xfrm>
          <a:prstGeom prst="rect">
            <a:avLst/>
          </a:prstGeom>
        </p:spPr>
        <p:txBody>
          <a:bodyPr lIns="97749" tIns="48875" rIns="97749" bIns="48875"/>
          <a:lstStyle/>
          <a:p>
            <a:pPr>
              <a:defRPr/>
            </a:pPr>
            <a:r>
              <a:rPr lang="en-US" altLang="en-US" dirty="0"/>
              <a:t>doc.: IEEE 802.11-16/XXXXr0</a:t>
            </a:r>
          </a:p>
        </p:txBody>
      </p:sp>
    </p:spTree>
    <p:extLst>
      <p:ext uri="{BB962C8B-B14F-4D97-AF65-F5344CB8AC3E}">
        <p14:creationId xmlns:p14="http://schemas.microsoft.com/office/powerpoint/2010/main" val="22321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p:nvPr>
        </p:nvSpPr>
        <p:spPr/>
        <p:txBody>
          <a:bodyPr/>
          <a:lstStyle/>
          <a:p>
            <a:fld id="{F6EFF1E6-32EE-4EBC-BBB9-06DAB6115CAF}" type="datetime1">
              <a:rPr lang="en-US" smtClean="0"/>
              <a:t>5/19/2022</a:t>
            </a:fld>
            <a:endParaRPr lang="en-US" dirty="0"/>
          </a:p>
        </p:txBody>
      </p:sp>
      <p:sp>
        <p:nvSpPr>
          <p:cNvPr id="5" name="页脚占位符 4"/>
          <p:cNvSpPr>
            <a:spLocks noGrp="1"/>
          </p:cNvSpPr>
          <p:nvPr>
            <p:ph type="ftr"/>
          </p:nvPr>
        </p:nvSpPr>
        <p:spPr/>
        <p:txBody>
          <a:bodyPr/>
          <a:lstStyle/>
          <a:p>
            <a:r>
              <a:rPr lang="en-US"/>
              <a:t>Oren Kedem, Intel et al</a:t>
            </a:r>
            <a:endParaRPr lang="en-US" dirty="0"/>
          </a:p>
        </p:txBody>
      </p:sp>
      <p:sp>
        <p:nvSpPr>
          <p:cNvPr id="6" name="灯片编号占位符 5"/>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278980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zh-CN" baseline="0" dirty="0"/>
          </a:p>
        </p:txBody>
      </p:sp>
      <p:sp>
        <p:nvSpPr>
          <p:cNvPr id="4" name="日期占位符 3"/>
          <p:cNvSpPr>
            <a:spLocks noGrp="1"/>
          </p:cNvSpPr>
          <p:nvPr>
            <p:ph type="dt" idx="10"/>
          </p:nvPr>
        </p:nvSpPr>
        <p:spPr/>
        <p:txBody>
          <a:bodyPr/>
          <a:lstStyle/>
          <a:p>
            <a:fld id="{F6EFF1E6-32EE-4EBC-BBB9-06DAB6115CAF}" type="datetime1">
              <a:rPr lang="en-US" smtClean="0"/>
              <a:t>5/19/2022</a:t>
            </a:fld>
            <a:endParaRPr lang="en-US" dirty="0"/>
          </a:p>
        </p:txBody>
      </p:sp>
      <p:sp>
        <p:nvSpPr>
          <p:cNvPr id="5" name="页脚占位符 4"/>
          <p:cNvSpPr>
            <a:spLocks noGrp="1"/>
          </p:cNvSpPr>
          <p:nvPr>
            <p:ph type="ftr" idx="11"/>
          </p:nvPr>
        </p:nvSpPr>
        <p:spPr/>
        <p:txBody>
          <a:bodyPr/>
          <a:lstStyle/>
          <a:p>
            <a:r>
              <a:rPr lang="en-US"/>
              <a:t>Oren Kedem, Intel et al</a:t>
            </a:r>
            <a:endParaRPr lang="en-US" dirty="0"/>
          </a:p>
        </p:txBody>
      </p:sp>
      <p:sp>
        <p:nvSpPr>
          <p:cNvPr id="6" name="灯片编号占位符 5"/>
          <p:cNvSpPr>
            <a:spLocks noGrp="1"/>
          </p:cNvSpPr>
          <p:nvPr>
            <p:ph type="sldNum" idx="12"/>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731589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fld id="{F6EFF1E6-32EE-4EBC-BBB9-06DAB6115CAF}" type="datetime1">
              <a:rPr lang="en-US" smtClean="0"/>
              <a:t>5/19/2022</a:t>
            </a:fld>
            <a:endParaRPr lang="en-US" dirty="0"/>
          </a:p>
        </p:txBody>
      </p:sp>
      <p:sp>
        <p:nvSpPr>
          <p:cNvPr id="5" name="页脚占位符 4"/>
          <p:cNvSpPr>
            <a:spLocks noGrp="1"/>
          </p:cNvSpPr>
          <p:nvPr>
            <p:ph type="ftr" idx="11"/>
          </p:nvPr>
        </p:nvSpPr>
        <p:spPr/>
        <p:txBody>
          <a:bodyPr/>
          <a:lstStyle/>
          <a:p>
            <a:r>
              <a:rPr lang="en-US"/>
              <a:t>Oren Kedem, Intel et al</a:t>
            </a:r>
            <a:endParaRPr lang="en-US" dirty="0"/>
          </a:p>
        </p:txBody>
      </p:sp>
      <p:sp>
        <p:nvSpPr>
          <p:cNvPr id="6" name="灯片编号占位符 5"/>
          <p:cNvSpPr>
            <a:spLocks noGrp="1"/>
          </p:cNvSpPr>
          <p:nvPr>
            <p:ph type="sldNum" idx="12"/>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231631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F6EFF1E6-32EE-4EBC-BBB9-06DAB6115CAF}" type="datetime1">
              <a:rPr lang="en-US" smtClean="0"/>
              <a:t>5/19/2022</a:t>
            </a:fld>
            <a:endParaRPr lang="en-US" dirty="0"/>
          </a:p>
        </p:txBody>
      </p:sp>
      <p:sp>
        <p:nvSpPr>
          <p:cNvPr id="5" name="Footer Placeholder 4"/>
          <p:cNvSpPr>
            <a:spLocks noGrp="1"/>
          </p:cNvSpPr>
          <p:nvPr>
            <p:ph type="ftr" idx="11"/>
          </p:nvPr>
        </p:nvSpPr>
        <p:spPr/>
        <p:txBody>
          <a:bodyPr/>
          <a:lstStyle/>
          <a:p>
            <a:r>
              <a:rPr lang="en-US"/>
              <a:t>Oren Kedem, Intel et al</a:t>
            </a:r>
            <a:endParaRPr lang="en-US" dirty="0"/>
          </a:p>
        </p:txBody>
      </p:sp>
      <p:sp>
        <p:nvSpPr>
          <p:cNvPr id="6" name="Slide Number Placeholder 5"/>
          <p:cNvSpPr>
            <a:spLocks noGrp="1"/>
          </p:cNvSpPr>
          <p:nvPr>
            <p:ph type="sldNum" idx="12"/>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488832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idx="10"/>
          </p:nvPr>
        </p:nvSpPr>
        <p:spPr/>
        <p:txBody>
          <a:bodyPr/>
          <a:lstStyle/>
          <a:p>
            <a:r>
              <a:rPr lang="en-US" dirty="0"/>
              <a:t>October 2021</a:t>
            </a:r>
            <a:endParaRPr lang="en-GB" dirty="0"/>
          </a:p>
        </p:txBody>
      </p:sp>
      <p:sp>
        <p:nvSpPr>
          <p:cNvPr id="10" name="Slide Number Placeholder 9"/>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2022</a:t>
            </a:r>
            <a:endParaRPr lang="en-GB" dirty="0"/>
          </a:p>
        </p:txBody>
      </p:sp>
      <p:sp>
        <p:nvSpPr>
          <p:cNvPr id="1029" name="Rectangle 5"/>
          <p:cNvSpPr>
            <a:spLocks noGrp="1" noChangeArrowheads="1"/>
          </p:cNvSpPr>
          <p:nvPr>
            <p:ph type="sldNum"/>
          </p:nvPr>
        </p:nvSpPr>
        <p:spPr bwMode="auto">
          <a:xfrm>
            <a:off x="4283968" y="6475413"/>
            <a:ext cx="803076"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0799</a:t>
            </a:r>
            <a:r>
              <a:rPr kumimoji="0" lang="en-GB"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7B754C-DEAF-4F7C-8418-124235228575}"/>
              </a:ext>
            </a:extLst>
          </p:cNvPr>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Huawei</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smtClean="0"/>
              <a:pPr/>
              <a:t>1</a:t>
            </a:fld>
            <a:endParaRPr lang="en-US" altLang="en-US" dirty="0"/>
          </a:p>
        </p:txBody>
      </p:sp>
      <p:sp>
        <p:nvSpPr>
          <p:cNvPr id="2053" name="Rectangle 2"/>
          <p:cNvSpPr>
            <a:spLocks noGrp="1" noChangeArrowheads="1"/>
          </p:cNvSpPr>
          <p:nvPr>
            <p:ph type="title"/>
          </p:nvPr>
        </p:nvSpPr>
        <p:spPr>
          <a:xfrm>
            <a:off x="723900" y="1180385"/>
            <a:ext cx="7772400" cy="1066800"/>
          </a:xfrm>
          <a:noFill/>
        </p:spPr>
        <p:txBody>
          <a:bodyPr/>
          <a:lstStyle/>
          <a:p>
            <a:r>
              <a:rPr lang="en-US" altLang="zh-CN" dirty="0"/>
              <a:t>PPDU formats</a:t>
            </a:r>
            <a:r>
              <a:rPr lang="en-US" altLang="zh-CN" dirty="0">
                <a:solidFill>
                  <a:srgbClr val="00B050"/>
                </a:solidFill>
              </a:rPr>
              <a:t> </a:t>
            </a:r>
            <a:r>
              <a:rPr lang="en-US" altLang="zh-CN" dirty="0"/>
              <a:t>for DMG sensing </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2022-05-19</a:t>
            </a:r>
          </a:p>
        </p:txBody>
      </p:sp>
      <p:sp>
        <p:nvSpPr>
          <p:cNvPr id="13" name="Date Placeholder 3"/>
          <p:cNvSpPr>
            <a:spLocks noGrp="1"/>
          </p:cNvSpPr>
          <p:nvPr>
            <p:ph type="dt" idx="10"/>
          </p:nvPr>
        </p:nvSpPr>
        <p:spPr>
          <a:xfrm>
            <a:off x="696912" y="333375"/>
            <a:ext cx="1874823" cy="273050"/>
          </a:xfrm>
        </p:spPr>
        <p:txBody>
          <a:bodyPr/>
          <a:lstStyle/>
          <a:p>
            <a:r>
              <a:rPr lang="en-US" altLang="zh-CN" dirty="0"/>
              <a:t>May </a:t>
            </a:r>
            <a:r>
              <a:rPr lang="en-US" dirty="0"/>
              <a:t>2022</a:t>
            </a:r>
            <a:endParaRPr lang="en-GB" dirty="0"/>
          </a:p>
        </p:txBody>
      </p:sp>
      <p:graphicFrame>
        <p:nvGraphicFramePr>
          <p:cNvPr id="7" name="Table 12"/>
          <p:cNvGraphicFramePr>
            <a:graphicFrameLocks noGrp="1"/>
          </p:cNvGraphicFramePr>
          <p:nvPr>
            <p:extLst>
              <p:ext uri="{D42A27DB-BD31-4B8C-83A1-F6EECF244321}">
                <p14:modId xmlns:p14="http://schemas.microsoft.com/office/powerpoint/2010/main" val="3462344151"/>
              </p:ext>
            </p:extLst>
          </p:nvPr>
        </p:nvGraphicFramePr>
        <p:xfrm>
          <a:off x="762000" y="3110128"/>
          <a:ext cx="7620000" cy="2172098"/>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90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90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baseline="0" dirty="0">
                          <a:solidFill>
                            <a:schemeClr val="dk1"/>
                          </a:solidFill>
                          <a:latin typeface="+mn-lt"/>
                          <a:ea typeface="Times New Roman"/>
                          <a:cs typeface="Arial"/>
                        </a:rPr>
                        <a:t>Yan Xin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ko-KR" sz="1200" b="0" kern="1200" dirty="0">
                          <a:solidFill>
                            <a:srgbClr val="000000"/>
                          </a:solidFill>
                          <a:latin typeface="Times New Roman" pitchFamily="18" charset="0"/>
                          <a:ea typeface="Gulim" panose="020B0600000101010101" pitchFamily="34" charset="-127"/>
                          <a:cs typeface="Arial"/>
                        </a:rPr>
                        <a:t>Ottawa, Ontario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Naren</a:t>
                      </a:r>
                      <a:endParaRPr lang="en-US" altLang="zh-CN"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kern="1200" dirty="0">
                        <a:solidFill>
                          <a:srgbClr val="000000"/>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Mengshi</a:t>
                      </a:r>
                      <a:r>
                        <a:rPr lang="en-US" altLang="zh-CN" sz="1200" i="0" kern="1200" dirty="0">
                          <a:solidFill>
                            <a:schemeClr val="dk1"/>
                          </a:solidFill>
                          <a:latin typeface="+mn-lt"/>
                          <a:ea typeface="Times New Roman"/>
                          <a:cs typeface="Arial"/>
                        </a:rPr>
                        <a:t> Hu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9821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9163" y="1772816"/>
            <a:ext cx="7770813" cy="4608512"/>
          </a:xfrm>
        </p:spPr>
        <p:txBody>
          <a:bodyPr/>
          <a:lstStyle/>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Different with all the potential parameters that may be exchanged in the DMG measurement setup request/response, the only information may be exchanged for monostatic sensing in 11bf draft 0.1[7] is </a:t>
            </a:r>
            <a:r>
              <a:rPr lang="en-US" altLang="zh-CN" sz="1800" b="0" dirty="0" err="1">
                <a:latin typeface="Times New Roman" panose="02020603050405020304" pitchFamily="18" charset="0"/>
                <a:cs typeface="Times New Roman" panose="02020603050405020304" pitchFamily="18" charset="0"/>
              </a:rPr>
              <a:t>Tx</a:t>
            </a:r>
            <a:r>
              <a:rPr lang="en-US" altLang="zh-CN" sz="1800" b="0" dirty="0">
                <a:latin typeface="Times New Roman" panose="02020603050405020304" pitchFamily="18" charset="0"/>
                <a:cs typeface="Times New Roman" panose="02020603050405020304" pitchFamily="18" charset="0"/>
              </a:rPr>
              <a:t>/Rx beam information. And the PPDU format in coordinated monostatic sensing is not decided yet.</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Theoretically, any PPDU(without TRN) could be adopted for coordinated monostatic sensing. But actually, no matter which kind of PPDU is adopted, sensing is conducted with CEF of the PPDU preamble (which has very good correlation properties). To enhance the sensing efficiency, data part is not needed in the monostatic sensing. </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TRN could be adopted to enhance both sensing efficiency and performance (direction switching is performed every N TRN subfields rather than every PPDU, N repeated TRN subfields transmitted with same beam/AWV could be used to improve the SNR).</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indent="0"/>
            <a:endParaRPr lang="en-US" altLang="zh-CN" sz="14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772519"/>
            <a:ext cx="7770813" cy="784273"/>
          </a:xfrm>
        </p:spPr>
        <p:txBody>
          <a:bodyPr/>
          <a:lstStyle/>
          <a:p>
            <a:r>
              <a:rPr lang="en-US" altLang="zh-CN" sz="2800" dirty="0">
                <a:latin typeface="Times New Roman" panose="02020603050405020304" pitchFamily="18" charset="0"/>
                <a:cs typeface="Times New Roman" panose="02020603050405020304" pitchFamily="18" charset="0"/>
              </a:rPr>
              <a:t>PPDU maybe adopted in Coordinated monostatic sensing (1)</a:t>
            </a:r>
            <a:endParaRPr lang="en-US" sz="2800"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4224712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9163" y="2060848"/>
            <a:ext cx="7770813" cy="4320480"/>
          </a:xfrm>
        </p:spPr>
        <p:txBody>
          <a:bodyPr/>
          <a:lstStyle/>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If TRN is not considered in coordinated monostatic sensing, it will be very hard for some of the parameters to be negotiated in measurement setup phase. For example,</a:t>
            </a:r>
          </a:p>
          <a:p>
            <a:pPr indent="342900">
              <a:buFont typeface="Wingdings" panose="05000000000000000000" pitchFamily="2" charset="2"/>
              <a:buChar char="Ø"/>
            </a:pPr>
            <a:r>
              <a:rPr lang="en-US" altLang="zh-CN" sz="1600" b="0" dirty="0">
                <a:latin typeface="Times New Roman" panose="02020603050405020304" pitchFamily="18" charset="0"/>
                <a:cs typeface="Times New Roman" panose="02020603050405020304" pitchFamily="18" charset="0"/>
              </a:rPr>
              <a:t>Burst parameters (intra burst, inter burst,…). </a:t>
            </a:r>
          </a:p>
          <a:p>
            <a:pPr indent="0"/>
            <a:r>
              <a:rPr lang="en-US" altLang="zh-CN" sz="1600" b="0" dirty="0">
                <a:latin typeface="Times New Roman" panose="02020603050405020304" pitchFamily="18" charset="0"/>
                <a:cs typeface="Times New Roman" panose="02020603050405020304" pitchFamily="18" charset="0"/>
              </a:rPr>
              <a:t>This field is related to (also limited by) the Maximum Doppler field in DMG sensing capabilities field. Usually, the Doppler frequency could be measured with TRN field is greater than the entire PPDU. So, if an application needs to measure greater Doppler frequency, a PPDU with TRN may be needed. </a:t>
            </a:r>
          </a:p>
          <a:p>
            <a:pPr indent="342900">
              <a:buFont typeface="Wingdings" panose="05000000000000000000" pitchFamily="2" charset="2"/>
              <a:buChar char="Ø"/>
            </a:pPr>
            <a:r>
              <a:rPr lang="en-US" altLang="zh-CN" sz="1600" b="0" dirty="0">
                <a:latin typeface="Times New Roman" panose="02020603050405020304" pitchFamily="18" charset="0"/>
                <a:cs typeface="Times New Roman" panose="02020603050405020304" pitchFamily="18" charset="0"/>
              </a:rPr>
              <a:t>TRN subfield sequence length (</a:t>
            </a:r>
            <a:r>
              <a:rPr lang="en-US" altLang="zh-CN" sz="1600" b="0" dirty="0">
                <a:solidFill>
                  <a:srgbClr val="0000FF"/>
                </a:solidFill>
                <a:latin typeface="Times New Roman" panose="02020603050405020304" pitchFamily="18" charset="0"/>
                <a:cs typeface="Times New Roman" panose="02020603050405020304" pitchFamily="18" charset="0"/>
              </a:rPr>
              <a:t>not included in the DMG measurement setup element yet, recommend to add</a:t>
            </a:r>
            <a:r>
              <a:rPr lang="en-US" altLang="zh-CN" sz="1600" b="0" dirty="0">
                <a:latin typeface="Times New Roman" panose="02020603050405020304" pitchFamily="18" charset="0"/>
                <a:cs typeface="Times New Roman" panose="02020603050405020304" pitchFamily="18" charset="0"/>
              </a:rPr>
              <a:t>). </a:t>
            </a:r>
          </a:p>
          <a:p>
            <a:pPr indent="0"/>
            <a:r>
              <a:rPr lang="en-US" altLang="zh-CN" sz="1600" b="0" dirty="0">
                <a:latin typeface="Times New Roman" panose="02020603050405020304" pitchFamily="18" charset="0"/>
                <a:cs typeface="Times New Roman" panose="02020603050405020304" pitchFamily="18" charset="0"/>
              </a:rPr>
              <a:t>This field is related to the sensing range (the ZCZ of TRN subfields are different with different length </a:t>
            </a:r>
            <a:r>
              <a:rPr lang="en-US" altLang="zh-CN" sz="1600" b="0" dirty="0" err="1">
                <a:latin typeface="Times New Roman" panose="02020603050405020304" pitchFamily="18" charset="0"/>
                <a:cs typeface="Times New Roman" panose="02020603050405020304" pitchFamily="18" charset="0"/>
              </a:rPr>
              <a:t>Golay</a:t>
            </a:r>
            <a:r>
              <a:rPr lang="en-US" altLang="zh-CN" sz="1600" b="0" dirty="0">
                <a:latin typeface="Times New Roman" panose="02020603050405020304" pitchFamily="18" charset="0"/>
                <a:cs typeface="Times New Roman" panose="02020603050405020304" pitchFamily="18" charset="0"/>
              </a:rPr>
              <a:t> sequences) which is important for different sensing applications. </a:t>
            </a:r>
          </a:p>
          <a:p>
            <a:pPr marL="0" indent="0"/>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i="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772519"/>
            <a:ext cx="7770813" cy="784273"/>
          </a:xfrm>
        </p:spPr>
        <p:txBody>
          <a:bodyPr/>
          <a:lstStyle/>
          <a:p>
            <a:r>
              <a:rPr lang="en-US" altLang="zh-CN" sz="2800" dirty="0">
                <a:latin typeface="Times New Roman" panose="02020603050405020304" pitchFamily="18" charset="0"/>
                <a:cs typeface="Times New Roman" panose="02020603050405020304" pitchFamily="18" charset="0"/>
              </a:rPr>
              <a:t>PPDU maybe adopted in Coordinated monostatic sensing (2)</a:t>
            </a:r>
            <a:endParaRPr lang="en-US" sz="2800"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1204796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9163" y="2060848"/>
            <a:ext cx="7770813" cy="3672408"/>
          </a:xfrm>
        </p:spPr>
        <p:txBody>
          <a:bodyPr/>
          <a:lstStyle/>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In general, it is good to adopt PPDU with TRN in the coordinated monostatic sensing, this is also supported in annex AB in 11ay[4]. This will enhance the sensing efficiency and performance.</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So, PPDU with TRN is recommended to be considered in the DMG coordinated monostatic sensing. Relevant (TRN related) subfields in DMG measurement setup request/response can be used to negotiate the parameters.</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But we do think that there could be a simplified monostatic sensing mode, in which the monostatic sensing is performed with some readily available PPDUs with very good transmitting properties (e.g. DMG beacon, transmitting periodically to different directions). And for this mode, there is no need to exchange some parameters during the sensing measurement setup.</a:t>
            </a:r>
            <a:endParaRPr lang="en-US" altLang="zh-CN" sz="1600" b="0" dirty="0">
              <a:latin typeface="Times New Roman" panose="02020603050405020304" pitchFamily="18" charset="0"/>
              <a:cs typeface="Times New Roman" panose="02020603050405020304" pitchFamily="18" charset="0"/>
            </a:endParaRPr>
          </a:p>
          <a:p>
            <a:pPr marL="0" indent="0"/>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i="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772519"/>
            <a:ext cx="7770813" cy="784273"/>
          </a:xfrm>
        </p:spPr>
        <p:txBody>
          <a:bodyPr/>
          <a:lstStyle/>
          <a:p>
            <a:r>
              <a:rPr lang="en-US" altLang="zh-CN" sz="2800" dirty="0">
                <a:latin typeface="Times New Roman" panose="02020603050405020304" pitchFamily="18" charset="0"/>
                <a:cs typeface="Times New Roman" panose="02020603050405020304" pitchFamily="18" charset="0"/>
              </a:rPr>
              <a:t>PPDU may be adopted in Coordinated monostatic sensing (3)</a:t>
            </a:r>
            <a:endParaRPr lang="en-US" sz="2800"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1721515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9163" y="1988840"/>
            <a:ext cx="7770813" cy="4392488"/>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PPDUs (may be) adopted in different sensing modes are summarized and discussed in this contribution.</a:t>
            </a:r>
          </a:p>
          <a:p>
            <a:pPr marL="0" indent="0"/>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For coordinated monostatic sensing, generally it is better to utilize PPDU with TRN which could provide better sensing efficiency and performance .</a:t>
            </a: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A simplified monostatic sensing mode could be considered in 11bf, in which monostatic sensing is performed with some readily available PPDU(e.g. DMG beacon) and there is no need for the exchange of some parameters.</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i="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772519"/>
            <a:ext cx="7770813" cy="784273"/>
          </a:xfrm>
        </p:spPr>
        <p:txBody>
          <a:bodyPr/>
          <a:lstStyle/>
          <a:p>
            <a:r>
              <a:rPr lang="en-US" altLang="zh-CN" sz="2800" dirty="0">
                <a:latin typeface="Times New Roman" panose="02020603050405020304" pitchFamily="18" charset="0"/>
                <a:cs typeface="Times New Roman" panose="02020603050405020304" pitchFamily="18" charset="0"/>
              </a:rPr>
              <a:t>Summary </a:t>
            </a:r>
            <a:endParaRPr lang="en-US" sz="2800"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13</a:t>
            </a:fld>
            <a:endParaRPr lang="en-GB" dirty="0"/>
          </a:p>
        </p:txBody>
      </p:sp>
    </p:spTree>
    <p:extLst>
      <p:ext uri="{BB962C8B-B14F-4D97-AF65-F5344CB8AC3E}">
        <p14:creationId xmlns:p14="http://schemas.microsoft.com/office/powerpoint/2010/main" val="3715591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[1] 11-22-0295-05-00bf-pdt-dmg-measurement-setup-frames.docx</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[2] 11-22-0327-01-00bf-pdt-bi-static-sounding-and-bpr-frame.docx</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[3] 11-21-1865-02-00bf-dmg-multi-static-ppdu-structure.pptx</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[4] 11-22-0636-03-00bf-edmg-multi-static-sensing-sounding-ppdu-structure.pptx</a:t>
            </a:r>
          </a:p>
          <a:p>
            <a:pPr>
              <a:buFont typeface="Arial" panose="020B0604020202020204" pitchFamily="34" charset="0"/>
              <a:buChar char="•"/>
            </a:pPr>
            <a:r>
              <a:rPr lang="en-US" altLang="zh-CN" sz="1800" b="0" dirty="0">
                <a:solidFill>
                  <a:schemeClr val="tx1"/>
                </a:solidFill>
              </a:rPr>
              <a:t>[5] 802.11ay-2021.pdf</a:t>
            </a: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[6] 11-22-0241-07-00bf-pdt-dmg-passive-sensing.docx</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[7] 11-22-0543-00-00bf-pdt-for-dmg-passive-sensing-based-on-a-bft.docx</a:t>
            </a:r>
          </a:p>
          <a:p>
            <a:pPr>
              <a:buFont typeface="Arial" panose="020B0604020202020204" pitchFamily="34" charset="0"/>
              <a:buChar char="•"/>
            </a:pPr>
            <a:r>
              <a:rPr lang="en-US" altLang="zh-CN" sz="1800" b="0" dirty="0">
                <a:solidFill>
                  <a:schemeClr val="tx1"/>
                </a:solidFill>
              </a:rPr>
              <a:t>[8] 802.11bf D0.1.pdf</a:t>
            </a: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References</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spTree>
    <p:extLst>
      <p:ext uri="{BB962C8B-B14F-4D97-AF65-F5344CB8AC3E}">
        <p14:creationId xmlns:p14="http://schemas.microsoft.com/office/powerpoint/2010/main" val="1216562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For all the DMG sensing types, both control mode and SC mode PPDU should be considered.</a:t>
            </a:r>
            <a:endParaRPr lang="en-US" altLang="zh-CN" sz="1600" b="0" dirty="0">
              <a:latin typeface="Times New Roman" panose="02020603050405020304" pitchFamily="18" charset="0"/>
              <a:cs typeface="Times New Roman" panose="02020603050405020304" pitchFamily="18" charset="0"/>
            </a:endParaRP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1</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15</a:t>
            </a:fld>
            <a:endParaRPr lang="en-GB" dirty="0"/>
          </a:p>
        </p:txBody>
      </p:sp>
    </p:spTree>
    <p:extLst>
      <p:ext uri="{BB962C8B-B14F-4D97-AF65-F5344CB8AC3E}">
        <p14:creationId xmlns:p14="http://schemas.microsoft.com/office/powerpoint/2010/main" val="797031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with TRN should be adopted in DMG coordinated monostatic sensing, and TRN parameters could be negotiated in the coordinated monostatic sensing.</a:t>
            </a: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2</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16</a:t>
            </a:fld>
            <a:endParaRPr lang="en-GB" dirty="0"/>
          </a:p>
        </p:txBody>
      </p:sp>
    </p:spTree>
    <p:extLst>
      <p:ext uri="{BB962C8B-B14F-4D97-AF65-F5344CB8AC3E}">
        <p14:creationId xmlns:p14="http://schemas.microsoft.com/office/powerpoint/2010/main" val="2138288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44824"/>
            <a:ext cx="7770813" cy="4392488"/>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Abstract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DMG measurement setup element</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adopted in </a:t>
            </a:r>
            <a:r>
              <a:rPr lang="en-US" altLang="zh-CN" sz="2000" b="0" dirty="0" err="1">
                <a:latin typeface="Times New Roman" panose="02020603050405020304" pitchFamily="18" charset="0"/>
                <a:cs typeface="Times New Roman" panose="02020603050405020304" pitchFamily="18" charset="0"/>
              </a:rPr>
              <a:t>bistatic</a:t>
            </a:r>
            <a:r>
              <a:rPr lang="en-US" altLang="zh-CN" sz="2000" b="0" dirty="0">
                <a:latin typeface="Times New Roman" panose="02020603050405020304" pitchFamily="18" charset="0"/>
                <a:cs typeface="Times New Roman" panose="02020603050405020304" pitchFamily="18" charset="0"/>
              </a:rPr>
              <a:t>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adopted in coordinated </a:t>
            </a:r>
            <a:r>
              <a:rPr lang="en-US" altLang="zh-CN" sz="2000" b="0" dirty="0" err="1">
                <a:latin typeface="Times New Roman" panose="02020603050405020304" pitchFamily="18" charset="0"/>
                <a:cs typeface="Times New Roman" panose="02020603050405020304" pitchFamily="18" charset="0"/>
              </a:rPr>
              <a:t>bistatic</a:t>
            </a:r>
            <a:r>
              <a:rPr lang="en-US" altLang="zh-CN" sz="2000" b="0" dirty="0">
                <a:latin typeface="Times New Roman" panose="02020603050405020304" pitchFamily="18" charset="0"/>
                <a:cs typeface="Times New Roman" panose="02020603050405020304" pitchFamily="18" charset="0"/>
              </a:rPr>
              <a:t>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adopted in </a:t>
            </a:r>
            <a:r>
              <a:rPr lang="en-US" altLang="zh-CN" sz="2000" b="0" dirty="0" err="1">
                <a:latin typeface="Times New Roman" panose="02020603050405020304" pitchFamily="18" charset="0"/>
                <a:cs typeface="Times New Roman" panose="02020603050405020304" pitchFamily="18" charset="0"/>
              </a:rPr>
              <a:t>multistatic</a:t>
            </a:r>
            <a:r>
              <a:rPr lang="en-US" altLang="zh-CN" sz="2000" b="0" dirty="0">
                <a:latin typeface="Times New Roman" panose="02020603050405020304" pitchFamily="18" charset="0"/>
                <a:cs typeface="Times New Roman" panose="02020603050405020304" pitchFamily="18" charset="0"/>
              </a:rPr>
              <a:t>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adopted in passive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adopted in monostatic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PPDU format may be adopted in coordinated monostatic sensing </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References</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SP</a:t>
            </a:r>
          </a:p>
        </p:txBody>
      </p:sp>
      <p:sp>
        <p:nvSpPr>
          <p:cNvPr id="3" name="Title 2"/>
          <p:cNvSpPr>
            <a:spLocks noGrp="1"/>
          </p:cNvSpPr>
          <p:nvPr>
            <p:ph type="title"/>
          </p:nvPr>
        </p:nvSpPr>
        <p:spPr>
          <a:xfrm>
            <a:off x="685800" y="893985"/>
            <a:ext cx="7770813" cy="510952"/>
          </a:xfrm>
        </p:spPr>
        <p:txBody>
          <a:bodyPr/>
          <a:lstStyle/>
          <a:p>
            <a:r>
              <a:rPr lang="en-US" dirty="0"/>
              <a:t>Outline</a:t>
            </a:r>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58535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DMG sensing support different types of sensing, e.g. (coordinated) </a:t>
            </a:r>
            <a:r>
              <a:rPr lang="en-US" altLang="zh-CN" sz="2000" b="0" dirty="0" err="1">
                <a:latin typeface="Times New Roman" panose="02020603050405020304" pitchFamily="18" charset="0"/>
                <a:cs typeface="Times New Roman" panose="02020603050405020304" pitchFamily="18" charset="0"/>
              </a:rPr>
              <a:t>bistatic</a:t>
            </a:r>
            <a:r>
              <a:rPr lang="en-US" altLang="zh-CN" sz="2000" b="0" dirty="0">
                <a:latin typeface="Times New Roman" panose="02020603050405020304" pitchFamily="18" charset="0"/>
                <a:cs typeface="Times New Roman" panose="02020603050405020304" pitchFamily="18" charset="0"/>
              </a:rPr>
              <a:t>, </a:t>
            </a:r>
            <a:r>
              <a:rPr lang="en-US" altLang="zh-CN" sz="2000" b="0" dirty="0" err="1">
                <a:latin typeface="Times New Roman" panose="02020603050405020304" pitchFamily="18" charset="0"/>
                <a:cs typeface="Times New Roman" panose="02020603050405020304" pitchFamily="18" charset="0"/>
              </a:rPr>
              <a:t>multistatic</a:t>
            </a:r>
            <a:r>
              <a:rPr lang="en-US" altLang="zh-CN" sz="2000" b="0" dirty="0">
                <a:latin typeface="Times New Roman" panose="02020603050405020304" pitchFamily="18" charset="0"/>
                <a:cs typeface="Times New Roman" panose="02020603050405020304" pitchFamily="18" charset="0"/>
              </a:rPr>
              <a:t>, passive sensing and (coordinated) monostatic. </a:t>
            </a: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this contribution, the PPDU formats (may be) adopted in different types of DMG sensing are discussed and analyzed. </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t>Abstract </a:t>
            </a:r>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77066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3573017"/>
            <a:ext cx="7846640" cy="2902396"/>
          </a:xfrm>
        </p:spPr>
        <p:txBody>
          <a:bodyPr/>
          <a:lstStyle/>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parameters could be exchanged during the measurement setup.</a:t>
            </a:r>
          </a:p>
          <a:p>
            <a:pPr indent="342900">
              <a:buFont typeface="Wingdings" panose="05000000000000000000" pitchFamily="2" charset="2"/>
              <a:buChar char="Ø"/>
            </a:pPr>
            <a:r>
              <a:rPr lang="en-US" altLang="zh-CN" sz="1400" b="0" dirty="0" err="1">
                <a:latin typeface="Times New Roman" panose="02020603050405020304" pitchFamily="18" charset="0"/>
                <a:cs typeface="Times New Roman" panose="02020603050405020304" pitchFamily="18" charset="0"/>
              </a:rPr>
              <a:t>Tx</a:t>
            </a:r>
            <a:r>
              <a:rPr lang="en-US" altLang="zh-CN" sz="1400" b="0" dirty="0">
                <a:latin typeface="Times New Roman" panose="02020603050405020304" pitchFamily="18" charset="0"/>
                <a:cs typeface="Times New Roman" panose="02020603050405020304" pitchFamily="18" charset="0"/>
              </a:rPr>
              <a:t>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Rx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Burst parameters (intra burst, inter burst,…)</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Sensing type </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Report type</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EDMG TRN parameters, e.g. TRN-M, TRN-P, TRN-N (if a non-EDMG device is involved, TRN-M, TRN-P are reserved and set to 0 and TRN-N indicate the number of repetitions for each receive pattern).</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a:t>
            </a:r>
            <a:endParaRPr lang="zh-CN" altLang="en-US" sz="1400" b="0" dirty="0">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DMG measurement setup element[1]</a:t>
            </a:r>
            <a:endParaRPr lang="zh-CN" altLang="en-US" dirty="0"/>
          </a:p>
        </p:txBody>
      </p:sp>
      <p:sp>
        <p:nvSpPr>
          <p:cNvPr id="4" name="日期占位符 3"/>
          <p:cNvSpPr>
            <a:spLocks noGrp="1"/>
          </p:cNvSpPr>
          <p:nvPr>
            <p:ph type="dt" idx="10"/>
          </p:nvPr>
        </p:nvSpPr>
        <p:spPr/>
        <p:txBody>
          <a:bodyPr/>
          <a:lstStyle/>
          <a:p>
            <a:r>
              <a:rPr lang="en-US" altLang="zh-CN" dirty="0"/>
              <a:t>May 2022</a:t>
            </a:r>
            <a:endParaRPr lang="en-GB" altLang="zh-CN" dirty="0"/>
          </a:p>
        </p:txBody>
      </p:sp>
      <p:sp>
        <p:nvSpPr>
          <p:cNvPr id="5" name="灯片编号占位符 4"/>
          <p:cNvSpPr>
            <a:spLocks noGrp="1"/>
          </p:cNvSpPr>
          <p:nvPr>
            <p:ph type="sldNum" idx="12"/>
          </p:nvPr>
        </p:nvSpPr>
        <p:spPr/>
        <p:txBody>
          <a:bodyPr/>
          <a:lstStyle/>
          <a:p>
            <a:r>
              <a:rPr lang="en-GB"/>
              <a:t>Slide </a:t>
            </a:r>
            <a:fld id="{D09C756B-EB39-4236-ADBB-73052B179AE4}" type="slidenum">
              <a:rPr lang="en-GB" smtClean="0"/>
              <a:pPr/>
              <a:t>4</a:t>
            </a:fld>
            <a:endParaRPr lang="en-GB" dirty="0"/>
          </a:p>
        </p:txBody>
      </p:sp>
      <p:pic>
        <p:nvPicPr>
          <p:cNvPr id="7" name="图片 6"/>
          <p:cNvPicPr>
            <a:picLocks noChangeAspect="1"/>
          </p:cNvPicPr>
          <p:nvPr/>
        </p:nvPicPr>
        <p:blipFill>
          <a:blip r:embed="rId2"/>
          <a:stretch>
            <a:fillRect/>
          </a:stretch>
        </p:blipFill>
        <p:spPr>
          <a:xfrm>
            <a:off x="2166694" y="1680457"/>
            <a:ext cx="5037623" cy="1800000"/>
          </a:xfrm>
          <a:prstGeom prst="rect">
            <a:avLst/>
          </a:prstGeom>
        </p:spPr>
      </p:pic>
    </p:spTree>
    <p:extLst>
      <p:ext uri="{BB962C8B-B14F-4D97-AF65-F5344CB8AC3E}">
        <p14:creationId xmlns:p14="http://schemas.microsoft.com/office/powerpoint/2010/main" val="1094864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501008"/>
            <a:ext cx="7770813" cy="2974405"/>
          </a:xfrm>
        </p:spPr>
        <p:txBody>
          <a:bodyPr/>
          <a:lstStyle/>
          <a:p>
            <a:pPr>
              <a:buFont typeface="Arial" panose="020B0604020202020204" pitchFamily="34" charset="0"/>
              <a:buChar char="•"/>
            </a:pPr>
            <a:r>
              <a:rPr lang="en-US" altLang="zh-CN" sz="1600" kern="1200" dirty="0">
                <a:solidFill>
                  <a:srgbClr val="0000FF"/>
                </a:solidFill>
                <a:latin typeface="Times New Roman" panose="02020603050405020304" pitchFamily="18" charset="0"/>
                <a:cs typeface="Times New Roman" panose="02020603050405020304" pitchFamily="18" charset="0"/>
              </a:rPr>
              <a:t>Non-EDMG/EDMG BRP PPDU </a:t>
            </a:r>
            <a:r>
              <a:rPr lang="en-US" altLang="zh-CN" sz="1600" b="0" dirty="0">
                <a:latin typeface="Times New Roman" panose="02020603050405020304" pitchFamily="18" charset="0"/>
                <a:cs typeface="Times New Roman" panose="02020603050405020304" pitchFamily="18" charset="0"/>
              </a:rPr>
              <a:t>are adopted in DMG bistatic sensing [1].</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Both control mode and SC mode PPDU could be considered.</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Key information to be exchanged in the </a:t>
            </a:r>
            <a:r>
              <a:rPr lang="en-US" altLang="zh-CN" sz="1600" b="0" dirty="0" err="1">
                <a:latin typeface="Times New Roman" panose="02020603050405020304" pitchFamily="18" charset="0"/>
                <a:cs typeface="Times New Roman" panose="02020603050405020304" pitchFamily="18" charset="0"/>
              </a:rPr>
              <a:t>bistatic</a:t>
            </a:r>
            <a:r>
              <a:rPr lang="en-US" altLang="zh-CN" sz="1600" b="0" dirty="0">
                <a:latin typeface="Times New Roman" panose="02020603050405020304" pitchFamily="18" charset="0"/>
                <a:cs typeface="Times New Roman" panose="02020603050405020304" pitchFamily="18" charset="0"/>
              </a:rPr>
              <a:t> sensing:</a:t>
            </a:r>
          </a:p>
          <a:p>
            <a:pPr indent="342900">
              <a:buFont typeface="Wingdings" panose="05000000000000000000" pitchFamily="2" charset="2"/>
              <a:buChar char="Ø"/>
            </a:pPr>
            <a:r>
              <a:rPr lang="en-US" altLang="zh-CN" sz="1400" b="0" dirty="0" err="1">
                <a:latin typeface="Times New Roman" panose="02020603050405020304" pitchFamily="18" charset="0"/>
                <a:cs typeface="Times New Roman" panose="02020603050405020304" pitchFamily="18" charset="0"/>
              </a:rPr>
              <a:t>Tx</a:t>
            </a:r>
            <a:r>
              <a:rPr lang="en-US" altLang="zh-CN" sz="1400" b="0" dirty="0">
                <a:latin typeface="Times New Roman" panose="02020603050405020304" pitchFamily="18" charset="0"/>
                <a:cs typeface="Times New Roman" panose="02020603050405020304" pitchFamily="18" charset="0"/>
              </a:rPr>
              <a:t>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Rx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Burst parameters (intra burst, inter burst,…)</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Report type</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EDMG TRN parameters </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a:t>
            </a:r>
          </a:p>
          <a:p>
            <a:pPr>
              <a:buFont typeface="Arial" panose="020B0604020202020204" pitchFamily="34" charset="0"/>
              <a:buChar char="•"/>
            </a:pPr>
            <a:endParaRPr lang="en-US" altLang="zh-CN" sz="14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PPDU format</a:t>
            </a:r>
            <a:r>
              <a:rPr lang="en-US" altLang="zh-CN" dirty="0">
                <a:solidFill>
                  <a:srgbClr val="00B050"/>
                </a:solidFill>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adopted in </a:t>
            </a:r>
            <a:r>
              <a:rPr lang="en-US" altLang="zh-CN" dirty="0" err="1">
                <a:latin typeface="Times New Roman" panose="02020603050405020304" pitchFamily="18" charset="0"/>
                <a:cs typeface="Times New Roman" panose="02020603050405020304" pitchFamily="18" charset="0"/>
              </a:rPr>
              <a:t>bistatic</a:t>
            </a:r>
            <a:r>
              <a:rPr lang="en-US" altLang="zh-CN" dirty="0">
                <a:latin typeface="Times New Roman" panose="02020603050405020304" pitchFamily="18" charset="0"/>
                <a:cs typeface="Times New Roman" panose="02020603050405020304" pitchFamily="18" charset="0"/>
              </a:rPr>
              <a:t> sensing</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dirty="0"/>
          </a:p>
        </p:txBody>
      </p:sp>
      <p:pic>
        <p:nvPicPr>
          <p:cNvPr id="5" name="图片 4"/>
          <p:cNvPicPr>
            <a:picLocks noChangeAspect="1"/>
          </p:cNvPicPr>
          <p:nvPr/>
        </p:nvPicPr>
        <p:blipFill>
          <a:blip r:embed="rId3"/>
          <a:stretch>
            <a:fillRect/>
          </a:stretch>
        </p:blipFill>
        <p:spPr>
          <a:xfrm>
            <a:off x="1848921" y="1838931"/>
            <a:ext cx="5444569" cy="1351733"/>
          </a:xfrm>
          <a:prstGeom prst="rect">
            <a:avLst/>
          </a:prstGeom>
        </p:spPr>
      </p:pic>
    </p:spTree>
    <p:extLst>
      <p:ext uri="{BB962C8B-B14F-4D97-AF65-F5344CB8AC3E}">
        <p14:creationId xmlns:p14="http://schemas.microsoft.com/office/powerpoint/2010/main" val="1702947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altLang="zh-CN" sz="2800" dirty="0">
                <a:latin typeface="Times New Roman" panose="02020603050405020304" pitchFamily="18" charset="0"/>
                <a:cs typeface="Times New Roman" panose="02020603050405020304" pitchFamily="18" charset="0"/>
              </a:rPr>
              <a:t>PPDU format</a:t>
            </a:r>
            <a:r>
              <a:rPr lang="en-US" altLang="zh-CN" sz="2800" dirty="0">
                <a:solidFill>
                  <a:srgbClr val="00B050"/>
                </a:solidFill>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adopted in coordinated </a:t>
            </a:r>
            <a:r>
              <a:rPr lang="en-US" altLang="zh-CN" sz="2800" dirty="0" err="1">
                <a:latin typeface="Times New Roman" panose="02020603050405020304" pitchFamily="18" charset="0"/>
                <a:cs typeface="Times New Roman" panose="02020603050405020304" pitchFamily="18" charset="0"/>
              </a:rPr>
              <a:t>bistatic</a:t>
            </a:r>
            <a:r>
              <a:rPr lang="en-US" altLang="zh-CN" sz="2800" dirty="0">
                <a:latin typeface="Times New Roman" panose="02020603050405020304" pitchFamily="18" charset="0"/>
                <a:cs typeface="Times New Roman" panose="02020603050405020304" pitchFamily="18" charset="0"/>
              </a:rPr>
              <a:t> sensing</a:t>
            </a:r>
            <a:endParaRPr lang="en-US" sz="2800"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
        <p:nvSpPr>
          <p:cNvPr id="10" name="Content Placeholder 1"/>
          <p:cNvSpPr txBox="1">
            <a:spLocks/>
          </p:cNvSpPr>
          <p:nvPr/>
        </p:nvSpPr>
        <p:spPr bwMode="auto">
          <a:xfrm>
            <a:off x="685800" y="3429000"/>
            <a:ext cx="7762461" cy="244827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600" dirty="0">
                <a:solidFill>
                  <a:srgbClr val="0000FF"/>
                </a:solidFill>
                <a:latin typeface="Times New Roman" panose="02020603050405020304" pitchFamily="18" charset="0"/>
                <a:cs typeface="Times New Roman" panose="02020603050405020304" pitchFamily="18" charset="0"/>
              </a:rPr>
              <a:t>Non-EDMG/EDMG BRP</a:t>
            </a:r>
            <a:r>
              <a:rPr lang="en-US" altLang="zh-CN" sz="1600" b="0" dirty="0">
                <a:latin typeface="Times New Roman" panose="02020603050405020304" pitchFamily="18" charset="0"/>
                <a:cs typeface="Times New Roman" panose="02020603050405020304" pitchFamily="18" charset="0"/>
              </a:rPr>
              <a:t> PPDU are adopted in DMG coordinated bistatic sensing[1].</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Both control mode and SC mode PPDU could be </a:t>
            </a:r>
            <a:r>
              <a:rPr lang="en-US" altLang="zh-CN" sz="1600" b="0" dirty="0">
                <a:solidFill>
                  <a:schemeClr val="tx1"/>
                </a:solidFill>
                <a:latin typeface="Times New Roman" panose="02020603050405020304" pitchFamily="18" charset="0"/>
                <a:cs typeface="Times New Roman" panose="02020603050405020304" pitchFamily="18" charset="0"/>
              </a:rPr>
              <a:t>considered</a:t>
            </a:r>
            <a:r>
              <a:rPr lang="en-US" altLang="zh-CN" sz="1600" b="0" dirty="0">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a:t>
            </a:r>
            <a:r>
              <a:rPr lang="en-US" altLang="zh-CN" sz="1600" b="0" dirty="0" err="1">
                <a:latin typeface="Times New Roman" panose="02020603050405020304" pitchFamily="18" charset="0"/>
                <a:cs typeface="Times New Roman" panose="02020603050405020304" pitchFamily="18" charset="0"/>
              </a:rPr>
              <a:t>bistatic</a:t>
            </a:r>
            <a:r>
              <a:rPr lang="en-US" altLang="zh-CN" sz="1600" b="0" dirty="0">
                <a:latin typeface="Times New Roman" panose="02020603050405020304" pitchFamily="18" charset="0"/>
                <a:cs typeface="Times New Roman" panose="02020603050405020304" pitchFamily="18" charset="0"/>
              </a:rPr>
              <a:t> sensing instance request frame and instance response frame are TBD.</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Key information to be exchanged in the coordinated </a:t>
            </a:r>
            <a:r>
              <a:rPr lang="en-US" altLang="zh-CN" sz="1600" b="0" dirty="0" err="1">
                <a:latin typeface="Times New Roman" panose="02020603050405020304" pitchFamily="18" charset="0"/>
                <a:cs typeface="Times New Roman" panose="02020603050405020304" pitchFamily="18" charset="0"/>
              </a:rPr>
              <a:t>bistatic</a:t>
            </a:r>
            <a:r>
              <a:rPr lang="en-US" altLang="zh-CN" sz="1600" b="0" dirty="0">
                <a:latin typeface="Times New Roman" panose="02020603050405020304" pitchFamily="18" charset="0"/>
                <a:cs typeface="Times New Roman" panose="02020603050405020304" pitchFamily="18" charset="0"/>
              </a:rPr>
              <a:t> sensing:</a:t>
            </a:r>
          </a:p>
          <a:p>
            <a:pPr indent="342900">
              <a:buFont typeface="Wingdings" panose="05000000000000000000" pitchFamily="2" charset="2"/>
              <a:buChar char="Ø"/>
            </a:pPr>
            <a:r>
              <a:rPr lang="en-US" altLang="zh-CN" sz="1400" b="0" dirty="0" err="1">
                <a:latin typeface="Times New Roman" panose="02020603050405020304" pitchFamily="18" charset="0"/>
                <a:cs typeface="Times New Roman" panose="02020603050405020304" pitchFamily="18" charset="0"/>
              </a:rPr>
              <a:t>Tx</a:t>
            </a:r>
            <a:r>
              <a:rPr lang="en-US" altLang="zh-CN" sz="1400" b="0" dirty="0">
                <a:latin typeface="Times New Roman" panose="02020603050405020304" pitchFamily="18" charset="0"/>
                <a:cs typeface="Times New Roman" panose="02020603050405020304" pitchFamily="18" charset="0"/>
              </a:rPr>
              <a:t>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Rx beam information (number, </a:t>
            </a:r>
            <a:r>
              <a:rPr lang="en-US" altLang="zh-CN" sz="1400" b="0" dirty="0" err="1">
                <a:latin typeface="Times New Roman" panose="02020603050405020304" pitchFamily="18" charset="0"/>
                <a:cs typeface="Times New Roman" panose="02020603050405020304" pitchFamily="18" charset="0"/>
              </a:rPr>
              <a:t>beamwidth</a:t>
            </a:r>
            <a:r>
              <a:rPr lang="en-US" altLang="zh-CN" sz="14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Burst parameters (intra burst, inter burst,…)</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Report type</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EDMG TRN parameters </a:t>
            </a:r>
          </a:p>
          <a:p>
            <a:pPr indent="342900">
              <a:buFont typeface="Wingdings" panose="05000000000000000000" pitchFamily="2" charset="2"/>
              <a:buChar char="Ø"/>
            </a:pPr>
            <a:r>
              <a:rPr lang="en-US" altLang="zh-CN" sz="1400" b="0" dirty="0">
                <a:latin typeface="Times New Roman" panose="02020603050405020304" pitchFamily="18" charset="0"/>
                <a:cs typeface="Times New Roman" panose="02020603050405020304" pitchFamily="18" charset="0"/>
              </a:rPr>
              <a:t>…</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pic>
        <p:nvPicPr>
          <p:cNvPr id="2" name="图片 1"/>
          <p:cNvPicPr>
            <a:picLocks noChangeAspect="1"/>
          </p:cNvPicPr>
          <p:nvPr/>
        </p:nvPicPr>
        <p:blipFill>
          <a:blip r:embed="rId3"/>
          <a:stretch>
            <a:fillRect/>
          </a:stretch>
        </p:blipFill>
        <p:spPr>
          <a:xfrm>
            <a:off x="-496" y="1739516"/>
            <a:ext cx="9144000" cy="1535758"/>
          </a:xfrm>
          <a:prstGeom prst="rect">
            <a:avLst/>
          </a:prstGeom>
        </p:spPr>
      </p:pic>
    </p:spTree>
    <p:extLst>
      <p:ext uri="{BB962C8B-B14F-4D97-AF65-F5344CB8AC3E}">
        <p14:creationId xmlns:p14="http://schemas.microsoft.com/office/powerpoint/2010/main" val="525484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3579" y="4327782"/>
            <a:ext cx="7835529" cy="1944590"/>
          </a:xfrm>
        </p:spPr>
        <p:txBody>
          <a:bodyPr/>
          <a:lstStyle/>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The </a:t>
            </a:r>
            <a:r>
              <a:rPr lang="en-US" altLang="zh-CN" sz="1400" b="0" dirty="0" err="1">
                <a:latin typeface="Times New Roman" panose="02020603050405020304" pitchFamily="18" charset="0"/>
                <a:cs typeface="Times New Roman" panose="02020603050405020304" pitchFamily="18" charset="0"/>
              </a:rPr>
              <a:t>multistatic</a:t>
            </a:r>
            <a:r>
              <a:rPr lang="en-US" altLang="zh-CN" sz="1400" b="0" dirty="0">
                <a:latin typeface="Times New Roman" panose="02020603050405020304" pitchFamily="18" charset="0"/>
                <a:cs typeface="Times New Roman" panose="02020603050405020304" pitchFamily="18" charset="0"/>
              </a:rPr>
              <a:t> PPDU is an </a:t>
            </a:r>
            <a:r>
              <a:rPr lang="en-US" altLang="zh-CN" sz="1400" dirty="0">
                <a:solidFill>
                  <a:srgbClr val="0000FF"/>
                </a:solidFill>
                <a:latin typeface="Times New Roman" panose="02020603050405020304" pitchFamily="18" charset="0"/>
                <a:cs typeface="Times New Roman" panose="02020603050405020304" pitchFamily="18" charset="0"/>
              </a:rPr>
              <a:t>EDMG PPDU </a:t>
            </a:r>
            <a:r>
              <a:rPr lang="en-US" altLang="zh-CN" sz="1400" b="0" dirty="0">
                <a:latin typeface="Times New Roman" panose="02020603050405020304" pitchFamily="18" charset="0"/>
                <a:cs typeface="Times New Roman" panose="02020603050405020304" pitchFamily="18" charset="0"/>
              </a:rPr>
              <a:t>that will be transmitted to multiple responders in the </a:t>
            </a:r>
            <a:r>
              <a:rPr lang="en-US" altLang="zh-CN" sz="1400" b="0" dirty="0" err="1">
                <a:latin typeface="Times New Roman" panose="02020603050405020304" pitchFamily="18" charset="0"/>
                <a:cs typeface="Times New Roman" panose="02020603050405020304" pitchFamily="18" charset="0"/>
              </a:rPr>
              <a:t>multistatic</a:t>
            </a:r>
            <a:r>
              <a:rPr lang="en-US" altLang="zh-CN" sz="1400" b="0" dirty="0">
                <a:latin typeface="Times New Roman" panose="02020603050405020304" pitchFamily="18" charset="0"/>
                <a:cs typeface="Times New Roman" panose="02020603050405020304" pitchFamily="18" charset="0"/>
              </a:rPr>
              <a:t> sensing instance[2][3]. Both control mode and SC mode PPDU could be </a:t>
            </a:r>
            <a:r>
              <a:rPr lang="en-US" altLang="zh-CN" sz="1400" b="0" dirty="0">
                <a:solidFill>
                  <a:schemeClr val="tx1"/>
                </a:solidFill>
                <a:latin typeface="Times New Roman" panose="02020603050405020304" pitchFamily="18" charset="0"/>
                <a:cs typeface="Times New Roman" panose="02020603050405020304" pitchFamily="18" charset="0"/>
              </a:rPr>
              <a:t>considered</a:t>
            </a:r>
            <a:r>
              <a:rPr lang="en-US" altLang="zh-CN" sz="1400" b="0" dirty="0">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Key information to be exchanged in the </a:t>
            </a:r>
            <a:r>
              <a:rPr lang="en-US" altLang="zh-CN" sz="1400" b="0" dirty="0" err="1">
                <a:latin typeface="Times New Roman" panose="02020603050405020304" pitchFamily="18" charset="0"/>
                <a:cs typeface="Times New Roman" panose="02020603050405020304" pitchFamily="18" charset="0"/>
              </a:rPr>
              <a:t>multistatic</a:t>
            </a:r>
            <a:r>
              <a:rPr lang="en-US" altLang="zh-CN" sz="1400" b="0" dirty="0">
                <a:latin typeface="Times New Roman" panose="02020603050405020304" pitchFamily="18" charset="0"/>
                <a:cs typeface="Times New Roman" panose="02020603050405020304" pitchFamily="18" charset="0"/>
              </a:rPr>
              <a:t> sensing:</a:t>
            </a:r>
          </a:p>
          <a:p>
            <a:pPr indent="342900">
              <a:buFont typeface="Wingdings" panose="05000000000000000000" pitchFamily="2" charset="2"/>
              <a:buChar char="Ø"/>
            </a:pPr>
            <a:r>
              <a:rPr lang="en-US" altLang="zh-CN" sz="1200" b="0" dirty="0" err="1">
                <a:latin typeface="Times New Roman" panose="02020603050405020304" pitchFamily="18" charset="0"/>
                <a:cs typeface="Times New Roman" panose="02020603050405020304" pitchFamily="18" charset="0"/>
              </a:rPr>
              <a:t>Tx</a:t>
            </a:r>
            <a:r>
              <a:rPr lang="en-US" altLang="zh-CN" sz="1200" b="0" dirty="0">
                <a:latin typeface="Times New Roman" panose="02020603050405020304" pitchFamily="18" charset="0"/>
                <a:cs typeface="Times New Roman" panose="02020603050405020304" pitchFamily="18" charset="0"/>
              </a:rPr>
              <a:t> beam information (number, </a:t>
            </a:r>
            <a:r>
              <a:rPr lang="en-US" altLang="zh-CN" sz="1200" b="0" dirty="0" err="1">
                <a:latin typeface="Times New Roman" panose="02020603050405020304" pitchFamily="18" charset="0"/>
                <a:cs typeface="Times New Roman" panose="02020603050405020304" pitchFamily="18" charset="0"/>
              </a:rPr>
              <a:t>beamwidth</a:t>
            </a:r>
            <a:r>
              <a:rPr lang="en-US" altLang="zh-CN" sz="12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200" b="0" dirty="0">
                <a:latin typeface="Times New Roman" panose="02020603050405020304" pitchFamily="18" charset="0"/>
                <a:cs typeface="Times New Roman" panose="02020603050405020304" pitchFamily="18" charset="0"/>
              </a:rPr>
              <a:t>Rx beam information (number, </a:t>
            </a:r>
            <a:r>
              <a:rPr lang="en-US" altLang="zh-CN" sz="1200" b="0" dirty="0" err="1">
                <a:latin typeface="Times New Roman" panose="02020603050405020304" pitchFamily="18" charset="0"/>
                <a:cs typeface="Times New Roman" panose="02020603050405020304" pitchFamily="18" charset="0"/>
              </a:rPr>
              <a:t>beamwidth</a:t>
            </a:r>
            <a:r>
              <a:rPr lang="en-US" altLang="zh-CN" sz="12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200" b="0" dirty="0">
                <a:latin typeface="Times New Roman" panose="02020603050405020304" pitchFamily="18" charset="0"/>
                <a:cs typeface="Times New Roman" panose="02020603050405020304" pitchFamily="18" charset="0"/>
              </a:rPr>
              <a:t>Burst parameters (intra burst, inter burst,…)</a:t>
            </a:r>
          </a:p>
          <a:p>
            <a:pPr indent="342900">
              <a:buFont typeface="Wingdings" panose="05000000000000000000" pitchFamily="2" charset="2"/>
              <a:buChar char="Ø"/>
            </a:pPr>
            <a:r>
              <a:rPr lang="en-US" altLang="zh-CN" sz="1200" b="0" dirty="0">
                <a:latin typeface="Times New Roman" panose="02020603050405020304" pitchFamily="18" charset="0"/>
                <a:cs typeface="Times New Roman" panose="02020603050405020304" pitchFamily="18" charset="0"/>
              </a:rPr>
              <a:t>EDMG TRN parameters </a:t>
            </a:r>
          </a:p>
          <a:p>
            <a:pPr indent="342900">
              <a:buFont typeface="Wingdings" panose="05000000000000000000" pitchFamily="2" charset="2"/>
              <a:buChar char="Ø"/>
            </a:pPr>
            <a:r>
              <a:rPr lang="en-US" altLang="zh-CN" sz="1200" b="0" dirty="0">
                <a:latin typeface="Times New Roman" panose="02020603050405020304" pitchFamily="18" charset="0"/>
                <a:cs typeface="Times New Roman" panose="02020603050405020304" pitchFamily="18" charset="0"/>
              </a:rPr>
              <a:t>Report type</a:t>
            </a:r>
          </a:p>
          <a:p>
            <a:pPr indent="342900">
              <a:buFont typeface="Wingdings" panose="05000000000000000000" pitchFamily="2" charset="2"/>
              <a:buChar char="Ø"/>
            </a:pPr>
            <a:r>
              <a:rPr lang="en-US" altLang="zh-CN" sz="1200" b="0" dirty="0">
                <a:latin typeface="Times New Roman" panose="02020603050405020304" pitchFamily="18" charset="0"/>
                <a:cs typeface="Times New Roman" panose="02020603050405020304" pitchFamily="18" charset="0"/>
              </a:rPr>
              <a:t>…</a:t>
            </a:r>
          </a:p>
          <a:p>
            <a:pPr indent="342900">
              <a:buFont typeface="Wingdings" panose="05000000000000000000" pitchFamily="2" charset="2"/>
              <a:buChar char="Ø"/>
            </a:pPr>
            <a:endParaRPr lang="en-US" altLang="zh-CN" sz="12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620688"/>
            <a:ext cx="7770813" cy="510952"/>
          </a:xfrm>
        </p:spPr>
        <p:txBody>
          <a:bodyPr/>
          <a:lstStyle/>
          <a:p>
            <a:r>
              <a:rPr lang="en-US" dirty="0">
                <a:latin typeface="Times New Roman" panose="02020603050405020304" pitchFamily="18" charset="0"/>
                <a:cs typeface="Times New Roman" panose="02020603050405020304" pitchFamily="18" charset="0"/>
              </a:rPr>
              <a:t>PPDU format in </a:t>
            </a:r>
            <a:r>
              <a:rPr lang="en-US" dirty="0" err="1">
                <a:latin typeface="Times New Roman" panose="02020603050405020304" pitchFamily="18" charset="0"/>
                <a:cs typeface="Times New Roman" panose="02020603050405020304" pitchFamily="18" charset="0"/>
              </a:rPr>
              <a:t>multistactic</a:t>
            </a:r>
            <a:r>
              <a:rPr lang="en-US" dirty="0">
                <a:latin typeface="Times New Roman" panose="02020603050405020304" pitchFamily="18" charset="0"/>
                <a:cs typeface="Times New Roman" panose="02020603050405020304" pitchFamily="18" charset="0"/>
              </a:rPr>
              <a:t> sensing</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dirty="0"/>
          </a:p>
        </p:txBody>
      </p:sp>
      <p:pic>
        <p:nvPicPr>
          <p:cNvPr id="7" name="Picture 6">
            <a:extLst>
              <a:ext uri="{FF2B5EF4-FFF2-40B4-BE49-F238E27FC236}">
                <a16:creationId xmlns:a16="http://schemas.microsoft.com/office/drawing/2014/main" id="{BA8B8A25-7013-4E51-815C-C47B0CA27CD8}"/>
              </a:ext>
            </a:extLst>
          </p:cNvPr>
          <p:cNvPicPr>
            <a:picLocks noChangeAspect="1"/>
          </p:cNvPicPr>
          <p:nvPr/>
        </p:nvPicPr>
        <p:blipFill>
          <a:blip r:embed="rId2"/>
          <a:stretch>
            <a:fillRect/>
          </a:stretch>
        </p:blipFill>
        <p:spPr>
          <a:xfrm>
            <a:off x="539552" y="1164255"/>
            <a:ext cx="7741177" cy="1800000"/>
          </a:xfrm>
          <a:prstGeom prst="rect">
            <a:avLst/>
          </a:prstGeom>
        </p:spPr>
      </p:pic>
      <p:pic>
        <p:nvPicPr>
          <p:cNvPr id="8" name="Picture 5"/>
          <p:cNvPicPr>
            <a:picLocks noChangeAspect="1"/>
          </p:cNvPicPr>
          <p:nvPr/>
        </p:nvPicPr>
        <p:blipFill>
          <a:blip r:embed="rId3"/>
          <a:stretch>
            <a:fillRect/>
          </a:stretch>
        </p:blipFill>
        <p:spPr>
          <a:xfrm>
            <a:off x="515468" y="2887782"/>
            <a:ext cx="7762016" cy="1440000"/>
          </a:xfrm>
          <a:prstGeom prst="rect">
            <a:avLst/>
          </a:prstGeom>
        </p:spPr>
      </p:pic>
    </p:spTree>
    <p:extLst>
      <p:ext uri="{BB962C8B-B14F-4D97-AF65-F5344CB8AC3E}">
        <p14:creationId xmlns:p14="http://schemas.microsoft.com/office/powerpoint/2010/main" val="3373356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1988840"/>
            <a:ext cx="7759701" cy="3888432"/>
          </a:xfrm>
        </p:spPr>
        <p:txBody>
          <a:bodyPr/>
          <a:lstStyle/>
          <a:p>
            <a:pPr>
              <a:buFont typeface="Arial" panose="020B0604020202020204" pitchFamily="34" charset="0"/>
              <a:buChar char="•"/>
            </a:pPr>
            <a:r>
              <a:rPr lang="en-US" altLang="zh-CN" sz="1800" dirty="0">
                <a:solidFill>
                  <a:srgbClr val="0000FF"/>
                </a:solidFill>
                <a:latin typeface="Times New Roman" panose="02020603050405020304" pitchFamily="18" charset="0"/>
                <a:cs typeface="Times New Roman" panose="02020603050405020304" pitchFamily="18" charset="0"/>
              </a:rPr>
              <a:t>Non-EDMG/EDMG Beacon </a:t>
            </a:r>
            <a:r>
              <a:rPr lang="en-US" altLang="zh-CN" sz="1800" b="0" dirty="0">
                <a:latin typeface="Times New Roman" panose="02020603050405020304" pitchFamily="18" charset="0"/>
                <a:cs typeface="Times New Roman" panose="02020603050405020304" pitchFamily="18" charset="0"/>
              </a:rPr>
              <a:t>are adopted in passive sensing, and there are some other potential PPDU formats that may be considered for passive sensing, e.g.</a:t>
            </a:r>
          </a:p>
          <a:p>
            <a:pPr indent="342900">
              <a:buFont typeface="Wingdings" panose="05000000000000000000" pitchFamily="2" charset="2"/>
              <a:buChar char="Ø"/>
            </a:pPr>
            <a:r>
              <a:rPr lang="en-US" altLang="zh-CN" sz="1600" b="0" dirty="0">
                <a:latin typeface="Times New Roman" panose="02020603050405020304" pitchFamily="18" charset="0"/>
                <a:cs typeface="Times New Roman" panose="02020603050405020304" pitchFamily="18" charset="0"/>
              </a:rPr>
              <a:t>SSW/Short SSW [6].</a:t>
            </a:r>
          </a:p>
          <a:p>
            <a:pPr indent="342900">
              <a:buFont typeface="Wingdings" panose="05000000000000000000" pitchFamily="2" charset="2"/>
              <a:buChar char="Ø"/>
            </a:pPr>
            <a:r>
              <a:rPr lang="en-US" altLang="zh-CN" sz="1600" b="0" dirty="0">
                <a:latin typeface="Times New Roman" panose="02020603050405020304" pitchFamily="18" charset="0"/>
                <a:cs typeface="Times New Roman" panose="02020603050405020304" pitchFamily="18" charset="0"/>
              </a:rPr>
              <a:t>Other PPDUs in the ATI or DTI.</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Both control mode and SC mode PPDU could be </a:t>
            </a:r>
            <a:r>
              <a:rPr lang="en-US" altLang="zh-CN" sz="1800" b="0" dirty="0">
                <a:solidFill>
                  <a:schemeClr val="tx1"/>
                </a:solidFill>
                <a:latin typeface="Times New Roman" panose="02020603050405020304" pitchFamily="18" charset="0"/>
                <a:cs typeface="Times New Roman" panose="02020603050405020304" pitchFamily="18" charset="0"/>
              </a:rPr>
              <a:t>considered</a:t>
            </a:r>
            <a:r>
              <a:rPr lang="en-US" altLang="zh-CN" sz="1800" b="0" dirty="0">
                <a:latin typeface="Times New Roman" panose="02020603050405020304" pitchFamily="18" charset="0"/>
                <a:cs typeface="Times New Roman" panose="02020603050405020304" pitchFamily="18" charset="0"/>
              </a:rPr>
              <a:t>. </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Key information to be exchanged in the passive sensing:</a:t>
            </a:r>
          </a:p>
          <a:p>
            <a:pPr indent="342900">
              <a:buFont typeface="Wingdings" panose="05000000000000000000" pitchFamily="2" charset="2"/>
              <a:buChar char="Ø"/>
            </a:pPr>
            <a:r>
              <a:rPr lang="en-US" altLang="zh-CN" sz="1600" b="0" dirty="0" err="1">
                <a:latin typeface="Times New Roman" panose="02020603050405020304" pitchFamily="18" charset="0"/>
                <a:cs typeface="Times New Roman" panose="02020603050405020304" pitchFamily="18" charset="0"/>
              </a:rPr>
              <a:t>Tx</a:t>
            </a:r>
            <a:r>
              <a:rPr lang="en-US" altLang="zh-CN" sz="1600" b="0" dirty="0">
                <a:latin typeface="Times New Roman" panose="02020603050405020304" pitchFamily="18" charset="0"/>
                <a:cs typeface="Times New Roman" panose="02020603050405020304" pitchFamily="18" charset="0"/>
              </a:rPr>
              <a:t> beam information (number, </a:t>
            </a:r>
            <a:r>
              <a:rPr lang="en-US" altLang="zh-CN" sz="1600" b="0" dirty="0" err="1">
                <a:latin typeface="Times New Roman" panose="02020603050405020304" pitchFamily="18" charset="0"/>
                <a:cs typeface="Times New Roman" panose="02020603050405020304" pitchFamily="18" charset="0"/>
              </a:rPr>
              <a:t>beamwidth</a:t>
            </a:r>
            <a:r>
              <a:rPr lang="en-US" altLang="zh-CN" sz="1600" b="0" dirty="0">
                <a:latin typeface="Times New Roman" panose="02020603050405020304" pitchFamily="18" charset="0"/>
                <a:cs typeface="Times New Roman" panose="02020603050405020304" pitchFamily="18" charset="0"/>
              </a:rPr>
              <a:t>, scheduling,…)</a:t>
            </a:r>
          </a:p>
          <a:p>
            <a:pPr indent="342900">
              <a:buFont typeface="Wingdings" panose="05000000000000000000" pitchFamily="2" charset="2"/>
              <a:buChar char="Ø"/>
            </a:pPr>
            <a:r>
              <a:rPr lang="en-US" altLang="zh-CN" sz="1600" b="0" dirty="0">
                <a:solidFill>
                  <a:srgbClr val="0000FF"/>
                </a:solidFill>
                <a:latin typeface="Times New Roman" panose="02020603050405020304" pitchFamily="18" charset="0"/>
                <a:cs typeface="Times New Roman" panose="02020603050405020304" pitchFamily="18" charset="0"/>
              </a:rPr>
              <a:t>Location of transmitter</a:t>
            </a:r>
          </a:p>
          <a:p>
            <a:pPr indent="342900">
              <a:buFont typeface="Wingdings" panose="05000000000000000000" pitchFamily="2" charset="2"/>
              <a:buChar char="Ø"/>
            </a:pPr>
            <a:r>
              <a:rPr lang="en-US" altLang="zh-CN" sz="1600" b="0" dirty="0">
                <a:latin typeface="Times New Roman" panose="02020603050405020304" pitchFamily="18" charset="0"/>
                <a:cs typeface="Times New Roman" panose="02020603050405020304" pitchFamily="18" charset="0"/>
              </a:rPr>
              <a:t>…</a:t>
            </a: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latin typeface="Times New Roman" panose="02020603050405020304" pitchFamily="18" charset="0"/>
                <a:cs typeface="Times New Roman" panose="02020603050405020304" pitchFamily="18" charset="0"/>
              </a:rPr>
              <a:t>PPDU formats adopted in passive sensing</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dirty="0"/>
          </a:p>
        </p:txBody>
      </p:sp>
    </p:spTree>
    <p:extLst>
      <p:ext uri="{BB962C8B-B14F-4D97-AF65-F5344CB8AC3E}">
        <p14:creationId xmlns:p14="http://schemas.microsoft.com/office/powerpoint/2010/main" val="655113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92497"/>
            <a:ext cx="7770813" cy="4544815"/>
          </a:xfrm>
        </p:spPr>
        <p:txBody>
          <a:bodyPr/>
          <a:lstStyle/>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As it is stated in Annex AB in 11ay[4]:</a:t>
            </a:r>
            <a:endParaRPr lang="zh-CN" altLang="en-US" b="0" dirty="0"/>
          </a:p>
          <a:p>
            <a:pPr marL="630238" lvl="1" algn="just">
              <a:spcBef>
                <a:spcPts val="600"/>
              </a:spcBef>
              <a:buFont typeface="Times New Roman" panose="02020603050405020304" pitchFamily="18" charset="0"/>
              <a:buChar char="–"/>
            </a:pPr>
            <a:r>
              <a:rPr lang="en-US" altLang="zh-CN" sz="1400" dirty="0"/>
              <a:t>The PPDU is a valid EDMG or DMG PPDU constructed according to the EDMG or DMG PHY specification, respectively; and</a:t>
            </a:r>
          </a:p>
          <a:p>
            <a:pPr marL="630238" lvl="1" algn="just">
              <a:spcBef>
                <a:spcPts val="600"/>
              </a:spcBef>
              <a:buFont typeface="Times New Roman" panose="02020603050405020304" pitchFamily="18" charset="0"/>
              <a:buChar char="–"/>
            </a:pPr>
            <a:r>
              <a:rPr lang="en-US" altLang="zh-CN" sz="1400" dirty="0"/>
              <a:t>The STA follows all corresponding medium access rules to transmit the PPDU; and</a:t>
            </a:r>
          </a:p>
          <a:p>
            <a:pPr marL="630238" lvl="1" algn="just">
              <a:spcBef>
                <a:spcPts val="600"/>
              </a:spcBef>
              <a:buFont typeface="Times New Roman" panose="02020603050405020304" pitchFamily="18" charset="0"/>
              <a:buChar char="–"/>
            </a:pPr>
            <a:r>
              <a:rPr lang="en-US" altLang="zh-CN" sz="1400" dirty="0"/>
              <a:t>The TA field and RA field of the frame in the PPDU are set to the MAC address of the transmitting STA; and</a:t>
            </a:r>
          </a:p>
          <a:p>
            <a:pPr marL="630238" lvl="1" algn="just">
              <a:spcBef>
                <a:spcPts val="600"/>
              </a:spcBef>
              <a:buFont typeface="Times New Roman" panose="02020603050405020304" pitchFamily="18" charset="0"/>
              <a:buChar char="–"/>
            </a:pPr>
            <a:r>
              <a:rPr lang="en-US" altLang="zh-CN" sz="1400" dirty="0"/>
              <a:t>If case of a Short SSW PPDU, the source AID field and Destination AID field of the PPDU are set to the same value. </a:t>
            </a:r>
          </a:p>
          <a:p>
            <a:pPr marL="344488" lvl="1" indent="0" algn="just">
              <a:spcBef>
                <a:spcPts val="600"/>
              </a:spcBef>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Any PPDU could be used for monostatic sensing. So, if a non-EDMG/EDMG sensing capable device plans to perform monostatic sensing by itself, it could follow the rule stated above and send the PPDU it needs. </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If monostatic sensing is performed by the device itself(sensing initiator is the device who perform monostatic sensing), there is no need to exchange any information shown in the previous slides.</a:t>
            </a: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PPDU adopted in monostatic sensing </a:t>
            </a:r>
            <a:endParaRPr lang="en-US" dirty="0"/>
          </a:p>
        </p:txBody>
      </p:sp>
      <p:sp>
        <p:nvSpPr>
          <p:cNvPr id="4" name="Date Placeholder 3"/>
          <p:cNvSpPr>
            <a:spLocks noGrp="1"/>
          </p:cNvSpPr>
          <p:nvPr>
            <p:ph type="dt" idx="10"/>
          </p:nvPr>
        </p:nvSpPr>
        <p:spPr/>
        <p:txBody>
          <a:bodyPr/>
          <a:lstStyle/>
          <a:p>
            <a:r>
              <a:rPr lang="en-US" altLang="zh-CN" dirty="0"/>
              <a:t>May 2022</a:t>
            </a:r>
            <a:endParaRPr lang="en-GB" altLang="zh-CN" dirty="0"/>
          </a:p>
        </p:txBody>
      </p:sp>
      <p:sp>
        <p:nvSpPr>
          <p:cNvPr id="6" name="Slide Number Placeholder 5"/>
          <p:cNvSpPr>
            <a:spLocks noGrp="1"/>
          </p:cNvSpPr>
          <p:nvPr>
            <p:ph type="sldNum" idx="12"/>
          </p:nvPr>
        </p:nvSpPr>
        <p:spPr/>
        <p:txBody>
          <a:bodyPr/>
          <a:lstStyle/>
          <a:p>
            <a:r>
              <a:rPr lang="en-GB" dirty="0"/>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12461675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198060</TotalTime>
  <Words>1551</Words>
  <Application>Microsoft Office PowerPoint</Application>
  <PresentationFormat>全屏显示(4:3)</PresentationFormat>
  <Paragraphs>200</Paragraphs>
  <Slides>16</Slides>
  <Notes>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 Unicode MS</vt:lpstr>
      <vt:lpstr>굴림</vt:lpstr>
      <vt:lpstr>굴림</vt:lpstr>
      <vt:lpstr>MS Gothic</vt:lpstr>
      <vt:lpstr>宋体</vt:lpstr>
      <vt:lpstr>Arial</vt:lpstr>
      <vt:lpstr>Times New Roman</vt:lpstr>
      <vt:lpstr>Wingdings</vt:lpstr>
      <vt:lpstr>Office Theme</vt:lpstr>
      <vt:lpstr>PPDU formats for DMG sensing </vt:lpstr>
      <vt:lpstr>Outline</vt:lpstr>
      <vt:lpstr>Abstract </vt:lpstr>
      <vt:lpstr>DMG measurement setup element[1]</vt:lpstr>
      <vt:lpstr>PPDU format adopted in bistatic sensing</vt:lpstr>
      <vt:lpstr>PPDU format adopted in coordinated bistatic sensing</vt:lpstr>
      <vt:lpstr>PPDU format in multistactic sensing</vt:lpstr>
      <vt:lpstr>PPDU formats adopted in passive sensing</vt:lpstr>
      <vt:lpstr>PPDU adopted in monostatic sensing </vt:lpstr>
      <vt:lpstr>PPDU maybe adopted in Coordinated monostatic sensing (1)</vt:lpstr>
      <vt:lpstr>PPDU maybe adopted in Coordinated monostatic sensing (2)</vt:lpstr>
      <vt:lpstr>PPDU may be adopted in Coordinated monostatic sensing (3)</vt:lpstr>
      <vt:lpstr>Summary </vt:lpstr>
      <vt:lpstr>References</vt:lpstr>
      <vt:lpstr>SP 1</vt:lpstr>
      <vt:lpstr>SP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functionality indicator</dc:title>
  <dc:creator>durui (D)</dc:creator>
  <cp:lastModifiedBy>durui (D)</cp:lastModifiedBy>
  <cp:revision>1484</cp:revision>
  <cp:lastPrinted>1601-01-01T00:00:00Z</cp:lastPrinted>
  <dcterms:created xsi:type="dcterms:W3CDTF">2016-09-11T14:22:53Z</dcterms:created>
  <dcterms:modified xsi:type="dcterms:W3CDTF">2022-05-19T15:30:46Z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2017-10-30 17:26:45Z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y fmtid="{D5CDD505-2E9C-101B-9397-08002B2CF9AE}" pid="8" name="_2015_ms_pID_725343">
    <vt:lpwstr>(3)jahhCPWtubHLIPCzeHTgG9mFGQvmpTjSx3F9U2JqlpDbVNKBmEXm3r3nIYJsGeFADm/RMYdI
U3nqSQM/49dhESCpg3r2artFY2WZZTRT/HhljIqD6bPbpu5sz36rTOiFFa0UdAbJAwr/cO9w
2GrxLkIFKpCCR4ULEYLIrsezVA5nkLFZbF53Z2nYcIDYgRz/CRBYHUpYqXtgK0gXsq466r7s
BCYaUm9tAQtV0OmbE7</vt:lpwstr>
  </property>
  <property fmtid="{D5CDD505-2E9C-101B-9397-08002B2CF9AE}" pid="9" name="_2015_ms_pID_7253431">
    <vt:lpwstr>rOYDihTTywXC0MpkKDRfGLht/R4ph6qSywJi2rnvYc9Wx2aN3ocTxe
r2xoYjmF2aHPz0ktESx/ebIcQ/L9jDjUBn3Lz4Xlv8BI9DnvhI6788cv+HiwwdY8IuYUw04v
MDjXoazeOseQ2MkDs20ssPYuU6lxVMuDMzM7jAZz9eH7+/pSB/24pKG4nRirp+HPwNgdOxhv
aj/6sFiIG4DarSqEClFnBfCyXXSu4ISjtf2X</vt:lpwstr>
  </property>
  <property fmtid="{D5CDD505-2E9C-101B-9397-08002B2CF9AE}" pid="10" name="_2015_ms_pID_7253432">
    <vt:lpwstr>sSI/McDFc+E/LipSKx+zl8Q=</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1652967376</vt:lpwstr>
  </property>
</Properties>
</file>