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879" r:id="rId17"/>
    <p:sldId id="894" r:id="rId18"/>
    <p:sldId id="895" r:id="rId19"/>
    <p:sldId id="893" r:id="rId20"/>
    <p:sldId id="844" r:id="rId21"/>
    <p:sldId id="886" r:id="rId22"/>
    <p:sldId id="889" r:id="rId23"/>
    <p:sldId id="888" r:id="rId24"/>
    <p:sldId id="842" r:id="rId25"/>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4"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383" autoAdjust="0"/>
    <p:restoredTop sz="94075" autoAdjust="0"/>
  </p:normalViewPr>
  <p:slideViewPr>
    <p:cSldViewPr>
      <p:cViewPr varScale="1">
        <p:scale>
          <a:sx n="106" d="100"/>
          <a:sy n="106" d="100"/>
        </p:scale>
        <p:origin x="456" y="96"/>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4166491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7628849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311795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19</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65697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52429067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4068740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0903339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1320412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8336369" y="304027"/>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802.11-22/</a:t>
            </a:r>
            <a:r>
              <a:rPr lang="en-US" altLang="zh-CN" sz="1800" b="1" dirty="0" smtClean="0"/>
              <a:t>0797</a:t>
            </a:r>
            <a:r>
              <a:rPr lang="en-US" altLang="en-US" sz="1800" b="1" dirty="0" smtClean="0"/>
              <a:t>r4</a:t>
            </a:r>
            <a:endParaRPr lang="en-US" altLang="en-US" sz="1800" b="1" dirty="0" smtClean="0"/>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Meeting Agenda</a:t>
            </a:r>
          </a:p>
        </p:txBody>
      </p:sp>
      <p:sp>
        <p:nvSpPr>
          <p:cNvPr id="11" name="Rectangle 7"/>
          <p:cNvSpPr>
            <a:spLocks noChangeArrowheads="1"/>
          </p:cNvSpPr>
          <p:nvPr userDrawn="1"/>
        </p:nvSpPr>
        <p:spPr bwMode="auto">
          <a:xfrm>
            <a:off x="457200" y="318315"/>
            <a:ext cx="96821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May </a:t>
            </a:r>
            <a:r>
              <a:rPr lang="en-US" altLang="en-US" sz="1800" b="1" dirty="0" smtClean="0"/>
              <a:t>2022</a:t>
            </a:r>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smtClean="0"/>
              <a:t>Tony Xiao Han (Huawei)</a:t>
            </a:r>
            <a:endParaRPr lang="en-US" dirty="0"/>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smtClean="0"/>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smtClean="0">
                <a:solidFill>
                  <a:srgbClr val="0000FF"/>
                </a:solidFill>
              </a:rPr>
              <a:t>May teleconference </a:t>
            </a:r>
            <a:r>
              <a:rPr lang="en-US" altLang="en-US" sz="3600" dirty="0" smtClean="0"/>
              <a:t>2022</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a:t>:</a:t>
            </a:r>
            <a:r>
              <a:rPr lang="en-US" altLang="en-US" sz="2000" b="0"/>
              <a:t> </a:t>
            </a:r>
            <a:r>
              <a:rPr lang="en-US" altLang="en-US" sz="2000" b="0" smtClean="0"/>
              <a:t>2021-05-17</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200" dirty="0" smtClean="0">
                          <a:solidFill>
                            <a:schemeClr val="tx1"/>
                          </a:solidFill>
                        </a:rPr>
                        <a:t>Name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Affiliation</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Address</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Phone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Email</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0000"/>
                          </a:solidFill>
                          <a:latin typeface="+mn-lt"/>
                          <a:ea typeface="Times New Roman"/>
                          <a:cs typeface="Arial"/>
                        </a:rPr>
                        <a:t>Tony Xiao Han</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smtClean="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May 19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489521790"/>
              </p:ext>
            </p:extLst>
          </p:nvPr>
        </p:nvGraphicFramePr>
        <p:xfrm>
          <a:off x="3429000" y="1524000"/>
          <a:ext cx="8305801" cy="2029146"/>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600" dirty="0" smtClean="0"/>
                        <a:t>DCN</a:t>
                      </a:r>
                      <a:endParaRPr lang="zh-CN" altLang="en-US" sz="1600" dirty="0"/>
                    </a:p>
                  </a:txBody>
                  <a:tcPr marL="36000" marR="36000" marT="17925" marB="17925" anchor="ctr"/>
                </a:tc>
                <a:tc>
                  <a:txBody>
                    <a:bodyPr/>
                    <a:lstStyle/>
                    <a:p>
                      <a:pPr algn="ctr"/>
                      <a:r>
                        <a:rPr lang="en-US" altLang="zh-CN" sz="1600" dirty="0" smtClean="0"/>
                        <a:t>Author</a:t>
                      </a:r>
                      <a:endParaRPr lang="zh-CN" altLang="en-US" sz="1600" dirty="0"/>
                    </a:p>
                  </a:txBody>
                  <a:tcPr marL="36000" marR="36000" marT="17925" marB="17925" anchor="ctr"/>
                </a:tc>
                <a:tc>
                  <a:txBody>
                    <a:bodyPr/>
                    <a:lstStyle/>
                    <a:p>
                      <a:pPr algn="ctr"/>
                      <a:r>
                        <a:rPr lang="en-US" altLang="zh-CN" sz="1600" dirty="0" smtClean="0"/>
                        <a:t>Title</a:t>
                      </a:r>
                      <a:endParaRPr lang="zh-CN" altLang="en-US" sz="1600" dirty="0"/>
                    </a:p>
                  </a:txBody>
                  <a:tcPr marL="36000" marR="36000" marT="17925" marB="17925" anchor="ctr"/>
                </a:tc>
                <a:tc>
                  <a:txBody>
                    <a:bodyPr/>
                    <a:lstStyle/>
                    <a:p>
                      <a:pPr marL="0" algn="ctr" defTabSz="914400" rtl="0" eaLnBrk="1" latinLnBrk="0" hangingPunct="1"/>
                      <a:r>
                        <a:rPr lang="en-US" sz="1600" kern="1200" dirty="0" smtClean="0"/>
                        <a:t>Time duration</a:t>
                      </a:r>
                      <a:endParaRPr lang="zh-CN" altLang="en-US" sz="16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22/0781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Assaf Kasher (Qualcomm)</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Changes in EDMG </a:t>
                      </a:r>
                      <a:r>
                        <a:rPr lang="en-US" altLang="zh-CN" sz="1200" kern="1200" dirty="0" err="1" smtClean="0">
                          <a:solidFill>
                            <a:srgbClr val="00B050"/>
                          </a:solidFill>
                          <a:latin typeface="+mn-lt"/>
                          <a:ea typeface="+mn-ea"/>
                          <a:cs typeface="+mn-cs"/>
                        </a:rPr>
                        <a:t>Multistatic</a:t>
                      </a:r>
                      <a:r>
                        <a:rPr lang="en-US" altLang="zh-CN" sz="1200" kern="1200" dirty="0" smtClean="0">
                          <a:solidFill>
                            <a:srgbClr val="00B050"/>
                          </a:solidFill>
                          <a:latin typeface="+mn-lt"/>
                          <a:ea typeface="+mn-ea"/>
                          <a:cs typeface="+mn-cs"/>
                        </a:rPr>
                        <a:t> PPDU</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22/0798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Pei Zhou (OPPO)</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Updates on sensing measurement setup termination frame</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22/0799</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Rui Du (Huawei)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PPDU formats for DMG sensing</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22/0800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DMG passive sensing in DTI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22/0803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Blandino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DMG/EDMG Link Level Simulation Platform</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6" name="表格 10"/>
          <p:cNvGraphicFramePr>
            <a:graphicFrameLocks noGrp="1"/>
          </p:cNvGraphicFramePr>
          <p:nvPr>
            <p:extLst/>
          </p:nvPr>
        </p:nvGraphicFramePr>
        <p:xfrm>
          <a:off x="3429000" y="4495800"/>
          <a:ext cx="7162800" cy="1374508"/>
        </p:xfrm>
        <a:graphic>
          <a:graphicData uri="http://schemas.openxmlformats.org/drawingml/2006/table">
            <a:tbl>
              <a:tblPr firstRow="1" bandRow="1">
                <a:tableStyleId>{C4B1156A-380E-4F78-BDF5-A606A8083BF9}</a:tableStyleId>
              </a:tblPr>
              <a:tblGrid>
                <a:gridCol w="770032"/>
                <a:gridCol w="2327657"/>
                <a:gridCol w="4065111"/>
              </a:tblGrid>
              <a:tr h="245296">
                <a:tc>
                  <a:txBody>
                    <a:bodyPr/>
                    <a:lstStyle/>
                    <a:p>
                      <a:pPr algn="ctr"/>
                      <a:r>
                        <a:rPr lang="en-US" altLang="zh-CN" sz="1100" dirty="0" smtClean="0"/>
                        <a:t>DCN</a:t>
                      </a:r>
                      <a:endParaRPr lang="zh-CN" altLang="en-US" sz="1100" dirty="0"/>
                    </a:p>
                  </a:txBody>
                  <a:tcPr marL="36000" marR="36000" marT="17925" marB="17925" anchor="ctr"/>
                </a:tc>
                <a:tc>
                  <a:txBody>
                    <a:bodyPr/>
                    <a:lstStyle/>
                    <a:p>
                      <a:pPr algn="ctr"/>
                      <a:r>
                        <a:rPr lang="en-US" altLang="zh-CN" sz="1100" dirty="0" smtClean="0"/>
                        <a:t>Author</a:t>
                      </a:r>
                      <a:endParaRPr lang="zh-CN" altLang="en-US" sz="1100" dirty="0"/>
                    </a:p>
                  </a:txBody>
                  <a:tcPr marL="36000" marR="36000" marT="17925" marB="17925" anchor="ctr"/>
                </a:tc>
                <a:tc>
                  <a:txBody>
                    <a:bodyPr/>
                    <a:lstStyle/>
                    <a:p>
                      <a:pPr algn="ctr"/>
                      <a:r>
                        <a:rPr lang="en-US" altLang="zh-CN" sz="1100" dirty="0" smtClean="0"/>
                        <a:t>Title (</a:t>
                      </a:r>
                      <a:r>
                        <a:rPr lang="en-US" altLang="zh-CN" sz="1100" dirty="0" smtClean="0">
                          <a:solidFill>
                            <a:srgbClr val="FF0000"/>
                          </a:solidFill>
                        </a:rPr>
                        <a:t>PDT SP</a:t>
                      </a:r>
                      <a:r>
                        <a:rPr lang="en-US" altLang="zh-CN" sz="1100" dirty="0" smtClean="0"/>
                        <a:t>)</a:t>
                      </a:r>
                      <a:endParaRPr lang="zh-CN" altLang="en-US" sz="1100" dirty="0"/>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altLang="zh-CN"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26887539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May 24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853412682"/>
              </p:ext>
            </p:extLst>
          </p:nvPr>
        </p:nvGraphicFramePr>
        <p:xfrm>
          <a:off x="3429000" y="1524000"/>
          <a:ext cx="8305801" cy="1774662"/>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600" dirty="0" smtClean="0"/>
                        <a:t>DCN</a:t>
                      </a:r>
                      <a:endParaRPr lang="zh-CN" altLang="en-US" sz="1600" dirty="0"/>
                    </a:p>
                  </a:txBody>
                  <a:tcPr marL="36000" marR="36000" marT="17925" marB="17925" anchor="ctr"/>
                </a:tc>
                <a:tc>
                  <a:txBody>
                    <a:bodyPr/>
                    <a:lstStyle/>
                    <a:p>
                      <a:pPr algn="ctr"/>
                      <a:r>
                        <a:rPr lang="en-US" altLang="zh-CN" sz="1600" dirty="0" smtClean="0"/>
                        <a:t>Author</a:t>
                      </a:r>
                      <a:endParaRPr lang="zh-CN" altLang="en-US" sz="1600" dirty="0"/>
                    </a:p>
                  </a:txBody>
                  <a:tcPr marL="36000" marR="36000" marT="17925" marB="17925" anchor="ctr"/>
                </a:tc>
                <a:tc>
                  <a:txBody>
                    <a:bodyPr/>
                    <a:lstStyle/>
                    <a:p>
                      <a:pPr algn="ctr"/>
                      <a:r>
                        <a:rPr lang="en-US" altLang="zh-CN" sz="1600" dirty="0" smtClean="0"/>
                        <a:t>Title</a:t>
                      </a:r>
                      <a:endParaRPr lang="zh-CN" altLang="en-US" sz="1600" dirty="0"/>
                    </a:p>
                  </a:txBody>
                  <a:tcPr marL="36000" marR="36000" marT="17925" marB="17925" anchor="ctr"/>
                </a:tc>
                <a:tc>
                  <a:txBody>
                    <a:bodyPr/>
                    <a:lstStyle/>
                    <a:p>
                      <a:pPr marL="0" algn="ctr" defTabSz="914400" rtl="0" eaLnBrk="1" latinLnBrk="0" hangingPunct="1"/>
                      <a:r>
                        <a:rPr lang="en-US" sz="1600" kern="1200" dirty="0" smtClean="0"/>
                        <a:t>Time duration</a:t>
                      </a:r>
                      <a:endParaRPr lang="zh-CN" altLang="en-US" sz="16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22/0820</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 Platforms, Inc.)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IEEE 802.11bf CC40 comments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22/0800</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Naren (Huawei)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DMG passive sensing in DTI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22/0803</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Steve Blandino (NIST)</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DMG/EDMG Link Level Simulation Platform</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22/0464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Assaf Kasher (Qualcomm)</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 EDMG Multi-Static PPDU structure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6" name="表格 10"/>
          <p:cNvGraphicFramePr>
            <a:graphicFrameLocks noGrp="1"/>
          </p:cNvGraphicFramePr>
          <p:nvPr>
            <p:extLst/>
          </p:nvPr>
        </p:nvGraphicFramePr>
        <p:xfrm>
          <a:off x="3429000" y="4495800"/>
          <a:ext cx="7162800" cy="1374508"/>
        </p:xfrm>
        <a:graphic>
          <a:graphicData uri="http://schemas.openxmlformats.org/drawingml/2006/table">
            <a:tbl>
              <a:tblPr firstRow="1" bandRow="1">
                <a:tableStyleId>{C4B1156A-380E-4F78-BDF5-A606A8083BF9}</a:tableStyleId>
              </a:tblPr>
              <a:tblGrid>
                <a:gridCol w="770032"/>
                <a:gridCol w="2327657"/>
                <a:gridCol w="4065111"/>
              </a:tblGrid>
              <a:tr h="245296">
                <a:tc>
                  <a:txBody>
                    <a:bodyPr/>
                    <a:lstStyle/>
                    <a:p>
                      <a:pPr algn="ctr"/>
                      <a:r>
                        <a:rPr lang="en-US" altLang="zh-CN" sz="1100" dirty="0" smtClean="0"/>
                        <a:t>DCN</a:t>
                      </a:r>
                      <a:endParaRPr lang="zh-CN" altLang="en-US" sz="1100" dirty="0"/>
                    </a:p>
                  </a:txBody>
                  <a:tcPr marL="36000" marR="36000" marT="17925" marB="17925" anchor="ctr"/>
                </a:tc>
                <a:tc>
                  <a:txBody>
                    <a:bodyPr/>
                    <a:lstStyle/>
                    <a:p>
                      <a:pPr algn="ctr"/>
                      <a:r>
                        <a:rPr lang="en-US" altLang="zh-CN" sz="1100" dirty="0" smtClean="0"/>
                        <a:t>Author</a:t>
                      </a:r>
                      <a:endParaRPr lang="zh-CN" altLang="en-US" sz="1100" dirty="0"/>
                    </a:p>
                  </a:txBody>
                  <a:tcPr marL="36000" marR="36000" marT="17925" marB="17925" anchor="ctr"/>
                </a:tc>
                <a:tc>
                  <a:txBody>
                    <a:bodyPr/>
                    <a:lstStyle/>
                    <a:p>
                      <a:pPr algn="ctr"/>
                      <a:r>
                        <a:rPr lang="en-US" altLang="zh-CN" sz="1100" dirty="0" smtClean="0"/>
                        <a:t>Title (</a:t>
                      </a:r>
                      <a:r>
                        <a:rPr lang="en-US" altLang="zh-CN" sz="1100" dirty="0" smtClean="0">
                          <a:solidFill>
                            <a:srgbClr val="FF0000"/>
                          </a:solidFill>
                        </a:rPr>
                        <a:t>PDT SP</a:t>
                      </a:r>
                      <a:r>
                        <a:rPr lang="en-US" altLang="zh-CN" sz="1100" dirty="0" smtClean="0"/>
                        <a:t>)</a:t>
                      </a:r>
                      <a:endParaRPr lang="zh-CN" altLang="en-US" sz="1100" dirty="0"/>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altLang="zh-CN"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39652504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May </a:t>
            </a:r>
            <a:r>
              <a:rPr lang="en-US" altLang="en-US" sz="3200" dirty="0" smtClean="0">
                <a:solidFill>
                  <a:srgbClr val="0000FF"/>
                </a:solidFill>
                <a:cs typeface="Times New Roman" panose="02020603050405020304" pitchFamily="18" charset="0"/>
              </a:rPr>
              <a:t>31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638315497"/>
              </p:ext>
            </p:extLst>
          </p:nvPr>
        </p:nvGraphicFramePr>
        <p:xfrm>
          <a:off x="3429000" y="1524000"/>
          <a:ext cx="8305801" cy="1774662"/>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600" dirty="0" smtClean="0"/>
                        <a:t>DCN</a:t>
                      </a:r>
                      <a:endParaRPr lang="zh-CN" altLang="en-US" sz="1600" dirty="0"/>
                    </a:p>
                  </a:txBody>
                  <a:tcPr marL="36000" marR="36000" marT="17925" marB="17925" anchor="ctr"/>
                </a:tc>
                <a:tc>
                  <a:txBody>
                    <a:bodyPr/>
                    <a:lstStyle/>
                    <a:p>
                      <a:pPr algn="ctr"/>
                      <a:r>
                        <a:rPr lang="en-US" altLang="zh-CN" sz="1600" dirty="0" smtClean="0"/>
                        <a:t>Author</a:t>
                      </a:r>
                      <a:endParaRPr lang="zh-CN" altLang="en-US" sz="1600" dirty="0"/>
                    </a:p>
                  </a:txBody>
                  <a:tcPr marL="36000" marR="36000" marT="17925" marB="17925" anchor="ctr"/>
                </a:tc>
                <a:tc>
                  <a:txBody>
                    <a:bodyPr/>
                    <a:lstStyle/>
                    <a:p>
                      <a:pPr algn="ctr"/>
                      <a:r>
                        <a:rPr lang="en-US" altLang="zh-CN" sz="1600" dirty="0" smtClean="0"/>
                        <a:t>Title</a:t>
                      </a:r>
                      <a:endParaRPr lang="zh-CN" altLang="en-US" sz="1600" dirty="0"/>
                    </a:p>
                  </a:txBody>
                  <a:tcPr marL="36000" marR="36000" marT="17925" marB="17925" anchor="ctr"/>
                </a:tc>
                <a:tc>
                  <a:txBody>
                    <a:bodyPr/>
                    <a:lstStyle/>
                    <a:p>
                      <a:pPr marL="0" algn="ctr" defTabSz="914400" rtl="0" eaLnBrk="1" latinLnBrk="0" hangingPunct="1"/>
                      <a:r>
                        <a:rPr lang="en-US" sz="1600" kern="1200" dirty="0" smtClean="0"/>
                        <a:t>Time duration</a:t>
                      </a:r>
                      <a:endParaRPr lang="zh-CN" altLang="en-US" sz="16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22/0820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IEEE 802.11bf CC40 comments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a:t>
                      </a:r>
                      <a:r>
                        <a:rPr lang="en-US" altLang="zh-CN" sz="1200" kern="1200" dirty="0" smtClean="0">
                          <a:solidFill>
                            <a:schemeClr val="tx1"/>
                          </a:solidFill>
                          <a:latin typeface="+mn-lt"/>
                          <a:ea typeface="+mn-ea"/>
                          <a:cs typeface="+mn-cs"/>
                        </a:rPr>
                        <a:t>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22/0803</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Steve Blandino (NIST)</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DMG/EDMG Link Level Simulation Platform</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22/0464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Assaf Kasher (Qualcomm)</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 EDMG Multi-Static PPDU structure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22/0799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PPDU formats for DMG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22/0647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Information Exchange of WLAN Sensing Link</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6" name="表格 10"/>
          <p:cNvGraphicFramePr>
            <a:graphicFrameLocks noGrp="1"/>
          </p:cNvGraphicFramePr>
          <p:nvPr>
            <p:extLst/>
          </p:nvPr>
        </p:nvGraphicFramePr>
        <p:xfrm>
          <a:off x="3429000" y="4495800"/>
          <a:ext cx="7162800" cy="1374508"/>
        </p:xfrm>
        <a:graphic>
          <a:graphicData uri="http://schemas.openxmlformats.org/drawingml/2006/table">
            <a:tbl>
              <a:tblPr firstRow="1" bandRow="1">
                <a:tableStyleId>{C4B1156A-380E-4F78-BDF5-A606A8083BF9}</a:tableStyleId>
              </a:tblPr>
              <a:tblGrid>
                <a:gridCol w="770032"/>
                <a:gridCol w="2327657"/>
                <a:gridCol w="4065111"/>
              </a:tblGrid>
              <a:tr h="245296">
                <a:tc>
                  <a:txBody>
                    <a:bodyPr/>
                    <a:lstStyle/>
                    <a:p>
                      <a:pPr algn="ctr"/>
                      <a:r>
                        <a:rPr lang="en-US" altLang="zh-CN" sz="1100" dirty="0" smtClean="0"/>
                        <a:t>DCN</a:t>
                      </a:r>
                      <a:endParaRPr lang="zh-CN" altLang="en-US" sz="1100" dirty="0"/>
                    </a:p>
                  </a:txBody>
                  <a:tcPr marL="36000" marR="36000" marT="17925" marB="17925" anchor="ctr"/>
                </a:tc>
                <a:tc>
                  <a:txBody>
                    <a:bodyPr/>
                    <a:lstStyle/>
                    <a:p>
                      <a:pPr algn="ctr"/>
                      <a:r>
                        <a:rPr lang="en-US" altLang="zh-CN" sz="1100" dirty="0" smtClean="0"/>
                        <a:t>Author</a:t>
                      </a:r>
                      <a:endParaRPr lang="zh-CN" altLang="en-US" sz="1100" dirty="0"/>
                    </a:p>
                  </a:txBody>
                  <a:tcPr marL="36000" marR="36000" marT="17925" marB="17925" anchor="ctr"/>
                </a:tc>
                <a:tc>
                  <a:txBody>
                    <a:bodyPr/>
                    <a:lstStyle/>
                    <a:p>
                      <a:pPr algn="ctr"/>
                      <a:r>
                        <a:rPr lang="en-US" altLang="zh-CN" sz="1100" dirty="0" smtClean="0"/>
                        <a:t>Title (</a:t>
                      </a:r>
                      <a:r>
                        <a:rPr lang="en-US" altLang="zh-CN" sz="1100" dirty="0" smtClean="0">
                          <a:solidFill>
                            <a:srgbClr val="FF0000"/>
                          </a:solidFill>
                        </a:rPr>
                        <a:t>PDT SP</a:t>
                      </a:r>
                      <a:r>
                        <a:rPr lang="en-US" altLang="zh-CN" sz="1100" dirty="0" smtClean="0"/>
                        <a:t>)</a:t>
                      </a:r>
                      <a:endParaRPr lang="zh-CN" altLang="en-US" sz="1100" dirty="0"/>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altLang="zh-CN"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5942419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861168"/>
            <a:ext cx="4573588"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562599" cy="438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600"/>
              </a:spcBef>
              <a:spcAft>
                <a:spcPts val="600"/>
              </a:spcAft>
              <a:defRPr/>
            </a:pPr>
            <a:r>
              <a:rPr lang="en-US" altLang="zh-CN" sz="1800" kern="0" dirty="0">
                <a:solidFill>
                  <a:schemeClr val="bg1">
                    <a:lumMod val="50000"/>
                  </a:schemeClr>
                </a:solidFill>
              </a:rPr>
              <a:t>PAR approved		</a:t>
            </a:r>
            <a:r>
              <a:rPr lang="en-US" altLang="zh-CN" sz="1800" kern="0" dirty="0" smtClean="0">
                <a:solidFill>
                  <a:schemeClr val="bg1">
                    <a:lumMod val="50000"/>
                  </a:schemeClr>
                </a:solidFill>
              </a:rPr>
              <a:t>	Sep </a:t>
            </a:r>
            <a:r>
              <a:rPr lang="en-US" altLang="zh-CN" sz="1800" kern="0" dirty="0">
                <a:solidFill>
                  <a:schemeClr val="bg1">
                    <a:lumMod val="50000"/>
                  </a:schemeClr>
                </a:solidFill>
              </a:rPr>
              <a:t>2020</a:t>
            </a:r>
          </a:p>
          <a:p>
            <a:pPr marL="161925" lvl="1" indent="-233363" algn="just" defTabSz="685800" eaLnBrk="1" fontAlgn="auto" hangingPunct="1">
              <a:spcBef>
                <a:spcPts val="600"/>
              </a:spcBef>
              <a:spcAft>
                <a:spcPts val="600"/>
              </a:spcAft>
              <a:defRPr/>
            </a:pPr>
            <a:r>
              <a:rPr lang="en-US" altLang="zh-CN" sz="1800" kern="0" dirty="0">
                <a:solidFill>
                  <a:schemeClr val="bg1">
                    <a:lumMod val="50000"/>
                  </a:schemeClr>
                </a:solidFill>
              </a:rPr>
              <a:t>First TG meeting		</a:t>
            </a:r>
            <a:r>
              <a:rPr lang="en-US" altLang="zh-CN" sz="1800" kern="0" dirty="0" smtClean="0">
                <a:solidFill>
                  <a:schemeClr val="bg1">
                    <a:lumMod val="50000"/>
                  </a:schemeClr>
                </a:solidFill>
              </a:rPr>
              <a:t>	Oct </a:t>
            </a:r>
            <a:r>
              <a:rPr lang="en-US" altLang="zh-CN" sz="1800" kern="0" dirty="0">
                <a:solidFill>
                  <a:schemeClr val="bg1">
                    <a:lumMod val="50000"/>
                  </a:schemeClr>
                </a:solidFill>
              </a:rPr>
              <a:t>2020</a:t>
            </a:r>
          </a:p>
          <a:p>
            <a:pPr marL="214312" lvl="1" algn="just" defTabSz="685800" eaLnBrk="1" fontAlgn="auto" hangingPunct="1">
              <a:spcBef>
                <a:spcPts val="600"/>
              </a:spcBef>
              <a:spcAft>
                <a:spcPts val="600"/>
              </a:spcAft>
              <a:buFont typeface="Wingdings" panose="05000000000000000000" pitchFamily="2" charset="2"/>
              <a:buChar char="Ø"/>
              <a:defRPr/>
            </a:pPr>
            <a:r>
              <a:rPr lang="en-US" altLang="zh-CN" sz="1800" kern="0" dirty="0">
                <a:solidFill>
                  <a:srgbClr val="FF0000"/>
                </a:solidFill>
              </a:rPr>
              <a:t>Comment Collection (D0.1)	</a:t>
            </a:r>
            <a:r>
              <a:rPr lang="en-US" altLang="zh-CN" sz="1800" i="1" strike="sngStrike" kern="0" dirty="0">
                <a:solidFill>
                  <a:srgbClr val="FF0000"/>
                </a:solidFill>
              </a:rPr>
              <a:t>Jan 2022</a:t>
            </a:r>
            <a:r>
              <a:rPr lang="en-US" altLang="zh-CN" sz="1800" i="1" strike="sngStrike" kern="0" dirty="0" smtClean="0">
                <a:solidFill>
                  <a:srgbClr val="FF0000"/>
                </a:solidFill>
                <a:sym typeface="Wingdings" panose="05000000000000000000" pitchFamily="2" charset="2"/>
              </a:rPr>
              <a:t>Mar 2022</a:t>
            </a:r>
          </a:p>
          <a:p>
            <a:pPr marL="0" lvl="1" indent="0" algn="just" defTabSz="685800" eaLnBrk="1" fontAlgn="auto" hangingPunct="1">
              <a:spcBef>
                <a:spcPts val="600"/>
              </a:spcBef>
              <a:spcAft>
                <a:spcPts val="600"/>
              </a:spcAft>
              <a:buNone/>
              <a:defRPr/>
            </a:pPr>
            <a:r>
              <a:rPr lang="en-US" altLang="zh-CN" sz="1800" i="1" kern="0" dirty="0" smtClean="0">
                <a:solidFill>
                  <a:srgbClr val="FF0000"/>
                </a:solidFill>
                <a:sym typeface="Wingdings" panose="05000000000000000000" pitchFamily="2" charset="2"/>
              </a:rPr>
              <a:t>					</a:t>
            </a:r>
            <a:r>
              <a:rPr lang="en-US" altLang="zh-CN" sz="1800" i="1" kern="0" dirty="0">
                <a:solidFill>
                  <a:srgbClr val="FF0000"/>
                </a:solidFill>
                <a:sym typeface="Wingdings" panose="05000000000000000000" pitchFamily="2" charset="2"/>
              </a:rPr>
              <a:t>  </a:t>
            </a:r>
            <a:r>
              <a:rPr lang="en-US" altLang="zh-CN" sz="1800" i="1" kern="0" dirty="0" smtClean="0">
                <a:solidFill>
                  <a:srgbClr val="FF0000"/>
                </a:solidFill>
                <a:sym typeface="Wingdings" panose="05000000000000000000" pitchFamily="2" charset="2"/>
              </a:rPr>
              <a:t>April </a:t>
            </a:r>
            <a:r>
              <a:rPr lang="en-US" altLang="zh-CN" sz="1800" i="1" kern="0" dirty="0">
                <a:solidFill>
                  <a:srgbClr val="FF0000"/>
                </a:solidFill>
                <a:sym typeface="Wingdings" panose="05000000000000000000" pitchFamily="2" charset="2"/>
              </a:rPr>
              <a:t>2022</a:t>
            </a:r>
            <a:endParaRPr lang="en-US" altLang="zh-CN" sz="1800" i="1" kern="0" dirty="0">
              <a:solidFill>
                <a:srgbClr val="FF0000"/>
              </a:solidFill>
            </a:endParaRPr>
          </a:p>
          <a:p>
            <a:pPr marL="161925" lvl="1" indent="-233363" algn="just" defTabSz="685800" eaLnBrk="1" fontAlgn="auto" hangingPunct="1">
              <a:spcBef>
                <a:spcPts val="600"/>
              </a:spcBef>
              <a:spcAft>
                <a:spcPts val="600"/>
              </a:spcAft>
              <a:defRPr/>
            </a:pPr>
            <a:r>
              <a:rPr lang="en-US" altLang="zh-CN" sz="1800" kern="0" dirty="0"/>
              <a:t>Initial Letter Ballot (D1.0)	</a:t>
            </a:r>
            <a:r>
              <a:rPr lang="en-US" altLang="zh-CN" sz="1800" kern="0" dirty="0" smtClean="0"/>
              <a:t>	</a:t>
            </a:r>
            <a:r>
              <a:rPr lang="en-US" altLang="zh-CN" sz="1800" i="1" strike="sngStrike" kern="0" dirty="0" smtClean="0"/>
              <a:t>Jul </a:t>
            </a:r>
            <a:r>
              <a:rPr lang="en-US" altLang="zh-CN" sz="1800" i="1" strike="sngStrike" kern="0" dirty="0"/>
              <a:t>2022</a:t>
            </a:r>
            <a:r>
              <a:rPr lang="en-US" altLang="zh-CN" sz="1800" i="1" kern="0" dirty="0">
                <a:sym typeface="Wingdings" panose="05000000000000000000" pitchFamily="2" charset="2"/>
              </a:rPr>
              <a:t> Sep</a:t>
            </a:r>
            <a:r>
              <a:rPr lang="en-US" altLang="zh-CN" sz="1800" i="1" kern="0" dirty="0"/>
              <a:t> 2022</a:t>
            </a:r>
          </a:p>
          <a:p>
            <a:pPr marL="161925" lvl="1" indent="-233363" algn="just" defTabSz="685800" eaLnBrk="1" fontAlgn="auto" hangingPunct="1">
              <a:spcBef>
                <a:spcPts val="600"/>
              </a:spcBef>
              <a:spcAft>
                <a:spcPts val="600"/>
              </a:spcAft>
              <a:defRPr/>
            </a:pPr>
            <a:r>
              <a:rPr lang="en-US" altLang="zh-CN" sz="1800" kern="0" dirty="0"/>
              <a:t>Recirculation LB (</a:t>
            </a:r>
            <a:r>
              <a:rPr lang="en-US" altLang="zh-CN" sz="1800" kern="0" dirty="0" smtClean="0"/>
              <a:t>D2.0)		</a:t>
            </a:r>
            <a:r>
              <a:rPr lang="en-US" altLang="zh-CN" sz="1800" i="1" kern="0" dirty="0" smtClean="0"/>
              <a:t>Jan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Recirculation LB (D3.0)	</a:t>
            </a:r>
            <a:r>
              <a:rPr lang="en-US" altLang="zh-CN" sz="1800" kern="0" dirty="0" smtClean="0"/>
              <a:t>	</a:t>
            </a:r>
            <a:r>
              <a:rPr lang="en-US" altLang="zh-CN" sz="1800" i="1" kern="0" dirty="0" smtClean="0"/>
              <a:t>May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Recirculation LB (D4.0)	 </a:t>
            </a:r>
            <a:r>
              <a:rPr lang="en-US" altLang="zh-CN" sz="1800" kern="0" dirty="0" smtClean="0"/>
              <a:t>	</a:t>
            </a:r>
            <a:r>
              <a:rPr lang="en-US" altLang="zh-CN" sz="1800" i="1" kern="0" dirty="0" smtClean="0"/>
              <a:t>July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Initial SA Ballot (D4.0)	 </a:t>
            </a:r>
            <a:r>
              <a:rPr lang="en-US" altLang="zh-CN" sz="1800" kern="0" dirty="0" smtClean="0"/>
              <a:t>	Sep </a:t>
            </a:r>
            <a:r>
              <a:rPr lang="en-US" altLang="zh-CN" sz="1800" kern="0" dirty="0"/>
              <a:t>2023</a:t>
            </a:r>
          </a:p>
          <a:p>
            <a:pPr marL="161925" lvl="1" indent="-233363" algn="just" defTabSz="685800" eaLnBrk="1" fontAlgn="auto" hangingPunct="1">
              <a:spcBef>
                <a:spcPts val="600"/>
              </a:spcBef>
              <a:spcAft>
                <a:spcPts val="600"/>
              </a:spcAft>
              <a:defRPr/>
            </a:pPr>
            <a:r>
              <a:rPr lang="en-US" altLang="zh-CN" sz="1800" kern="0" dirty="0"/>
              <a:t>Final 802.11 WG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600"/>
              </a:spcBef>
              <a:spcAft>
                <a:spcPts val="600"/>
              </a:spcAft>
              <a:defRPr/>
            </a:pPr>
            <a:r>
              <a:rPr lang="en-US" altLang="zh-CN" sz="1800" kern="0" dirty="0"/>
              <a:t>802 EC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600"/>
              </a:spcBef>
              <a:spcAft>
                <a:spcPts val="600"/>
              </a:spcAft>
              <a:defRPr/>
            </a:pPr>
            <a:r>
              <a:rPr lang="en-US" altLang="zh-CN" sz="1800" kern="0" dirty="0" err="1"/>
              <a:t>RevCom</a:t>
            </a:r>
            <a:r>
              <a:rPr lang="en-US" altLang="zh-CN" sz="1800" kern="0" dirty="0"/>
              <a:t> and SASB approval 	Sep 2024</a:t>
            </a:r>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collection for </a:t>
            </a:r>
            <a:r>
              <a:rPr lang="en-US" altLang="zh-CN" kern="0" dirty="0" smtClean="0">
                <a:solidFill>
                  <a:srgbClr val="000000"/>
                </a:solidFill>
              </a:rPr>
              <a:t>D0.1)</a:t>
            </a:r>
            <a:endParaRPr lang="en-US" altLang="zh-CN" kern="0" dirty="0">
              <a:solidFill>
                <a:srgbClr val="000000"/>
              </a:solidFill>
            </a:endParaRPr>
          </a:p>
        </p:txBody>
      </p:sp>
      <p:sp>
        <p:nvSpPr>
          <p:cNvPr id="10" name="Rectangle 3"/>
          <p:cNvSpPr txBox="1">
            <a:spLocks noChangeArrowheads="1"/>
          </p:cNvSpPr>
          <p:nvPr/>
        </p:nvSpPr>
        <p:spPr bwMode="auto">
          <a:xfrm>
            <a:off x="6227762" y="1600200"/>
            <a:ext cx="5735638"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buFont typeface="Times New Roman" pitchFamily="16" charset="0"/>
              <a:buChar char="•"/>
            </a:pPr>
            <a:r>
              <a:rPr lang="en-US" altLang="zh-CN" sz="2200" kern="0" dirty="0">
                <a:solidFill>
                  <a:schemeClr val="bg1">
                    <a:lumMod val="50000"/>
                  </a:schemeClr>
                </a:solidFill>
                <a:latin typeface="Times New Roman"/>
              </a:rPr>
              <a:t>Early-mid May</a:t>
            </a:r>
          </a:p>
          <a:p>
            <a:pPr lvl="1">
              <a:buFont typeface="Times New Roman" pitchFamily="16" charset="0"/>
              <a:buChar char="•"/>
            </a:pPr>
            <a:r>
              <a:rPr lang="en-US" altLang="zh-CN" sz="1800" kern="0" dirty="0">
                <a:solidFill>
                  <a:schemeClr val="bg1">
                    <a:lumMod val="50000"/>
                  </a:schemeClr>
                </a:solidFill>
                <a:latin typeface="Times New Roman"/>
              </a:rPr>
              <a:t>Identify topics, </a:t>
            </a:r>
            <a:r>
              <a:rPr lang="en-US" altLang="zh-CN" sz="1800" kern="0" dirty="0" err="1">
                <a:solidFill>
                  <a:schemeClr val="bg1">
                    <a:lumMod val="50000"/>
                  </a:schemeClr>
                </a:solidFill>
                <a:latin typeface="Times New Roman"/>
              </a:rPr>
              <a:t>PoCs</a:t>
            </a:r>
            <a:r>
              <a:rPr lang="en-US" altLang="zh-CN" sz="1800" kern="0" dirty="0">
                <a:solidFill>
                  <a:schemeClr val="bg1">
                    <a:lumMod val="50000"/>
                  </a:schemeClr>
                </a:solidFill>
                <a:latin typeface="Times New Roman"/>
              </a:rPr>
              <a:t>, and volunteers</a:t>
            </a:r>
          </a:p>
          <a:p>
            <a:pPr lvl="0">
              <a:buFont typeface="Times New Roman" pitchFamily="16" charset="0"/>
              <a:buChar char="•"/>
            </a:pPr>
            <a:r>
              <a:rPr lang="en-US" altLang="zh-CN" sz="2200" kern="0" dirty="0">
                <a:solidFill>
                  <a:schemeClr val="bg1">
                    <a:lumMod val="50000"/>
                  </a:schemeClr>
                </a:solidFill>
                <a:latin typeface="Times New Roman"/>
              </a:rPr>
              <a:t>May 20</a:t>
            </a:r>
            <a:r>
              <a:rPr lang="en-US" altLang="zh-CN" sz="2200" kern="0" baseline="30000" dirty="0">
                <a:solidFill>
                  <a:schemeClr val="bg1">
                    <a:lumMod val="50000"/>
                  </a:schemeClr>
                </a:solidFill>
                <a:latin typeface="Times New Roman"/>
              </a:rPr>
              <a:t>th</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Comment collection closes</a:t>
            </a:r>
          </a:p>
          <a:p>
            <a:pPr lvl="0">
              <a:buFont typeface="Times New Roman" pitchFamily="16" charset="0"/>
              <a:buChar char="•"/>
            </a:pPr>
            <a:r>
              <a:rPr lang="en-US" altLang="zh-CN" sz="2200" kern="0" dirty="0">
                <a:solidFill>
                  <a:srgbClr val="000000"/>
                </a:solidFill>
                <a:latin typeface="Times New Roman"/>
              </a:rPr>
              <a:t>Week of May 23</a:t>
            </a:r>
            <a:r>
              <a:rPr lang="en-US" altLang="zh-CN" sz="2200" kern="0" baseline="30000" dirty="0">
                <a:solidFill>
                  <a:srgbClr val="000000"/>
                </a:solidFill>
                <a:latin typeface="Times New Roman"/>
              </a:rPr>
              <a:t>rd</a:t>
            </a:r>
            <a:r>
              <a:rPr lang="en-US" altLang="zh-CN" sz="2200" kern="0" dirty="0">
                <a:solidFill>
                  <a:srgbClr val="000000"/>
                </a:solidFill>
                <a:latin typeface="Times New Roman"/>
              </a:rPr>
              <a:t> </a:t>
            </a:r>
          </a:p>
          <a:p>
            <a:pPr lvl="1">
              <a:buFont typeface="Times New Roman" pitchFamily="16" charset="0"/>
              <a:buChar char="•"/>
            </a:pPr>
            <a:r>
              <a:rPr lang="en-US" altLang="zh-CN" sz="1800" kern="0" dirty="0">
                <a:solidFill>
                  <a:srgbClr val="000000"/>
                </a:solidFill>
                <a:latin typeface="Times New Roman"/>
              </a:rPr>
              <a:t>Editor classifies comments and share them with TTTs</a:t>
            </a:r>
          </a:p>
          <a:p>
            <a:pPr lvl="0">
              <a:buFont typeface="Times New Roman" pitchFamily="16" charset="0"/>
              <a:buChar char="•"/>
            </a:pPr>
            <a:r>
              <a:rPr lang="en-US" altLang="zh-CN" sz="2200" kern="0" dirty="0">
                <a:solidFill>
                  <a:srgbClr val="000000"/>
                </a:solidFill>
                <a:latin typeface="Times New Roman"/>
              </a:rPr>
              <a:t>June 3</a:t>
            </a:r>
            <a:r>
              <a:rPr lang="en-US" altLang="zh-CN" sz="2200" kern="0" baseline="30000" dirty="0">
                <a:solidFill>
                  <a:srgbClr val="000000"/>
                </a:solidFill>
                <a:latin typeface="Times New Roman"/>
              </a:rPr>
              <a:t>rd</a:t>
            </a:r>
            <a:r>
              <a:rPr lang="en-US" altLang="zh-CN" sz="2200" kern="0" dirty="0">
                <a:solidFill>
                  <a:srgbClr val="000000"/>
                </a:solidFill>
                <a:latin typeface="Times New Roman"/>
              </a:rPr>
              <a:t> </a:t>
            </a:r>
          </a:p>
          <a:p>
            <a:pPr lvl="1">
              <a:buFont typeface="Times New Roman" pitchFamily="16" charset="0"/>
              <a:buChar char="•"/>
            </a:pPr>
            <a:r>
              <a:rPr lang="en-US" altLang="zh-CN" sz="1800" kern="0" dirty="0">
                <a:solidFill>
                  <a:srgbClr val="000000"/>
                </a:solidFill>
                <a:latin typeface="Times New Roman"/>
              </a:rPr>
              <a:t>Deadline for comment assignment</a:t>
            </a:r>
          </a:p>
          <a:p>
            <a:pPr lvl="1">
              <a:buFont typeface="Times New Roman" pitchFamily="16" charset="0"/>
              <a:buChar char="•"/>
            </a:pPr>
            <a:endParaRPr lang="en-US" altLang="zh-CN" sz="1800" kern="0" dirty="0" smtClean="0">
              <a:solidFill>
                <a:srgbClr val="000000"/>
              </a:solidFill>
              <a:latin typeface="Times New Roman"/>
            </a:endParaRPr>
          </a:p>
          <a:p>
            <a:pPr lvl="1">
              <a:buFont typeface="Times New Roman" pitchFamily="16" charset="0"/>
              <a:buChar char="•"/>
            </a:pPr>
            <a:endParaRPr lang="en-US" altLang="zh-CN" sz="1800" kern="0" dirty="0">
              <a:solidFill>
                <a:srgbClr val="000000"/>
              </a:solidFill>
              <a:latin typeface="Times New Roman"/>
            </a:endParaRPr>
          </a:p>
          <a:p>
            <a:pPr lvl="0">
              <a:buFont typeface="Times New Roman" pitchFamily="16" charset="0"/>
              <a:buChar char="•"/>
            </a:pPr>
            <a:r>
              <a:rPr lang="en-US" altLang="zh-CN" sz="1600" kern="0" dirty="0" smtClean="0">
                <a:solidFill>
                  <a:srgbClr val="000000"/>
                </a:solidFill>
                <a:latin typeface="Times New Roman"/>
              </a:rPr>
              <a:t>Note: Initial letter ballot (D1.0) currently set for September 2022.</a:t>
            </a:r>
          </a:p>
          <a:p>
            <a:pPr lvl="1">
              <a:buFont typeface="Times New Roman" pitchFamily="16" charset="0"/>
              <a:buChar char="•"/>
            </a:pPr>
            <a:r>
              <a:rPr lang="en-US" altLang="zh-CN" sz="1200" kern="0" dirty="0" smtClean="0">
                <a:solidFill>
                  <a:srgbClr val="000000"/>
                </a:solidFill>
                <a:latin typeface="Times New Roman"/>
              </a:rPr>
              <a:t>Chair will discuss D1.0 timeline with the group at a later date.</a:t>
            </a:r>
            <a:endParaRPr lang="en-US" altLang="zh-CN" sz="1200" kern="0" dirty="0">
              <a:solidFill>
                <a:srgbClr val="000000"/>
              </a:solidFill>
              <a:latin typeface="Times New Roman"/>
            </a:endParaRPr>
          </a:p>
        </p:txBody>
      </p:sp>
      <p:sp>
        <p:nvSpPr>
          <p:cNvPr id="4" name="左大括号 3"/>
          <p:cNvSpPr/>
          <p:nvPr/>
        </p:nvSpPr>
        <p:spPr bwMode="auto">
          <a:xfrm>
            <a:off x="6019800" y="1600200"/>
            <a:ext cx="207962" cy="4572000"/>
          </a:xfrm>
          <a:prstGeom prst="leftBrace">
            <a:avLst>
              <a:gd name="adj1" fmla="val 8333"/>
              <a:gd name="adj2" fmla="val 18807"/>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7104950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smtClean="0"/>
              <a:t>		May	</a:t>
            </a:r>
            <a:r>
              <a:rPr lang="en-US" altLang="zh-CN" dirty="0"/>
              <a:t> </a:t>
            </a:r>
            <a:r>
              <a:rPr lang="en-US" altLang="zh-CN" dirty="0" smtClean="0"/>
              <a:t>     24,      31,		10:00 </a:t>
            </a:r>
            <a:r>
              <a:rPr lang="en-US" altLang="zh-CN" dirty="0"/>
              <a:t>- </a:t>
            </a:r>
            <a:r>
              <a:rPr lang="en-US" altLang="zh-CN" dirty="0" smtClean="0"/>
              <a:t>12:00 </a:t>
            </a:r>
            <a:r>
              <a:rPr lang="en-US" altLang="zh-CN" dirty="0"/>
              <a:t>ET</a:t>
            </a:r>
          </a:p>
          <a:p>
            <a:pPr algn="just" defTabSz="917575">
              <a:lnSpc>
                <a:spcPct val="90000"/>
              </a:lnSpc>
              <a:buNone/>
            </a:pPr>
            <a:r>
              <a:rPr lang="en-US" altLang="zh-CN" dirty="0" smtClean="0"/>
              <a:t>		May	19, 	26 		23:00 </a:t>
            </a:r>
            <a:r>
              <a:rPr lang="en-US" altLang="zh-CN" dirty="0"/>
              <a:t>- </a:t>
            </a:r>
            <a:r>
              <a:rPr lang="en-US" altLang="zh-CN" dirty="0" smtClean="0"/>
              <a:t>01:00 ET</a:t>
            </a:r>
            <a:endParaRPr lang="en-US" altLang="zh-CN" dirty="0"/>
          </a:p>
          <a:p>
            <a:pPr algn="ctr">
              <a:lnSpc>
                <a:spcPct val="90000"/>
              </a:lnSpc>
              <a:buFontTx/>
              <a:buNone/>
            </a:pP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(Qualcomm)</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Tech</a:t>
            </a:r>
            <a:r>
              <a:rPr lang="en-US" altLang="zh-CN" dirty="0" smtClean="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Feedback type, general protocol and procedure, </a:t>
            </a:r>
            <a:r>
              <a:rPr lang="en-US" altLang="zh-CN" sz="2400" dirty="0" smtClean="0"/>
              <a:t>frame </a:t>
            </a:r>
            <a:r>
              <a:rPr lang="en-US" altLang="zh-CN" sz="2400" dirty="0"/>
              <a:t>format</a:t>
            </a:r>
          </a:p>
          <a:p>
            <a:pPr lvl="1" algn="just"/>
            <a:r>
              <a:rPr lang="en-US" altLang="zh-CN" sz="2400" dirty="0"/>
              <a:t>Technology and standardization gaps to support WLAN sensing</a:t>
            </a:r>
          </a:p>
          <a:p>
            <a:pPr lvl="1" algn="just"/>
            <a:r>
              <a:rPr lang="en-US" altLang="zh-CN" sz="2400" dirty="0">
                <a:solidFill>
                  <a:srgbClr val="FF0000"/>
                </a:solidFill>
              </a:rPr>
              <a:t>Proposed Draft </a:t>
            </a:r>
            <a:r>
              <a:rPr lang="en-US" altLang="zh-CN" sz="2400" dirty="0" smtClean="0">
                <a:solidFill>
                  <a:srgbClr val="FF0000"/>
                </a:solidFill>
              </a:rPr>
              <a:t>Text (</a:t>
            </a:r>
            <a:r>
              <a:rPr lang="en-US" altLang="zh-CN" sz="2400" dirty="0">
                <a:solidFill>
                  <a:srgbClr val="FF0000"/>
                </a:solidFill>
              </a:rPr>
              <a:t>or more detailed text documents contribution for SFD) </a:t>
            </a:r>
          </a:p>
          <a:p>
            <a:pPr lvl="1" algn="just"/>
            <a:r>
              <a:rPr lang="en-US" altLang="zh-CN" sz="2400" dirty="0"/>
              <a:t>Other?</a:t>
            </a:r>
          </a:p>
        </p:txBody>
      </p:sp>
    </p:spTree>
    <p:extLst>
      <p:ext uri="{BB962C8B-B14F-4D97-AF65-F5344CB8AC3E}">
        <p14:creationId xmlns:p14="http://schemas.microsoft.com/office/powerpoint/2010/main" val="147415486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10" name="Rectangle 3"/>
          <p:cNvSpPr txBox="1">
            <a:spLocks noChangeArrowheads="1"/>
          </p:cNvSpPr>
          <p:nvPr/>
        </p:nvSpPr>
        <p:spPr bwMode="auto">
          <a:xfrm>
            <a:off x="6096000" y="1066800"/>
            <a:ext cx="4495800" cy="5408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1" indent="0" algn="just">
              <a:spcBef>
                <a:spcPct val="0"/>
              </a:spcBef>
              <a:spcAft>
                <a:spcPts val="300"/>
              </a:spcAft>
              <a:buClr>
                <a:srgbClr val="000000"/>
              </a:buClr>
              <a:buNone/>
              <a:defRPr/>
            </a:pPr>
            <a:endParaRPr lang="en-US" altLang="zh-CN" sz="1400" dirty="0" smtClean="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400" dirty="0" smtClean="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400" dirty="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400" dirty="0" smtClean="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400" dirty="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400" dirty="0" smtClean="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400" dirty="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400" dirty="0" smtClean="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400" dirty="0" smtClean="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400" dirty="0" smtClean="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400" dirty="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400" dirty="0" smtClean="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400" dirty="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400" dirty="0" smtClean="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400" dirty="0" smtClean="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400" dirty="0" smtClean="0">
              <a:cs typeface="Times New Roman" panose="02020603050405020304" pitchFamily="18" charset="0"/>
            </a:endParaRPr>
          </a:p>
          <a:p>
            <a:pPr marL="0" lvl="1" indent="0" algn="just">
              <a:spcBef>
                <a:spcPct val="0"/>
              </a:spcBef>
              <a:spcAft>
                <a:spcPts val="300"/>
              </a:spcAft>
              <a:buClr>
                <a:srgbClr val="000000"/>
              </a:buClr>
              <a:buNone/>
              <a:defRPr/>
            </a:pPr>
            <a:r>
              <a:rPr lang="en-US" altLang="zh-CN" sz="1400" dirty="0" smtClean="0">
                <a:cs typeface="Times New Roman" panose="02020603050405020304" pitchFamily="18" charset="0"/>
              </a:rPr>
              <a:t>** </a:t>
            </a:r>
            <a:r>
              <a:rPr lang="en-US" altLang="zh-CN" sz="1400" dirty="0">
                <a:cs typeface="Times New Roman" panose="02020603050405020304" pitchFamily="18" charset="0"/>
              </a:rPr>
              <a:t>Note: </a:t>
            </a:r>
          </a:p>
          <a:p>
            <a:pPr lvl="1" indent="-228600" algn="just">
              <a:spcBef>
                <a:spcPct val="0"/>
              </a:spcBef>
              <a:spcAft>
                <a:spcPts val="300"/>
              </a:spcAft>
              <a:buClr>
                <a:srgbClr val="000000"/>
              </a:buClr>
              <a:buAutoNum type="arabicPeriod"/>
              <a:defRPr/>
            </a:pPr>
            <a:r>
              <a:rPr lang="en-US" altLang="zh-CN" sz="1100" dirty="0" smtClean="0">
                <a:cs typeface="Times New Roman" panose="02020603050405020304" pitchFamily="18" charset="0"/>
              </a:rPr>
              <a:t>when </a:t>
            </a:r>
            <a:r>
              <a:rPr lang="en-US" altLang="zh-CN" sz="1100" dirty="0">
                <a:cs typeface="Times New Roman" panose="02020603050405020304" pitchFamily="18" charset="0"/>
              </a:rPr>
              <a:t>conflict with CAC, the call will be changed </a:t>
            </a:r>
            <a:endParaRPr lang="en-US" altLang="zh-CN" sz="1100" dirty="0" smtClean="0">
              <a:cs typeface="Times New Roman" panose="02020603050405020304" pitchFamily="18" charset="0"/>
            </a:endParaRPr>
          </a:p>
          <a:p>
            <a:pPr marL="0" lvl="1" indent="0" algn="just">
              <a:spcBef>
                <a:spcPct val="0"/>
              </a:spcBef>
              <a:spcAft>
                <a:spcPts val="300"/>
              </a:spcAft>
              <a:buClr>
                <a:srgbClr val="000000"/>
              </a:buClr>
              <a:buNone/>
              <a:defRPr/>
            </a:pPr>
            <a:r>
              <a:rPr lang="en-US" altLang="zh-CN" sz="1100" dirty="0" smtClean="0">
                <a:cs typeface="Times New Roman" panose="02020603050405020304" pitchFamily="18" charset="0"/>
              </a:rPr>
              <a:t>(No conflict for now. May – July 2022 </a:t>
            </a:r>
            <a:r>
              <a:rPr lang="en-US" altLang="zh-CN" sz="1100" dirty="0">
                <a:cs typeface="Times New Roman" panose="02020603050405020304" pitchFamily="18" charset="0"/>
              </a:rPr>
              <a:t>CAC </a:t>
            </a:r>
            <a:r>
              <a:rPr lang="en-US" altLang="zh-CN" sz="1100" dirty="0" smtClean="0">
                <a:cs typeface="Times New Roman" panose="02020603050405020304" pitchFamily="18" charset="0"/>
              </a:rPr>
              <a:t>calls: </a:t>
            </a:r>
            <a:r>
              <a:rPr lang="en-US" altLang="zh-CN" sz="1100" dirty="0" smtClean="0">
                <a:solidFill>
                  <a:srgbClr val="FF0000"/>
                </a:solidFill>
                <a:cs typeface="Times New Roman" panose="02020603050405020304" pitchFamily="18" charset="0"/>
              </a:rPr>
              <a:t>9:00 Jun 6 &amp; 27, 18:00 July 10</a:t>
            </a:r>
            <a:r>
              <a:rPr lang="en-US" altLang="zh-CN" sz="1100" dirty="0" smtClean="0">
                <a:cs typeface="Times New Roman" panose="02020603050405020304" pitchFamily="18" charset="0"/>
              </a:rPr>
              <a:t>)</a:t>
            </a:r>
            <a:endParaRPr lang="en-US" altLang="zh-CN" sz="110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1100" dirty="0">
                <a:cs typeface="Times New Roman" panose="02020603050405020304" pitchFamily="18" charset="0"/>
              </a:rPr>
              <a:t>2. </a:t>
            </a:r>
            <a:r>
              <a:rPr lang="en-US" altLang="zh-CN" sz="1100" dirty="0">
                <a:cs typeface="MS PGothic" charset="0"/>
              </a:rPr>
              <a:t>Thursday </a:t>
            </a:r>
            <a:r>
              <a:rPr lang="en-US" altLang="zh-CN" sz="1100" dirty="0">
                <a:solidFill>
                  <a:srgbClr val="00B0F0"/>
                </a:solidFill>
                <a:cs typeface="Times New Roman" panose="02020603050405020304" pitchFamily="18" charset="0"/>
              </a:rPr>
              <a:t>23:00 - 01:00am ET </a:t>
            </a:r>
            <a:r>
              <a:rPr lang="en-US" altLang="zh-CN" sz="1100" dirty="0">
                <a:cs typeface="MS PGothic" charset="0"/>
              </a:rPr>
              <a:t>(Thursday 20</a:t>
            </a:r>
            <a:r>
              <a:rPr lang="zh-CN" altLang="en-US" sz="1100" dirty="0">
                <a:cs typeface="MS PGothic" charset="0"/>
              </a:rPr>
              <a:t>：</a:t>
            </a:r>
            <a:r>
              <a:rPr lang="en-US" altLang="zh-CN" sz="1100" dirty="0">
                <a:cs typeface="MS PGothic" charset="0"/>
              </a:rPr>
              <a:t>00  – 22:00 PT, Friday 11am-13:00 in China, Friday 6am-8am in Israel, Friday 5am – 7am in Central Europe), and </a:t>
            </a:r>
            <a:r>
              <a:rPr lang="en-US" altLang="zh-CN" sz="1100" dirty="0">
                <a:solidFill>
                  <a:srgbClr val="0000FF"/>
                </a:solidFill>
                <a:cs typeface="MS PGothic" charset="0"/>
              </a:rPr>
              <a:t>Sang Kim </a:t>
            </a:r>
            <a:r>
              <a:rPr lang="en-US" altLang="zh-CN" sz="1100" dirty="0">
                <a:cs typeface="MS PGothic" charset="0"/>
              </a:rPr>
              <a:t>will help to take the minutes for these slots.</a:t>
            </a:r>
            <a:endParaRPr lang="zh-CN" altLang="en-US" sz="1100" dirty="0"/>
          </a:p>
        </p:txBody>
      </p:sp>
      <p:sp>
        <p:nvSpPr>
          <p:cNvPr id="4" name="Rectangle 3"/>
          <p:cNvSpPr txBox="1">
            <a:spLocks noChangeArrowheads="1"/>
          </p:cNvSpPr>
          <p:nvPr/>
        </p:nvSpPr>
        <p:spPr bwMode="auto">
          <a:xfrm>
            <a:off x="381000" y="990600"/>
            <a:ext cx="4953000" cy="5257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800" b="1" dirty="0" smtClean="0">
                <a:cs typeface="Times New Roman" panose="02020603050405020304" pitchFamily="18" charset="0"/>
              </a:rPr>
              <a:t>Confirmed:</a:t>
            </a:r>
            <a:endParaRPr lang="en-US" altLang="zh-CN" sz="1400" dirty="0" smtClean="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May	19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a:t>
            </a:r>
            <a:r>
              <a:rPr lang="en-US" altLang="zh-CN" dirty="0" smtClean="0">
                <a:solidFill>
                  <a:srgbClr val="00B0F0"/>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May	24	(Tuesday),	</a:t>
            </a:r>
            <a:r>
              <a:rPr lang="en-US" altLang="zh-CN" dirty="0" smtClean="0">
                <a:solidFill>
                  <a:srgbClr val="00B050"/>
                </a:solidFill>
                <a:cs typeface="Times New Roman" panose="02020603050405020304" pitchFamily="18" charset="0"/>
              </a:rPr>
              <a:t>10</a:t>
            </a:r>
            <a:r>
              <a:rPr lang="zh-CN" altLang="en-US" dirty="0" smtClean="0">
                <a:solidFill>
                  <a:srgbClr val="00B050"/>
                </a:solidFill>
                <a:cs typeface="Times New Roman" panose="02020603050405020304" pitchFamily="18" charset="0"/>
              </a:rPr>
              <a:t>：</a:t>
            </a:r>
            <a:r>
              <a:rPr lang="en-US" altLang="zh-CN" dirty="0" smtClean="0">
                <a:solidFill>
                  <a:srgbClr val="00B050"/>
                </a:solidFill>
                <a:cs typeface="Times New Roman" panose="02020603050405020304" pitchFamily="18" charset="0"/>
              </a:rPr>
              <a:t>00 </a:t>
            </a:r>
            <a:r>
              <a:rPr lang="en-US" altLang="zh-CN"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12:00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May	26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a:t>
            </a:r>
            <a:r>
              <a:rPr lang="en-US" altLang="zh-CN" dirty="0" smtClean="0">
                <a:solidFill>
                  <a:srgbClr val="00B0F0"/>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May	31	(Tuesday),   	</a:t>
            </a:r>
            <a:r>
              <a:rPr lang="en-US" altLang="zh-CN" dirty="0" smtClean="0">
                <a:solidFill>
                  <a:srgbClr val="00B050"/>
                </a:solidFill>
                <a:cs typeface="Times New Roman" panose="02020603050405020304" pitchFamily="18" charset="0"/>
              </a:rPr>
              <a:t>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a:t>
            </a:r>
            <a:r>
              <a:rPr lang="en-US" altLang="zh-CN" dirty="0" smtClean="0">
                <a:solidFill>
                  <a:srgbClr val="00B050"/>
                </a:solidFill>
                <a:cs typeface="Times New Roman" panose="02020603050405020304" pitchFamily="18" charset="0"/>
              </a:rPr>
              <a:t>- 12:00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trike="sngStrike" dirty="0">
                <a:solidFill>
                  <a:schemeClr val="bg1">
                    <a:lumMod val="50000"/>
                  </a:schemeClr>
                </a:solidFill>
                <a:cs typeface="Times New Roman" panose="02020603050405020304" pitchFamily="18" charset="0"/>
              </a:rPr>
              <a:t>June	2	(Thursday),	23</a:t>
            </a:r>
            <a:r>
              <a:rPr lang="zh-CN" altLang="en-US" strike="sngStrike" dirty="0">
                <a:solidFill>
                  <a:schemeClr val="bg1">
                    <a:lumMod val="50000"/>
                  </a:schemeClr>
                </a:solidFill>
                <a:cs typeface="Times New Roman" panose="02020603050405020304" pitchFamily="18" charset="0"/>
              </a:rPr>
              <a:t>：</a:t>
            </a:r>
            <a:r>
              <a:rPr lang="en-US" altLang="zh-CN" strike="sngStrike" dirty="0">
                <a:solidFill>
                  <a:schemeClr val="bg1">
                    <a:lumMod val="50000"/>
                  </a:schemeClr>
                </a:solidFill>
                <a:cs typeface="Times New Roman" panose="02020603050405020304" pitchFamily="18" charset="0"/>
              </a:rPr>
              <a:t>00 - </a:t>
            </a:r>
            <a:r>
              <a:rPr lang="en-US" altLang="zh-CN" strike="sngStrike" dirty="0" smtClean="0">
                <a:solidFill>
                  <a:schemeClr val="bg1">
                    <a:lumMod val="50000"/>
                  </a:schemeClr>
                </a:solidFill>
                <a:cs typeface="Times New Roman" panose="02020603050405020304" pitchFamily="18" charset="0"/>
              </a:rPr>
              <a:t>01:00 </a:t>
            </a:r>
            <a:r>
              <a:rPr lang="en-US" altLang="zh-CN" strike="sngStrike" dirty="0">
                <a:solidFill>
                  <a:schemeClr val="bg1">
                    <a:lumMod val="50000"/>
                  </a:schemeClr>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June	6	(Monday),	</a:t>
            </a:r>
            <a:r>
              <a:rPr lang="en-US" altLang="zh-CN" dirty="0" smtClean="0">
                <a:solidFill>
                  <a:srgbClr val="00B050"/>
                </a:solidFill>
                <a:cs typeface="Times New Roman" panose="02020603050405020304" pitchFamily="18" charset="0"/>
              </a:rPr>
              <a:t>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a:t>
            </a:r>
            <a:r>
              <a:rPr lang="en-US" altLang="zh-CN" dirty="0" smtClean="0">
                <a:solidFill>
                  <a:srgbClr val="00B050"/>
                </a:solidFill>
                <a:cs typeface="Times New Roman" panose="02020603050405020304" pitchFamily="18" charset="0"/>
              </a:rPr>
              <a:t>- 12:00 ET </a:t>
            </a:r>
            <a:endParaRPr lang="en-US" altLang="zh-CN" dirty="0" smtClean="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June	7	(Tuesday),	10</a:t>
            </a:r>
            <a:r>
              <a:rPr lang="zh-CN" altLang="en-US" dirty="0" smtClean="0">
                <a:solidFill>
                  <a:srgbClr val="00B050"/>
                </a:solidFill>
                <a:cs typeface="Times New Roman" panose="02020603050405020304" pitchFamily="18" charset="0"/>
              </a:rPr>
              <a:t>：</a:t>
            </a:r>
            <a:r>
              <a:rPr lang="en-US" altLang="zh-CN" dirty="0" smtClean="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F0"/>
                </a:solidFill>
                <a:cs typeface="Times New Roman" panose="02020603050405020304" pitchFamily="18" charset="0"/>
              </a:rPr>
              <a:t>June</a:t>
            </a:r>
            <a:r>
              <a:rPr lang="en-US" altLang="zh-CN" dirty="0">
                <a:solidFill>
                  <a:srgbClr val="00B0F0"/>
                </a:solidFill>
                <a:cs typeface="Times New Roman" panose="02020603050405020304" pitchFamily="18" charset="0"/>
              </a:rPr>
              <a:t>	9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a:t>
            </a:r>
            <a:r>
              <a:rPr lang="en-US" altLang="zh-CN" dirty="0" smtClean="0">
                <a:solidFill>
                  <a:srgbClr val="00B0F0"/>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June	13	(Monday),	</a:t>
            </a:r>
            <a:r>
              <a:rPr lang="en-US" altLang="zh-CN" dirty="0" smtClean="0">
                <a:solidFill>
                  <a:srgbClr val="00B050"/>
                </a:solidFill>
                <a:cs typeface="Times New Roman" panose="02020603050405020304" pitchFamily="18" charset="0"/>
              </a:rPr>
              <a:t>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a:t>
            </a:r>
            <a:r>
              <a:rPr lang="en-US" altLang="zh-CN" dirty="0" smtClean="0">
                <a:solidFill>
                  <a:srgbClr val="00B050"/>
                </a:solidFill>
                <a:cs typeface="Times New Roman" panose="02020603050405020304" pitchFamily="18" charset="0"/>
              </a:rPr>
              <a:t>- 12:00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June	14	(Tuesday), 	</a:t>
            </a:r>
            <a:r>
              <a:rPr lang="en-US" altLang="zh-CN" dirty="0" smtClean="0">
                <a:solidFill>
                  <a:srgbClr val="00B050"/>
                </a:solidFill>
                <a:cs typeface="Times New Roman" panose="02020603050405020304" pitchFamily="18" charset="0"/>
              </a:rPr>
              <a:t>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a:t>
            </a:r>
            <a:r>
              <a:rPr lang="en-US" altLang="zh-CN" dirty="0" smtClean="0">
                <a:solidFill>
                  <a:srgbClr val="00B050"/>
                </a:solidFill>
                <a:cs typeface="Times New Roman" panose="02020603050405020304" pitchFamily="18" charset="0"/>
              </a:rPr>
              <a:t>- 12:00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June	16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a:t>
            </a:r>
            <a:r>
              <a:rPr lang="en-US" altLang="zh-CN" dirty="0" smtClean="0">
                <a:solidFill>
                  <a:srgbClr val="00B0F0"/>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June	20	(Monday),	</a:t>
            </a:r>
            <a:r>
              <a:rPr lang="en-US" altLang="zh-CN" dirty="0" smtClean="0">
                <a:solidFill>
                  <a:srgbClr val="00B050"/>
                </a:solidFill>
                <a:cs typeface="Times New Roman" panose="02020603050405020304" pitchFamily="18" charset="0"/>
              </a:rPr>
              <a:t>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a:t>
            </a:r>
            <a:r>
              <a:rPr lang="en-US" altLang="zh-CN" dirty="0" smtClean="0">
                <a:solidFill>
                  <a:srgbClr val="00B050"/>
                </a:solidFill>
                <a:cs typeface="Times New Roman" panose="02020603050405020304" pitchFamily="18" charset="0"/>
              </a:rPr>
              <a:t>- 12:00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June	21	(Tuesday), 	</a:t>
            </a:r>
            <a:r>
              <a:rPr lang="en-US" altLang="zh-CN" dirty="0" smtClean="0">
                <a:solidFill>
                  <a:srgbClr val="00B050"/>
                </a:solidFill>
                <a:cs typeface="Times New Roman" panose="02020603050405020304" pitchFamily="18" charset="0"/>
              </a:rPr>
              <a:t>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a:t>
            </a:r>
            <a:r>
              <a:rPr lang="en-US" altLang="zh-CN" dirty="0" smtClean="0">
                <a:solidFill>
                  <a:srgbClr val="00B050"/>
                </a:solidFill>
                <a:cs typeface="Times New Roman" panose="02020603050405020304" pitchFamily="18" charset="0"/>
              </a:rPr>
              <a:t>- 12:00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June	23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a:t>
            </a:r>
            <a:r>
              <a:rPr lang="en-US" altLang="zh-CN" dirty="0" smtClean="0">
                <a:solidFill>
                  <a:srgbClr val="00B0F0"/>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June	27	(Monday),	</a:t>
            </a:r>
            <a:r>
              <a:rPr lang="en-US" altLang="zh-CN" dirty="0" smtClean="0">
                <a:solidFill>
                  <a:srgbClr val="00B050"/>
                </a:solidFill>
                <a:cs typeface="Times New Roman" panose="02020603050405020304" pitchFamily="18" charset="0"/>
              </a:rPr>
              <a:t>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a:t>
            </a:r>
            <a:r>
              <a:rPr lang="en-US" altLang="zh-CN" dirty="0" smtClean="0">
                <a:solidFill>
                  <a:srgbClr val="00B050"/>
                </a:solidFill>
                <a:cs typeface="Times New Roman" panose="02020603050405020304" pitchFamily="18" charset="0"/>
              </a:rPr>
              <a:t>- 12:00 ET </a:t>
            </a:r>
            <a:endParaRPr lang="en-US" altLang="zh-CN"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June	28	(Tuesday), 	</a:t>
            </a:r>
            <a:r>
              <a:rPr lang="en-US" altLang="zh-CN" dirty="0" smtClean="0">
                <a:solidFill>
                  <a:srgbClr val="00B050"/>
                </a:solidFill>
                <a:cs typeface="Times New Roman" panose="02020603050405020304" pitchFamily="18" charset="0"/>
              </a:rPr>
              <a:t>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a:t>
            </a:r>
            <a:r>
              <a:rPr lang="en-US" altLang="zh-CN" dirty="0" smtClean="0">
                <a:solidFill>
                  <a:srgbClr val="00B050"/>
                </a:solidFill>
                <a:cs typeface="Times New Roman" panose="02020603050405020304" pitchFamily="18" charset="0"/>
              </a:rPr>
              <a:t>- 12:00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June	30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a:t>
            </a:r>
            <a:r>
              <a:rPr lang="en-US" altLang="zh-CN" dirty="0" smtClean="0">
                <a:solidFill>
                  <a:srgbClr val="00B0F0"/>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4	(Monday),	</a:t>
            </a:r>
            <a:r>
              <a:rPr lang="en-US" altLang="zh-CN" dirty="0" smtClean="0">
                <a:solidFill>
                  <a:srgbClr val="00B050"/>
                </a:solidFill>
                <a:cs typeface="Times New Roman" panose="02020603050405020304" pitchFamily="18" charset="0"/>
              </a:rPr>
              <a:t>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a:t>
            </a:r>
            <a:r>
              <a:rPr lang="en-US" altLang="zh-CN" dirty="0" smtClean="0">
                <a:solidFill>
                  <a:srgbClr val="00B050"/>
                </a:solidFill>
                <a:cs typeface="Times New Roman" panose="02020603050405020304" pitchFamily="18" charset="0"/>
              </a:rPr>
              <a:t>- 12:00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5	(Tuesday),	</a:t>
            </a:r>
            <a:r>
              <a:rPr lang="en-US" altLang="zh-CN" dirty="0" smtClean="0">
                <a:solidFill>
                  <a:srgbClr val="00B050"/>
                </a:solidFill>
                <a:cs typeface="Times New Roman" panose="02020603050405020304" pitchFamily="18" charset="0"/>
              </a:rPr>
              <a:t>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a:t>
            </a:r>
            <a:r>
              <a:rPr lang="en-US" altLang="zh-CN" dirty="0" smtClean="0">
                <a:solidFill>
                  <a:srgbClr val="00B050"/>
                </a:solidFill>
                <a:cs typeface="Times New Roman" panose="02020603050405020304" pitchFamily="18" charset="0"/>
              </a:rPr>
              <a:t>- 12:00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July	7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a:t>
            </a:r>
            <a:r>
              <a:rPr lang="en-US" altLang="zh-CN" dirty="0" smtClean="0">
                <a:solidFill>
                  <a:srgbClr val="00B0F0"/>
                </a:solidFill>
                <a:cs typeface="Times New Roman" panose="02020603050405020304" pitchFamily="18" charset="0"/>
              </a:rPr>
              <a:t>01:00 ET</a:t>
            </a:r>
            <a:endParaRPr lang="en-US" altLang="zh-CN" dirty="0">
              <a:solidFill>
                <a:srgbClr val="00B0F0"/>
              </a:solidFill>
              <a:cs typeface="Times New Roman" panose="02020603050405020304" pitchFamily="18" charset="0"/>
            </a:endParaRPr>
          </a:p>
        </p:txBody>
      </p:sp>
    </p:spTree>
    <p:extLst>
      <p:ext uri="{BB962C8B-B14F-4D97-AF65-F5344CB8AC3E}">
        <p14:creationId xmlns:p14="http://schemas.microsoft.com/office/powerpoint/2010/main" val="223148879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10" name="Rectangle 3"/>
          <p:cNvSpPr txBox="1">
            <a:spLocks noChangeArrowheads="1"/>
          </p:cNvSpPr>
          <p:nvPr/>
        </p:nvSpPr>
        <p:spPr bwMode="auto">
          <a:xfrm>
            <a:off x="457200" y="914400"/>
            <a:ext cx="11277600" cy="5561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lvl="1" indent="-228600" algn="just">
              <a:spcBef>
                <a:spcPct val="0"/>
              </a:spcBef>
              <a:spcAft>
                <a:spcPts val="0"/>
              </a:spcAft>
              <a:buClr>
                <a:srgbClr val="000000"/>
              </a:buClr>
              <a:buFont typeface="Arial" panose="020B0604020202020204" pitchFamily="34" charset="0"/>
              <a:buChar char="•"/>
              <a:defRPr/>
            </a:pPr>
            <a:r>
              <a:rPr lang="en-US" altLang="zh-CN" sz="1600" b="1" dirty="0">
                <a:solidFill>
                  <a:srgbClr val="FF0000"/>
                </a:solidFill>
                <a:cs typeface="Times New Roman" panose="02020603050405020304" pitchFamily="18" charset="0"/>
              </a:rPr>
              <a:t>To be confirmed</a:t>
            </a:r>
            <a:r>
              <a:rPr lang="en-US" altLang="zh-CN" sz="1600" b="1" dirty="0" smtClean="0">
                <a:solidFill>
                  <a:srgbClr val="FF0000"/>
                </a:solidFill>
                <a:cs typeface="Times New Roman" panose="02020603050405020304" pitchFamily="18" charset="0"/>
              </a:rPr>
              <a:t>:</a:t>
            </a:r>
            <a:endParaRPr lang="en-US" altLang="zh-CN" sz="1200" dirty="0" smtClean="0">
              <a:cs typeface="Times New Roman" panose="02020603050405020304" pitchFamily="18" charset="0"/>
            </a:endParaRPr>
          </a:p>
          <a:p>
            <a:pPr marL="361950" lvl="1" indent="-361950" algn="just">
              <a:spcBef>
                <a:spcPct val="0"/>
              </a:spcBef>
              <a:spcAft>
                <a:spcPts val="0"/>
              </a:spcAft>
              <a:buClr>
                <a:srgbClr val="000000"/>
              </a:buClr>
              <a:buNone/>
              <a:defRPr/>
            </a:pPr>
            <a:r>
              <a:rPr lang="en-US" altLang="zh-CN" sz="1600" dirty="0"/>
              <a:t>	</a:t>
            </a:r>
            <a:endParaRPr lang="en-US" altLang="zh-CN" sz="1600" dirty="0" smtClean="0"/>
          </a:p>
          <a:p>
            <a:pPr marL="361950" lvl="1" indent="-361950" algn="just">
              <a:spcBef>
                <a:spcPct val="0"/>
              </a:spcBef>
              <a:spcAft>
                <a:spcPts val="0"/>
              </a:spcAft>
              <a:buClr>
                <a:srgbClr val="000000"/>
              </a:buClr>
              <a:buNone/>
              <a:defRPr/>
            </a:pPr>
            <a:r>
              <a:rPr lang="en-US" altLang="zh-CN" sz="1600" dirty="0"/>
              <a:t>	</a:t>
            </a:r>
            <a:r>
              <a:rPr lang="en-US" altLang="zh-CN" sz="1600" dirty="0" smtClean="0"/>
              <a:t>July Plenary 2022 </a:t>
            </a:r>
            <a:r>
              <a:rPr lang="en-US" altLang="zh-CN" sz="1600" dirty="0"/>
              <a:t>(</a:t>
            </a:r>
            <a:r>
              <a:rPr lang="en-US" altLang="zh-CN" sz="1600" dirty="0" smtClean="0"/>
              <a:t>July 10-15)</a:t>
            </a:r>
            <a:endParaRPr lang="en-US" altLang="zh-CN" sz="16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trike="sngStrike" dirty="0">
                <a:solidFill>
                  <a:srgbClr val="FF0000"/>
                </a:solidFill>
                <a:cs typeface="Times New Roman" panose="02020603050405020304" pitchFamily="18" charset="0"/>
              </a:rPr>
              <a:t>July    </a:t>
            </a:r>
            <a:r>
              <a:rPr lang="en-US" altLang="zh-CN" strike="sngStrike" dirty="0" smtClean="0">
                <a:solidFill>
                  <a:srgbClr val="FF0000"/>
                </a:solidFill>
                <a:cs typeface="Times New Roman" panose="02020603050405020304" pitchFamily="18" charset="0"/>
              </a:rPr>
              <a:t>11    (Monday AM </a:t>
            </a:r>
            <a:r>
              <a:rPr lang="en-US" altLang="zh-CN" strike="sngStrike" dirty="0">
                <a:solidFill>
                  <a:srgbClr val="FF0000"/>
                </a:solidFill>
                <a:cs typeface="Times New Roman" panose="02020603050405020304" pitchFamily="18" charset="0"/>
              </a:rPr>
              <a:t>1),	  8:00 - 10:00 </a:t>
            </a:r>
            <a:r>
              <a:rPr lang="en-US" altLang="zh-CN" strike="sngStrike" dirty="0" smtClean="0">
                <a:solidFill>
                  <a:srgbClr val="FF0000"/>
                </a:solidFill>
                <a:cs typeface="Times New Roman" panose="02020603050405020304" pitchFamily="18" charset="0"/>
              </a:rPr>
              <a:t>ET ???? Remote access issue?</a:t>
            </a:r>
            <a:endParaRPr lang="en-US" altLang="zh-CN" strike="sngStrike"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July    </a:t>
            </a:r>
            <a:r>
              <a:rPr lang="en-US" altLang="zh-CN" dirty="0">
                <a:solidFill>
                  <a:srgbClr val="00B050"/>
                </a:solidFill>
                <a:cs typeface="Times New Roman" panose="02020603050405020304" pitchFamily="18" charset="0"/>
              </a:rPr>
              <a:t>12    (Tuesday AM 1</a:t>
            </a:r>
            <a:r>
              <a:rPr lang="en-US" altLang="zh-CN" dirty="0" smtClean="0">
                <a:solidFill>
                  <a:srgbClr val="00B050"/>
                </a:solidFill>
                <a:cs typeface="Times New Roman" panose="02020603050405020304" pitchFamily="18" charset="0"/>
              </a:rPr>
              <a:t>),	  8:00 </a:t>
            </a:r>
            <a:r>
              <a:rPr lang="en-US" altLang="zh-CN" dirty="0">
                <a:solidFill>
                  <a:srgbClr val="00B050"/>
                </a:solidFill>
                <a:cs typeface="Times New Roman" panose="02020603050405020304" pitchFamily="18" charset="0"/>
              </a:rPr>
              <a:t>- 10:00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70C0"/>
                </a:solidFill>
                <a:cs typeface="Times New Roman" panose="02020603050405020304" pitchFamily="18" charset="0"/>
              </a:rPr>
              <a:t>July    </a:t>
            </a:r>
            <a:r>
              <a:rPr lang="en-US" altLang="zh-CN" dirty="0">
                <a:solidFill>
                  <a:srgbClr val="0070C0"/>
                </a:solidFill>
                <a:cs typeface="Times New Roman" panose="02020603050405020304" pitchFamily="18" charset="0"/>
              </a:rPr>
              <a:t>12    (Tuesday AM 2</a:t>
            </a:r>
            <a:r>
              <a:rPr lang="en-US" altLang="zh-CN" dirty="0" smtClean="0">
                <a:solidFill>
                  <a:srgbClr val="0070C0"/>
                </a:solidFill>
                <a:cs typeface="Times New Roman" panose="02020603050405020304" pitchFamily="18" charset="0"/>
              </a:rPr>
              <a:t>),	10:15 </a:t>
            </a:r>
            <a:r>
              <a:rPr lang="en-US" altLang="zh-CN" dirty="0">
                <a:solidFill>
                  <a:srgbClr val="0070C0"/>
                </a:solidFill>
                <a:cs typeface="Times New Roman" panose="02020603050405020304" pitchFamily="18" charset="0"/>
              </a:rPr>
              <a:t>- 12:15 </a:t>
            </a:r>
            <a:r>
              <a:rPr lang="en-US" altLang="zh-CN" dirty="0" smtClean="0">
                <a:solidFill>
                  <a:srgbClr val="0070C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FF0000"/>
                </a:solidFill>
                <a:cs typeface="Times New Roman" panose="02020603050405020304" pitchFamily="18" charset="0"/>
              </a:rPr>
              <a:t>July    </a:t>
            </a:r>
            <a:r>
              <a:rPr lang="en-US" altLang="zh-CN" dirty="0">
                <a:solidFill>
                  <a:srgbClr val="FF0000"/>
                </a:solidFill>
                <a:cs typeface="Times New Roman" panose="02020603050405020304" pitchFamily="18" charset="0"/>
              </a:rPr>
              <a:t>12    (Tuesday Evening slot</a:t>
            </a:r>
            <a:r>
              <a:rPr lang="en-US" altLang="zh-CN" dirty="0" smtClean="0">
                <a:solidFill>
                  <a:srgbClr val="FF0000"/>
                </a:solidFill>
                <a:cs typeface="Times New Roman" panose="02020603050405020304" pitchFamily="18" charset="0"/>
              </a:rPr>
              <a:t>),	19:30 </a:t>
            </a:r>
            <a:r>
              <a:rPr lang="en-US" altLang="zh-CN" dirty="0">
                <a:solidFill>
                  <a:srgbClr val="FF0000"/>
                </a:solidFill>
                <a:cs typeface="Times New Roman" panose="02020603050405020304" pitchFamily="18" charset="0"/>
              </a:rPr>
              <a:t>- 21:30 ET </a:t>
            </a:r>
            <a:r>
              <a:rPr lang="en-US" altLang="zh-CN" dirty="0" smtClean="0">
                <a:solidFill>
                  <a:srgbClr val="FF0000"/>
                </a:solidFill>
                <a:cs typeface="Times New Roman" panose="02020603050405020304" pitchFamily="18" charset="0"/>
              </a:rPr>
              <a:t>????</a:t>
            </a:r>
            <a:endParaRPr lang="en-US" altLang="zh-CN"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July    </a:t>
            </a:r>
            <a:r>
              <a:rPr lang="en-US" altLang="zh-CN" dirty="0">
                <a:solidFill>
                  <a:srgbClr val="00B050"/>
                </a:solidFill>
                <a:cs typeface="Times New Roman" panose="02020603050405020304" pitchFamily="18" charset="0"/>
              </a:rPr>
              <a:t>14    (Thursday AM 1</a:t>
            </a:r>
            <a:r>
              <a:rPr lang="en-US" altLang="zh-CN" dirty="0" smtClean="0">
                <a:solidFill>
                  <a:srgbClr val="00B050"/>
                </a:solidFill>
                <a:cs typeface="Times New Roman" panose="02020603050405020304" pitchFamily="18" charset="0"/>
              </a:rPr>
              <a:t>),	  8:00 </a:t>
            </a:r>
            <a:r>
              <a:rPr lang="en-US" altLang="zh-CN" dirty="0">
                <a:solidFill>
                  <a:srgbClr val="00B050"/>
                </a:solidFill>
                <a:cs typeface="Times New Roman" panose="02020603050405020304" pitchFamily="18" charset="0"/>
              </a:rPr>
              <a:t>- 10:00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FF0000"/>
                </a:solidFill>
                <a:cs typeface="Times New Roman" panose="02020603050405020304" pitchFamily="18" charset="0"/>
              </a:rPr>
              <a:t>July    14    (Thursday Evening slot</a:t>
            </a:r>
            <a:r>
              <a:rPr lang="en-US" altLang="zh-CN" dirty="0" smtClean="0">
                <a:solidFill>
                  <a:srgbClr val="FF0000"/>
                </a:solidFill>
                <a:cs typeface="Times New Roman" panose="02020603050405020304" pitchFamily="18" charset="0"/>
              </a:rPr>
              <a:t>),	19:30 </a:t>
            </a:r>
            <a:r>
              <a:rPr lang="en-US" altLang="zh-CN" dirty="0">
                <a:solidFill>
                  <a:srgbClr val="FF0000"/>
                </a:solidFill>
                <a:cs typeface="Times New Roman" panose="02020603050405020304" pitchFamily="18" charset="0"/>
              </a:rPr>
              <a:t>- 21:30 ET ????</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trike="sngStrike" dirty="0" smtClean="0">
                <a:solidFill>
                  <a:srgbClr val="00B050"/>
                </a:solidFill>
                <a:cs typeface="Times New Roman" panose="02020603050405020304" pitchFamily="18" charset="0"/>
              </a:rPr>
              <a:t>July	12	(Tuesday),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trike="sngStrike" dirty="0" smtClean="0">
                <a:solidFill>
                  <a:srgbClr val="00B050"/>
                </a:solidFill>
                <a:cs typeface="Times New Roman" panose="02020603050405020304" pitchFamily="18" charset="0"/>
              </a:rPr>
              <a:t>July	13	(Wednesday),	10am </a:t>
            </a:r>
            <a:r>
              <a:rPr lang="en-US" altLang="zh-CN" strike="sngStrike" dirty="0">
                <a:solidFill>
                  <a:srgbClr val="00B050"/>
                </a:solidFill>
                <a:cs typeface="Times New Roman" panose="02020603050405020304" pitchFamily="18" charset="0"/>
              </a:rPr>
              <a:t>- 12:00pm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trike="sngStrike" dirty="0" smtClean="0">
                <a:solidFill>
                  <a:srgbClr val="00B050"/>
                </a:solidFill>
                <a:cs typeface="Times New Roman" panose="02020603050405020304" pitchFamily="18" charset="0"/>
              </a:rPr>
              <a:t>July	14	(Thursday),	10am </a:t>
            </a:r>
            <a:r>
              <a:rPr lang="en-US" altLang="zh-CN" strike="sngStrike" dirty="0">
                <a:solidFill>
                  <a:srgbClr val="00B050"/>
                </a:solidFill>
                <a:cs typeface="Times New Roman" panose="02020603050405020304" pitchFamily="18" charset="0"/>
              </a:rPr>
              <a:t>- 12:00pm ET</a:t>
            </a:r>
          </a:p>
          <a:p>
            <a:pPr marL="400050" lvl="2" indent="0" algn="just">
              <a:spcBef>
                <a:spcPct val="0"/>
              </a:spcBef>
              <a:spcAft>
                <a:spcPts val="0"/>
              </a:spcAft>
              <a:buClr>
                <a:srgbClr val="000000"/>
              </a:buClr>
              <a:buNone/>
              <a:defRPr/>
            </a:pPr>
            <a:endParaRPr lang="en-US" altLang="zh-CN" sz="1050" strike="sngStrike"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u="sng" strike="sngStrike" dirty="0">
                <a:solidFill>
                  <a:srgbClr val="00B0F0"/>
                </a:solidFill>
                <a:cs typeface="Times New Roman" panose="02020603050405020304" pitchFamily="18" charset="0"/>
              </a:rPr>
              <a:t>July	</a:t>
            </a:r>
            <a:r>
              <a:rPr lang="en-US" altLang="zh-CN" u="sng" strike="sngStrike" dirty="0" smtClean="0">
                <a:solidFill>
                  <a:srgbClr val="00B0F0"/>
                </a:solidFill>
                <a:cs typeface="Times New Roman" panose="02020603050405020304" pitchFamily="18" charset="0"/>
              </a:rPr>
              <a:t>13	(</a:t>
            </a:r>
            <a:r>
              <a:rPr lang="en-US" altLang="zh-CN" u="sng" strike="sngStrike" dirty="0">
                <a:solidFill>
                  <a:srgbClr val="00B0F0"/>
                </a:solidFill>
                <a:cs typeface="Times New Roman" panose="02020603050405020304" pitchFamily="18" charset="0"/>
              </a:rPr>
              <a:t>Wednesday</a:t>
            </a:r>
            <a:r>
              <a:rPr lang="en-US" altLang="zh-CN" u="sng" strike="sngStrike" dirty="0" smtClean="0">
                <a:solidFill>
                  <a:srgbClr val="00B0F0"/>
                </a:solidFill>
                <a:cs typeface="Times New Roman" panose="02020603050405020304" pitchFamily="18" charset="0"/>
              </a:rPr>
              <a:t>),	23</a:t>
            </a:r>
            <a:r>
              <a:rPr lang="zh-CN" altLang="en-US" u="sng" strike="sngStrike" dirty="0">
                <a:solidFill>
                  <a:srgbClr val="00B0F0"/>
                </a:solidFill>
                <a:cs typeface="Times New Roman" panose="02020603050405020304" pitchFamily="18" charset="0"/>
              </a:rPr>
              <a:t>：</a:t>
            </a:r>
            <a:r>
              <a:rPr lang="en-US" altLang="zh-CN" u="sng" strike="sngStrike" dirty="0">
                <a:solidFill>
                  <a:srgbClr val="00B0F0"/>
                </a:solidFill>
                <a:cs typeface="Times New Roman" panose="02020603050405020304" pitchFamily="18" charset="0"/>
              </a:rPr>
              <a:t>00 - 01:00am </a:t>
            </a:r>
            <a:r>
              <a:rPr lang="en-US" altLang="zh-CN" u="sng" strike="sngStrike" dirty="0" smtClean="0">
                <a:solidFill>
                  <a:srgbClr val="00B0F0"/>
                </a:solidFill>
                <a:cs typeface="Times New Roman" panose="02020603050405020304" pitchFamily="18" charset="0"/>
              </a:rPr>
              <a:t>ET</a:t>
            </a:r>
            <a:endParaRPr lang="en-US" altLang="zh-CN" u="sng" strike="sngStrike"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trike="sngStrike" dirty="0">
                <a:solidFill>
                  <a:srgbClr val="00B050"/>
                </a:solidFill>
                <a:cs typeface="Times New Roman" panose="02020603050405020304" pitchFamily="18" charset="0"/>
              </a:rPr>
              <a:t>July 	</a:t>
            </a:r>
            <a:r>
              <a:rPr lang="en-US" altLang="zh-CN" strike="sngStrike" dirty="0" smtClean="0">
                <a:solidFill>
                  <a:srgbClr val="00B050"/>
                </a:solidFill>
                <a:cs typeface="Times New Roman" panose="02020603050405020304" pitchFamily="18" charset="0"/>
              </a:rPr>
              <a:t>15	(</a:t>
            </a:r>
            <a:r>
              <a:rPr lang="en-US" altLang="zh-CN" strike="sngStrike" dirty="0">
                <a:solidFill>
                  <a:srgbClr val="00B050"/>
                </a:solidFill>
                <a:cs typeface="Times New Roman" panose="02020603050405020304" pitchFamily="18" charset="0"/>
              </a:rPr>
              <a:t>Friday</a:t>
            </a:r>
            <a:r>
              <a:rPr lang="en-US" altLang="zh-CN" strike="sngStrike" dirty="0" smtClean="0">
                <a:solidFill>
                  <a:srgbClr val="00B050"/>
                </a:solidFill>
                <a:cs typeface="Times New Roman" panose="02020603050405020304" pitchFamily="18" charset="0"/>
              </a:rPr>
              <a:t>),	10am </a:t>
            </a:r>
            <a:r>
              <a:rPr lang="en-US" altLang="zh-CN" strike="sngStrike" dirty="0">
                <a:solidFill>
                  <a:srgbClr val="00B050"/>
                </a:solidFill>
                <a:cs typeface="Times New Roman" panose="02020603050405020304" pitchFamily="18" charset="0"/>
              </a:rPr>
              <a:t>- 12:00pm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trike="sngStrike" dirty="0">
                <a:solidFill>
                  <a:srgbClr val="00B050"/>
                </a:solidFill>
                <a:cs typeface="Times New Roman" panose="02020603050405020304" pitchFamily="18" charset="0"/>
              </a:rPr>
              <a:t>July 	</a:t>
            </a:r>
            <a:r>
              <a:rPr lang="en-US" altLang="zh-CN" strike="sngStrike" dirty="0" smtClean="0">
                <a:solidFill>
                  <a:srgbClr val="00B050"/>
                </a:solidFill>
                <a:cs typeface="Times New Roman" panose="02020603050405020304" pitchFamily="18" charset="0"/>
              </a:rPr>
              <a:t>18	(</a:t>
            </a:r>
            <a:r>
              <a:rPr lang="en-US" altLang="zh-CN" strike="sngStrike" dirty="0">
                <a:solidFill>
                  <a:srgbClr val="00B050"/>
                </a:solidFill>
                <a:cs typeface="Times New Roman" panose="02020603050405020304" pitchFamily="18" charset="0"/>
              </a:rPr>
              <a:t>Monday),	</a:t>
            </a:r>
            <a:r>
              <a:rPr lang="en-US" altLang="zh-CN" strike="sngStrike" dirty="0" smtClean="0">
                <a:solidFill>
                  <a:srgbClr val="00B050"/>
                </a:solidFill>
                <a:cs typeface="Times New Roman" panose="02020603050405020304" pitchFamily="18" charset="0"/>
              </a:rPr>
              <a:t>10am </a:t>
            </a:r>
            <a:r>
              <a:rPr lang="en-US" altLang="zh-CN" strike="sngStrike" dirty="0">
                <a:solidFill>
                  <a:srgbClr val="00B050"/>
                </a:solidFill>
                <a:cs typeface="Times New Roman" panose="02020603050405020304" pitchFamily="18" charset="0"/>
              </a:rPr>
              <a:t>- 12:00pm ET</a:t>
            </a:r>
          </a:p>
          <a:p>
            <a:pPr marL="0" lvl="1" indent="0" algn="just">
              <a:spcBef>
                <a:spcPct val="0"/>
              </a:spcBef>
              <a:spcAft>
                <a:spcPts val="300"/>
              </a:spcAft>
              <a:buClr>
                <a:srgbClr val="000000"/>
              </a:buClr>
              <a:buNone/>
              <a:defRPr/>
            </a:pPr>
            <a:r>
              <a:rPr lang="en-US" altLang="zh-CN" sz="1200" dirty="0" smtClean="0">
                <a:cs typeface="Times New Roman" panose="02020603050405020304" pitchFamily="18" charset="0"/>
              </a:rPr>
              <a:t>** </a:t>
            </a:r>
            <a:r>
              <a:rPr lang="en-US" altLang="zh-CN" sz="1200" dirty="0">
                <a:cs typeface="Times New Roman" panose="02020603050405020304" pitchFamily="18" charset="0"/>
              </a:rPr>
              <a:t>Note: </a:t>
            </a:r>
          </a:p>
          <a:p>
            <a:pPr marL="0" lvl="1" indent="0" algn="just">
              <a:spcBef>
                <a:spcPct val="0"/>
              </a:spcBef>
              <a:spcAft>
                <a:spcPts val="300"/>
              </a:spcAft>
              <a:buClr>
                <a:srgbClr val="000000"/>
              </a:buClr>
              <a:buNone/>
              <a:defRPr/>
            </a:pPr>
            <a:r>
              <a:rPr lang="en-US" altLang="zh-CN" sz="1050" dirty="0" smtClean="0">
                <a:cs typeface="Times New Roman" panose="02020603050405020304" pitchFamily="18" charset="0"/>
              </a:rPr>
              <a:t>1. </a:t>
            </a:r>
            <a:r>
              <a:rPr lang="en-US" altLang="zh-CN" sz="1050" dirty="0">
                <a:cs typeface="MS PGothic" charset="0"/>
              </a:rPr>
              <a:t>Thursday </a:t>
            </a:r>
            <a:r>
              <a:rPr lang="en-US" altLang="zh-CN" sz="1050" dirty="0">
                <a:solidFill>
                  <a:srgbClr val="00B0F0"/>
                </a:solidFill>
                <a:cs typeface="Times New Roman" panose="02020603050405020304" pitchFamily="18" charset="0"/>
              </a:rPr>
              <a:t>23:00 - 01:00am ET </a:t>
            </a:r>
            <a:r>
              <a:rPr lang="en-US" altLang="zh-CN" sz="1050" dirty="0">
                <a:cs typeface="MS PGothic" charset="0"/>
              </a:rPr>
              <a:t>(Thursday 20</a:t>
            </a:r>
            <a:r>
              <a:rPr lang="zh-CN" altLang="en-US" sz="1050" dirty="0">
                <a:cs typeface="MS PGothic" charset="0"/>
              </a:rPr>
              <a:t>：</a:t>
            </a:r>
            <a:r>
              <a:rPr lang="en-US" altLang="zh-CN" sz="1050" dirty="0">
                <a:cs typeface="MS PGothic" charset="0"/>
              </a:rPr>
              <a:t>00  – 22:00 PT, Friday 11am-13:00 in China, Friday 6am-8am in Israel, Friday 5am – 7am in Central Europe), and </a:t>
            </a:r>
            <a:r>
              <a:rPr lang="en-US" altLang="zh-CN" sz="1050" dirty="0">
                <a:solidFill>
                  <a:srgbClr val="0000FF"/>
                </a:solidFill>
                <a:cs typeface="MS PGothic" charset="0"/>
              </a:rPr>
              <a:t>Sang Kim </a:t>
            </a:r>
            <a:r>
              <a:rPr lang="en-US" altLang="zh-CN" sz="1050" dirty="0">
                <a:cs typeface="MS PGothic" charset="0"/>
              </a:rPr>
              <a:t>will help to take the minutes for these slots.</a:t>
            </a:r>
            <a:endParaRPr lang="zh-CN" altLang="en-US" sz="1050" dirty="0"/>
          </a:p>
        </p:txBody>
      </p:sp>
    </p:spTree>
    <p:extLst>
      <p:ext uri="{BB962C8B-B14F-4D97-AF65-F5344CB8AC3E}">
        <p14:creationId xmlns:p14="http://schemas.microsoft.com/office/powerpoint/2010/main" val="85042879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xx</a:t>
            </a:r>
          </a:p>
        </p:txBody>
      </p:sp>
    </p:spTree>
    <p:extLst>
      <p:ext uri="{BB962C8B-B14F-4D97-AF65-F5344CB8AC3E}">
        <p14:creationId xmlns:p14="http://schemas.microsoft.com/office/powerpoint/2010/main" val="155509525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smtClean="0"/>
              <a:t>    This </a:t>
            </a:r>
            <a:r>
              <a:rPr lang="en-US" altLang="en-US" dirty="0"/>
              <a:t>presentation contains the IEEE 802.11 Task Group bf agenda items for the teleconference calls on </a:t>
            </a:r>
          </a:p>
          <a:p>
            <a:pPr marL="285750" indent="-285750" algn="just"/>
            <a:r>
              <a:rPr lang="en-US" altLang="en-US" sz="1800" dirty="0" smtClean="0">
                <a:solidFill>
                  <a:srgbClr val="0000FF"/>
                </a:solidFill>
              </a:rPr>
              <a:t>May</a:t>
            </a:r>
            <a:r>
              <a:rPr lang="en-US" altLang="en-US" sz="1800" dirty="0">
                <a:solidFill>
                  <a:srgbClr val="0000FF"/>
                </a:solidFill>
              </a:rPr>
              <a:t>	      24,      31,		10:00 - 12:00 ET</a:t>
            </a:r>
          </a:p>
          <a:p>
            <a:pPr marL="285750" indent="-285750" algn="just"/>
            <a:r>
              <a:rPr lang="en-US" altLang="en-US" sz="1800" dirty="0" smtClean="0">
                <a:solidFill>
                  <a:srgbClr val="0000FF"/>
                </a:solidFill>
              </a:rPr>
              <a:t>May</a:t>
            </a:r>
            <a:r>
              <a:rPr lang="en-US" altLang="en-US" sz="1800" dirty="0">
                <a:solidFill>
                  <a:srgbClr val="0000FF"/>
                </a:solidFill>
              </a:rPr>
              <a:t>	19, 	26 		23:00 - 01:00 ET</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132238</TotalTime>
  <Words>1882</Words>
  <Application>Microsoft Office PowerPoint</Application>
  <PresentationFormat>宽屏</PresentationFormat>
  <Paragraphs>405</Paragraphs>
  <Slides>24</Slides>
  <Notes>24</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24</vt:i4>
      </vt:variant>
    </vt:vector>
  </HeadingPairs>
  <TitlesOfParts>
    <vt:vector size="33" baseType="lpstr">
      <vt:lpstr>Monotype Sorts</vt:lpstr>
      <vt:lpstr>MS Gothic</vt:lpstr>
      <vt:lpstr>MS PGothic</vt:lpstr>
      <vt:lpstr>Arial</vt:lpstr>
      <vt:lpstr>Calibri</vt:lpstr>
      <vt:lpstr>Helvetica</vt:lpstr>
      <vt:lpstr>Times New Roman</vt:lpstr>
      <vt:lpstr>Wingdings</vt:lpstr>
      <vt:lpstr>802-11-Submission</vt:lpstr>
      <vt:lpstr>Task Group bf Meeting agenda, May teleconference 2022</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5050</cp:revision>
  <cp:lastPrinted>2014-11-04T15:04:57Z</cp:lastPrinted>
  <dcterms:created xsi:type="dcterms:W3CDTF">2007-04-17T18:10:23Z</dcterms:created>
  <dcterms:modified xsi:type="dcterms:W3CDTF">2022-05-30T08:19:38Z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(3)mkh2QGwJeLZZB9p1N0TkbEWmNaxx3H1l49i6tpwwI0/gNqBd4ZhdmpUepCLdjH3nQXZf05kR
ZEK8/5YenucN5MBAh5g6IfAQdocHNEF7LLe5r+QOOGMs9QkV/GoHti+7tRxDHNwN1yl201sL
EjEQ1YuUOPz5vtuuONKLi30+X0uiUeRhNlNXz4Ucf68oYTPNKWZGH80T8jPOS1y8kHgkXi/x
jZ9pJcTb4emWbulqWP</vt:lpwstr>
  </property>
  <property fmtid="{D5CDD505-2E9C-101B-9397-08002B2CF9AE}" pid="27" name="_2015_ms_pID_7253431">
    <vt:lpwstr>64OPs7ywmlGtzzh5yd7UeOlRb5arBDida+Z3eN627oeuU0W7mXbhuC
3pWjmeBaRXDjHdY52V4Ffs0/73qPu/Ko2RxpIHeIkf+HDU0QCqE7nml9SDnYTb8aZ4YgbTx4
tpT5VpQVBrLHDk384Xbtj2GVwp5UKRzG7HlTSprg7VdY7YbUtcz+sWd7xTKdXFaR82HWbHeK
PHZvjWrnAHZm6j08YnUurYBgkG5g5S8RW/Uj</vt:lpwstr>
  </property>
  <property fmtid="{D5CDD505-2E9C-101B-9397-08002B2CF9AE}" pid="28" name="_2015_ms_pID_7253432">
    <vt:lpwstr>7m06kdRDEN/+m8MCAhCxjC4=</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