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278" r:id="rId3"/>
    <p:sldId id="326" r:id="rId4"/>
    <p:sldId id="339" r:id="rId5"/>
    <p:sldId id="373" r:id="rId6"/>
    <p:sldId id="371" r:id="rId7"/>
    <p:sldId id="372" r:id="rId8"/>
    <p:sldId id="353" r:id="rId9"/>
    <p:sldId id="364" r:id="rId10"/>
    <p:sldId id="376" r:id="rId11"/>
    <p:sldId id="374" r:id="rId12"/>
    <p:sldId id="378" r:id="rId13"/>
    <p:sldId id="343" r:id="rId14"/>
    <p:sldId id="348" r:id="rId15"/>
    <p:sldId id="357" r:id="rId16"/>
    <p:sldId id="377" r:id="rId17"/>
    <p:sldId id="368" r:id="rId18"/>
    <p:sldId id="375" r:id="rId19"/>
    <p:sldId id="366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7" autoAdjust="0"/>
    <p:restoredTop sz="96791" autoAdjust="0"/>
  </p:normalViewPr>
  <p:slideViewPr>
    <p:cSldViewPr>
      <p:cViewPr varScale="1">
        <p:scale>
          <a:sx n="100" d="100"/>
          <a:sy n="100" d="100"/>
        </p:scale>
        <p:origin x="426" y="9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752" y="28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802.11-21/1548r0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534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May 2022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 dirty="0"/>
              <a:t>Report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802.11-21/1548r0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534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May 2022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2022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646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1187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2022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3233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2022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3180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962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113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047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802.11-21/1548r0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May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002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8460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570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15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2022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76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2022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41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19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555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2022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125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2022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971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88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2022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5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/>
              <a:t>May 2022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931654" y="332601"/>
            <a:ext cx="351384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802.11-22/0794r00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oll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group/iotdir/about/" TargetMode="External"/><Relationship Id="rId4" Type="http://schemas.openxmlformats.org/officeDocument/2006/relationships/hyperlink" Target="http://datatracker.ietf.org/wg/core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madinas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zuniga-madinas-mac-address-randomization/" TargetMode="External"/><Relationship Id="rId4" Type="http://schemas.openxmlformats.org/officeDocument/2006/relationships/hyperlink" Target="https://datatracker.ietf.org/doc/draft-henry-madinas-framework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emu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emu-tls-eap-types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opsawg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etf.org/topics/netmgmt/" TargetMode="External"/><Relationship Id="rId5" Type="http://schemas.openxmlformats.org/officeDocument/2006/relationships/hyperlink" Target="https://tools.ietf.org/html/rfc6632" TargetMode="External"/><Relationship Id="rId4" Type="http://schemas.openxmlformats.org/officeDocument/2006/relationships/hyperlink" Target="https://datatracker.ietf.org/doc/draft-ietf-opsawg-l2nm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tls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tls-external-psk-importer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detnet/charter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detnet-bounded-latency/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doc/draft-ietf-raw-technologies/" TargetMode="External"/><Relationship Id="rId3" Type="http://schemas.openxmlformats.org/officeDocument/2006/relationships/hyperlink" Target="https://datatracker.ietf.org/wg/raw/charter/" TargetMode="External"/><Relationship Id="rId7" Type="http://schemas.openxmlformats.org/officeDocument/2006/relationships/hyperlink" Target="https://datatracker.ietf.org/doc/draft-ietf-raw-oam-support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raw-architecture/" TargetMode="External"/><Relationship Id="rId5" Type="http://schemas.openxmlformats.org/officeDocument/2006/relationships/hyperlink" Target="https://www.ietf.org/mailman/listinfo/raw" TargetMode="External"/><Relationship Id="rId4" Type="http://schemas.openxmlformats.org/officeDocument/2006/relationships/hyperlink" Target="mailto:raw@ietf.org" TargetMode="External"/><Relationship Id="rId9" Type="http://schemas.openxmlformats.org/officeDocument/2006/relationships/hyperlink" Target="https://datatracker.ietf.org/doc/draft-ietf-raw-use-cases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ipwave/about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ipwave-vehicular-networking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anima/about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anima-constrained-voucher/" TargetMode="External"/><Relationship Id="rId4" Type="http://schemas.openxmlformats.org/officeDocument/2006/relationships/hyperlink" Target="https://datatracker.ietf.org/doc/draft-ietf-anima-brski-async-enroll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rfc7241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eee-sa.centraldesktop.com/802liaisondb/FrontPag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etf.org/edu/tutorials.html" TargetMode="External"/><Relationship Id="rId4" Type="http://schemas.openxmlformats.org/officeDocument/2006/relationships/hyperlink" Target="https://www.ietf.org/edu/process-oriented-tutorials.html#newcomer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b.org/activities/joint-activities/iab-ieee-coordina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wg/ipwave/charter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bofs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wg/grow/about/" TargetMode="External"/><Relationship Id="rId3" Type="http://schemas.openxmlformats.org/officeDocument/2006/relationships/hyperlink" Target="https://datatracker.ietf.org/group/chartering/" TargetMode="External"/><Relationship Id="rId7" Type="http://schemas.openxmlformats.org/officeDocument/2006/relationships/hyperlink" Target="https://datatracker.ietf.org/doc/charter-ietf-detnet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detnet/about/" TargetMode="External"/><Relationship Id="rId11" Type="http://schemas.openxmlformats.org/officeDocument/2006/relationships/hyperlink" Target="https://datatracker.ietf.org/doc/charter-ietf-rats/" TargetMode="External"/><Relationship Id="rId5" Type="http://schemas.openxmlformats.org/officeDocument/2006/relationships/hyperlink" Target="https://datatracker.ietf.org/doc/charter-ietf-ccamp/" TargetMode="External"/><Relationship Id="rId10" Type="http://schemas.openxmlformats.org/officeDocument/2006/relationships/hyperlink" Target="https://datatracker.ietf.org/wg/rats/about/" TargetMode="External"/><Relationship Id="rId4" Type="http://schemas.openxmlformats.org/officeDocument/2006/relationships/hyperlink" Target="https://datatracker.ietf.org/wg/ccamp/about/" TargetMode="External"/><Relationship Id="rId9" Type="http://schemas.openxmlformats.org/officeDocument/2006/relationships/hyperlink" Target="https://datatracker.ietf.org/doc/charter-ietf-grow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blog/yang-catalog-latest-developments-ietf-100-hackathon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1.ieee802.org/yangsters/" TargetMode="External"/><Relationship Id="rId4" Type="http://schemas.openxmlformats.org/officeDocument/2006/relationships/hyperlink" Target="https://yangcatalog.org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6lo/charter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6lo-use-cases/" TargetMode="External"/><Relationship Id="rId4" Type="http://schemas.openxmlformats.org/officeDocument/2006/relationships/hyperlink" Target="https://datatracker.ietf.org/doc/draft-ietf-6lo-multicast-registratio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2022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AKAYLA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2022-05-17</a:t>
            </a:r>
          </a:p>
        </p:txBody>
      </p:sp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8870458"/>
              </p:ext>
            </p:extLst>
          </p:nvPr>
        </p:nvGraphicFramePr>
        <p:xfrm>
          <a:off x="842963" y="2435225"/>
          <a:ext cx="7202487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6" name="Document" r:id="rId4" imgW="8267030" imgH="1266528" progId="Word.Document.8">
                  <p:embed/>
                </p:oleObj>
              </mc:Choice>
              <mc:Fallback>
                <p:oleObj name="Document" r:id="rId4" imgW="8267030" imgH="1266528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2963" y="2435225"/>
                        <a:ext cx="7202487" cy="1098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IoT-related work (cont.)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ROLL: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3"/>
              </a:rPr>
              <a:t>http://datatracker.ietf.org/wg/roll/</a:t>
            </a:r>
            <a:r>
              <a:rPr lang="en-GB" sz="1800" dirty="0"/>
              <a:t> </a:t>
            </a:r>
          </a:p>
          <a:p>
            <a:pPr lvl="1"/>
            <a:r>
              <a:rPr lang="en-US" sz="1400" dirty="0"/>
              <a:t>Focus: Routing over Low Power and </a:t>
            </a:r>
            <a:r>
              <a:rPr lang="en-US" sz="1400" dirty="0" err="1"/>
              <a:t>Lossy</a:t>
            </a:r>
            <a:r>
              <a:rPr lang="en-US" sz="1400" dirty="0"/>
              <a:t> Networks</a:t>
            </a:r>
          </a:p>
          <a:p>
            <a:endParaRPr lang="en-GB" sz="18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CORE: (</a:t>
            </a:r>
            <a:r>
              <a:rPr lang="en-US" sz="1800" dirty="0"/>
              <a:t>Constrained </a:t>
            </a:r>
            <a:r>
              <a:rPr lang="en-US" sz="1800" dirty="0" err="1"/>
              <a:t>RESTful</a:t>
            </a:r>
            <a:r>
              <a:rPr lang="en-US" sz="1800" dirty="0"/>
              <a:t> Environments)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4"/>
              </a:rPr>
              <a:t>http://datatracker.ietf.org/wg/core/</a:t>
            </a:r>
            <a:r>
              <a:rPr lang="en-GB" sz="1800" b="0" dirty="0"/>
              <a:t> </a:t>
            </a:r>
            <a:endParaRPr lang="en-GB" sz="1800" dirty="0"/>
          </a:p>
          <a:p>
            <a:pPr lvl="1"/>
            <a:r>
              <a:rPr lang="en-US" sz="1400" dirty="0"/>
              <a:t>Focus: framework for resource-oriented applications intended to run on constrained IP networks. </a:t>
            </a:r>
          </a:p>
          <a:p>
            <a:pPr lvl="1"/>
            <a:endParaRPr lang="en-US" sz="1400" dirty="0"/>
          </a:p>
          <a:p>
            <a:r>
              <a:rPr lang="en-US" sz="1800" dirty="0"/>
              <a:t>IoT Directorate:</a:t>
            </a:r>
          </a:p>
          <a:p>
            <a:pPr lvl="1"/>
            <a:r>
              <a:rPr lang="en-US" sz="1400" dirty="0"/>
              <a:t>Reviews IETF drafts that are IoT related</a:t>
            </a:r>
          </a:p>
          <a:p>
            <a:pPr lvl="1"/>
            <a:r>
              <a:rPr lang="en-US" sz="1400" dirty="0"/>
              <a:t>See: </a:t>
            </a:r>
            <a:r>
              <a:rPr lang="en-US" sz="1400" dirty="0">
                <a:hlinkClick r:id="rId5"/>
              </a:rPr>
              <a:t>https://datatracker.ietf.org/group/iotdir/about/</a:t>
            </a: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u="sng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768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MADINAS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http://datatracker.ietf.org/wg/madinas/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r>
              <a:rPr lang="en-US" sz="1800" dirty="0"/>
              <a:t>MAC Address Device Identification for Network and Application Services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This is the IETF’s equivalent of IEEE 802.11bh – how to deal with the implications of the deployment of random and changing MAC addresses. </a:t>
            </a:r>
            <a:endParaRPr lang="en-US" sz="1800" dirty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Updated: Randomized and Changing MAC Address Use Cases, see </a:t>
            </a:r>
            <a:r>
              <a:rPr lang="en-US" sz="1400" dirty="0">
                <a:hlinkClick r:id="rId4"/>
              </a:rPr>
              <a:t>https://datatracker.ietf.org/doc/draft-henry-madinas-framework/</a:t>
            </a:r>
            <a:r>
              <a:rPr lang="en-US" sz="1400" dirty="0"/>
              <a:t> (February 2022)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Updated: MAC address randomization, see </a:t>
            </a:r>
            <a:r>
              <a:rPr lang="en-US" sz="1400" dirty="0">
                <a:hlinkClick r:id="rId5"/>
              </a:rPr>
              <a:t>https://datatracker.ietf.org/doc/draft-zuniga-madinas-mac-address-randomization/</a:t>
            </a:r>
            <a:r>
              <a:rPr lang="en-US" sz="1400" dirty="0"/>
              <a:t> (March 2022)</a:t>
            </a:r>
          </a:p>
          <a:p>
            <a:pPr lvl="1">
              <a:lnSpc>
                <a:spcPct val="80000"/>
              </a:lnSpc>
            </a:pPr>
            <a:endParaRPr lang="en-US" sz="1400" dirty="0"/>
          </a:p>
        </p:txBody>
      </p:sp>
      <p:sp>
        <p:nvSpPr>
          <p:cNvPr id="1945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2022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790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EMU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http://datatracker.ietf.org/wg/emu/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EAP Method Updates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This working group has been chartered to provide updates to some commonly used Extensible Authentication Protocol methods including of EAP-TLS, EAP-AKA, EAP-AKA’ (for 5G), EAP-SIM, etc.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The group should document any recently gained new knowledge on vulnerabilities or the possible implications of pervasive surveillance or other new concerns. 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1800" dirty="0"/>
              <a:t>Updates</a:t>
            </a:r>
            <a:endParaRPr lang="en-US" sz="1600" dirty="0"/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Updated: TLS-based EAP types and TLS 1.3, see </a:t>
            </a:r>
            <a:r>
              <a:rPr lang="en-US" sz="1400" dirty="0">
                <a:hlinkClick r:id="rId4"/>
              </a:rPr>
              <a:t>https://datatracker.ietf.org/doc/draft-ietf-emu-tls-eap-types/</a:t>
            </a:r>
            <a:r>
              <a:rPr lang="en-US" sz="1400" dirty="0"/>
              <a:t> (March 2022)</a:t>
            </a:r>
          </a:p>
        </p:txBody>
      </p:sp>
      <p:sp>
        <p:nvSpPr>
          <p:cNvPr id="19458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2022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0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>
                <a:hlinkClick r:id="rId3"/>
              </a:rPr>
              <a:t>http://datatracker.ietf.org/wg/opsawg/</a:t>
            </a:r>
            <a:endParaRPr lang="en-US" sz="20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IESG Evaluation: A Layer 2 VPN Network YANG Model, see </a:t>
            </a:r>
            <a:r>
              <a:rPr lang="en-US" sz="1400" dirty="0">
                <a:hlinkClick r:id="rId4"/>
              </a:rPr>
              <a:t>https://datatracker.ietf.org/doc/draft-ietf-opsawg-l2nm/</a:t>
            </a:r>
            <a:r>
              <a:rPr lang="en-US" sz="1400" dirty="0"/>
              <a:t> (May 2022)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Background</a:t>
            </a:r>
            <a:endParaRPr lang="en-US" sz="1600" dirty="0"/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Of interest: RFC 6632, An Overview of the IETF Network Management Protocols, see </a:t>
            </a:r>
            <a:r>
              <a:rPr lang="en-US" sz="1400" dirty="0">
                <a:hlinkClick r:id="rId5"/>
              </a:rPr>
              <a:t>https://tools.ietf.org/html/rfc6632</a:t>
            </a:r>
            <a:r>
              <a:rPr lang="en-US" sz="1400" dirty="0"/>
              <a:t> 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Automated network management, including YANG data models, see </a:t>
            </a:r>
            <a:r>
              <a:rPr lang="en-US" sz="1400" dirty="0">
                <a:hlinkClick r:id="rId6"/>
              </a:rPr>
              <a:t>https://www.ietf.org/topics/netmgmt/</a:t>
            </a:r>
            <a:r>
              <a:rPr lang="en-US" sz="1400" dirty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/>
              <a:t>Transport Layer Security Working Group website: </a:t>
            </a:r>
            <a:r>
              <a:rPr lang="en-US" sz="2000" dirty="0">
                <a:hlinkClick r:id="rId3"/>
              </a:rPr>
              <a:t>http://datatracker.ietf.org/wg/tls/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Published: RFC 9147 on Datagram Transport Layer Security (DTLS) Protocol Version 1.3 (April 2022)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In RFC Editor’s Queue: Importing External PSKs for TLS, see </a:t>
            </a:r>
            <a:r>
              <a:rPr lang="en-US" sz="1400" dirty="0">
                <a:hlinkClick r:id="rId4"/>
              </a:rPr>
              <a:t>https://datatracker.ietf.org/doc/draft-ietf-tls-external-psk-importer/</a:t>
            </a:r>
            <a:r>
              <a:rPr lang="en-US" sz="1400" dirty="0"/>
              <a:t> (April 2022)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Deterministic Networking (DETNET)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610600" cy="50292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DETNET: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https://datatracker.ietf.org/wg/detnet/charter/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The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Working Group focuses on deterministic data paths that operate over Layer 2 bridged and Layer 3 routed segments, where such paths can provide bounds on latency, loss, and packet delay variation (jitter), and high reliability. </a:t>
            </a:r>
          </a:p>
          <a:p>
            <a:pPr lvl="1"/>
            <a:r>
              <a:rPr lang="en-US" sz="1400" dirty="0"/>
              <a:t>The IEEE 802.11be activities seem like they may fit in with </a:t>
            </a:r>
            <a:r>
              <a:rPr lang="en-US" sz="1400" dirty="0" err="1"/>
              <a:t>DetNet</a:t>
            </a:r>
            <a:r>
              <a:rPr lang="en-US" sz="1400" dirty="0"/>
              <a:t> and there was a joint IEEE-IETF </a:t>
            </a:r>
            <a:r>
              <a:rPr lang="en-US" sz="1400" dirty="0" err="1"/>
              <a:t>DetNet</a:t>
            </a:r>
            <a:r>
              <a:rPr lang="en-US" sz="1400" dirty="0"/>
              <a:t> discussion in Bangkok (November 2018).</a:t>
            </a:r>
          </a:p>
          <a:p>
            <a:pPr lvl="1"/>
            <a:r>
              <a:rPr lang="en-US" sz="1400" dirty="0"/>
              <a:t>Addresses Layer 3 aspects in support of applications requiring deterministic networking. </a:t>
            </a:r>
          </a:p>
          <a:p>
            <a:pPr lvl="1"/>
            <a:r>
              <a:rPr lang="en-US" sz="1400" dirty="0"/>
              <a:t>The Working Group collaborates with IEEE 802.1 Time Sensitive Networking (TSN), which is responsible for Layer 2 operations, to define a common architecture for both Layer 2 and Layer 3. </a:t>
            </a:r>
          </a:p>
          <a:p>
            <a:pPr lvl="1"/>
            <a:r>
              <a:rPr lang="en-US" sz="1400" dirty="0"/>
              <a:t>Example applications for deterministic networks include professional and home audio/video, multimedia in transportation, engine control systems, and other general industrial and vehicular applications being considered by the IEEE 802.1 TSN Task Group.</a:t>
            </a:r>
          </a:p>
          <a:p>
            <a:r>
              <a:rPr lang="en-US" sz="1800" dirty="0"/>
              <a:t>Updates:</a:t>
            </a:r>
          </a:p>
          <a:p>
            <a:pPr lvl="1">
              <a:spcAft>
                <a:spcPts val="600"/>
              </a:spcAft>
            </a:pPr>
            <a:r>
              <a:rPr lang="en-US" sz="1400" dirty="0"/>
              <a:t>Approved for publication: </a:t>
            </a:r>
            <a:r>
              <a:rPr lang="en-US" sz="1400" dirty="0" err="1"/>
              <a:t>DetNet</a:t>
            </a:r>
            <a:r>
              <a:rPr lang="en-US" sz="1400" dirty="0"/>
              <a:t> Bounded Latency</a:t>
            </a:r>
            <a:r>
              <a:rPr lang="en-US" sz="1400" dirty="0">
                <a:sym typeface="Wingdings" pitchFamily="2" charset="2"/>
              </a:rPr>
              <a:t>: </a:t>
            </a:r>
            <a:r>
              <a:rPr lang="en-US" sz="1400" dirty="0">
                <a:sym typeface="Wingdings" pitchFamily="2" charset="2"/>
                <a:hlinkClick r:id="rId4"/>
              </a:rPr>
              <a:t>https://datatracker.ietf.org/doc/draft-ietf-detnet-bounded-latency/</a:t>
            </a:r>
            <a:r>
              <a:rPr lang="en-US" sz="1400" dirty="0">
                <a:sym typeface="Wingdings" pitchFamily="2" charset="2"/>
              </a:rPr>
              <a:t> (April 2022)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8652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Reliable and Available Wireless (RAW)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RAW: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https://datatracker.ietf.org/wg/raw/charter/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Reliable and Available Wireless (RAW) provides for high reliability and availability for IP connectivity over a wireless medium. RAW extends the </a:t>
            </a:r>
            <a:r>
              <a:rPr lang="en-US" sz="1400" dirty="0" err="1"/>
              <a:t>DetNet</a:t>
            </a:r>
            <a:r>
              <a:rPr lang="en-US" sz="1400" dirty="0"/>
              <a:t> Working Group concepts to provide for high reliability and availability for an IP network utilizing scheduled wireless segments and other media, e.g., frequency/time-sharing physical media resources with stochastic traffic: …, IEEE 802.11ax/be…</a:t>
            </a:r>
          </a:p>
          <a:p>
            <a:r>
              <a:rPr lang="en-US" sz="2200" b="1" dirty="0"/>
              <a:t>Request:</a:t>
            </a:r>
          </a:p>
          <a:p>
            <a:pPr lvl="1"/>
            <a:r>
              <a:rPr lang="en-US" sz="1400" dirty="0"/>
              <a:t>Interested IEEE 802.11 members to review RAW documents (</a:t>
            </a:r>
            <a:r>
              <a:rPr lang="en-US" sz="1400" i="1" dirty="0"/>
              <a:t>e.g.</a:t>
            </a:r>
            <a:r>
              <a:rPr lang="en-US" sz="1400" dirty="0"/>
              <a:t>, architecture, technologies) and send input to the RAW mailing list: </a:t>
            </a:r>
            <a:r>
              <a:rPr lang="en-US" sz="1400" dirty="0">
                <a:hlinkClick r:id="rId4"/>
              </a:rPr>
              <a:t>raw@ietf.org</a:t>
            </a:r>
            <a:r>
              <a:rPr lang="en-US" sz="1400" dirty="0"/>
              <a:t>; join here: </a:t>
            </a:r>
            <a:r>
              <a:rPr lang="en-US" sz="1400" dirty="0">
                <a:hlinkClick r:id="rId5"/>
              </a:rPr>
              <a:t>https://www.ietf.org/mailman/listinfo/raw</a:t>
            </a:r>
            <a:r>
              <a:rPr lang="en-US" sz="1400" dirty="0"/>
              <a:t> </a:t>
            </a:r>
          </a:p>
          <a:p>
            <a:r>
              <a:rPr lang="en-US" sz="2200" b="1" dirty="0"/>
              <a:t>Updates: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>
                <a:sym typeface="Wingdings" pitchFamily="2" charset="2"/>
              </a:rPr>
              <a:t>Reliable and Available Wireless Architecture, see </a:t>
            </a:r>
            <a:r>
              <a:rPr lang="en-US" sz="1400" dirty="0">
                <a:sym typeface="Wingdings" pitchFamily="2" charset="2"/>
                <a:hlinkClick r:id="rId6"/>
              </a:rPr>
              <a:t>https://datatracker.ietf.org/doc/draft-ietf-raw-architecture/</a:t>
            </a:r>
            <a:r>
              <a:rPr lang="en-US" sz="1400" dirty="0">
                <a:sym typeface="Wingdings" pitchFamily="2" charset="2"/>
              </a:rPr>
              <a:t> (March 2022)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>
                <a:sym typeface="Wingdings" pitchFamily="2" charset="2"/>
              </a:rPr>
              <a:t>Operations, Administration and Maintenance (OAM) features for RAW, see </a:t>
            </a:r>
            <a:r>
              <a:rPr lang="en-US" sz="1400" dirty="0">
                <a:sym typeface="Wingdings" pitchFamily="2" charset="2"/>
                <a:hlinkClick r:id="rId7"/>
              </a:rPr>
              <a:t>https://datatracker.ietf.org/doc/draft-ietf-raw-oam-support/</a:t>
            </a:r>
            <a:r>
              <a:rPr lang="en-US" sz="1400" dirty="0">
                <a:sym typeface="Wingdings" pitchFamily="2" charset="2"/>
              </a:rPr>
              <a:t> (March 2022)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>
                <a:sym typeface="Wingdings" pitchFamily="2" charset="2"/>
              </a:rPr>
              <a:t>Reliable and Available Wireless Technologies, see </a:t>
            </a:r>
            <a:r>
              <a:rPr lang="en-US" sz="1400" dirty="0">
                <a:sym typeface="Wingdings" pitchFamily="2" charset="2"/>
                <a:hlinkClick r:id="rId8"/>
              </a:rPr>
              <a:t>https://datatracker.ietf.org/doc/draft-ietf-raw-technologies/</a:t>
            </a:r>
            <a:r>
              <a:rPr lang="en-US" sz="1400" dirty="0">
                <a:sym typeface="Wingdings" pitchFamily="2" charset="2"/>
              </a:rPr>
              <a:t> (February 2022)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>
                <a:sym typeface="Wingdings" pitchFamily="2" charset="2"/>
              </a:rPr>
              <a:t>RAW use-cases, see </a:t>
            </a:r>
            <a:r>
              <a:rPr lang="en-US" sz="1400" dirty="0">
                <a:sym typeface="Wingdings" pitchFamily="2" charset="2"/>
                <a:hlinkClick r:id="rId9"/>
              </a:rPr>
              <a:t>https://datatracker.ietf.org/doc/draft-ietf-raw-use-cases/</a:t>
            </a:r>
            <a:r>
              <a:rPr lang="en-US" sz="1400" dirty="0">
                <a:sym typeface="Wingdings" pitchFamily="2" charset="2"/>
              </a:rPr>
              <a:t> (February 2022)</a:t>
            </a:r>
          </a:p>
          <a:p>
            <a:pPr lvl="1"/>
            <a:endParaRPr lang="en-US" sz="1400" dirty="0">
              <a:sym typeface="Wingdings" pitchFamily="2" charset="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1410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 Wireless Access in Vehicular Environments  (IPWAVE)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IPWAVE: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https://datatracker.ietf.org/group/ipwave/about/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  </a:t>
            </a: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Deliverable is: </a:t>
            </a:r>
            <a:r>
              <a:rPr lang="en-US" sz="2000" dirty="0"/>
              <a:t>document that specifies the mechanisms for</a:t>
            </a:r>
            <a:br>
              <a:rPr lang="en-US" sz="2000" dirty="0"/>
            </a:br>
            <a:r>
              <a:rPr lang="en-US" sz="2000" dirty="0"/>
              <a:t>transmission of IPv6 datagrams over IEEE 802.11-OCB mode</a:t>
            </a:r>
          </a:p>
          <a:p>
            <a:pPr>
              <a:lnSpc>
                <a:spcPct val="80000"/>
              </a:lnSpc>
            </a:pPr>
            <a:endParaRPr lang="en-US" sz="2000" dirty="0"/>
          </a:p>
          <a:p>
            <a:r>
              <a:rPr lang="en-US" sz="1800" dirty="0"/>
              <a:t>Updates</a:t>
            </a:r>
          </a:p>
          <a:p>
            <a:pPr lvl="1"/>
            <a:r>
              <a:rPr lang="en-US" sz="1400" dirty="0"/>
              <a:t>Use cases and problem statement document: </a:t>
            </a:r>
            <a:r>
              <a:rPr lang="en-US" sz="1400" dirty="0">
                <a:hlinkClick r:id="rId4"/>
              </a:rPr>
              <a:t>https://datatracker.ietf.org/doc/draft-ietf-ipwave-vehicular-networking/</a:t>
            </a:r>
            <a:r>
              <a:rPr lang="en-US" sz="1400" dirty="0"/>
              <a:t> (March 2022) [In IESG evaluation]</a:t>
            </a:r>
          </a:p>
          <a:p>
            <a:pPr lvl="1"/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4472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Autonomic Networking Integrated Model and Approach (ANIMA)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https://datatracker.ietf.org/group/anima/about/</a:t>
            </a: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 lvl="1">
              <a:lnSpc>
                <a:spcPct val="80000"/>
              </a:lnSpc>
            </a:pPr>
            <a:r>
              <a:rPr lang="en-US" sz="1400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 designs protocols to allow network operations to be carried out without requiring low-level management of individual devices</a:t>
            </a:r>
            <a:endParaRPr lang="en-US" sz="1400" b="0" dirty="0"/>
          </a:p>
          <a:p>
            <a:r>
              <a:rPr lang="en-US" sz="1800" dirty="0"/>
              <a:t>Updates: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BRSKI-AE: Alternative Enrollment Protocols in BRSKI, see </a:t>
            </a:r>
            <a:r>
              <a:rPr lang="en-US" sz="1400" dirty="0">
                <a:hlinkClick r:id="rId4"/>
              </a:rPr>
              <a:t>https://datatracker.ietf.org/doc/draft-ietf-anima-brski-async-enroll/</a:t>
            </a:r>
            <a:r>
              <a:rPr lang="en-US" sz="1400" dirty="0"/>
              <a:t> (April 2022)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Constrained Bootstrapping Remote Secure Key Infrastructure (BRSKI), see </a:t>
            </a:r>
            <a:r>
              <a:rPr lang="en-US" sz="1400" dirty="0">
                <a:hlinkClick r:id="rId5"/>
              </a:rPr>
              <a:t>https://datatracker.ietf.org/doc/draft-ietf-anima-constrained-voucher/</a:t>
            </a:r>
            <a:r>
              <a:rPr lang="en-US" sz="1400" dirty="0"/>
              <a:t> (April 2022)</a:t>
            </a:r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856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RFC 7241, “The IEEE 802/IETF Relationship” (RFC 4441 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  <a:spcBef>
                <a:spcPts val="1200"/>
              </a:spcBef>
              <a:defRPr/>
            </a:pPr>
            <a:r>
              <a:rPr lang="en-US" sz="2000" dirty="0"/>
              <a:t>IEEE 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4"/>
              </a:rPr>
              <a:t>http://ieee-sa.centraldesktop.com/802liaisondb/FrontPage</a:t>
            </a: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22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111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/>
              <a:t>	This presentation contains the IEEE 802.11 – IETF liaison report for May 2022.</a:t>
            </a:r>
          </a:p>
        </p:txBody>
      </p:sp>
      <p:sp>
        <p:nvSpPr>
          <p:cNvPr id="307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2022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dirty="0"/>
              <a:t>Upcoming Meetings:</a:t>
            </a:r>
          </a:p>
          <a:p>
            <a:pPr lvl="1"/>
            <a:r>
              <a:rPr lang="en-US" dirty="0"/>
              <a:t>July 23-29, 2022 – Philadelphia, PA, US</a:t>
            </a:r>
          </a:p>
          <a:p>
            <a:pPr lvl="1"/>
            <a:r>
              <a:rPr lang="en-US" dirty="0"/>
              <a:t>November 5-11, 2022 – London, UK</a:t>
            </a:r>
          </a:p>
          <a:p>
            <a:r>
              <a:rPr lang="en-US" dirty="0">
                <a:hlinkClick r:id="rId3"/>
              </a:rPr>
              <a:t>http://www.ietf.org</a:t>
            </a:r>
            <a:endParaRPr lang="en-US" dirty="0"/>
          </a:p>
          <a:p>
            <a:pPr lvl="1"/>
            <a:r>
              <a:rPr lang="en-US" dirty="0"/>
              <a:t>Newcomer training: </a:t>
            </a:r>
            <a:r>
              <a:rPr lang="en-US" u="sng" dirty="0">
                <a:hlinkClick r:id="rId4"/>
              </a:rPr>
              <a:t>https://www.ietf.org/edu/process-oriented-tutorials.html#newcomers</a:t>
            </a:r>
            <a:r>
              <a:rPr lang="en-US" dirty="0"/>
              <a:t> </a:t>
            </a:r>
          </a:p>
          <a:p>
            <a:pPr lvl="1"/>
            <a:r>
              <a:rPr lang="en-US" sz="1800" dirty="0"/>
              <a:t>April 2016: Wireless Tutorial (Donald Eastlake), 802.11 &amp; 802.15 tutorials (Dorothy Stanley, Charlie Perkins), see 11-16/500, September 2016: Pat Thaler &amp; Juan Carlos – 802.1E (Privacy Considerations) and 802.c (Local MAC address usage) </a:t>
            </a:r>
            <a:r>
              <a:rPr lang="en-US" dirty="0">
                <a:hlinkClick r:id="rId5"/>
              </a:rPr>
              <a:t>https://www.ietf.org/edu/tutorials.html</a:t>
            </a:r>
            <a:r>
              <a:rPr lang="en-US" dirty="0"/>
              <a:t> </a:t>
            </a:r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2022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IETF- IEEE 802 Liaison Activity 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http://www.iab.org/activities/joint-activities/iab-ieee-coordination/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Coordination topics include: Capability Discovery, Data Center Bridging, use of Local Address in virtualization and IoT, MAC address randomization, DETNET/TSN/RAW, YANG models, pervasive monitoring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IETF-IEEE 802 coordination teleconferences: February 24, 2022</a:t>
            </a:r>
          </a:p>
          <a:p>
            <a:pPr lvl="1">
              <a:lnSpc>
                <a:spcPct val="80000"/>
              </a:lnSpc>
              <a:defRPr/>
            </a:pPr>
            <a:endParaRPr lang="en-US" sz="10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802.11-related items </a:t>
            </a:r>
          </a:p>
          <a:p>
            <a:pPr lvl="1">
              <a:lnSpc>
                <a:spcPct val="80000"/>
              </a:lnSpc>
              <a:defRPr/>
            </a:pPr>
            <a:r>
              <a:rPr lang="en-GB" sz="1600" dirty="0"/>
              <a:t>Tracked: Intelligent Transportation Systems (ITS)- IETF IP Wireless Access in Vehicular Environments  </a:t>
            </a:r>
            <a:r>
              <a:rPr lang="en-GB" sz="1600" dirty="0" err="1">
                <a:hlinkClick r:id="rId4"/>
              </a:rPr>
              <a:t>ipwave</a:t>
            </a:r>
            <a:endParaRPr lang="en-GB" sz="16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 protocol use with 802.11 technology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There are no new RFCs at this time that mention IEEE 802.11.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632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BOFs at IETF 114 July 23-29, 2022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https://datatracker.ietf.org/wg/bofs/</a:t>
            </a:r>
            <a:endParaRPr lang="en-US" sz="2000" dirty="0"/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2022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384113"/>
              </p:ext>
            </p:extLst>
          </p:nvPr>
        </p:nvGraphicFramePr>
        <p:xfrm>
          <a:off x="1083221" y="3167292"/>
          <a:ext cx="6977557" cy="2093664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384902645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802456287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5507969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71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new groups being (re-)chartered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https://datatracker.ietf.org/group/chartering/</a:t>
            </a:r>
            <a:r>
              <a:rPr lang="en-US" sz="2000" dirty="0"/>
              <a:t> </a:t>
            </a:r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2022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298145"/>
              </p:ext>
            </p:extLst>
          </p:nvPr>
        </p:nvGraphicFramePr>
        <p:xfrm>
          <a:off x="1066800" y="2875632"/>
          <a:ext cx="6977558" cy="198645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554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22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6614">
                <a:tc>
                  <a:txBody>
                    <a:bodyPr/>
                    <a:lstStyle/>
                    <a:p>
                      <a:r>
                        <a:rPr lang="en-US" sz="1800" b="0" dirty="0" err="1">
                          <a:hlinkClick r:id="rId4"/>
                        </a:rPr>
                        <a:t>ccamp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5"/>
                        </a:rPr>
                        <a:t>Common Control and Measurement Plane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979008963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 err="1">
                          <a:hlinkClick r:id="rId6"/>
                        </a:rPr>
                        <a:t>detnet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linkClick r:id="rId7"/>
                        </a:rPr>
                        <a:t>Deterministic Networking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sz="1800" b="0" dirty="0">
                          <a:hlinkClick r:id="rId8"/>
                        </a:rPr>
                        <a:t>grow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hlinkClick r:id="rId9"/>
                        </a:rPr>
                        <a:t>Global Routing Operations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714674166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10"/>
                        </a:rPr>
                        <a:t>rats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>
                          <a:hlinkClick r:id="rId11"/>
                        </a:rPr>
                        <a:t>Remote ATtestation ProcedureS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0907699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998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YANG Model Catalog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8077200" cy="46482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</a:pPr>
            <a:r>
              <a:rPr lang="en-US" dirty="0"/>
              <a:t>YANG catalog development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 YANG model catalog and registry that allows users to find models relevant to their use cases from the large and growing number of YANG modules being published.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YANG Catalog was developed through a collaboration between the IETF and the Broadband Forum, and contains many data models, including from other Standards Development Organizations (SDOs) such as the IEEE, as well as some vendor-specific data models. Interest and participation from other SDOs, equipment vendors, open source projects and network operators is encouraged.</a:t>
            </a:r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3"/>
              </a:rPr>
              <a:t>https://www.ietf.org/blog/yang-catalog-latest-developments-ietf-100-hackathon/</a:t>
            </a:r>
            <a:endParaRPr lang="en-US" dirty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4"/>
              </a:rPr>
              <a:t>https://yangcatalog.org/</a:t>
            </a:r>
            <a:r>
              <a:rPr lang="en-US" dirty="0"/>
              <a:t> and </a:t>
            </a:r>
            <a:r>
              <a:rPr lang="en-US" dirty="0">
                <a:hlinkClick r:id="rId5"/>
              </a:rPr>
              <a:t>https://1.ieee802.org/yangsters/</a:t>
            </a:r>
            <a:r>
              <a:rPr lang="en-US" dirty="0"/>
              <a:t> 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1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IoT-related work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</a:t>
            </a:r>
          </a:p>
          <a:p>
            <a:pPr lvl="1">
              <a:lnSpc>
                <a:spcPct val="80000"/>
              </a:lnSpc>
            </a:pPr>
            <a:r>
              <a:rPr lang="en-GB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400" dirty="0">
                <a:hlinkClick r:id="rId3"/>
              </a:rPr>
              <a:t>http://datatracker.ietf.org/wg/6lo/charter/</a:t>
            </a:r>
            <a:r>
              <a:rPr lang="en-GB" sz="14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Focus: IPv6 over Networks of Resource-constrained Nodes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Updated: IPv6 Neighbor Discovery Multicast Address Listener Registration: </a:t>
            </a:r>
            <a:r>
              <a:rPr lang="en-US" sz="1400" dirty="0">
                <a:hlinkClick r:id="rId4"/>
              </a:rPr>
              <a:t>https://datatracker.ietf.org/doc/draft-ietf-6lo-multicast-registration/</a:t>
            </a:r>
            <a:r>
              <a:rPr lang="en-US" sz="1400" dirty="0"/>
              <a:t> (March 2022)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Submitted for publication: IPv6 over Constrained Node Networks (6lo) Applicability &amp; Use cases: </a:t>
            </a:r>
            <a:r>
              <a:rPr lang="en-US" sz="1400" dirty="0">
                <a:hlinkClick r:id="rId5"/>
              </a:rPr>
              <a:t>https://datatracker.ietf.org/doc/draft-ietf-6lo-use-cases/</a:t>
            </a:r>
            <a:r>
              <a:rPr lang="en-US" sz="1400" dirty="0"/>
              <a:t> (January 2022)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May 2022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9238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140674</TotalTime>
  <Words>2009</Words>
  <Application>Microsoft Office PowerPoint</Application>
  <PresentationFormat>On-screen Show (4:3)</PresentationFormat>
  <Paragraphs>317</Paragraphs>
  <Slides>19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Times New Roman</vt:lpstr>
      <vt:lpstr>802-11-Submission</vt:lpstr>
      <vt:lpstr>Document</vt:lpstr>
      <vt:lpstr>IEEE 802.11-IETF Liaison Report</vt:lpstr>
      <vt:lpstr>Abstract</vt:lpstr>
      <vt:lpstr>IETF Meetings</vt:lpstr>
      <vt:lpstr>IETF- IEEE 802 Liaison Activity  </vt:lpstr>
      <vt:lpstr>IETF protocol use with 802.11 technology</vt:lpstr>
      <vt:lpstr>BOFs at IETF 114 July 23-29, 2022</vt:lpstr>
      <vt:lpstr>IETF new groups being (re-)chartered</vt:lpstr>
      <vt:lpstr>YANG Model Catalog</vt:lpstr>
      <vt:lpstr>IoT-related work</vt:lpstr>
      <vt:lpstr>IoT-related work (cont.)</vt:lpstr>
      <vt:lpstr>MADINAS WG</vt:lpstr>
      <vt:lpstr>EMU WG</vt:lpstr>
      <vt:lpstr>Operations Area Working Group</vt:lpstr>
      <vt:lpstr>Transport Layer Security (TLS)</vt:lpstr>
      <vt:lpstr>Deterministic Networking (DETNET)</vt:lpstr>
      <vt:lpstr>Reliable and Available Wireless (RAW) </vt:lpstr>
      <vt:lpstr>IP Wireless Access in Vehicular Environments  (IPWAVE)</vt:lpstr>
      <vt:lpstr>Autonomic Networking Integrated Model and Approach (ANIMA) </vt:lpstr>
      <vt:lpstr>References</vt:lpstr>
    </vt:vector>
  </TitlesOfParts>
  <Manager/>
  <Company>AKAYLA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Liaison Report</dc:title>
  <dc:subject/>
  <dc:creator>Peter Yee</dc:creator>
  <cp:keywords/>
  <dc:description/>
  <cp:lastModifiedBy>Peter Yee</cp:lastModifiedBy>
  <cp:revision>948</cp:revision>
  <cp:lastPrinted>1998-02-10T13:28:06Z</cp:lastPrinted>
  <dcterms:created xsi:type="dcterms:W3CDTF">2005-01-04T21:26:55Z</dcterms:created>
  <dcterms:modified xsi:type="dcterms:W3CDTF">2022-05-17T02:09:29Z</dcterms:modified>
  <cp:category/>
</cp:coreProperties>
</file>