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60" r:id="rId8"/>
    <p:sldId id="280" r:id="rId9"/>
    <p:sldId id="279" r:id="rId10"/>
    <p:sldId id="25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EC report for sending P802.11-2020/Cor1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2022-05-16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972AD4-96C3-459F-B1B3-1C52E5C7E7A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01EDA1-DD65-42C2-A6CD-D578FDAC04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6B126-7287-45AB-A9F7-DF081A11B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1526-C849-41FE-96B6-C87A8AB8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ballot series details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39A2C2-3AAC-4AE7-BD28-C40C8595E0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9963551"/>
              </p:ext>
            </p:extLst>
          </p:nvPr>
        </p:nvGraphicFramePr>
        <p:xfrm>
          <a:off x="914402" y="1981200"/>
          <a:ext cx="5583766" cy="411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0515">
                  <a:extLst>
                    <a:ext uri="{9D8B030D-6E8A-4147-A177-3AD203B41FA5}">
                      <a16:colId xmlns:a16="http://schemas.microsoft.com/office/drawing/2014/main" val="1479574990"/>
                    </a:ext>
                  </a:extLst>
                </a:gridCol>
                <a:gridCol w="1035193">
                  <a:extLst>
                    <a:ext uri="{9D8B030D-6E8A-4147-A177-3AD203B41FA5}">
                      <a16:colId xmlns:a16="http://schemas.microsoft.com/office/drawing/2014/main" val="3284679674"/>
                    </a:ext>
                  </a:extLst>
                </a:gridCol>
                <a:gridCol w="909714">
                  <a:extLst>
                    <a:ext uri="{9D8B030D-6E8A-4147-A177-3AD203B41FA5}">
                      <a16:colId xmlns:a16="http://schemas.microsoft.com/office/drawing/2014/main" val="592471048"/>
                    </a:ext>
                  </a:extLst>
                </a:gridCol>
                <a:gridCol w="878344">
                  <a:extLst>
                    <a:ext uri="{9D8B030D-6E8A-4147-A177-3AD203B41FA5}">
                      <a16:colId xmlns:a16="http://schemas.microsoft.com/office/drawing/2014/main" val="1070975164"/>
                    </a:ext>
                  </a:extLst>
                </a:gridCol>
              </a:tblGrid>
              <a:tr h="3745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P802.11-2020 Cor1 Ballot Series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LB262</a:t>
                      </a:r>
                      <a:b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 (D1.0)</a:t>
                      </a: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ctr"/>
                </a:tc>
                <a:extLst>
                  <a:ext uri="{0D108BD9-81ED-4DB2-BD59-A6C34878D82A}">
                    <a16:rowId xmlns:a16="http://schemas.microsoft.com/office/drawing/2014/main" val="2139681810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260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844832665"/>
                  </a:ext>
                </a:extLst>
              </a:tr>
              <a:tr h="179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066010799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- Lack of expertise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301458"/>
                  </a:ext>
                </a:extLst>
              </a:tr>
              <a:tr h="5572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(disapprove w/o comment)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65856555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Invalid abstain - Lack of time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731806888"/>
                  </a:ext>
                </a:extLst>
              </a:tr>
              <a:tr h="2825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 valid abstain – Other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76756891"/>
                  </a:ext>
                </a:extLst>
              </a:tr>
              <a:tr h="171687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47649994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52415632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Approval percentage (&gt;75%)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98.86%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439871802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Disapproval percentage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1.14%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61934885"/>
                  </a:ext>
                </a:extLst>
              </a:tr>
              <a:tr h="1638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Abstain percentage (&lt;30%)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8.02%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31524266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Pool = Voters - Ex-officio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511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825888516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Return rate (&gt;50%)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60.94%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20929176"/>
                  </a:ext>
                </a:extLst>
              </a:tr>
              <a:tr h="173768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90665678"/>
                  </a:ext>
                </a:extLst>
              </a:tr>
              <a:tr h="2029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duration (days)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4117546245"/>
                  </a:ext>
                </a:extLst>
              </a:tr>
              <a:tr h="218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open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15-Mar-22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1030132043"/>
                  </a:ext>
                </a:extLst>
              </a:tr>
              <a:tr h="1560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Ballot close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14-Apr-22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1796558"/>
                  </a:ext>
                </a:extLst>
              </a:tr>
              <a:tr h="195099"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4" marR="7804" marT="7804" marB="0" anchor="b"/>
                </a:tc>
                <a:extLst>
                  <a:ext uri="{0D108BD9-81ED-4DB2-BD59-A6C34878D82A}">
                    <a16:rowId xmlns:a16="http://schemas.microsoft.com/office/drawing/2014/main" val="23253107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3D0E8-5CF5-44E0-BA4B-E487891C5D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DD142-AB65-4E3B-A31C-9EE010271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60740ED-ADAC-4E97-BE11-C267085F17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05B03-7621-4910-9808-A06278C3B0FE}"/>
              </a:ext>
            </a:extLst>
          </p:cNvPr>
          <p:cNvSpPr txBox="1"/>
          <p:nvPr/>
        </p:nvSpPr>
        <p:spPr>
          <a:xfrm>
            <a:off x="8610601" y="21336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WG recirc ballot results to be inserted</a:t>
            </a:r>
          </a:p>
        </p:txBody>
      </p:sp>
    </p:spTree>
    <p:extLst>
      <p:ext uri="{BB962C8B-B14F-4D97-AF65-F5344CB8AC3E}">
        <p14:creationId xmlns:p14="http://schemas.microsoft.com/office/powerpoint/2010/main" val="310169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9EEC8-E494-49D6-968E-227A7C33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 262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159CF-E2DA-4309-93A4-48881D24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total of 9 comments received from 5 voters</a:t>
            </a:r>
          </a:p>
          <a:p>
            <a:r>
              <a:rPr lang="en-US" dirty="0"/>
              <a:t>The primary issue identified was an error in the range of reserved values for the Extended RSN Capabilities element</a:t>
            </a:r>
          </a:p>
          <a:p>
            <a:r>
              <a:rPr lang="en-US" dirty="0"/>
              <a:t>Two comments were essentially seeking clarity in how the rows in the table roll up from 802.11-2020 and its amendments</a:t>
            </a:r>
          </a:p>
          <a:p>
            <a:r>
              <a:rPr lang="en-US" dirty="0"/>
              <a:t>All comments have been resolved to the satisfaction of the commenters and changes included in D2.1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640E1-271D-44F9-8722-9679FB12A7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C09F-D2E8-47BC-96A0-64B380DF37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0CC6A5-7FB1-49DA-8D83-D15AC3FCF0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7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6AEF-EC8D-42F2-8A12-F920E6C9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6F92-8CFE-4CE4-BE77-AA427BD10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15 day WG recirculation ballot will be held on the changed draft</a:t>
            </a:r>
          </a:p>
          <a:p>
            <a:r>
              <a:rPr lang="en-US" dirty="0"/>
              <a:t>	opens at or around May 17, 2022</a:t>
            </a:r>
          </a:p>
          <a:p>
            <a:r>
              <a:rPr lang="en-US" dirty="0"/>
              <a:t>	closes at or around June 1, 2022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0E62A-FB64-43CA-A10D-1EFC2EF628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EB18C-F925-4100-8566-1A2432383F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FF2B7F-6BE7-46B3-A0CB-31945491BE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3A7F6-EDC5-4966-B72D-4D4D025419FF}"/>
              </a:ext>
            </a:extLst>
          </p:cNvPr>
          <p:cNvSpPr txBox="1"/>
          <p:nvPr/>
        </p:nvSpPr>
        <p:spPr>
          <a:xfrm>
            <a:off x="8915400" y="763586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 be updated with WG recirc ballot details</a:t>
            </a:r>
          </a:p>
        </p:txBody>
      </p:sp>
    </p:spTree>
    <p:extLst>
      <p:ext uri="{BB962C8B-B14F-4D97-AF65-F5344CB8AC3E}">
        <p14:creationId xmlns:p14="http://schemas.microsoft.com/office/powerpoint/2010/main" val="344696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0DF8-7115-4FB0-A289-37EEFB2CC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SA Mandatory Editorial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C3B0-0D3A-4B6D-932C-2F5D4EE5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Mandatory draft review (MDR) not needed</a:t>
            </a:r>
          </a:p>
          <a:p>
            <a:pPr>
              <a:buFontTx/>
              <a:buChar char="-"/>
            </a:pPr>
            <a:r>
              <a:rPr lang="en-US" dirty="0"/>
              <a:t>Single page of technical content</a:t>
            </a:r>
          </a:p>
          <a:p>
            <a:pPr>
              <a:buFontTx/>
              <a:buChar char="-"/>
            </a:pPr>
            <a:r>
              <a:rPr lang="en-US" dirty="0"/>
              <a:t>Prepared by WG editor familiar with editorial requirements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/>
            <a:r>
              <a:rPr lang="en-US" dirty="0"/>
              <a:t>Submitted for MEC; review result expected before SA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0EFB6D-8DA4-4AB1-863A-1E6216C99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EC30C-CC92-4A37-A876-0252939721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81149B-560E-4C9E-9D72-3C063A77B6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053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P802.11-2020/Cor1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Robert Stacey.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04644"/>
              </p:ext>
            </p:extLst>
          </p:nvPr>
        </p:nvGraphicFramePr>
        <p:xfrm>
          <a:off x="1271464" y="2060848"/>
          <a:ext cx="9505056" cy="259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</a:t>
                      </a:r>
                      <a:r>
                        <a:rPr lang="en-US" baseline="0" dirty="0"/>
                        <a:t>WG ballot (D1.0)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 15,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 14, 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Recirc WG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1, 2022 (15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622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</a:t>
                      </a:r>
                      <a:r>
                        <a:rPr lang="en-US" baseline="0" dirty="0"/>
                        <a:t> Approval for SA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Initial SA Ballot (D2.1)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7,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7, 2022 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BF64-C7BD-499C-AB5D-7FDBF883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9AE72-1CB7-4851-925C-967B63BF4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Motion</a:t>
            </a:r>
          </a:p>
          <a:p>
            <a:pPr lvl="1"/>
            <a:r>
              <a:rPr lang="en-GB" dirty="0"/>
              <a:t>Approve sending IEEE P802.11-2020/Cor1/D2.1 to SA Ballot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62E92-0FA6-4D0A-B503-DCEBA15D65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08CAB-5814-45CF-9714-F835B64E82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0139A0-C8A3-4EDB-99F9-5FBEB6949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6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13574</TotalTime>
  <Words>438</Words>
  <Application>Microsoft Office PowerPoint</Application>
  <PresentationFormat>Widescreen</PresentationFormat>
  <Paragraphs>107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EC report for sending P802.11-2020/Cor1 to SA ballot</vt:lpstr>
      <vt:lpstr>WG ballot series details</vt:lpstr>
      <vt:lpstr>LB 262 comments</vt:lpstr>
      <vt:lpstr>Recirculation ballot status</vt:lpstr>
      <vt:lpstr>IEEE SA Mandatory Editorial Coordination</vt:lpstr>
      <vt:lpstr>P802.11-2020/Cor1 Timeline</vt:lpstr>
      <vt:lpstr>EC 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207</cp:revision>
  <cp:lastPrinted>1601-01-01T00:00:00Z</cp:lastPrinted>
  <dcterms:created xsi:type="dcterms:W3CDTF">2018-05-02T19:26:26Z</dcterms:created>
  <dcterms:modified xsi:type="dcterms:W3CDTF">2022-05-17T14:32:05Z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