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5" r:id="rId2"/>
    <p:sldId id="270" r:id="rId3"/>
    <p:sldId id="269" r:id="rId4"/>
    <p:sldId id="271" r:id="rId5"/>
    <p:sldId id="267" r:id="rId6"/>
    <p:sldId id="272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12" d="100"/>
          <a:sy n="112" d="100"/>
        </p:scale>
        <p:origin x="468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954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80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8286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56425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Snapshot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802.11-20/0785r0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May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May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2022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2022-03-14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May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2022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March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3" cy="44958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Progress during </a:t>
            </a:r>
            <a:r>
              <a:rPr lang="en-US" altLang="zh-CN" sz="2000" dirty="0" smtClean="0">
                <a:solidFill>
                  <a:srgbClr val="0000FF"/>
                </a:solidFill>
                <a:ea typeface="MS PGothic" pitchFamily="34" charset="-128"/>
              </a:rPr>
              <a:t>May </a:t>
            </a:r>
            <a:r>
              <a:rPr lang="en-US" altLang="zh-CN" sz="2000" dirty="0" smtClean="0"/>
              <a:t>2022 </a:t>
            </a:r>
            <a:r>
              <a:rPr lang="en-US" altLang="zh-CN" sz="2000" dirty="0"/>
              <a:t>meeting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>
                <a:solidFill>
                  <a:srgbClr val="0000FF"/>
                </a:solidFill>
              </a:rPr>
              <a:t>3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teleconference calls </a:t>
            </a:r>
            <a:r>
              <a:rPr lang="en-US" altLang="zh-CN" sz="1800" dirty="0" smtClean="0"/>
              <a:t>for </a:t>
            </a:r>
            <a:r>
              <a:rPr lang="en-US" altLang="zh-CN" sz="1800" dirty="0" err="1"/>
              <a:t>TGbf</a:t>
            </a:r>
            <a:r>
              <a:rPr lang="en-US" altLang="zh-CN" sz="1800" dirty="0"/>
              <a:t> (</a:t>
            </a:r>
            <a:r>
              <a:rPr lang="en-US" altLang="zh-CN" sz="1800" dirty="0" smtClean="0">
                <a:solidFill>
                  <a:srgbClr val="0000FF"/>
                </a:solidFill>
              </a:rPr>
              <a:t>May 10, </a:t>
            </a:r>
            <a:r>
              <a:rPr lang="en-US" altLang="zh-CN" sz="1800" dirty="0">
                <a:solidFill>
                  <a:srgbClr val="0000FF"/>
                </a:solidFill>
              </a:rPr>
              <a:t>11, </a:t>
            </a:r>
            <a:r>
              <a:rPr lang="en-US" altLang="zh-CN" sz="1800" dirty="0" smtClean="0">
                <a:solidFill>
                  <a:srgbClr val="0000FF"/>
                </a:solidFill>
              </a:rPr>
              <a:t>16</a:t>
            </a:r>
            <a:r>
              <a:rPr lang="en-US" altLang="zh-CN" sz="1800" dirty="0" smtClean="0"/>
              <a:t>)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800" dirty="0" smtClean="0"/>
              <a:t>Presentation </a:t>
            </a:r>
            <a:r>
              <a:rPr lang="en-US" sz="1800" dirty="0"/>
              <a:t>of technical </a:t>
            </a:r>
            <a:r>
              <a:rPr lang="en-US" sz="1800" dirty="0" smtClean="0"/>
              <a:t>submissions (e.g., Feedback type, general protocol and procedure, DMG/EDMG, </a:t>
            </a:r>
            <a:r>
              <a:rPr lang="en-US" sz="1800" dirty="0" smtClean="0">
                <a:solidFill>
                  <a:srgbClr val="0000FF"/>
                </a:solidFill>
              </a:rPr>
              <a:t>PDT</a:t>
            </a:r>
            <a:r>
              <a:rPr lang="en-US" sz="1800" dirty="0" smtClean="0"/>
              <a:t>……)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/>
              <a:t>Presentation of technical submissions </a:t>
            </a:r>
            <a:r>
              <a:rPr lang="it-IT" altLang="zh-CN" dirty="0"/>
              <a:t>(e.g., </a:t>
            </a:r>
            <a:r>
              <a:rPr lang="it-IT" altLang="zh-CN" dirty="0" smtClean="0">
                <a:solidFill>
                  <a:srgbClr val="0000FF"/>
                </a:solidFill>
              </a:rPr>
              <a:t>PDT, comment resolution, </a:t>
            </a:r>
            <a:r>
              <a:rPr lang="it-IT" altLang="zh-CN" dirty="0" smtClean="0"/>
              <a:t>Feedback </a:t>
            </a:r>
            <a:r>
              <a:rPr lang="it-IT" altLang="zh-CN" dirty="0"/>
              <a:t>type, general protocol and procedure ……)</a:t>
            </a:r>
            <a:endParaRPr lang="en-US" altLang="zh-CN" dirty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dirty="0" smtClean="0"/>
              <a:t>Further developing </a:t>
            </a:r>
            <a:r>
              <a:rPr lang="en-US" altLang="zh-CN" dirty="0"/>
              <a:t>the </a:t>
            </a:r>
            <a:r>
              <a:rPr lang="en-US" altLang="zh-CN" dirty="0" smtClean="0">
                <a:solidFill>
                  <a:srgbClr val="0000FF"/>
                </a:solidFill>
              </a:rPr>
              <a:t>Draft 0.1-1.0</a:t>
            </a:r>
            <a:r>
              <a:rPr lang="en-US" altLang="zh-CN" dirty="0" smtClean="0"/>
              <a:t> </a:t>
            </a:r>
            <a:r>
              <a:rPr lang="en-US" altLang="zh-CN" dirty="0"/>
              <a:t>(Requested </a:t>
            </a:r>
            <a:r>
              <a:rPr lang="en-US" altLang="zh-CN" dirty="0">
                <a:solidFill>
                  <a:srgbClr val="0000FF"/>
                </a:solidFill>
              </a:rPr>
              <a:t>3</a:t>
            </a:r>
            <a:r>
              <a:rPr lang="en-US" altLang="zh-CN" dirty="0"/>
              <a:t> calls per week</a:t>
            </a:r>
            <a:r>
              <a:rPr lang="en-US" altLang="zh-CN" dirty="0" smtClean="0"/>
              <a:t>)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dirty="0" smtClean="0"/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altLang="zh-CN" dirty="0"/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861168"/>
            <a:ext cx="4573588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562599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PAR approved		</a:t>
            </a:r>
            <a:r>
              <a:rPr lang="en-US" altLang="zh-CN" sz="1800" kern="0" dirty="0" smtClean="0">
                <a:solidFill>
                  <a:schemeClr val="bg1">
                    <a:lumMod val="50000"/>
                  </a:schemeClr>
                </a:solidFill>
              </a:rPr>
              <a:t>	Sep 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2020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First TG meeting		</a:t>
            </a:r>
            <a:r>
              <a:rPr lang="en-US" altLang="zh-CN" sz="1800" kern="0" dirty="0" smtClean="0">
                <a:solidFill>
                  <a:schemeClr val="bg1">
                    <a:lumMod val="50000"/>
                  </a:schemeClr>
                </a:solidFill>
              </a:rPr>
              <a:t>	Oct </a:t>
            </a:r>
            <a:r>
              <a:rPr lang="en-US" altLang="zh-CN" sz="1800" kern="0" dirty="0">
                <a:solidFill>
                  <a:schemeClr val="bg1">
                    <a:lumMod val="50000"/>
                  </a:schemeClr>
                </a:solidFill>
              </a:rPr>
              <a:t>2020</a:t>
            </a:r>
          </a:p>
          <a:p>
            <a:pPr marL="214312" lvl="1" algn="just" defTabSz="685800" eaLnBrk="1" fontAlgn="auto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800" kern="0" dirty="0">
                <a:solidFill>
                  <a:srgbClr val="FF0000"/>
                </a:solidFill>
              </a:rPr>
              <a:t>Comment Collection (D0.1)	</a:t>
            </a:r>
            <a:r>
              <a:rPr lang="en-US" altLang="zh-CN" sz="1800" i="1" strike="sngStrike" kern="0" dirty="0">
                <a:solidFill>
                  <a:srgbClr val="FF0000"/>
                </a:solidFill>
              </a:rPr>
              <a:t>Jan 2022</a:t>
            </a:r>
            <a:r>
              <a:rPr lang="en-US" altLang="zh-CN" sz="1800" i="1" strike="sngStrike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altLang="zh-CN" sz="1800" i="1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					</a:t>
            </a:r>
            <a:r>
              <a:rPr lang="en-US" altLang="zh-CN" sz="18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  </a:t>
            </a:r>
            <a:r>
              <a:rPr lang="en-US" altLang="zh-CN" sz="1800" i="1" kern="0" dirty="0" smtClean="0">
                <a:solidFill>
                  <a:srgbClr val="FF0000"/>
                </a:solidFill>
                <a:sym typeface="Wingdings" panose="05000000000000000000" pitchFamily="2" charset="2"/>
              </a:rPr>
              <a:t>April </a:t>
            </a:r>
            <a:r>
              <a:rPr lang="en-US" altLang="zh-CN" sz="1800" i="1" kern="0" dirty="0">
                <a:solidFill>
                  <a:srgbClr val="FF0000"/>
                </a:solidFill>
                <a:sym typeface="Wingdings" panose="05000000000000000000" pitchFamily="2" charset="2"/>
              </a:rPr>
              <a:t>2022</a:t>
            </a:r>
            <a:endParaRPr lang="en-US" altLang="zh-CN" sz="1800" i="1" kern="0" dirty="0">
              <a:solidFill>
                <a:srgbClr val="FF000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Initial Letter Ballot (D1.0)	</a:t>
            </a:r>
            <a:r>
              <a:rPr lang="en-US" altLang="zh-CN" sz="1800" kern="0" dirty="0" smtClean="0"/>
              <a:t>	</a:t>
            </a:r>
            <a:r>
              <a:rPr lang="en-US" altLang="zh-CN" sz="1800" i="1" strike="sngStrike" kern="0" dirty="0" smtClean="0"/>
              <a:t>Jul </a:t>
            </a:r>
            <a:r>
              <a:rPr lang="en-US" altLang="zh-CN" sz="1800" i="1" strike="sngStrike" kern="0" dirty="0"/>
              <a:t>2022</a:t>
            </a:r>
            <a:r>
              <a:rPr lang="en-US" altLang="zh-CN" sz="1800" i="1" kern="0" dirty="0">
                <a:sym typeface="Wingdings" panose="05000000000000000000" pitchFamily="2" charset="2"/>
              </a:rPr>
              <a:t> Sep</a:t>
            </a:r>
            <a:r>
              <a:rPr lang="en-US" altLang="zh-CN" sz="1800" i="1" kern="0" dirty="0"/>
              <a:t> 2022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</a:t>
            </a:r>
            <a:r>
              <a:rPr lang="en-US" altLang="zh-CN" sz="1800" kern="0" dirty="0" smtClean="0"/>
              <a:t>D2.0)		</a:t>
            </a:r>
            <a:r>
              <a:rPr lang="en-US" altLang="zh-CN" sz="1800" i="1" kern="0" dirty="0" smtClean="0"/>
              <a:t>Jan </a:t>
            </a:r>
            <a:r>
              <a:rPr lang="en-US" altLang="zh-CN" sz="1800" i="1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(D3.0)	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May </a:t>
            </a:r>
            <a:r>
              <a:rPr lang="en-US" altLang="zh-CN" sz="1800" i="1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Recirculation LB (D4.0)	 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July </a:t>
            </a:r>
            <a:r>
              <a:rPr lang="en-US" altLang="zh-CN" sz="1800" i="1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Initial SA Ballot (D4.0)	 </a:t>
            </a:r>
            <a:r>
              <a:rPr lang="en-US" altLang="zh-CN" sz="1800" kern="0" dirty="0" smtClean="0"/>
              <a:t>	Sep </a:t>
            </a:r>
            <a:r>
              <a:rPr lang="en-US" altLang="zh-CN" sz="1800" kern="0" dirty="0"/>
              <a:t>2023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Final 802.11 WG approval	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July </a:t>
            </a:r>
            <a:r>
              <a:rPr lang="en-US" altLang="zh-CN" sz="1800" i="1" kern="0" dirty="0"/>
              <a:t>2024 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/>
              <a:t>802 EC approval		</a:t>
            </a:r>
            <a:r>
              <a:rPr lang="en-US" altLang="zh-CN" sz="1800" kern="0" dirty="0" smtClean="0"/>
              <a:t>	</a:t>
            </a:r>
            <a:r>
              <a:rPr lang="en-US" altLang="zh-CN" sz="1800" i="1" kern="0" dirty="0" smtClean="0"/>
              <a:t>July </a:t>
            </a:r>
            <a:r>
              <a:rPr lang="en-US" altLang="zh-CN" sz="1800" i="1" kern="0" dirty="0"/>
              <a:t>2024 </a:t>
            </a:r>
          </a:p>
          <a:p>
            <a:pPr marL="161925" lvl="1" indent="-233363" algn="just" defTabSz="685800" eaLnBrk="1" fontAlgn="auto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zh-CN" sz="1800" kern="0" dirty="0" err="1"/>
              <a:t>RevCom</a:t>
            </a:r>
            <a:r>
              <a:rPr lang="en-US" altLang="zh-CN" sz="1800" kern="0" dirty="0"/>
              <a:t> and SASB approval 	Sep 2024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collection for </a:t>
            </a:r>
            <a:r>
              <a:rPr lang="en-US" altLang="zh-CN" kern="0" dirty="0" smtClean="0">
                <a:solidFill>
                  <a:srgbClr val="000000"/>
                </a:solidFill>
              </a:rPr>
              <a:t>D0.1)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rgbClr val="000000"/>
                </a:solidFill>
                <a:latin typeface="Times New Roman"/>
              </a:rPr>
              <a:t>Early-mid May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Identify topics, </a:t>
            </a:r>
            <a:r>
              <a:rPr lang="en-US" altLang="zh-CN" sz="1800" kern="0" dirty="0" err="1">
                <a:solidFill>
                  <a:srgbClr val="000000"/>
                </a:solidFill>
                <a:latin typeface="Times New Roman"/>
              </a:rPr>
              <a:t>PoCs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, and volunteers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rgbClr val="000000"/>
                </a:solidFill>
                <a:latin typeface="Times New Roman"/>
              </a:rPr>
              <a:t>May 20</a:t>
            </a:r>
            <a:r>
              <a:rPr lang="en-US" altLang="zh-CN" sz="2200" kern="0" baseline="30000" dirty="0">
                <a:solidFill>
                  <a:srgbClr val="000000"/>
                </a:solidFill>
                <a:latin typeface="Times New Roman"/>
              </a:rPr>
              <a:t>th</a:t>
            </a:r>
            <a:r>
              <a:rPr lang="en-US" altLang="zh-CN" sz="2200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Comment collection closes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rgbClr val="000000"/>
                </a:solidFill>
                <a:latin typeface="Times New Roman"/>
              </a:rPr>
              <a:t>Week of May 23</a:t>
            </a:r>
            <a:r>
              <a:rPr lang="en-US" altLang="zh-CN" sz="2200" kern="0" baseline="30000" dirty="0">
                <a:solidFill>
                  <a:srgbClr val="000000"/>
                </a:solidFill>
                <a:latin typeface="Times New Roman"/>
              </a:rPr>
              <a:t>rd</a:t>
            </a:r>
            <a:r>
              <a:rPr lang="en-US" altLang="zh-CN" sz="2200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Editor classifies comments and share them with TTTs</a:t>
            </a:r>
          </a:p>
          <a:p>
            <a:pPr lvl="0">
              <a:buFont typeface="Times New Roman" pitchFamily="16" charset="0"/>
              <a:buChar char="•"/>
            </a:pPr>
            <a:r>
              <a:rPr lang="en-US" altLang="zh-CN" sz="2200" kern="0" dirty="0">
                <a:solidFill>
                  <a:srgbClr val="000000"/>
                </a:solidFill>
                <a:latin typeface="Times New Roman"/>
              </a:rPr>
              <a:t>June 3</a:t>
            </a:r>
            <a:r>
              <a:rPr lang="en-US" altLang="zh-CN" sz="2200" kern="0" baseline="30000" dirty="0">
                <a:solidFill>
                  <a:srgbClr val="000000"/>
                </a:solidFill>
                <a:latin typeface="Times New Roman"/>
              </a:rPr>
              <a:t>rd</a:t>
            </a:r>
            <a:r>
              <a:rPr lang="en-US" altLang="zh-CN" sz="2200" kern="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Deadline for comment assignment</a:t>
            </a:r>
          </a:p>
          <a:p>
            <a:pPr lvl="1">
              <a:buFont typeface="Times New Roman" pitchFamily="16" charset="0"/>
              <a:buChar char="•"/>
            </a:pPr>
            <a:endParaRPr lang="en-US" altLang="zh-CN" sz="1800" kern="0" dirty="0" smtClean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lvl="0">
              <a:buFont typeface="Times New Roman" pitchFamily="16" charset="0"/>
              <a:buChar char="•"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</a:rPr>
              <a:t>Note: Initial letter ballot (D1.0) currently set for September 2022.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200" kern="0" dirty="0" smtClean="0">
                <a:solidFill>
                  <a:srgbClr val="000000"/>
                </a:solidFill>
                <a:latin typeface="Times New Roman"/>
              </a:rPr>
              <a:t>Chair will discuss D1.0 timeline with the group at a later date.</a:t>
            </a:r>
            <a:endParaRPr lang="en-US" altLang="zh-CN" sz="12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18807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21869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/>
              <a:t>Teleconference Times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914400"/>
            <a:ext cx="11277600" cy="556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228600" marR="0" lvl="1" indent="-22860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Confirmed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:</a:t>
            </a:r>
            <a:endParaRPr kumimoji="0" lang="en-US" altLang="zh-CN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400050" marR="0" lvl="2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March 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2022 IEEE Plenary (March 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7-15</a:t>
            </a: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)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(Deadline for contributions to pass motion and be included in D0.1) 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    8   (Tuesday),      9am - 11:00am ET</a:t>
            </a:r>
            <a:endParaRPr kumimoji="0" lang="en-US" altLang="zh-CN" sz="1100" b="0" i="0" u="none" strike="sng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9   (Wednesday), 10pm -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11:59pm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 (Not sure if this slot is ok for Plenary and Interim?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It’s ok!!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)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    11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(Friday),        9am - 11:00am ET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    14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(Monday),     9am - 11:00am ET </a:t>
            </a:r>
          </a:p>
          <a:p>
            <a:pPr marL="400050" marR="0" lvl="2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	</a:t>
            </a:r>
            <a:endParaRPr kumimoji="0" lang="en-US" altLang="zh-CN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228600" marR="0" lvl="1" indent="-22860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17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21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March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22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24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28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March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29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March    31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sng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7    (Thursday),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11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April    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12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14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18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April    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19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21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25  (Monday),  10am - 12:00pm </a:t>
            </a:r>
            <a:r>
              <a:rPr kumimoji="0" lang="en-US" altLang="zh-CN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ET	April        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26    (Tuesday),  10am - 12:00pm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     28  (Thursday), 23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：</a:t>
            </a: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00 - 01:00am ET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400" b="0" i="0" u="sng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      5    (Thursday), 10am - 12:00pm ET</a:t>
            </a:r>
          </a:p>
          <a:p>
            <a:pPr marL="228600" marR="0" lvl="1" indent="-22860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** Note: </a:t>
            </a: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1. when conflict with CAC, the call will be changed from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10am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-12:00pm to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11am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-12:00pm (March - May 2022 CAC calls (TBD):   )</a:t>
            </a: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2.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Thursday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23:00 - 01:00am ET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(Thursday 20</a:t>
            </a: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：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00  – 22:00 PT, Friday 11am-13:00 in China, Friday 5am-7am in Israel, Friday 4am – 6am in Central Europe), and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Sang Kim </a:t>
            </a:r>
            <a:r>
              <a:rPr kumimoji="0" lang="en-US" altLang="zh-CN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will help to take the minutes for these slots.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596504"/>
              </p:ext>
            </p:extLst>
          </p:nvPr>
        </p:nvGraphicFramePr>
        <p:xfrm>
          <a:off x="8077200" y="4191000"/>
          <a:ext cx="4054476" cy="1597025"/>
        </p:xfrm>
        <a:graphic>
          <a:graphicData uri="http://schemas.openxmlformats.org/drawingml/2006/table">
            <a:tbl>
              <a:tblPr firstRow="1" firstCol="1" bandRow="1"/>
              <a:tblGrid>
                <a:gridCol w="620017"/>
                <a:gridCol w="1165321"/>
                <a:gridCol w="776880"/>
                <a:gridCol w="699192"/>
                <a:gridCol w="793066"/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Europe</a:t>
                      </a:r>
                      <a:b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</a:b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Warsaw 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02:00-04:00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23:00-01:00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04:30-06:30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07:30-09:30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04:30-06:30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PM2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16:00-18:00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10:00-12:00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07:00-09:00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22:00-00:00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Evening 1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Evening 2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22:00-00:00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16:00-18:00</a:t>
                      </a:r>
                      <a:endParaRPr lang="zh-CN" sz="9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13:00-15:00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04:00-06:00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366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457200" y="1068388"/>
            <a:ext cx="4495800" cy="540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Confirmed</a:t>
            </a:r>
            <a:r>
              <a:rPr lang="en-US" altLang="zh-CN" sz="1800" b="1" dirty="0" smtClean="0">
                <a:cs typeface="Times New Roman" panose="02020603050405020304" pitchFamily="18" charset="0"/>
              </a:rPr>
              <a:t>:</a:t>
            </a:r>
            <a:endParaRPr lang="en-US" altLang="zh-CN" sz="700" dirty="0"/>
          </a:p>
          <a:p>
            <a:pPr marL="361950" lvl="1" indent="-3619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r>
              <a:rPr lang="en-US" altLang="zh-CN" sz="1600" dirty="0"/>
              <a:t>	</a:t>
            </a:r>
            <a:r>
              <a:rPr lang="en-US" altLang="zh-CN" sz="1600" dirty="0" smtClean="0"/>
              <a:t>May </a:t>
            </a:r>
            <a:r>
              <a:rPr lang="en-US" altLang="zh-CN" sz="1600" dirty="0"/>
              <a:t>interim 2022 (May </a:t>
            </a:r>
            <a:r>
              <a:rPr lang="en-US" altLang="zh-CN" sz="1600" dirty="0" smtClean="0"/>
              <a:t>8-17)</a:t>
            </a:r>
            <a:endParaRPr lang="en-US" altLang="zh-CN" sz="16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May	10  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(Tuesday),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  9</a:t>
            </a:r>
            <a:r>
              <a:rPr lang="zh-CN" altLang="en-US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11:00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  <a:endParaRPr lang="en-US" altLang="zh-CN" sz="600" strike="sngStrike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u="sng" dirty="0">
                <a:solidFill>
                  <a:srgbClr val="00B0F0"/>
                </a:solidFill>
                <a:cs typeface="Times New Roman" panose="02020603050405020304" pitchFamily="18" charset="0"/>
              </a:rPr>
              <a:t>May 	11   (Wednesday</a:t>
            </a:r>
            <a:r>
              <a:rPr lang="en-US" altLang="zh-CN" sz="1200" u="sng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),	22</a:t>
            </a:r>
            <a:r>
              <a:rPr lang="zh-CN" altLang="en-US" sz="1200" u="sng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u="sng" dirty="0">
                <a:solidFill>
                  <a:srgbClr val="00B0F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200" u="sng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00:00 </a:t>
            </a:r>
            <a:r>
              <a:rPr lang="en-US" altLang="zh-CN" sz="1200" u="sng" dirty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May 	13  (Friday),	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  9</a:t>
            </a:r>
            <a:r>
              <a:rPr lang="zh-CN" altLang="en-US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11:00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May 	16  (Monday),		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 9</a:t>
            </a:r>
            <a:r>
              <a:rPr lang="zh-CN" altLang="en-US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- 11:00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endParaRPr lang="en-US" altLang="zh-CN" sz="1400" dirty="0" smtClean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endParaRPr lang="en-US" altLang="zh-CN" sz="1400" dirty="0" smtClean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endParaRPr lang="en-US" altLang="zh-CN" sz="1400" dirty="0" smtClean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endParaRPr lang="en-US" altLang="zh-CN" sz="1400" dirty="0" smtClean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endParaRPr lang="en-US" altLang="zh-CN" sz="1400" dirty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endParaRPr lang="en-US" altLang="zh-CN" sz="1400" dirty="0" smtClean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endParaRPr lang="en-US" altLang="zh-CN" sz="1400" dirty="0" smtClean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endParaRPr lang="en-US" altLang="zh-CN" sz="1400" dirty="0" smtClean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endParaRPr lang="en-US" altLang="zh-CN" sz="1400" dirty="0" smtClean="0">
              <a:cs typeface="Times New Roman" panose="02020603050405020304" pitchFamily="18" charset="0"/>
            </a:endParaRP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400" dirty="0" smtClean="0">
                <a:cs typeface="Times New Roman" panose="02020603050405020304" pitchFamily="18" charset="0"/>
              </a:rPr>
              <a:t>** </a:t>
            </a:r>
            <a:r>
              <a:rPr lang="en-US" altLang="zh-CN" sz="1400" dirty="0">
                <a:cs typeface="Times New Roman" panose="02020603050405020304" pitchFamily="18" charset="0"/>
              </a:rPr>
              <a:t>Note: 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100" dirty="0">
                <a:cs typeface="Times New Roman" panose="02020603050405020304" pitchFamily="18" charset="0"/>
              </a:rPr>
              <a:t>1. when conflict with CAC, the call will be changed from </a:t>
            </a:r>
            <a:r>
              <a:rPr lang="en-US" altLang="zh-CN" sz="1100" dirty="0">
                <a:solidFill>
                  <a:srgbClr val="FF3300"/>
                </a:solidFill>
                <a:cs typeface="Times New Roman" panose="02020603050405020304" pitchFamily="18" charset="0"/>
              </a:rPr>
              <a:t>10am</a:t>
            </a:r>
            <a:r>
              <a:rPr lang="en-US" altLang="zh-CN" sz="1100" dirty="0">
                <a:cs typeface="Times New Roman" panose="02020603050405020304" pitchFamily="18" charset="0"/>
              </a:rPr>
              <a:t> -12:00pm to </a:t>
            </a:r>
            <a:r>
              <a:rPr lang="en-US" altLang="zh-CN" sz="1100" dirty="0">
                <a:solidFill>
                  <a:srgbClr val="FF3300"/>
                </a:solidFill>
                <a:cs typeface="Times New Roman" panose="02020603050405020304" pitchFamily="18" charset="0"/>
              </a:rPr>
              <a:t>11am</a:t>
            </a:r>
            <a:r>
              <a:rPr lang="en-US" altLang="zh-CN" sz="1100" dirty="0">
                <a:cs typeface="Times New Roman" panose="02020603050405020304" pitchFamily="18" charset="0"/>
              </a:rPr>
              <a:t> -12:00pm (March - May 2022 CAC calls (TBD):   )</a:t>
            </a:r>
          </a:p>
          <a:p>
            <a:pPr marL="0" lvl="1" indent="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None/>
              <a:defRPr/>
            </a:pPr>
            <a:r>
              <a:rPr lang="en-US" altLang="zh-CN" sz="1100" dirty="0">
                <a:cs typeface="Times New Roman" panose="02020603050405020304" pitchFamily="18" charset="0"/>
              </a:rPr>
              <a:t>2. </a:t>
            </a:r>
            <a:r>
              <a:rPr lang="en-US" altLang="zh-CN" sz="1100" dirty="0">
                <a:cs typeface="MS PGothic" charset="0"/>
              </a:rPr>
              <a:t>Thursday 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23:00 - 01:00am ET </a:t>
            </a:r>
            <a:r>
              <a:rPr lang="en-US" altLang="zh-CN" sz="1100" dirty="0">
                <a:cs typeface="MS PGothic" charset="0"/>
              </a:rPr>
              <a:t>(Thursday 20</a:t>
            </a:r>
            <a:r>
              <a:rPr lang="zh-CN" altLang="en-US" sz="1100" dirty="0">
                <a:cs typeface="MS PGothic" charset="0"/>
              </a:rPr>
              <a:t>：</a:t>
            </a:r>
            <a:r>
              <a:rPr lang="en-US" altLang="zh-CN" sz="1100" dirty="0"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1100" dirty="0">
                <a:solidFill>
                  <a:srgbClr val="0000FF"/>
                </a:solidFill>
                <a:cs typeface="MS PGothic" charset="0"/>
              </a:rPr>
              <a:t>Sang Kim </a:t>
            </a:r>
            <a:r>
              <a:rPr lang="en-US" altLang="zh-CN" sz="1100" dirty="0">
                <a:cs typeface="MS PGothic" charset="0"/>
              </a:rPr>
              <a:t>will help to take the minutes for these slots.</a:t>
            </a:r>
            <a:endParaRPr lang="zh-CN" altLang="en-US" sz="11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5638800" y="1068387"/>
            <a:ext cx="4953000" cy="525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800" b="1" dirty="0" smtClean="0">
                <a:cs typeface="Times New Roman" panose="02020603050405020304" pitchFamily="18" charset="0"/>
              </a:rPr>
              <a:t>Confirmed:</a:t>
            </a:r>
            <a:endParaRPr lang="en-US" altLang="zh-CN" sz="1400" dirty="0" smtClean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May	19	(Thursday),	23</a:t>
            </a:r>
            <a:r>
              <a:rPr lang="zh-CN" altLang="en-US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2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May	24	(Tuesday),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-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12:00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May	26	(Thursday),	23</a:t>
            </a:r>
            <a:r>
              <a:rPr lang="zh-CN" altLang="en-US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2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May	31	(Tuesday),   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June	2	(Thursday),	23</a:t>
            </a:r>
            <a:r>
              <a:rPr lang="zh-CN" altLang="en-US" sz="12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200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01:00 </a:t>
            </a:r>
            <a:r>
              <a:rPr lang="en-US" altLang="zh-CN" sz="12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June	6	(Monday),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June	7	(Tuesday),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June	9	(Thursday),	23</a:t>
            </a:r>
            <a:r>
              <a:rPr lang="zh-CN" altLang="en-US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2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June	13	(Monday),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June	14	(Tuesday), 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June	16	(Thursday),	23</a:t>
            </a:r>
            <a:r>
              <a:rPr lang="zh-CN" altLang="en-US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2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June	20	(Monday),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June	21	(Tuesday), 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June	23	(Thursday),	23</a:t>
            </a:r>
            <a:r>
              <a:rPr lang="zh-CN" altLang="en-US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2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June	27	(Monday),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June	28	(Tuesday), 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June	30	(Thursday),	23</a:t>
            </a:r>
            <a:r>
              <a:rPr lang="zh-CN" altLang="en-US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2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2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July	4	(Monday),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July	5	(Tuesday),	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10</a:t>
            </a:r>
            <a:r>
              <a:rPr lang="zh-CN" altLang="en-US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00 </a:t>
            </a:r>
            <a:r>
              <a:rPr lang="en-US" altLang="zh-CN" sz="12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- 12:00 </a:t>
            </a:r>
            <a:r>
              <a:rPr lang="en-US" altLang="zh-CN" sz="1200" dirty="0">
                <a:solidFill>
                  <a:srgbClr val="00B050"/>
                </a:solidFill>
                <a:cs typeface="Times New Roman" panose="02020603050405020304" pitchFamily="18" charset="0"/>
              </a:rPr>
              <a:t>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July	7	(Thursday),	23</a:t>
            </a:r>
            <a:r>
              <a:rPr lang="zh-CN" altLang="en-US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200" dirty="0">
                <a:solidFill>
                  <a:srgbClr val="00B0F0"/>
                </a:solidFill>
                <a:cs typeface="Times New Roman" panose="02020603050405020304" pitchFamily="18" charset="0"/>
              </a:rPr>
              <a:t>00 - </a:t>
            </a:r>
            <a:r>
              <a:rPr lang="en-US" altLang="zh-CN" sz="12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01:00 ET</a:t>
            </a:r>
            <a:endParaRPr lang="en-US" altLang="zh-CN" sz="12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4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983</TotalTime>
  <Words>425</Words>
  <Application>Microsoft Office PowerPoint</Application>
  <PresentationFormat>宽屏</PresentationFormat>
  <Paragraphs>191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March 2022</vt:lpstr>
      <vt:lpstr>TGbf Timeline (Updated)</vt:lpstr>
      <vt:lpstr>Teleconference Times</vt:lpstr>
      <vt:lpstr>PowerPoint 演示文稿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TGay snapshot</dc:title>
  <dc:creator>Stanley, Dorothy</dc:creator>
  <cp:keywords>November 2019</cp:keywords>
  <cp:lastModifiedBy>Hanxiao (Tony, WT Lab)</cp:lastModifiedBy>
  <cp:revision>99</cp:revision>
  <cp:lastPrinted>1601-01-01T00:00:00Z</cp:lastPrinted>
  <dcterms:created xsi:type="dcterms:W3CDTF">2019-09-06T19:28:44Z</dcterms:created>
  <dcterms:modified xsi:type="dcterms:W3CDTF">2022-05-16T06:41:03Z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(3)gyT/rqKVtK/n9HkL7viW15O6rneXeu2pR778zSCAzwogp4mAD4SDxSgQsxt7KZZbXKzU2s1p
UlfdWOzpL7oGKuSawY/yB9MlTSwW1lDHkUXzSlS35Ath547vVU5QmXCTB+mlYtSVct+ciJ7/
EsPp/3unMLuok1c7tBTYhD+IRAOD+wpwOLXKEjzKs83JEEhcFtDiJSCNJAsGcEiu3YSwiQUV
xn38ChVwq9fHfStj/S</vt:lpwstr>
  </property>
  <property fmtid="{D5CDD505-2E9C-101B-9397-08002B2CF9AE}" pid="3" name="_2015_ms_pID_7253431">
    <vt:lpwstr>OtKDRz1dEDtG+YuieMzVagIJGngFWli0pPQLkUbyIK4ZLaqdZmwtQ2
rFUtJiQ23oE3J5Tu5wyHbufevlNX8ah1JBFQELC+ni9Nw+J5anaQdn7opOqn9JFLjlBp5Y7t
lTCRXrh5Kt/4u8DCvNQ8ibxqKm3DIa/wJJgQ/ZH/iOIeqnLxK1bHRTf7KWpHobGWB4Ct6145
SBJl6Ygy1xLmk1H+XpKLt1voqZWUtdJGDXzY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n0mmJXJfopQDc2QXAL9X/VA=</vt:lpwstr>
  </property>
</Properties>
</file>