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70" r:id="rId3"/>
    <p:sldId id="269" r:id="rId4"/>
    <p:sldId id="271" r:id="rId5"/>
    <p:sldId id="267" r:id="rId6"/>
    <p:sldId id="27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46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95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828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56425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Snapshot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802.11-20/0785r0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2022-03-14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May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3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  <a:ea typeface="MS PGothic" pitchFamily="34" charset="-128"/>
              </a:rPr>
              <a:t>May </a:t>
            </a:r>
            <a:r>
              <a:rPr lang="en-US" altLang="zh-CN" sz="2000" dirty="0" smtClean="0"/>
              <a:t>2022 </a:t>
            </a:r>
            <a:r>
              <a:rPr lang="en-US" altLang="zh-CN" sz="20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rgbClr val="0000FF"/>
                </a:solidFill>
              </a:rPr>
              <a:t>3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teleconference calls </a:t>
            </a:r>
            <a:r>
              <a:rPr lang="en-US" altLang="zh-CN" sz="1800" dirty="0" smtClean="0"/>
              <a:t>for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(</a:t>
            </a:r>
            <a:r>
              <a:rPr lang="en-US" altLang="zh-CN" sz="1800" dirty="0" smtClean="0">
                <a:solidFill>
                  <a:srgbClr val="0000FF"/>
                </a:solidFill>
              </a:rPr>
              <a:t>May 10, </a:t>
            </a:r>
            <a:r>
              <a:rPr lang="en-US" altLang="zh-CN" sz="1800" dirty="0">
                <a:solidFill>
                  <a:srgbClr val="0000FF"/>
                </a:solidFill>
              </a:rPr>
              <a:t>11, </a:t>
            </a:r>
            <a:r>
              <a:rPr lang="en-US" altLang="zh-CN" sz="1800" dirty="0" smtClean="0">
                <a:solidFill>
                  <a:srgbClr val="0000FF"/>
                </a:solidFill>
              </a:rPr>
              <a:t>16</a:t>
            </a:r>
            <a:r>
              <a:rPr lang="en-US" altLang="zh-CN" sz="1800" dirty="0" smtClean="0"/>
              <a:t>)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Presentation </a:t>
            </a:r>
            <a:r>
              <a:rPr lang="en-US" sz="1800" dirty="0"/>
              <a:t>of technical </a:t>
            </a:r>
            <a:r>
              <a:rPr lang="en-US" sz="1800" dirty="0" smtClean="0"/>
              <a:t>submissions (e.g., Feedback type, general protocol and procedure, DMG/EDMG, </a:t>
            </a:r>
            <a:r>
              <a:rPr lang="en-US" sz="1800" dirty="0" smtClean="0">
                <a:solidFill>
                  <a:srgbClr val="0000FF"/>
                </a:solidFill>
              </a:rPr>
              <a:t>PDT</a:t>
            </a:r>
            <a:r>
              <a:rPr lang="en-US" sz="1800" dirty="0" smtClean="0"/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Presentation of technical submissions </a:t>
            </a:r>
            <a:r>
              <a:rPr lang="it-IT" altLang="zh-CN" dirty="0"/>
              <a:t>(e.g., </a:t>
            </a:r>
            <a:r>
              <a:rPr lang="it-IT" altLang="zh-CN" dirty="0" smtClean="0">
                <a:solidFill>
                  <a:srgbClr val="0000FF"/>
                </a:solidFill>
              </a:rPr>
              <a:t>PDT, comment resolution, </a:t>
            </a:r>
            <a:r>
              <a:rPr lang="it-IT" altLang="zh-CN" dirty="0" smtClean="0"/>
              <a:t>Feedback </a:t>
            </a:r>
            <a:r>
              <a:rPr lang="it-IT" altLang="zh-CN" dirty="0"/>
              <a:t>type, general protocol and procedure ……)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Further developing </a:t>
            </a:r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dirty="0" smtClean="0"/>
              <a:t> </a:t>
            </a:r>
            <a:r>
              <a:rPr lang="en-US" altLang="zh-CN" dirty="0"/>
              <a:t>(Requested </a:t>
            </a:r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/>
              <a:t> calls per week</a:t>
            </a:r>
            <a:r>
              <a:rPr lang="en-US" altLang="zh-CN" dirty="0" smtClean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Oct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>
                <a:solidFill>
                  <a:srgbClr val="FF0000"/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rgbClr val="FF0000"/>
                </a:solidFill>
              </a:rPr>
              <a:t>Jan 2022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					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2022</a:t>
            </a:r>
            <a:endParaRPr lang="en-US" altLang="zh-CN" sz="18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Letter Ballot (D1.0)	</a:t>
            </a:r>
            <a:r>
              <a:rPr lang="en-US" altLang="zh-CN" sz="1800" kern="0" dirty="0" smtClean="0"/>
              <a:t>	</a:t>
            </a:r>
            <a:r>
              <a:rPr lang="en-US" altLang="zh-CN" sz="1800" i="1" strike="sngStrike" kern="0" dirty="0" smtClean="0"/>
              <a:t>Jul </a:t>
            </a:r>
            <a:r>
              <a:rPr lang="en-US" altLang="zh-CN" sz="1800" i="1" strike="sngStrike" kern="0" dirty="0"/>
              <a:t>2022</a:t>
            </a:r>
            <a:r>
              <a:rPr lang="en-US" altLang="zh-CN" sz="1800" i="1" kern="0" dirty="0">
                <a:sym typeface="Wingdings" panose="05000000000000000000" pitchFamily="2" charset="2"/>
              </a:rPr>
              <a:t> Sep</a:t>
            </a:r>
            <a:r>
              <a:rPr lang="en-US" altLang="zh-CN" sz="1800" i="1" kern="0" dirty="0"/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</a:t>
            </a:r>
            <a:r>
              <a:rPr lang="en-US" altLang="zh-CN" sz="1800" kern="0" dirty="0" smtClean="0"/>
              <a:t>D2.0)		</a:t>
            </a:r>
            <a:r>
              <a:rPr lang="en-US" altLang="zh-CN" sz="1800" i="1" kern="0" dirty="0" smtClean="0"/>
              <a:t>Jan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May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</a:t>
            </a:r>
            <a:r>
              <a:rPr lang="en-US" altLang="zh-CN" sz="1800" kern="0" dirty="0" smtClean="0"/>
              <a:t>	Sep </a:t>
            </a:r>
            <a:r>
              <a:rPr lang="en-US" altLang="zh-CN" sz="1800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D0.1)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rgbClr val="000000"/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rgbClr val="000000"/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rgbClr val="000000"/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Font typeface="Times New Roman" pitchFamily="16" charset="0"/>
              <a:buChar char="•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Note: Initial letter ballot (D1.0) currently set for September 2022.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200" kern="0" dirty="0" smtClean="0">
                <a:solidFill>
                  <a:srgbClr val="000000"/>
                </a:solidFill>
                <a:latin typeface="Times New Roman"/>
              </a:rPr>
              <a:t>Chair will discuss D1.0 timeline with the group at a later date.</a:t>
            </a:r>
            <a:endParaRPr lang="en-US" altLang="zh-CN" sz="12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186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11277600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endParaRPr kumimoji="0" lang="en-US" altLang="zh-CN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March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2022 IEEE Plenary (March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7-15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)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(Deadline for contributions to pass motion and be included in D0.1) 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8   (Tuesday),      9am - 11:00am ET</a:t>
            </a:r>
            <a:endParaRPr kumimoji="0" lang="en-US" altLang="zh-CN" sz="110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   (Wednesday), 10pm -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11:59pm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 (Not sure if this slot is ok for Plenary and Interim?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It’s ok!!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11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(Friday),        9am - 11:00am ET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14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(Monday),     9am - 11:00am ET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17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31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7    (Thursday),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25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26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28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      5    (Thursday), 10am - 12:00pm ET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1. when conflict with CAC, the call will be changed from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10am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to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(March - May 2022 CAC calls (TBD):   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5am-7am in Israel, Friday 4am – 6am in Central Europe), and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96504"/>
              </p:ext>
            </p:extLst>
          </p:nvPr>
        </p:nvGraphicFramePr>
        <p:xfrm>
          <a:off x="8077200" y="4191000"/>
          <a:ext cx="4054476" cy="1597025"/>
        </p:xfrm>
        <a:graphic>
          <a:graphicData uri="http://schemas.openxmlformats.org/drawingml/2006/table">
            <a:tbl>
              <a:tblPr firstRow="1" firstCol="1" bandRow="1"/>
              <a:tblGrid>
                <a:gridCol w="620017"/>
                <a:gridCol w="1165321"/>
                <a:gridCol w="776880"/>
                <a:gridCol w="699192"/>
                <a:gridCol w="793066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Europe</a:t>
                      </a:r>
                      <a:b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</a:b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Warsaw 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23:00-01:00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07:00-09:00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04:00-06:00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068388"/>
            <a:ext cx="44958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Confirmed</a:t>
            </a:r>
            <a:r>
              <a:rPr lang="en-US" altLang="zh-CN" sz="1800" b="1" dirty="0" smtClean="0">
                <a:cs typeface="Times New Roman" panose="02020603050405020304" pitchFamily="18" charset="0"/>
              </a:rPr>
              <a:t>:</a:t>
            </a:r>
            <a:endParaRPr lang="en-US" altLang="zh-CN" sz="700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May </a:t>
            </a:r>
            <a:r>
              <a:rPr lang="en-US" altLang="zh-CN" sz="1600" dirty="0"/>
              <a:t>interim 2022 (May </a:t>
            </a:r>
            <a:r>
              <a:rPr lang="en-US" altLang="zh-CN" sz="1600" dirty="0" smtClean="0"/>
              <a:t>8-17)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May	10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(Tuesday),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 9</a:t>
            </a:r>
            <a:r>
              <a:rPr lang="zh-CN" altLang="en-US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  <a:endParaRPr lang="en-US" altLang="zh-CN" sz="600" strike="sngStrike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u="sng" dirty="0">
                <a:solidFill>
                  <a:srgbClr val="00B0F0"/>
                </a:solidFill>
                <a:cs typeface="Times New Roman" panose="02020603050405020304" pitchFamily="18" charset="0"/>
              </a:rPr>
              <a:t>May 	11   (Wednesday</a:t>
            </a:r>
            <a:r>
              <a:rPr lang="en-US" altLang="zh-CN" sz="1200" u="sng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),	22</a:t>
            </a:r>
            <a:r>
              <a:rPr lang="zh-CN" altLang="en-US" sz="1200" u="sng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u="sng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u="sng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00:00 </a:t>
            </a:r>
            <a:r>
              <a:rPr lang="en-US" altLang="zh-CN" sz="1200" u="sng" dirty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May 	13  (Friday),	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 9</a:t>
            </a:r>
            <a:r>
              <a:rPr lang="zh-CN" altLang="en-US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May 	16  (Monday),		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9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- 11:00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4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1400" dirty="0">
                <a:cs typeface="Times New Roman" panose="02020603050405020304" pitchFamily="18" charset="0"/>
              </a:rPr>
              <a:t>Note: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1. when conflict with CAC, the call will be changed from </a:t>
            </a:r>
            <a:r>
              <a:rPr lang="en-US" altLang="zh-CN" sz="1100" dirty="0">
                <a:solidFill>
                  <a:srgbClr val="FF3300"/>
                </a:solidFill>
                <a:cs typeface="Times New Roman" panose="02020603050405020304" pitchFamily="18" charset="0"/>
              </a:rPr>
              <a:t>10am</a:t>
            </a:r>
            <a:r>
              <a:rPr lang="en-US" altLang="zh-CN" sz="1100" dirty="0">
                <a:cs typeface="Times New Roman" panose="02020603050405020304" pitchFamily="18" charset="0"/>
              </a:rPr>
              <a:t> -12:00pm to </a:t>
            </a:r>
            <a:r>
              <a:rPr lang="en-US" altLang="zh-CN" sz="1100" dirty="0">
                <a:solidFill>
                  <a:srgbClr val="FF3300"/>
                </a:solidFill>
                <a:cs typeface="Times New Roman" panose="02020603050405020304" pitchFamily="18" charset="0"/>
              </a:rPr>
              <a:t>11am</a:t>
            </a:r>
            <a:r>
              <a:rPr lang="en-US" altLang="zh-CN" sz="1100" dirty="0">
                <a:cs typeface="Times New Roman" panose="02020603050405020304" pitchFamily="18" charset="0"/>
              </a:rPr>
              <a:t> -12:00pm (March - May 2022 CAC calls (TBD):   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2. </a:t>
            </a:r>
            <a:r>
              <a:rPr lang="en-US" altLang="zh-CN" sz="1100" dirty="0">
                <a:cs typeface="MS PGothic" charset="0"/>
              </a:rPr>
              <a:t>Thursday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100" dirty="0">
                <a:cs typeface="MS PGothic" charset="0"/>
              </a:rPr>
              <a:t>(Thursday 20</a:t>
            </a:r>
            <a:r>
              <a:rPr lang="zh-CN" altLang="en-US" sz="1100" dirty="0">
                <a:cs typeface="MS PGothic" charset="0"/>
              </a:rPr>
              <a:t>：</a:t>
            </a:r>
            <a:r>
              <a:rPr lang="en-US" altLang="zh-CN" sz="11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1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100" dirty="0">
                <a:cs typeface="MS PGothic" charset="0"/>
              </a:rPr>
              <a:t>will help to take the minutes for these slots.</a:t>
            </a:r>
            <a:endParaRPr lang="zh-CN" altLang="en-US" sz="11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638800" y="1068387"/>
            <a:ext cx="4953000" cy="525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May	19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May	24	(Tuesday),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May	26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May	31	(Tuesday),   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June	2	(Thursday),	23</a:t>
            </a:r>
            <a:r>
              <a:rPr lang="zh-CN" altLang="en-US" sz="12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01:00 </a:t>
            </a:r>
            <a:r>
              <a:rPr lang="en-US" altLang="zh-CN" sz="12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6	(Monday),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7	(Tuesday),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June	9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13	(Monday),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14	(Tuesday), 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June	16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20	(Monday),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21	(Tuesday), 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June	23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27	(Monday),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June	28	(Tuesday), 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June	30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	4	(Monday),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	5	(Tuesday),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July	7	(Thursday),	23</a:t>
            </a:r>
            <a:r>
              <a:rPr lang="zh-CN" altLang="en-US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983</TotalTime>
  <Words>425</Words>
  <Application>Microsoft Office PowerPoint</Application>
  <PresentationFormat>宽屏</PresentationFormat>
  <Paragraphs>191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2022</vt:lpstr>
      <vt:lpstr>TGbf Timeline (Updated)</vt:lpstr>
      <vt:lpstr>Teleconference Times</vt:lpstr>
      <vt:lpstr>PowerPoint 演示文稿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TGay snapshot</dc:title>
  <dc:creator>Stanley, Dorothy</dc:creator>
  <cp:keywords>November 2019</cp:keywords>
  <cp:lastModifiedBy>Hanxiao (Tony, WT Lab)</cp:lastModifiedBy>
  <cp:revision>99</cp:revision>
  <cp:lastPrinted>1601-01-01T00:00:00Z</cp:lastPrinted>
  <dcterms:created xsi:type="dcterms:W3CDTF">2019-09-06T19:28:44Z</dcterms:created>
  <dcterms:modified xsi:type="dcterms:W3CDTF">2022-05-16T06:41:03Z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