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69" r:id="rId2"/>
    <p:sldId id="778" r:id="rId3"/>
    <p:sldId id="782" r:id="rId4"/>
    <p:sldId id="792" r:id="rId5"/>
    <p:sldId id="796" r:id="rId6"/>
    <p:sldId id="784" r:id="rId7"/>
    <p:sldId id="786" r:id="rId8"/>
    <p:sldId id="783" r:id="rId9"/>
    <p:sldId id="790" r:id="rId10"/>
    <p:sldId id="791" r:id="rId11"/>
    <p:sldId id="793" r:id="rId12"/>
    <p:sldId id="779" r:id="rId13"/>
  </p:sldIdLst>
  <p:sldSz cx="9144000" cy="6858000" type="screen4x3"/>
  <p:notesSz cx="6934200" cy="9280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wen Chu" initials="LC" lastIdx="1" clrIdx="0"/>
  <p:cmAuthor id="2" name="Payam Torab" initials="PT" lastIdx="3" clrIdx="1"/>
  <p:cmAuthor id="3" name="Duncan Ho" initials="DH" lastIdx="4" clrIdx="2">
    <p:extLst>
      <p:ext uri="{19B8F6BF-5375-455C-9EA6-DF929625EA0E}">
        <p15:presenceInfo xmlns:p15="http://schemas.microsoft.com/office/powerpoint/2012/main" userId="S::dho@qti.qualcomm.com::cdbbd64b-6b86-4896-aca0-3d41c310760d" providerId="AD"/>
      </p:ext>
    </p:extLst>
  </p:cmAuthor>
  <p:cmAuthor id="4" name="Chunyu Hu" initials="CH" lastIdx="2" clrIdx="3">
    <p:extLst>
      <p:ext uri="{19B8F6BF-5375-455C-9EA6-DF929625EA0E}">
        <p15:presenceInfo xmlns:p15="http://schemas.microsoft.com/office/powerpoint/2012/main" userId="29eb7801c1b917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1FF"/>
    <a:srgbClr val="0432FF"/>
    <a:srgbClr val="FF9900"/>
    <a:srgbClr val="FFFF00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5" autoAdjust="0"/>
    <p:restoredTop sz="96259" autoAdjust="0"/>
  </p:normalViewPr>
  <p:slideViewPr>
    <p:cSldViewPr>
      <p:cViewPr varScale="1">
        <p:scale>
          <a:sx n="183" d="100"/>
          <a:sy n="183" d="100"/>
        </p:scale>
        <p:origin x="6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8" d="100"/>
          <a:sy n="138" d="100"/>
        </p:scale>
        <p:origin x="4626" y="102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hyperlink" Target="https://www.comsol.com/blogs/design-safe-wearable-technology-with-heat-transfer-modeling/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www.comsol.com/blogs/design-safe-wearable-technology-with-heat-transfer-modeling/" TargetMode="External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2C3CB-3546-4663-B012-72F2911A365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07FF92-1BD1-4A04-9109-A392FD76BB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Form factor constraint: weight, size.</a:t>
          </a:r>
          <a:endParaRPr lang="en-US" sz="2000" dirty="0"/>
        </a:p>
      </dgm:t>
    </dgm:pt>
    <dgm:pt modelId="{1B9AD56B-85F3-4B1C-B1ED-A827FF7DA2B2}" type="parTrans" cxnId="{B30057FF-A007-49BC-B336-2D775A6AC5A0}">
      <dgm:prSet/>
      <dgm:spPr/>
      <dgm:t>
        <a:bodyPr/>
        <a:lstStyle/>
        <a:p>
          <a:endParaRPr lang="en-US"/>
        </a:p>
      </dgm:t>
    </dgm:pt>
    <dgm:pt modelId="{A2C54060-501E-48EC-BC6C-517949A69CAB}" type="sibTrans" cxnId="{B30057FF-A007-49BC-B336-2D775A6AC5A0}">
      <dgm:prSet/>
      <dgm:spPr/>
      <dgm:t>
        <a:bodyPr/>
        <a:lstStyle/>
        <a:p>
          <a:endParaRPr lang="en-US"/>
        </a:p>
      </dgm:t>
    </dgm:pt>
    <dgm:pt modelId="{1317006E-7290-4FDE-B445-4C2E0B107D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They have to be light, comfortable and natural to wear</a:t>
          </a:r>
        </a:p>
      </dgm:t>
    </dgm:pt>
    <dgm:pt modelId="{240E90CB-F20D-4038-B589-D8C377F9A302}" type="parTrans" cxnId="{F04E4398-2E71-4CD6-B48A-6DFC03C0BAFB}">
      <dgm:prSet/>
      <dgm:spPr/>
      <dgm:t>
        <a:bodyPr/>
        <a:lstStyle/>
        <a:p>
          <a:endParaRPr lang="en-US"/>
        </a:p>
      </dgm:t>
    </dgm:pt>
    <dgm:pt modelId="{5FF9C649-163D-4E6A-8D28-F97C60648CA4}" type="sibTrans" cxnId="{F04E4398-2E71-4CD6-B48A-6DFC03C0BAFB}">
      <dgm:prSet/>
      <dgm:spPr/>
      <dgm:t>
        <a:bodyPr/>
        <a:lstStyle/>
        <a:p>
          <a:endParaRPr lang="en-US"/>
        </a:p>
      </dgm:t>
    </dgm:pt>
    <dgm:pt modelId="{A2A72525-3C5B-47F9-97D9-E5C858BE3B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Standard glasses averages 114g (4 ounces) (by google search)</a:t>
          </a:r>
        </a:p>
      </dgm:t>
    </dgm:pt>
    <dgm:pt modelId="{F888AA31-7B37-4E70-B2E6-8E5035879C2A}" type="parTrans" cxnId="{FAB5C03B-2D96-4B51-A49E-240F5EB88C81}">
      <dgm:prSet/>
      <dgm:spPr/>
      <dgm:t>
        <a:bodyPr/>
        <a:lstStyle/>
        <a:p>
          <a:endParaRPr lang="en-US"/>
        </a:p>
      </dgm:t>
    </dgm:pt>
    <dgm:pt modelId="{BC6E1735-FD3A-4EC6-A637-CB65723705BB}" type="sibTrans" cxnId="{FAB5C03B-2D96-4B51-A49E-240F5EB88C81}">
      <dgm:prSet/>
      <dgm:spPr/>
      <dgm:t>
        <a:bodyPr/>
        <a:lstStyle/>
        <a:p>
          <a:endParaRPr lang="en-US"/>
        </a:p>
      </dgm:t>
    </dgm:pt>
    <dgm:pt modelId="{1C1183BB-180C-4F50-B57B-BC9E0FDAE2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Battery operation lifetime</a:t>
          </a:r>
          <a:endParaRPr lang="en-US" sz="2000" dirty="0"/>
        </a:p>
      </dgm:t>
    </dgm:pt>
    <dgm:pt modelId="{1065A62D-6B55-4A66-8C5A-EF619A8A2F37}" type="parTrans" cxnId="{D8F12C78-AC0F-4E7C-8A43-8E9CA4143DAD}">
      <dgm:prSet/>
      <dgm:spPr/>
      <dgm:t>
        <a:bodyPr/>
        <a:lstStyle/>
        <a:p>
          <a:endParaRPr lang="en-US"/>
        </a:p>
      </dgm:t>
    </dgm:pt>
    <dgm:pt modelId="{3A62B7FA-89C5-43D9-AA05-F6D9AE4FFCD1}" type="sibTrans" cxnId="{D8F12C78-AC0F-4E7C-8A43-8E9CA4143DAD}">
      <dgm:prSet/>
      <dgm:spPr/>
      <dgm:t>
        <a:bodyPr/>
        <a:lstStyle/>
        <a:p>
          <a:endParaRPr lang="en-US"/>
        </a:p>
      </dgm:t>
    </dgm:pt>
    <dgm:pt modelId="{8BF09CA4-26B2-4AEE-A708-0C070A3638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Augmented call: minutes to a few hours</a:t>
          </a:r>
        </a:p>
      </dgm:t>
    </dgm:pt>
    <dgm:pt modelId="{C980ECAF-B075-41D6-8274-3FE516048718}" type="parTrans" cxnId="{BA1EAC6E-2481-429C-A91F-26930E9B1378}">
      <dgm:prSet/>
      <dgm:spPr/>
      <dgm:t>
        <a:bodyPr/>
        <a:lstStyle/>
        <a:p>
          <a:endParaRPr lang="en-US"/>
        </a:p>
      </dgm:t>
    </dgm:pt>
    <dgm:pt modelId="{7492B5B4-B14C-4948-9708-3BA1228D19B6}" type="sibTrans" cxnId="{BA1EAC6E-2481-429C-A91F-26930E9B1378}">
      <dgm:prSet/>
      <dgm:spPr/>
      <dgm:t>
        <a:bodyPr/>
        <a:lstStyle/>
        <a:p>
          <a:endParaRPr lang="en-US"/>
        </a:p>
      </dgm:t>
    </dgm:pt>
    <dgm:pt modelId="{A7CFF457-82FD-44FB-86A5-1CD774BA40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Daily companion: last one day or longer</a:t>
          </a:r>
        </a:p>
      </dgm:t>
    </dgm:pt>
    <dgm:pt modelId="{AB2E0C78-1126-459A-8FA0-6FC04E73E267}" type="parTrans" cxnId="{AD1DDDD6-E309-4912-8369-9E3E5760FF0F}">
      <dgm:prSet/>
      <dgm:spPr/>
      <dgm:t>
        <a:bodyPr/>
        <a:lstStyle/>
        <a:p>
          <a:endParaRPr lang="en-US"/>
        </a:p>
      </dgm:t>
    </dgm:pt>
    <dgm:pt modelId="{CCBD462E-CA77-4459-A3C3-5E4044EAE876}" type="sibTrans" cxnId="{AD1DDDD6-E309-4912-8369-9E3E5760FF0F}">
      <dgm:prSet/>
      <dgm:spPr/>
      <dgm:t>
        <a:bodyPr/>
        <a:lstStyle/>
        <a:p>
          <a:endParaRPr lang="en-US"/>
        </a:p>
      </dgm:t>
    </dgm:pt>
    <dgm:pt modelId="{67DF9F6B-FB54-4292-81CA-4E5FFDA2FA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Thermal limit</a:t>
          </a:r>
          <a:endParaRPr lang="en-US" sz="2000" dirty="0"/>
        </a:p>
      </dgm:t>
    </dgm:pt>
    <dgm:pt modelId="{78329BD8-E12D-4D90-909F-6EA83DB98C09}" type="parTrans" cxnId="{4F708DC7-5867-4F10-ABB7-56D4501314C9}">
      <dgm:prSet/>
      <dgm:spPr/>
      <dgm:t>
        <a:bodyPr/>
        <a:lstStyle/>
        <a:p>
          <a:endParaRPr lang="en-US"/>
        </a:p>
      </dgm:t>
    </dgm:pt>
    <dgm:pt modelId="{6D5E256E-DC56-4FF4-8DA5-D783AE0DBEBF}" type="sibTrans" cxnId="{4F708DC7-5867-4F10-ABB7-56D4501314C9}">
      <dgm:prSet/>
      <dgm:spPr/>
      <dgm:t>
        <a:bodyPr/>
        <a:lstStyle/>
        <a:p>
          <a:endParaRPr lang="en-US"/>
        </a:p>
      </dgm:t>
    </dgm:pt>
    <dgm:pt modelId="{1873138A-A56A-4961-A3AB-17A2204D3C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IEC defines the damage threshold (for skin) as 43 degrees [</a:t>
          </a:r>
          <a:r>
            <a:rPr lang="en-US" dirty="0">
              <a:hlinkClick xmlns:r="http://schemas.openxmlformats.org/officeDocument/2006/relationships" r:id="rId1"/>
            </a:rPr>
            <a:t>ref</a:t>
          </a:r>
          <a:r>
            <a:rPr lang="en-US" dirty="0"/>
            <a:t>]</a:t>
          </a:r>
        </a:p>
      </dgm:t>
    </dgm:pt>
    <dgm:pt modelId="{8E8CAE06-4285-41EC-A03A-5E74978D23BB}" type="parTrans" cxnId="{BE03CD88-7EE0-4BF0-BDDE-C300EC2370F3}">
      <dgm:prSet/>
      <dgm:spPr/>
      <dgm:t>
        <a:bodyPr/>
        <a:lstStyle/>
        <a:p>
          <a:endParaRPr lang="en-US"/>
        </a:p>
      </dgm:t>
    </dgm:pt>
    <dgm:pt modelId="{E3C7DBE0-0206-463E-97E0-B8C8B0377E64}" type="sibTrans" cxnId="{BE03CD88-7EE0-4BF0-BDDE-C300EC2370F3}">
      <dgm:prSet/>
      <dgm:spPr/>
      <dgm:t>
        <a:bodyPr/>
        <a:lstStyle/>
        <a:p>
          <a:endParaRPr lang="en-US"/>
        </a:p>
      </dgm:t>
    </dgm:pt>
    <dgm:pt modelId="{915CC259-CA36-48FA-BE7F-69CAC26498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Specific Absorption Rate (SAR) limit in US: 1.6 watts/kg</a:t>
          </a:r>
        </a:p>
      </dgm:t>
    </dgm:pt>
    <dgm:pt modelId="{AB3D454C-A43B-4868-92AA-A02974B8409A}" type="parTrans" cxnId="{021603C4-0FA9-4F1E-B3CD-12B76AF75930}">
      <dgm:prSet/>
      <dgm:spPr/>
      <dgm:t>
        <a:bodyPr/>
        <a:lstStyle/>
        <a:p>
          <a:endParaRPr lang="en-US"/>
        </a:p>
      </dgm:t>
    </dgm:pt>
    <dgm:pt modelId="{85CAA9A6-2D14-41EB-BEF5-0C9217C005BD}" type="sibTrans" cxnId="{021603C4-0FA9-4F1E-B3CD-12B76AF75930}">
      <dgm:prSet/>
      <dgm:spPr/>
      <dgm:t>
        <a:bodyPr/>
        <a:lstStyle/>
        <a:p>
          <a:endParaRPr lang="en-US"/>
        </a:p>
      </dgm:t>
    </dgm:pt>
    <dgm:pt modelId="{FD463F16-5479-45D8-8D1D-FEB147771D43}" type="pres">
      <dgm:prSet presAssocID="{BF72C3CB-3546-4663-B012-72F2911A365C}" presName="root" presStyleCnt="0">
        <dgm:presLayoutVars>
          <dgm:dir/>
          <dgm:resizeHandles val="exact"/>
        </dgm:presLayoutVars>
      </dgm:prSet>
      <dgm:spPr/>
    </dgm:pt>
    <dgm:pt modelId="{8AB5B22B-2889-49BD-A346-83A0255C372C}" type="pres">
      <dgm:prSet presAssocID="{D507FF92-1BD1-4A04-9109-A392FD76BB8D}" presName="compNode" presStyleCnt="0"/>
      <dgm:spPr/>
    </dgm:pt>
    <dgm:pt modelId="{17CB8084-7590-492F-B017-6F81D5AE0303}" type="pres">
      <dgm:prSet presAssocID="{D507FF92-1BD1-4A04-9109-A392FD76BB8D}" presName="bgRect" presStyleLbl="bgShp" presStyleIdx="0" presStyleCnt="3"/>
      <dgm:spPr/>
    </dgm:pt>
    <dgm:pt modelId="{3106C8BA-BC1C-41BF-8B00-F85ED1EEC143}" type="pres">
      <dgm:prSet presAssocID="{D507FF92-1BD1-4A04-9109-A392FD76BB8D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330DB44B-7E0B-4585-A1CE-D732179FAB59}" type="pres">
      <dgm:prSet presAssocID="{D507FF92-1BD1-4A04-9109-A392FD76BB8D}" presName="spaceRect" presStyleCnt="0"/>
      <dgm:spPr/>
    </dgm:pt>
    <dgm:pt modelId="{3E55292D-7E27-41F2-A308-527E5A14F33E}" type="pres">
      <dgm:prSet presAssocID="{D507FF92-1BD1-4A04-9109-A392FD76BB8D}" presName="parTx" presStyleLbl="revTx" presStyleIdx="0" presStyleCnt="6">
        <dgm:presLayoutVars>
          <dgm:chMax val="0"/>
          <dgm:chPref val="0"/>
        </dgm:presLayoutVars>
      </dgm:prSet>
      <dgm:spPr/>
    </dgm:pt>
    <dgm:pt modelId="{C1B0B995-4AA8-4313-879D-A99F96E9B55B}" type="pres">
      <dgm:prSet presAssocID="{D507FF92-1BD1-4A04-9109-A392FD76BB8D}" presName="desTx" presStyleLbl="revTx" presStyleIdx="1" presStyleCnt="6">
        <dgm:presLayoutVars/>
      </dgm:prSet>
      <dgm:spPr/>
    </dgm:pt>
    <dgm:pt modelId="{4B40739A-AF74-47D7-864B-D6453CA3302B}" type="pres">
      <dgm:prSet presAssocID="{A2C54060-501E-48EC-BC6C-517949A69CAB}" presName="sibTrans" presStyleCnt="0"/>
      <dgm:spPr/>
    </dgm:pt>
    <dgm:pt modelId="{36412D2E-C5E0-4A8D-92FF-78DE1772E22A}" type="pres">
      <dgm:prSet presAssocID="{1C1183BB-180C-4F50-B57B-BC9E0FDAE23A}" presName="compNode" presStyleCnt="0"/>
      <dgm:spPr/>
    </dgm:pt>
    <dgm:pt modelId="{B384BB34-BC87-4478-895E-A1FF39C6BF8F}" type="pres">
      <dgm:prSet presAssocID="{1C1183BB-180C-4F50-B57B-BC9E0FDAE23A}" presName="bgRect" presStyleLbl="bgShp" presStyleIdx="1" presStyleCnt="3"/>
      <dgm:spPr/>
    </dgm:pt>
    <dgm:pt modelId="{1701E8BD-B6D8-46B0-9B7E-D63FF65F9C4C}" type="pres">
      <dgm:prSet presAssocID="{1C1183BB-180C-4F50-B57B-BC9E0FDAE23A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02915119-C0BB-4B8E-BD64-6B83EB7184E4}" type="pres">
      <dgm:prSet presAssocID="{1C1183BB-180C-4F50-B57B-BC9E0FDAE23A}" presName="spaceRect" presStyleCnt="0"/>
      <dgm:spPr/>
    </dgm:pt>
    <dgm:pt modelId="{0A8B41D1-259A-4E2D-823D-0315F9315E4E}" type="pres">
      <dgm:prSet presAssocID="{1C1183BB-180C-4F50-B57B-BC9E0FDAE23A}" presName="parTx" presStyleLbl="revTx" presStyleIdx="2" presStyleCnt="6">
        <dgm:presLayoutVars>
          <dgm:chMax val="0"/>
          <dgm:chPref val="0"/>
        </dgm:presLayoutVars>
      </dgm:prSet>
      <dgm:spPr/>
    </dgm:pt>
    <dgm:pt modelId="{011A58D6-BE3D-42AB-8A84-3A35D3834A5B}" type="pres">
      <dgm:prSet presAssocID="{1C1183BB-180C-4F50-B57B-BC9E0FDAE23A}" presName="desTx" presStyleLbl="revTx" presStyleIdx="3" presStyleCnt="6">
        <dgm:presLayoutVars/>
      </dgm:prSet>
      <dgm:spPr/>
    </dgm:pt>
    <dgm:pt modelId="{1CBB1CEE-AA90-4C0F-A22A-23A16E75F3AF}" type="pres">
      <dgm:prSet presAssocID="{3A62B7FA-89C5-43D9-AA05-F6D9AE4FFCD1}" presName="sibTrans" presStyleCnt="0"/>
      <dgm:spPr/>
    </dgm:pt>
    <dgm:pt modelId="{8D75F7DF-E38B-4368-9880-6DA9891609B2}" type="pres">
      <dgm:prSet presAssocID="{67DF9F6B-FB54-4292-81CA-4E5FFDA2FA0B}" presName="compNode" presStyleCnt="0"/>
      <dgm:spPr/>
    </dgm:pt>
    <dgm:pt modelId="{EE354CD4-5B2A-4C2E-B618-AC6DAADB7234}" type="pres">
      <dgm:prSet presAssocID="{67DF9F6B-FB54-4292-81CA-4E5FFDA2FA0B}" presName="bgRect" presStyleLbl="bgShp" presStyleIdx="2" presStyleCnt="3"/>
      <dgm:spPr/>
    </dgm:pt>
    <dgm:pt modelId="{48AFFEFC-3D55-437C-89FD-09D552D35AF2}" type="pres">
      <dgm:prSet presAssocID="{67DF9F6B-FB54-4292-81CA-4E5FFDA2FA0B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49004F5D-5211-44B4-8765-7FE896A167E3}" type="pres">
      <dgm:prSet presAssocID="{67DF9F6B-FB54-4292-81CA-4E5FFDA2FA0B}" presName="spaceRect" presStyleCnt="0"/>
      <dgm:spPr/>
    </dgm:pt>
    <dgm:pt modelId="{36C6C6C0-AD98-48DB-9FA5-5685E2B36422}" type="pres">
      <dgm:prSet presAssocID="{67DF9F6B-FB54-4292-81CA-4E5FFDA2FA0B}" presName="parTx" presStyleLbl="revTx" presStyleIdx="4" presStyleCnt="6">
        <dgm:presLayoutVars>
          <dgm:chMax val="0"/>
          <dgm:chPref val="0"/>
        </dgm:presLayoutVars>
      </dgm:prSet>
      <dgm:spPr/>
    </dgm:pt>
    <dgm:pt modelId="{3188F5BB-DB85-45E2-882F-CBA875BB1C59}" type="pres">
      <dgm:prSet presAssocID="{67DF9F6B-FB54-4292-81CA-4E5FFDA2FA0B}" presName="desTx" presStyleLbl="revTx" presStyleIdx="5" presStyleCnt="6">
        <dgm:presLayoutVars/>
      </dgm:prSet>
      <dgm:spPr/>
    </dgm:pt>
  </dgm:ptLst>
  <dgm:cxnLst>
    <dgm:cxn modelId="{54C0C611-E46A-4C2D-9EC9-FEBF72566481}" type="presOf" srcId="{8BF09CA4-26B2-4AEE-A708-0C070A36381D}" destId="{011A58D6-BE3D-42AB-8A84-3A35D3834A5B}" srcOrd="0" destOrd="0" presId="urn:microsoft.com/office/officeart/2018/2/layout/IconVerticalSolidList"/>
    <dgm:cxn modelId="{860E5E28-AEF2-4050-BD79-4DD1C0EA1DBF}" type="presOf" srcId="{A7CFF457-82FD-44FB-86A5-1CD774BA4021}" destId="{011A58D6-BE3D-42AB-8A84-3A35D3834A5B}" srcOrd="0" destOrd="1" presId="urn:microsoft.com/office/officeart/2018/2/layout/IconVerticalSolidList"/>
    <dgm:cxn modelId="{57692C2D-3E9B-479F-9B9A-E8320416806B}" type="presOf" srcId="{67DF9F6B-FB54-4292-81CA-4E5FFDA2FA0B}" destId="{36C6C6C0-AD98-48DB-9FA5-5685E2B36422}" srcOrd="0" destOrd="0" presId="urn:microsoft.com/office/officeart/2018/2/layout/IconVerticalSolidList"/>
    <dgm:cxn modelId="{FAB5C03B-2D96-4B51-A49E-240F5EB88C81}" srcId="{D507FF92-1BD1-4A04-9109-A392FD76BB8D}" destId="{A2A72525-3C5B-47F9-97D9-E5C858BE3B65}" srcOrd="1" destOrd="0" parTransId="{F888AA31-7B37-4E70-B2E6-8E5035879C2A}" sibTransId="{BC6E1735-FD3A-4EC6-A637-CB65723705BB}"/>
    <dgm:cxn modelId="{8739BC4D-B651-4CE9-BBCE-DEC37D03618C}" type="presOf" srcId="{A2A72525-3C5B-47F9-97D9-E5C858BE3B65}" destId="{C1B0B995-4AA8-4313-879D-A99F96E9B55B}" srcOrd="0" destOrd="1" presId="urn:microsoft.com/office/officeart/2018/2/layout/IconVerticalSolidList"/>
    <dgm:cxn modelId="{A68D2255-ACB6-4580-9F01-C73D41863FE4}" type="presOf" srcId="{D507FF92-1BD1-4A04-9109-A392FD76BB8D}" destId="{3E55292D-7E27-41F2-A308-527E5A14F33E}" srcOrd="0" destOrd="0" presId="urn:microsoft.com/office/officeart/2018/2/layout/IconVerticalSolidList"/>
    <dgm:cxn modelId="{9CFAB55A-3E29-44E3-87F3-F947064F20DC}" type="presOf" srcId="{1873138A-A56A-4961-A3AB-17A2204D3CA9}" destId="{3188F5BB-DB85-45E2-882F-CBA875BB1C59}" srcOrd="0" destOrd="0" presId="urn:microsoft.com/office/officeart/2018/2/layout/IconVerticalSolidList"/>
    <dgm:cxn modelId="{F4C4115F-AA6B-474A-AA69-8CCA57816D55}" type="presOf" srcId="{915CC259-CA36-48FA-BE7F-69CAC26498DB}" destId="{3188F5BB-DB85-45E2-882F-CBA875BB1C59}" srcOrd="0" destOrd="1" presId="urn:microsoft.com/office/officeart/2018/2/layout/IconVerticalSolidList"/>
    <dgm:cxn modelId="{BA1EAC6E-2481-429C-A91F-26930E9B1378}" srcId="{1C1183BB-180C-4F50-B57B-BC9E0FDAE23A}" destId="{8BF09CA4-26B2-4AEE-A708-0C070A36381D}" srcOrd="0" destOrd="0" parTransId="{C980ECAF-B075-41D6-8274-3FE516048718}" sibTransId="{7492B5B4-B14C-4948-9708-3BA1228D19B6}"/>
    <dgm:cxn modelId="{D8F12C78-AC0F-4E7C-8A43-8E9CA4143DAD}" srcId="{BF72C3CB-3546-4663-B012-72F2911A365C}" destId="{1C1183BB-180C-4F50-B57B-BC9E0FDAE23A}" srcOrd="1" destOrd="0" parTransId="{1065A62D-6B55-4A66-8C5A-EF619A8A2F37}" sibTransId="{3A62B7FA-89C5-43D9-AA05-F6D9AE4FFCD1}"/>
    <dgm:cxn modelId="{BE03CD88-7EE0-4BF0-BDDE-C300EC2370F3}" srcId="{67DF9F6B-FB54-4292-81CA-4E5FFDA2FA0B}" destId="{1873138A-A56A-4961-A3AB-17A2204D3CA9}" srcOrd="0" destOrd="0" parTransId="{8E8CAE06-4285-41EC-A03A-5E74978D23BB}" sibTransId="{E3C7DBE0-0206-463E-97E0-B8C8B0377E64}"/>
    <dgm:cxn modelId="{F04E4398-2E71-4CD6-B48A-6DFC03C0BAFB}" srcId="{D507FF92-1BD1-4A04-9109-A392FD76BB8D}" destId="{1317006E-7290-4FDE-B445-4C2E0B107D63}" srcOrd="0" destOrd="0" parTransId="{240E90CB-F20D-4038-B589-D8C377F9A302}" sibTransId="{5FF9C649-163D-4E6A-8D28-F97C60648CA4}"/>
    <dgm:cxn modelId="{A9CD6DB1-6865-432A-A7D7-08162B83851B}" type="presOf" srcId="{1C1183BB-180C-4F50-B57B-BC9E0FDAE23A}" destId="{0A8B41D1-259A-4E2D-823D-0315F9315E4E}" srcOrd="0" destOrd="0" presId="urn:microsoft.com/office/officeart/2018/2/layout/IconVerticalSolidList"/>
    <dgm:cxn modelId="{021603C4-0FA9-4F1E-B3CD-12B76AF75930}" srcId="{67DF9F6B-FB54-4292-81CA-4E5FFDA2FA0B}" destId="{915CC259-CA36-48FA-BE7F-69CAC26498DB}" srcOrd="1" destOrd="0" parTransId="{AB3D454C-A43B-4868-92AA-A02974B8409A}" sibTransId="{85CAA9A6-2D14-41EB-BEF5-0C9217C005BD}"/>
    <dgm:cxn modelId="{4F708DC7-5867-4F10-ABB7-56D4501314C9}" srcId="{BF72C3CB-3546-4663-B012-72F2911A365C}" destId="{67DF9F6B-FB54-4292-81CA-4E5FFDA2FA0B}" srcOrd="2" destOrd="0" parTransId="{78329BD8-E12D-4D90-909F-6EA83DB98C09}" sibTransId="{6D5E256E-DC56-4FF4-8DA5-D783AE0DBEBF}"/>
    <dgm:cxn modelId="{401312CC-1FE6-44AE-94F2-2578F307A000}" type="presOf" srcId="{BF72C3CB-3546-4663-B012-72F2911A365C}" destId="{FD463F16-5479-45D8-8D1D-FEB147771D43}" srcOrd="0" destOrd="0" presId="urn:microsoft.com/office/officeart/2018/2/layout/IconVerticalSolidList"/>
    <dgm:cxn modelId="{050FB4D1-0CB5-4709-91F1-270C5B7E453A}" type="presOf" srcId="{1317006E-7290-4FDE-B445-4C2E0B107D63}" destId="{C1B0B995-4AA8-4313-879D-A99F96E9B55B}" srcOrd="0" destOrd="0" presId="urn:microsoft.com/office/officeart/2018/2/layout/IconVerticalSolidList"/>
    <dgm:cxn modelId="{AD1DDDD6-E309-4912-8369-9E3E5760FF0F}" srcId="{1C1183BB-180C-4F50-B57B-BC9E0FDAE23A}" destId="{A7CFF457-82FD-44FB-86A5-1CD774BA4021}" srcOrd="1" destOrd="0" parTransId="{AB2E0C78-1126-459A-8FA0-6FC04E73E267}" sibTransId="{CCBD462E-CA77-4459-A3C3-5E4044EAE876}"/>
    <dgm:cxn modelId="{B30057FF-A007-49BC-B336-2D775A6AC5A0}" srcId="{BF72C3CB-3546-4663-B012-72F2911A365C}" destId="{D507FF92-1BD1-4A04-9109-A392FD76BB8D}" srcOrd="0" destOrd="0" parTransId="{1B9AD56B-85F3-4B1C-B1ED-A827FF7DA2B2}" sibTransId="{A2C54060-501E-48EC-BC6C-517949A69CAB}"/>
    <dgm:cxn modelId="{A0F0E691-9581-4D73-96CB-AE0353D584A6}" type="presParOf" srcId="{FD463F16-5479-45D8-8D1D-FEB147771D43}" destId="{8AB5B22B-2889-49BD-A346-83A0255C372C}" srcOrd="0" destOrd="0" presId="urn:microsoft.com/office/officeart/2018/2/layout/IconVerticalSolidList"/>
    <dgm:cxn modelId="{9FB45103-3D65-41A3-8120-344D0A704880}" type="presParOf" srcId="{8AB5B22B-2889-49BD-A346-83A0255C372C}" destId="{17CB8084-7590-492F-B017-6F81D5AE0303}" srcOrd="0" destOrd="0" presId="urn:microsoft.com/office/officeart/2018/2/layout/IconVerticalSolidList"/>
    <dgm:cxn modelId="{00A342A6-6E55-418D-8CC5-860208A09842}" type="presParOf" srcId="{8AB5B22B-2889-49BD-A346-83A0255C372C}" destId="{3106C8BA-BC1C-41BF-8B00-F85ED1EEC143}" srcOrd="1" destOrd="0" presId="urn:microsoft.com/office/officeart/2018/2/layout/IconVerticalSolidList"/>
    <dgm:cxn modelId="{E3163345-D0A0-4BE6-8208-283C1EE53043}" type="presParOf" srcId="{8AB5B22B-2889-49BD-A346-83A0255C372C}" destId="{330DB44B-7E0B-4585-A1CE-D732179FAB59}" srcOrd="2" destOrd="0" presId="urn:microsoft.com/office/officeart/2018/2/layout/IconVerticalSolidList"/>
    <dgm:cxn modelId="{2293AC06-F499-41A7-9455-5E8EF245A3B2}" type="presParOf" srcId="{8AB5B22B-2889-49BD-A346-83A0255C372C}" destId="{3E55292D-7E27-41F2-A308-527E5A14F33E}" srcOrd="3" destOrd="0" presId="urn:microsoft.com/office/officeart/2018/2/layout/IconVerticalSolidList"/>
    <dgm:cxn modelId="{1AE8B2BD-8DAC-4EA1-80D9-32E2502722AC}" type="presParOf" srcId="{8AB5B22B-2889-49BD-A346-83A0255C372C}" destId="{C1B0B995-4AA8-4313-879D-A99F96E9B55B}" srcOrd="4" destOrd="0" presId="urn:microsoft.com/office/officeart/2018/2/layout/IconVerticalSolidList"/>
    <dgm:cxn modelId="{F3E3FF7C-548F-4E9E-A71D-752D5C3B2104}" type="presParOf" srcId="{FD463F16-5479-45D8-8D1D-FEB147771D43}" destId="{4B40739A-AF74-47D7-864B-D6453CA3302B}" srcOrd="1" destOrd="0" presId="urn:microsoft.com/office/officeart/2018/2/layout/IconVerticalSolidList"/>
    <dgm:cxn modelId="{0ED20553-A031-4442-B545-A6532CBAAB56}" type="presParOf" srcId="{FD463F16-5479-45D8-8D1D-FEB147771D43}" destId="{36412D2E-C5E0-4A8D-92FF-78DE1772E22A}" srcOrd="2" destOrd="0" presId="urn:microsoft.com/office/officeart/2018/2/layout/IconVerticalSolidList"/>
    <dgm:cxn modelId="{191BDBF4-FD54-498B-8AAC-7C50CE2D7D6C}" type="presParOf" srcId="{36412D2E-C5E0-4A8D-92FF-78DE1772E22A}" destId="{B384BB34-BC87-4478-895E-A1FF39C6BF8F}" srcOrd="0" destOrd="0" presId="urn:microsoft.com/office/officeart/2018/2/layout/IconVerticalSolidList"/>
    <dgm:cxn modelId="{07874D21-7C1C-4C13-BB8A-89F1C28A42F2}" type="presParOf" srcId="{36412D2E-C5E0-4A8D-92FF-78DE1772E22A}" destId="{1701E8BD-B6D8-46B0-9B7E-D63FF65F9C4C}" srcOrd="1" destOrd="0" presId="urn:microsoft.com/office/officeart/2018/2/layout/IconVerticalSolidList"/>
    <dgm:cxn modelId="{3D41B62C-713D-4669-894A-F92A55E5FDD4}" type="presParOf" srcId="{36412D2E-C5E0-4A8D-92FF-78DE1772E22A}" destId="{02915119-C0BB-4B8E-BD64-6B83EB7184E4}" srcOrd="2" destOrd="0" presId="urn:microsoft.com/office/officeart/2018/2/layout/IconVerticalSolidList"/>
    <dgm:cxn modelId="{578F67C7-5E7B-4B47-8DAB-D94182638641}" type="presParOf" srcId="{36412D2E-C5E0-4A8D-92FF-78DE1772E22A}" destId="{0A8B41D1-259A-4E2D-823D-0315F9315E4E}" srcOrd="3" destOrd="0" presId="urn:microsoft.com/office/officeart/2018/2/layout/IconVerticalSolidList"/>
    <dgm:cxn modelId="{81BD53EA-A9C3-4819-B98A-DB01337FD6E0}" type="presParOf" srcId="{36412D2E-C5E0-4A8D-92FF-78DE1772E22A}" destId="{011A58D6-BE3D-42AB-8A84-3A35D3834A5B}" srcOrd="4" destOrd="0" presId="urn:microsoft.com/office/officeart/2018/2/layout/IconVerticalSolidList"/>
    <dgm:cxn modelId="{DDC72C09-3FE9-40FF-A7BC-09D53D554D52}" type="presParOf" srcId="{FD463F16-5479-45D8-8D1D-FEB147771D43}" destId="{1CBB1CEE-AA90-4C0F-A22A-23A16E75F3AF}" srcOrd="3" destOrd="0" presId="urn:microsoft.com/office/officeart/2018/2/layout/IconVerticalSolidList"/>
    <dgm:cxn modelId="{22F11E71-F070-4928-8379-84172B6191BE}" type="presParOf" srcId="{FD463F16-5479-45D8-8D1D-FEB147771D43}" destId="{8D75F7DF-E38B-4368-9880-6DA9891609B2}" srcOrd="4" destOrd="0" presId="urn:microsoft.com/office/officeart/2018/2/layout/IconVerticalSolidList"/>
    <dgm:cxn modelId="{A64A8BFB-5364-4524-8D68-F2C58DF8D874}" type="presParOf" srcId="{8D75F7DF-E38B-4368-9880-6DA9891609B2}" destId="{EE354CD4-5B2A-4C2E-B618-AC6DAADB7234}" srcOrd="0" destOrd="0" presId="urn:microsoft.com/office/officeart/2018/2/layout/IconVerticalSolidList"/>
    <dgm:cxn modelId="{BE42102C-DB46-4B43-9B87-843A0AC3064E}" type="presParOf" srcId="{8D75F7DF-E38B-4368-9880-6DA9891609B2}" destId="{48AFFEFC-3D55-437C-89FD-09D552D35AF2}" srcOrd="1" destOrd="0" presId="urn:microsoft.com/office/officeart/2018/2/layout/IconVerticalSolidList"/>
    <dgm:cxn modelId="{8DD997FA-EA6B-45B4-90B3-717880F9F786}" type="presParOf" srcId="{8D75F7DF-E38B-4368-9880-6DA9891609B2}" destId="{49004F5D-5211-44B4-8765-7FE896A167E3}" srcOrd="2" destOrd="0" presId="urn:microsoft.com/office/officeart/2018/2/layout/IconVerticalSolidList"/>
    <dgm:cxn modelId="{19F6397F-C1AE-4CC5-8B1D-2337C6A022BC}" type="presParOf" srcId="{8D75F7DF-E38B-4368-9880-6DA9891609B2}" destId="{36C6C6C0-AD98-48DB-9FA5-5685E2B36422}" srcOrd="3" destOrd="0" presId="urn:microsoft.com/office/officeart/2018/2/layout/IconVerticalSolidList"/>
    <dgm:cxn modelId="{2E551853-C9D1-4473-A07D-236662FAB8B0}" type="presParOf" srcId="{8D75F7DF-E38B-4368-9880-6DA9891609B2}" destId="{3188F5BB-DB85-45E2-882F-CBA875BB1C5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B8084-7590-492F-B017-6F81D5AE0303}">
      <dsp:nvSpPr>
        <dsp:cNvPr id="0" name=""/>
        <dsp:cNvSpPr/>
      </dsp:nvSpPr>
      <dsp:spPr>
        <a:xfrm>
          <a:off x="0" y="446"/>
          <a:ext cx="7909560" cy="10447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6C8BA-BC1C-41BF-8B00-F85ED1EEC143}">
      <dsp:nvSpPr>
        <dsp:cNvPr id="0" name=""/>
        <dsp:cNvSpPr/>
      </dsp:nvSpPr>
      <dsp:spPr>
        <a:xfrm>
          <a:off x="316043" y="235520"/>
          <a:ext cx="574625" cy="574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5292D-7E27-41F2-A308-527E5A14F33E}">
      <dsp:nvSpPr>
        <dsp:cNvPr id="0" name=""/>
        <dsp:cNvSpPr/>
      </dsp:nvSpPr>
      <dsp:spPr>
        <a:xfrm>
          <a:off x="1206713" y="446"/>
          <a:ext cx="3559302" cy="1044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Form factor constraint: weight, size.</a:t>
          </a:r>
          <a:endParaRPr lang="en-US" sz="2000" kern="1200" dirty="0"/>
        </a:p>
      </dsp:txBody>
      <dsp:txXfrm>
        <a:off x="1206713" y="446"/>
        <a:ext cx="3559302" cy="1044773"/>
      </dsp:txXfrm>
    </dsp:sp>
    <dsp:sp modelId="{C1B0B995-4AA8-4313-879D-A99F96E9B55B}">
      <dsp:nvSpPr>
        <dsp:cNvPr id="0" name=""/>
        <dsp:cNvSpPr/>
      </dsp:nvSpPr>
      <dsp:spPr>
        <a:xfrm>
          <a:off x="4766015" y="446"/>
          <a:ext cx="3143544" cy="1044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They have to be light, comfortable and natural to wear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Standard glasses averages 114g (4 ounces) (by google search)</a:t>
          </a:r>
        </a:p>
      </dsp:txBody>
      <dsp:txXfrm>
        <a:off x="4766015" y="446"/>
        <a:ext cx="3143544" cy="1044773"/>
      </dsp:txXfrm>
    </dsp:sp>
    <dsp:sp modelId="{B384BB34-BC87-4478-895E-A1FF39C6BF8F}">
      <dsp:nvSpPr>
        <dsp:cNvPr id="0" name=""/>
        <dsp:cNvSpPr/>
      </dsp:nvSpPr>
      <dsp:spPr>
        <a:xfrm>
          <a:off x="0" y="1306413"/>
          <a:ext cx="7909560" cy="10447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1E8BD-B6D8-46B0-9B7E-D63FF65F9C4C}">
      <dsp:nvSpPr>
        <dsp:cNvPr id="0" name=""/>
        <dsp:cNvSpPr/>
      </dsp:nvSpPr>
      <dsp:spPr>
        <a:xfrm>
          <a:off x="316043" y="1541487"/>
          <a:ext cx="574625" cy="574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B41D1-259A-4E2D-823D-0315F9315E4E}">
      <dsp:nvSpPr>
        <dsp:cNvPr id="0" name=""/>
        <dsp:cNvSpPr/>
      </dsp:nvSpPr>
      <dsp:spPr>
        <a:xfrm>
          <a:off x="1206713" y="1306413"/>
          <a:ext cx="3559302" cy="1044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Battery operation lifetime</a:t>
          </a:r>
          <a:endParaRPr lang="en-US" sz="2000" kern="1200" dirty="0"/>
        </a:p>
      </dsp:txBody>
      <dsp:txXfrm>
        <a:off x="1206713" y="1306413"/>
        <a:ext cx="3559302" cy="1044773"/>
      </dsp:txXfrm>
    </dsp:sp>
    <dsp:sp modelId="{011A58D6-BE3D-42AB-8A84-3A35D3834A5B}">
      <dsp:nvSpPr>
        <dsp:cNvPr id="0" name=""/>
        <dsp:cNvSpPr/>
      </dsp:nvSpPr>
      <dsp:spPr>
        <a:xfrm>
          <a:off x="4766015" y="1306413"/>
          <a:ext cx="3143544" cy="1044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Augmented call: minutes to a few hours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Daily companion: last one day or longer</a:t>
          </a:r>
        </a:p>
      </dsp:txBody>
      <dsp:txXfrm>
        <a:off x="4766015" y="1306413"/>
        <a:ext cx="3143544" cy="1044773"/>
      </dsp:txXfrm>
    </dsp:sp>
    <dsp:sp modelId="{EE354CD4-5B2A-4C2E-B618-AC6DAADB7234}">
      <dsp:nvSpPr>
        <dsp:cNvPr id="0" name=""/>
        <dsp:cNvSpPr/>
      </dsp:nvSpPr>
      <dsp:spPr>
        <a:xfrm>
          <a:off x="0" y="2612380"/>
          <a:ext cx="7909560" cy="10447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FFEFC-3D55-437C-89FD-09D552D35AF2}">
      <dsp:nvSpPr>
        <dsp:cNvPr id="0" name=""/>
        <dsp:cNvSpPr/>
      </dsp:nvSpPr>
      <dsp:spPr>
        <a:xfrm>
          <a:off x="316043" y="2847454"/>
          <a:ext cx="574625" cy="574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6C6C0-AD98-48DB-9FA5-5685E2B36422}">
      <dsp:nvSpPr>
        <dsp:cNvPr id="0" name=""/>
        <dsp:cNvSpPr/>
      </dsp:nvSpPr>
      <dsp:spPr>
        <a:xfrm>
          <a:off x="1206713" y="2612380"/>
          <a:ext cx="3559302" cy="1044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Thermal limit</a:t>
          </a:r>
          <a:endParaRPr lang="en-US" sz="2000" kern="1200" dirty="0"/>
        </a:p>
      </dsp:txBody>
      <dsp:txXfrm>
        <a:off x="1206713" y="2612380"/>
        <a:ext cx="3559302" cy="1044773"/>
      </dsp:txXfrm>
    </dsp:sp>
    <dsp:sp modelId="{3188F5BB-DB85-45E2-882F-CBA875BB1C59}">
      <dsp:nvSpPr>
        <dsp:cNvPr id="0" name=""/>
        <dsp:cNvSpPr/>
      </dsp:nvSpPr>
      <dsp:spPr>
        <a:xfrm>
          <a:off x="4766015" y="2612380"/>
          <a:ext cx="3143544" cy="1044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72" tIns="110572" rIns="110572" bIns="110572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IEC defines the damage threshold (for skin) as 43 degrees [</a:t>
          </a:r>
          <a:r>
            <a:rPr lang="en-US" sz="1300" kern="1200" dirty="0">
              <a:hlinkClick xmlns:r="http://schemas.openxmlformats.org/officeDocument/2006/relationships" r:id="rId7"/>
            </a:rPr>
            <a:t>ref</a:t>
          </a:r>
          <a:r>
            <a:rPr lang="en-US" sz="1300" kern="1200" dirty="0"/>
            <a:t>]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Specific Absorption Rate (SAR) limit in US: 1.6 watts/kg</a:t>
          </a:r>
        </a:p>
      </dsp:txBody>
      <dsp:txXfrm>
        <a:off x="4766015" y="2612380"/>
        <a:ext cx="3143544" cy="1044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fld id="{ABBE83F0-9D15-F64A-8902-5A8EB41025B3}" type="datetime1">
              <a:rPr lang="en-US" smtClean="0"/>
              <a:t>5/14/22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fld id="{FE296682-4847-0D4D-888B-BE74D13BE173}" type="datetime1">
              <a:rPr lang="en-US" smtClean="0"/>
              <a:t>5/14/22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oculus.com/documentation/native/android/mobile-timewarp-overview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oculus.com/documentation/native/android/mobile-timewarp-overview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3F2A1B2-832A-BD45-8EBB-4D7CBF270CF6}" type="datetime1">
              <a:rPr lang="en-US" smtClean="0"/>
              <a:t>5/14/22</a:t>
            </a:fld>
            <a:endParaRPr lang="en-US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4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Source-1: https://healthcare-</a:t>
            </a:r>
            <a:r>
              <a:rPr lang="en-US" dirty="0" err="1"/>
              <a:t>mittelhessen.eu</a:t>
            </a:r>
            <a:r>
              <a:rPr lang="en-US" dirty="0"/>
              <a:t>/trend-report-virtual-reality-digital-training-for-real-medicine?lang=</a:t>
            </a:r>
            <a:r>
              <a:rPr lang="en-US" dirty="0" err="1"/>
              <a:t>en</a:t>
            </a:r>
            <a:endParaRPr lang="en-US" dirty="0"/>
          </a:p>
          <a:p>
            <a:r>
              <a:rPr lang="en-US" dirty="0"/>
              <a:t>Source-2: https://</a:t>
            </a:r>
            <a:r>
              <a:rPr lang="en-US" dirty="0" err="1"/>
              <a:t>news.mit.edu</a:t>
            </a:r>
            <a:r>
              <a:rPr lang="en-US" dirty="0"/>
              <a:t>/2020/spatial-vr-collaboration-0710</a:t>
            </a:r>
          </a:p>
          <a:p>
            <a:r>
              <a:rPr lang="en-US" dirty="0"/>
              <a:t>Source-3: https://</a:t>
            </a:r>
            <a:r>
              <a:rPr lang="en-US" dirty="0" err="1"/>
              <a:t>vr-expert.com</a:t>
            </a:r>
            <a:r>
              <a:rPr lang="en-US" dirty="0"/>
              <a:t>/a-new-era-of-work-</a:t>
            </a:r>
            <a:r>
              <a:rPr lang="en-US" dirty="0" err="1"/>
              <a:t>facebook</a:t>
            </a:r>
            <a:r>
              <a:rPr lang="en-US"/>
              <a:t>-horizon-workrooms/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E296682-4847-0D4D-888B-BE74D13BE173}" type="datetime1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2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[1] 3GPP SA4 Contribution: TR 26.928-122. [https://</a:t>
            </a:r>
            <a:r>
              <a:rPr lang="en-US" sz="1200" dirty="0" err="1"/>
              <a:t>itectec.com</a:t>
            </a:r>
            <a:r>
              <a:rPr lang="en-US" sz="1200" dirty="0"/>
              <a:t>/archive/3gpp-specification-tr-26-928/]</a:t>
            </a:r>
          </a:p>
          <a:p>
            <a:r>
              <a:rPr lang="en-US" sz="1200" dirty="0"/>
              <a:t>[2] Motion to Photon Latency in Mobil AR and VR. DAQRI. [https://</a:t>
            </a:r>
            <a:r>
              <a:rPr lang="en-US" sz="1200" dirty="0" err="1"/>
              <a:t>medium.com</a:t>
            </a:r>
            <a:r>
              <a:rPr lang="en-US" sz="1200" dirty="0"/>
              <a:t>/@DAQRI/motion-to-photon-latency-in-mobile-ar-and-vr-99f82c480926]</a:t>
            </a:r>
          </a:p>
          <a:p>
            <a:r>
              <a:rPr lang="en-US" sz="1200" dirty="0"/>
              <a:t>[3] Latency mitigation strategies, by John Carmack [https://</a:t>
            </a:r>
            <a:r>
              <a:rPr lang="en-US" sz="1200" dirty="0" err="1"/>
              <a:t>www.wired.com</a:t>
            </a:r>
            <a:r>
              <a:rPr lang="en-US" sz="1200" dirty="0"/>
              <a:t>/2013/02/john-</a:t>
            </a:r>
            <a:r>
              <a:rPr lang="en-US" sz="1200" dirty="0" err="1"/>
              <a:t>carmacks</a:t>
            </a:r>
            <a:r>
              <a:rPr lang="en-US" sz="1200" dirty="0"/>
              <a:t>-latency-mitigation-strategies/]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E296682-4847-0D4D-888B-BE74D13BE173}" type="datetime1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2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www.silextechnology.com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/unwired/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-testing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What is SAR?</a:t>
            </a:r>
            <a:endParaRPr lang="en-US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Specific Absorption Rate (SAR) refers to the amount of radio frequency electromagnetic field absorbed by the body while using a wireless device. SAR is defined as the power absorbed per mass of tissue and is expressed in units of watts per kilogram (W/Kg). SAR is typically measured over a small sample volume (1 gram or 10 grams). The SAR limit is a measure of the electric and magnetic field strength and power density for a given transmitter over its operating frequency range. In the US, SAR limit for FCC/IC is 1.6 W/Kg over a 1g sample and in Europe, the SAR limit for CE is 2.0 W/Kg for a 10g sample. Any portable products require SAR testing and reports.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E296682-4847-0D4D-888B-BE74D13BE173}" type="datetime1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3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36550">
              <a:buSzPts val="1700"/>
              <a:buFont typeface="Arial"/>
              <a:buChar char="•"/>
            </a:pPr>
            <a:r>
              <a:rPr lang="en-US" sz="1200" dirty="0"/>
              <a:t>Techniques to mitigate latency</a:t>
            </a:r>
          </a:p>
          <a:p>
            <a:pPr lvl="1" indent="-336550">
              <a:spcBef>
                <a:spcPts val="0"/>
              </a:spcBef>
              <a:buSzPts val="1700"/>
              <a:buFont typeface="Arial"/>
              <a:buChar char="•"/>
            </a:pPr>
            <a:r>
              <a:rPr lang="en-US" sz="1050" dirty="0"/>
              <a:t>Prevent GPU buffering</a:t>
            </a:r>
          </a:p>
          <a:p>
            <a:pPr lvl="1" indent="-336550">
              <a:spcBef>
                <a:spcPts val="0"/>
              </a:spcBef>
              <a:buSzPts val="1700"/>
              <a:buFont typeface="Arial"/>
              <a:buChar char="•"/>
            </a:pPr>
            <a:r>
              <a:rPr lang="en-US" sz="1050" dirty="0"/>
              <a:t>Late frame scheduling</a:t>
            </a:r>
          </a:p>
          <a:p>
            <a:pPr lvl="1" indent="-336550">
              <a:spcBef>
                <a:spcPts val="0"/>
              </a:spcBef>
              <a:buSzPts val="1700"/>
              <a:buFont typeface="Arial"/>
              <a:buChar char="•"/>
            </a:pPr>
            <a:r>
              <a:rPr lang="en-US" sz="1050" dirty="0"/>
              <a:t>View bypass</a:t>
            </a:r>
          </a:p>
          <a:p>
            <a:pPr lvl="1" indent="-336550">
              <a:spcBef>
                <a:spcPts val="0"/>
              </a:spcBef>
              <a:buSzPts val="1700"/>
              <a:buFont typeface="Arial"/>
              <a:buChar char="•"/>
            </a:pPr>
            <a:r>
              <a:rPr lang="en-US" sz="1050" dirty="0"/>
              <a:t>Time warping </a:t>
            </a:r>
            <a:r>
              <a:rPr lang="en-US" sz="1050" dirty="0">
                <a:solidFill>
                  <a:srgbClr val="0432FF"/>
                </a:solidFill>
                <a:sym typeface="Wingdings" pitchFamily="2" charset="2"/>
              </a:rPr>
              <a:t> shortcut path to avoid network delay in the critical path, also known as </a:t>
            </a:r>
            <a:r>
              <a:rPr lang="en-US" sz="1050" dirty="0">
                <a:solidFill>
                  <a:srgbClr val="0432FF"/>
                </a:solidFill>
                <a:sym typeface="Wingdings" pitchFamily="2" charset="2"/>
                <a:hlinkClick r:id="rId3"/>
              </a:rPr>
              <a:t>ATW</a:t>
            </a:r>
            <a:r>
              <a:rPr lang="en-US" sz="1050" dirty="0">
                <a:solidFill>
                  <a:srgbClr val="0432FF"/>
                </a:solidFill>
                <a:sym typeface="Wingdings" pitchFamily="2" charset="2"/>
              </a:rPr>
              <a:t> </a:t>
            </a:r>
            <a:endParaRPr lang="en-US" sz="1050" dirty="0">
              <a:solidFill>
                <a:srgbClr val="0432FF"/>
              </a:solidFill>
            </a:endParaRPr>
          </a:p>
          <a:p>
            <a:pPr lvl="1" indent="-336550">
              <a:spcBef>
                <a:spcPts val="0"/>
              </a:spcBef>
              <a:buSzPts val="1700"/>
              <a:buFont typeface="Arial"/>
              <a:buChar char="•"/>
            </a:pPr>
            <a:r>
              <a:rPr lang="en-US" sz="1050" dirty="0"/>
              <a:t>Continuously updated time warping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E296682-4847-0D4D-888B-BE74D13BE173}" type="datetime1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7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36550">
              <a:buSzPts val="1700"/>
              <a:buFont typeface="Arial"/>
              <a:buChar char="•"/>
            </a:pPr>
            <a:r>
              <a:rPr lang="en-US" sz="1200" dirty="0"/>
              <a:t>Techniques to mitigate latency</a:t>
            </a:r>
          </a:p>
          <a:p>
            <a:pPr lvl="1" indent="-336550">
              <a:spcBef>
                <a:spcPts val="0"/>
              </a:spcBef>
              <a:buSzPts val="1700"/>
              <a:buFont typeface="Arial"/>
              <a:buChar char="•"/>
            </a:pPr>
            <a:r>
              <a:rPr lang="en-US" sz="1050" dirty="0"/>
              <a:t>Prevent GPU buffering</a:t>
            </a:r>
          </a:p>
          <a:p>
            <a:pPr lvl="1" indent="-336550">
              <a:spcBef>
                <a:spcPts val="0"/>
              </a:spcBef>
              <a:buSzPts val="1700"/>
              <a:buFont typeface="Arial"/>
              <a:buChar char="•"/>
            </a:pPr>
            <a:r>
              <a:rPr lang="en-US" sz="1050" dirty="0"/>
              <a:t>Late frame scheduling</a:t>
            </a:r>
          </a:p>
          <a:p>
            <a:pPr lvl="1" indent="-336550">
              <a:spcBef>
                <a:spcPts val="0"/>
              </a:spcBef>
              <a:buSzPts val="1700"/>
              <a:buFont typeface="Arial"/>
              <a:buChar char="•"/>
            </a:pPr>
            <a:r>
              <a:rPr lang="en-US" sz="1050" dirty="0"/>
              <a:t>View bypass</a:t>
            </a:r>
          </a:p>
          <a:p>
            <a:pPr lvl="1" indent="-336550">
              <a:spcBef>
                <a:spcPts val="0"/>
              </a:spcBef>
              <a:buSzPts val="1700"/>
              <a:buFont typeface="Arial"/>
              <a:buChar char="•"/>
            </a:pPr>
            <a:r>
              <a:rPr lang="en-US" sz="1050" dirty="0"/>
              <a:t>Time warping </a:t>
            </a:r>
            <a:r>
              <a:rPr lang="en-US" sz="1050" dirty="0">
                <a:solidFill>
                  <a:srgbClr val="0432FF"/>
                </a:solidFill>
                <a:sym typeface="Wingdings" pitchFamily="2" charset="2"/>
              </a:rPr>
              <a:t> shortcut path to avoid network delay in the critical path, also known as </a:t>
            </a:r>
            <a:r>
              <a:rPr lang="en-US" sz="1050" dirty="0">
                <a:solidFill>
                  <a:srgbClr val="0432FF"/>
                </a:solidFill>
                <a:sym typeface="Wingdings" pitchFamily="2" charset="2"/>
                <a:hlinkClick r:id="rId3"/>
              </a:rPr>
              <a:t>ATW</a:t>
            </a:r>
            <a:r>
              <a:rPr lang="en-US" sz="1050" dirty="0">
                <a:solidFill>
                  <a:srgbClr val="0432FF"/>
                </a:solidFill>
                <a:sym typeface="Wingdings" pitchFamily="2" charset="2"/>
              </a:rPr>
              <a:t> </a:t>
            </a:r>
            <a:endParaRPr lang="en-US" sz="1050" dirty="0">
              <a:solidFill>
                <a:srgbClr val="0432FF"/>
              </a:solidFill>
            </a:endParaRPr>
          </a:p>
          <a:p>
            <a:pPr lvl="1" indent="-336550">
              <a:spcBef>
                <a:spcPts val="0"/>
              </a:spcBef>
              <a:buSzPts val="1700"/>
              <a:buFont typeface="Arial"/>
              <a:buChar char="•"/>
            </a:pPr>
            <a:r>
              <a:rPr lang="en-US" sz="1050" dirty="0"/>
              <a:t>Continuously updated time warping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E296682-4847-0D4D-888B-BE74D13BE173}" type="datetime1">
              <a:rPr lang="en-US" smtClean="0"/>
              <a:t>5/14/22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3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CF1BB2-C288-8E40-BC88-8F74C5696B21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1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B3B72B-49CF-A740-AE67-2D338BB4AB4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89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35AE86-D5F8-EE46-B530-046079477657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3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508759"/>
            <a:ext cx="3808413" cy="5029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08759"/>
            <a:ext cx="3810000" cy="5029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EFA9E1-901F-8A4F-AE2F-8206E0469E86}"/>
              </a:ext>
            </a:extLst>
          </p:cNvPr>
          <p:cNvSpPr>
            <a:spLocks noGrp="1"/>
          </p:cNvSpPr>
          <p:nvPr>
            <p:ph type="dt" idx="13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9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BB3C93B-1A5E-684D-A603-0432B37D9A2A}"/>
              </a:ext>
            </a:extLst>
          </p:cNvPr>
          <p:cNvSpPr>
            <a:spLocks noGrp="1"/>
          </p:cNvSpPr>
          <p:nvPr>
            <p:ph type="dt" idx="13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FF71C7E-BB34-1E41-982C-63CEF188F5CC}"/>
              </a:ext>
            </a:extLst>
          </p:cNvPr>
          <p:cNvSpPr>
            <a:spLocks noGrp="1" noChangeArrowheads="1"/>
          </p:cNvSpPr>
          <p:nvPr>
            <p:ph type="sldNum" idx="14"/>
          </p:nvPr>
        </p:nvSpPr>
        <p:spPr bwMode="auto">
          <a:xfrm>
            <a:off x="4283968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B8D9AA-495D-0443-9F90-F1BD7FAA3F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94960" y="6537961"/>
            <a:ext cx="320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7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DA8455-179A-3E4C-B4A8-A2DA81D15D8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0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0FEB86-2D24-A44F-971D-5B32DFFDD2E0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0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F99466-7356-0C41-9339-0A465D438646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2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2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8B3328-45B1-7440-A84F-0771E0244507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5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594360"/>
            <a:ext cx="790956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829300" y="365760"/>
            <a:ext cx="27432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909560" cy="4937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797" y="594360"/>
            <a:ext cx="790956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350" dirty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84213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537960"/>
            <a:ext cx="78867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35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0722E2-09F1-A440-9C67-1062A586F7ED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89F20AF-BCB3-D24B-B0BA-4D3884E11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960" y="320040"/>
            <a:ext cx="2057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1350" b="1" dirty="0">
                <a:solidFill>
                  <a:srgbClr val="000000"/>
                </a:solidFill>
              </a:rPr>
              <a:t>IEEE 802.11-22/779r0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674C1EC-8F9C-3147-B768-BF181B2A0708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4283968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60FBA31-6A64-BB49-9D04-A82D5434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4960" y="6537961"/>
            <a:ext cx="320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600075" indent="-257175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1600">
          <a:solidFill>
            <a:srgbClr val="000000"/>
          </a:solidFill>
          <a:latin typeface="+mn-lt"/>
          <a:ea typeface="+mn-ea"/>
        </a:defRPr>
      </a:lvl2pPr>
      <a:lvl3pPr marL="900113" indent="-214313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</a:defRPr>
      </a:lvl3pPr>
      <a:lvl4pPr marL="1243013" indent="-214313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digital-catapult/who-will-own-the-metaverse-48c2912d7aa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care-mittelhessen.eu/trend-report-virtual-reality-digital-training-for-real-medicine?lang=en" TargetMode="External"/><Relationship Id="rId3" Type="http://schemas.openxmlformats.org/officeDocument/2006/relationships/hyperlink" Target="https://spatial.io/" TargetMode="External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hyperlink" Target="https://vr-expert.com/a-new-era-of-work-facebook-horizon-workrooms/" TargetMode="External"/><Relationship Id="rId5" Type="http://schemas.openxmlformats.org/officeDocument/2006/relationships/hyperlink" Target="https://www.meetinvr.com/" TargetMode="External"/><Relationship Id="rId10" Type="http://schemas.openxmlformats.org/officeDocument/2006/relationships/hyperlink" Target="https://news.mit.edu/2020/spatial-vr-collaboration-0710" TargetMode="External"/><Relationship Id="rId4" Type="http://schemas.openxmlformats.org/officeDocument/2006/relationships/hyperlink" Target="https://www.oculus.com/experiences/quest/2514011888645651/?locale=en_GB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fcc.gov/reports-research/reports/measuring-broadband-america/measuring-fixed-broadband-eleventh-report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hyperlink" Target="https://www.verizon.com/business/terms/latenc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medium.com/@DAQRI/motion-to-photon-latency-in-mobile-ar-and-vr-99f82c48092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216269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2022-05-16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295400"/>
          </a:xfrm>
        </p:spPr>
        <p:txBody>
          <a:bodyPr/>
          <a:lstStyle/>
          <a:p>
            <a:r>
              <a:rPr lang="en-GB" dirty="0"/>
              <a:t>802.11bx: Enabling Metaverse</a:t>
            </a:r>
            <a:br>
              <a:rPr lang="en-GB" dirty="0"/>
            </a:br>
            <a:r>
              <a:rPr lang="en-GB" dirty="0"/>
              <a:t>-- Metaverse, AR/VR, and Wearables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>
          <a:xfrm>
            <a:off x="696912" y="332601"/>
            <a:ext cx="1284287" cy="276999"/>
          </a:xfrm>
        </p:spPr>
        <p:txBody>
          <a:bodyPr/>
          <a:lstStyle/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E1A0C1-411E-0348-8C0C-50807DC70EC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</p:spPr>
        <p:txBody>
          <a:bodyPr/>
          <a:lstStyle/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53EBBC-B6A1-44FF-937F-284DD69AC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75226"/>
              </p:ext>
            </p:extLst>
          </p:nvPr>
        </p:nvGraphicFramePr>
        <p:xfrm>
          <a:off x="826136" y="2921104"/>
          <a:ext cx="8012943" cy="1033676"/>
        </p:xfrm>
        <a:graphic>
          <a:graphicData uri="http://schemas.openxmlformats.org/drawingml/2006/table">
            <a:tbl>
              <a:tblPr/>
              <a:tblGrid>
                <a:gridCol w="185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Chunyu Hu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Meta Platform, Inc.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1808 Discovery Way, Sunnyvale, CA 94086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chunyuhu@fb.com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438528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1045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404972-8E44-6C4E-B4C9-425D4445C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909560" cy="1600200"/>
          </a:xfrm>
        </p:spPr>
        <p:txBody>
          <a:bodyPr/>
          <a:lstStyle/>
          <a:p>
            <a:r>
              <a:rPr lang="en-US" dirty="0"/>
              <a:t>Localize the critical components in the Motion-To-Photon path</a:t>
            </a:r>
          </a:p>
          <a:p>
            <a:pPr lvl="1"/>
            <a:r>
              <a:rPr lang="en-US" dirty="0"/>
              <a:t>Edge computing: bring computation source in network closer to device</a:t>
            </a:r>
          </a:p>
          <a:p>
            <a:pPr lvl="1"/>
            <a:r>
              <a:rPr lang="en-US" dirty="0"/>
              <a:t>Tether a wearable device to a {mobile phone, pad, laptop, PC, router/gateway}</a:t>
            </a:r>
          </a:p>
          <a:p>
            <a:r>
              <a:rPr lang="en-US" dirty="0"/>
              <a:t>To enable Metaverse at scale, we expect to see a lot of localized network traffic in addition to Internet traffic in a WLAN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B91623-857C-B243-9880-F482BE2E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Offload Computation To Nearby Devices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E3F6E-81AD-BB40-9510-60D553346E8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AE96E-ADDB-1E40-81CD-CED434663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C2819F-AE2C-194F-9ED9-A8DAA86BBB3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66497D-D2AB-204E-A7DB-F96825C5E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69271"/>
            <a:ext cx="4953000" cy="31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3C4CCF-388F-A842-AD9A-DD2A8532F778}"/>
              </a:ext>
            </a:extLst>
          </p:cNvPr>
          <p:cNvSpPr txBox="1"/>
          <p:nvPr/>
        </p:nvSpPr>
        <p:spPr>
          <a:xfrm>
            <a:off x="6477000" y="35814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Single/multi-family residential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Office building,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School classrooms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Shopping 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2755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404972-8E44-6C4E-B4C9-425D4445C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8" y="1600200"/>
            <a:ext cx="5132071" cy="4343400"/>
          </a:xfrm>
        </p:spPr>
        <p:txBody>
          <a:bodyPr/>
          <a:lstStyle/>
          <a:p>
            <a:r>
              <a:rPr lang="en-US" dirty="0"/>
              <a:t>A better support of peer-to-peer communication in WLAN becomes essential</a:t>
            </a:r>
          </a:p>
          <a:p>
            <a:pPr lvl="1"/>
            <a:r>
              <a:rPr lang="en-US" dirty="0"/>
              <a:t>With such MANY peer-to-peer links, the challenge in providing satisfying QoS goes beyond just optimizing AP/STAs links</a:t>
            </a:r>
          </a:p>
          <a:p>
            <a:pPr lvl="1"/>
            <a:r>
              <a:rPr lang="en-US" dirty="0"/>
              <a:t>A native support of p2p links is desirable</a:t>
            </a:r>
          </a:p>
          <a:p>
            <a:r>
              <a:rPr lang="en-US" dirty="0"/>
              <a:t>An agile network/BSS operation and management is needed to share and coordinate resources utilization over a time period, and that may have to be done at a finer granularity (finer than connection based):</a:t>
            </a:r>
          </a:p>
          <a:p>
            <a:pPr lvl="1"/>
            <a:r>
              <a:rPr lang="en-US" dirty="0"/>
              <a:t>Spectrum: channel, sub-channel, RU</a:t>
            </a:r>
          </a:p>
          <a:p>
            <a:pPr lvl="1"/>
            <a:r>
              <a:rPr lang="en-US" dirty="0"/>
              <a:t>Schedule: e.g. r-TWT</a:t>
            </a:r>
          </a:p>
          <a:p>
            <a:pPr lvl="1"/>
            <a:r>
              <a:rPr lang="en-US" dirty="0"/>
              <a:t>TXOP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B91623-857C-B243-9880-F482BE2E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Support of Hybrid WLANs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E3F6E-81AD-BB40-9510-60D553346E8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AE96E-ADDB-1E40-81CD-CED434663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C2819F-AE2C-194F-9ED9-A8DAA86BBB3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D525E1-024E-DA4F-B091-AF6B7DA45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511" y="2539320"/>
            <a:ext cx="781050" cy="6381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8F4655-563C-F34F-BD99-8F51E266E117}"/>
              </a:ext>
            </a:extLst>
          </p:cNvPr>
          <p:cNvSpPr/>
          <p:nvPr/>
        </p:nvSpPr>
        <p:spPr bwMode="auto">
          <a:xfrm>
            <a:off x="7010400" y="1752600"/>
            <a:ext cx="685800" cy="353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STA1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3B3B3-3E91-7240-A3B4-AEBE54184C37}"/>
              </a:ext>
            </a:extLst>
          </p:cNvPr>
          <p:cNvSpPr/>
          <p:nvPr/>
        </p:nvSpPr>
        <p:spPr bwMode="auto">
          <a:xfrm>
            <a:off x="8079105" y="1752600"/>
            <a:ext cx="685800" cy="353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STA1a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E2978-2076-9743-8914-43071BF51D41}"/>
              </a:ext>
            </a:extLst>
          </p:cNvPr>
          <p:cNvSpPr/>
          <p:nvPr/>
        </p:nvSpPr>
        <p:spPr bwMode="auto">
          <a:xfrm>
            <a:off x="7010400" y="2390775"/>
            <a:ext cx="685800" cy="353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STA2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36133B-8067-1A4B-A0EC-7D55783FB6FB}"/>
              </a:ext>
            </a:extLst>
          </p:cNvPr>
          <p:cNvSpPr/>
          <p:nvPr/>
        </p:nvSpPr>
        <p:spPr bwMode="auto">
          <a:xfrm>
            <a:off x="8051396" y="2390774"/>
            <a:ext cx="685800" cy="353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STA2a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A08A45-2718-234B-96EC-A6D526BEB513}"/>
              </a:ext>
            </a:extLst>
          </p:cNvPr>
          <p:cNvCxnSpPr>
            <a:cxnSpLocks/>
          </p:cNvCxnSpPr>
          <p:nvPr/>
        </p:nvCxnSpPr>
        <p:spPr bwMode="auto">
          <a:xfrm flipV="1">
            <a:off x="7651031" y="1134946"/>
            <a:ext cx="531118" cy="49573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A9D289-AA8B-4048-BE7B-671E5AB98DC8}"/>
              </a:ext>
            </a:extLst>
          </p:cNvPr>
          <p:cNvCxnSpPr>
            <a:stCxn id="9" idx="3"/>
            <a:endCxn id="10" idx="1"/>
          </p:cNvCxnSpPr>
          <p:nvPr/>
        </p:nvCxnSpPr>
        <p:spPr bwMode="auto">
          <a:xfrm>
            <a:off x="7696200" y="1929246"/>
            <a:ext cx="38290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371326-B298-CD43-96CA-08C252A893C8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 flipV="1">
            <a:off x="7696200" y="2567420"/>
            <a:ext cx="355196" cy="103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Graphic 17" descr="Cell Tower with solid fill">
            <a:extLst>
              <a:ext uri="{FF2B5EF4-FFF2-40B4-BE49-F238E27FC236}">
                <a16:creationId xmlns:a16="http://schemas.microsoft.com/office/drawing/2014/main" id="{A344E874-4776-334D-BE9B-604617C7C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6265" y="845820"/>
            <a:ext cx="411480" cy="4114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8D4BEF-6315-B848-9A6B-D42F49059BA6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V="1">
            <a:off x="6323561" y="2567419"/>
            <a:ext cx="637309" cy="29098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D3D04A9-EDDE-3348-A020-89F06A87A0EF}"/>
              </a:ext>
            </a:extLst>
          </p:cNvPr>
          <p:cNvSpPr/>
          <p:nvPr/>
        </p:nvSpPr>
        <p:spPr bwMode="auto">
          <a:xfrm>
            <a:off x="7010400" y="2958898"/>
            <a:ext cx="685800" cy="353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STA3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0FE876-429E-F245-AD7B-E1005395ECA7}"/>
              </a:ext>
            </a:extLst>
          </p:cNvPr>
          <p:cNvSpPr/>
          <p:nvPr/>
        </p:nvSpPr>
        <p:spPr bwMode="auto">
          <a:xfrm>
            <a:off x="8079105" y="2958898"/>
            <a:ext cx="685800" cy="353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STA3a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54B77E9-259B-0C44-81E3-725368E68BA4}"/>
              </a:ext>
            </a:extLst>
          </p:cNvPr>
          <p:cNvCxnSpPr>
            <a:stCxn id="23" idx="3"/>
            <a:endCxn id="24" idx="1"/>
          </p:cNvCxnSpPr>
          <p:nvPr/>
        </p:nvCxnSpPr>
        <p:spPr bwMode="auto">
          <a:xfrm>
            <a:off x="7696200" y="3135544"/>
            <a:ext cx="38290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281F4D3-947A-4649-9DD2-94AB8141E7E5}"/>
              </a:ext>
            </a:extLst>
          </p:cNvPr>
          <p:cNvSpPr/>
          <p:nvPr/>
        </p:nvSpPr>
        <p:spPr bwMode="auto">
          <a:xfrm>
            <a:off x="7010400" y="3588889"/>
            <a:ext cx="685800" cy="353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STA4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2AEB4E-B118-8B49-8A16-9CF0DC996682}"/>
              </a:ext>
            </a:extLst>
          </p:cNvPr>
          <p:cNvSpPr/>
          <p:nvPr/>
        </p:nvSpPr>
        <p:spPr bwMode="auto">
          <a:xfrm>
            <a:off x="8079105" y="3588889"/>
            <a:ext cx="685800" cy="353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STA4a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FDB735-D132-C844-8DCA-B7669329FE5C}"/>
              </a:ext>
            </a:extLst>
          </p:cNvPr>
          <p:cNvCxnSpPr>
            <a:stCxn id="26" idx="3"/>
            <a:endCxn id="27" idx="1"/>
          </p:cNvCxnSpPr>
          <p:nvPr/>
        </p:nvCxnSpPr>
        <p:spPr bwMode="auto">
          <a:xfrm>
            <a:off x="7696200" y="3765535"/>
            <a:ext cx="38290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2DA2E2A-F961-BC4A-B446-9FB585247318}"/>
              </a:ext>
            </a:extLst>
          </p:cNvPr>
          <p:cNvSpPr/>
          <p:nvPr/>
        </p:nvSpPr>
        <p:spPr bwMode="auto">
          <a:xfrm>
            <a:off x="7005378" y="4199399"/>
            <a:ext cx="685800" cy="353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STA5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9C3B0A-35FF-1140-9EA4-04752D238170}"/>
              </a:ext>
            </a:extLst>
          </p:cNvPr>
          <p:cNvSpPr/>
          <p:nvPr/>
        </p:nvSpPr>
        <p:spPr bwMode="auto">
          <a:xfrm>
            <a:off x="8074083" y="4199399"/>
            <a:ext cx="685800" cy="353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STA5a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4C94D1-6FF9-6D4E-A16C-E4FE5E15BDED}"/>
              </a:ext>
            </a:extLst>
          </p:cNvPr>
          <p:cNvCxnSpPr>
            <a:stCxn id="29" idx="3"/>
            <a:endCxn id="30" idx="1"/>
          </p:cNvCxnSpPr>
          <p:nvPr/>
        </p:nvCxnSpPr>
        <p:spPr bwMode="auto">
          <a:xfrm>
            <a:off x="7691178" y="4376045"/>
            <a:ext cx="38290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DDC517-1DE7-4E47-ADDC-FF2E787B4B14}"/>
              </a:ext>
            </a:extLst>
          </p:cNvPr>
          <p:cNvCxnSpPr>
            <a:cxnSpLocks/>
          </p:cNvCxnSpPr>
          <p:nvPr/>
        </p:nvCxnSpPr>
        <p:spPr bwMode="auto">
          <a:xfrm>
            <a:off x="6373091" y="3048000"/>
            <a:ext cx="587779" cy="875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8440DA-149B-DE41-8C1B-BBEF531B4432}"/>
              </a:ext>
            </a:extLst>
          </p:cNvPr>
          <p:cNvCxnSpPr/>
          <p:nvPr/>
        </p:nvCxnSpPr>
        <p:spPr bwMode="auto">
          <a:xfrm>
            <a:off x="6323561" y="3177495"/>
            <a:ext cx="559117" cy="58803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3D7175A-DCD9-5340-AB5A-024E0D1CD823}"/>
              </a:ext>
            </a:extLst>
          </p:cNvPr>
          <p:cNvCxnSpPr/>
          <p:nvPr/>
        </p:nvCxnSpPr>
        <p:spPr bwMode="auto">
          <a:xfrm>
            <a:off x="6323561" y="3367087"/>
            <a:ext cx="534439" cy="8690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9C49188-A75C-9A46-823E-A67120CDF74A}"/>
              </a:ext>
            </a:extLst>
          </p:cNvPr>
          <p:cNvSpPr txBox="1"/>
          <p:nvPr/>
        </p:nvSpPr>
        <p:spPr>
          <a:xfrm>
            <a:off x="7162800" y="47244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C6205E-7949-9C47-A4EF-8D67A7664777}"/>
              </a:ext>
            </a:extLst>
          </p:cNvPr>
          <p:cNvSpPr txBox="1"/>
          <p:nvPr/>
        </p:nvSpPr>
        <p:spPr>
          <a:xfrm>
            <a:off x="1405473" y="5867965"/>
            <a:ext cx="7167027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Provide a stable QoS-warranted wireless link to a static or mobile user at sufficient scale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211E731A-01F5-2E45-B970-8031EB57FE3E}"/>
              </a:ext>
            </a:extLst>
          </p:cNvPr>
          <p:cNvSpPr/>
          <p:nvPr/>
        </p:nvSpPr>
        <p:spPr bwMode="auto">
          <a:xfrm>
            <a:off x="548639" y="6068388"/>
            <a:ext cx="687386" cy="245483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3EA5DA5-808B-724C-B9BD-18B21A683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684" y="4724400"/>
            <a:ext cx="781050" cy="6381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29E400A-FB70-3640-BFDC-827C7F97BBEC}"/>
              </a:ext>
            </a:extLst>
          </p:cNvPr>
          <p:cNvSpPr txBox="1"/>
          <p:nvPr/>
        </p:nvSpPr>
        <p:spPr>
          <a:xfrm>
            <a:off x="5820468" y="3442561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2178E0-DAF6-0047-8D27-706661F21D73}"/>
              </a:ext>
            </a:extLst>
          </p:cNvPr>
          <p:cNvSpPr txBox="1"/>
          <p:nvPr/>
        </p:nvSpPr>
        <p:spPr>
          <a:xfrm>
            <a:off x="5693179" y="5323014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Nearby AP</a:t>
            </a:r>
          </a:p>
        </p:txBody>
      </p:sp>
    </p:spTree>
    <p:extLst>
      <p:ext uri="{BB962C8B-B14F-4D97-AF65-F5344CB8AC3E}">
        <p14:creationId xmlns:p14="http://schemas.microsoft.com/office/powerpoint/2010/main" val="167793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73DB0-B80F-EA49-819A-203F5DD90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Emerging industry efforts: building and supporting AR/VR devices and application to connect people in Metaverse</a:t>
            </a:r>
          </a:p>
          <a:p>
            <a:endParaRPr lang="en-US" dirty="0"/>
          </a:p>
          <a:p>
            <a:r>
              <a:rPr lang="en-US" dirty="0"/>
              <a:t>Next gen WLAN should continue to grow and scale </a:t>
            </a:r>
            <a:r>
              <a:rPr lang="en-US" i="1" dirty="0"/>
              <a:t>robust QoS support</a:t>
            </a:r>
            <a:r>
              <a:rPr lang="en-US" dirty="0"/>
              <a:t> to beyond a single BSS</a:t>
            </a:r>
          </a:p>
          <a:p>
            <a:pPr lvl="1"/>
            <a:r>
              <a:rPr lang="en-US" dirty="0"/>
              <a:t>Native support of multiple BSS and peer-to-peer links</a:t>
            </a:r>
          </a:p>
          <a:p>
            <a:pPr lvl="1"/>
            <a:r>
              <a:rPr lang="en-US" dirty="0"/>
              <a:t>Mobility</a:t>
            </a:r>
          </a:p>
          <a:p>
            <a:endParaRPr lang="en-US" dirty="0"/>
          </a:p>
          <a:p>
            <a:r>
              <a:rPr lang="en-US" dirty="0"/>
              <a:t>Wearables AR/VR devices favors power/spectrum efficient solutions</a:t>
            </a:r>
          </a:p>
          <a:p>
            <a:pPr lvl="1"/>
            <a:r>
              <a:rPr lang="en-US" dirty="0"/>
              <a:t>Limited computation resource</a:t>
            </a:r>
          </a:p>
          <a:p>
            <a:pPr lvl="1"/>
            <a:r>
              <a:rPr lang="en-US" dirty="0"/>
              <a:t>Battery operation time and thermal limit</a:t>
            </a:r>
          </a:p>
          <a:p>
            <a:pPr lvl="1"/>
            <a:r>
              <a:rPr lang="en-US" dirty="0"/>
              <a:t>-&gt; not super high-end Wi-Fi devices</a:t>
            </a:r>
          </a:p>
          <a:p>
            <a:endParaRPr lang="en-US" dirty="0"/>
          </a:p>
          <a:p>
            <a:r>
              <a:rPr lang="en-US" dirty="0"/>
              <a:t>Others:</a:t>
            </a:r>
          </a:p>
          <a:p>
            <a:pPr lvl="1"/>
            <a:r>
              <a:rPr lang="en-US" dirty="0"/>
              <a:t>Graceful handling </a:t>
            </a:r>
            <a:r>
              <a:rPr lang="en-US" dirty="0" err="1"/>
              <a:t>coex</a:t>
            </a:r>
            <a:r>
              <a:rPr lang="en-US" dirty="0"/>
              <a:t> with legacy STAs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AFD03A-D616-DC47-9C85-7889A268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4CEA2-F662-A24D-A8B6-69BCE6EC60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B043F-1E43-1C4F-B2D7-BC28006E4D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C5BB9F-2F4C-D541-8EEE-E29E79D269C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9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D564AA-1BDD-484A-8FB5-16A5AFC2A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Discuss the key requirements for next generation WLAN standard to enable Metaverse</a:t>
            </a:r>
          </a:p>
          <a:p>
            <a:pPr lvl="1"/>
            <a:r>
              <a:rPr lang="en-US" sz="2200" dirty="0"/>
              <a:t>Metaverse</a:t>
            </a:r>
          </a:p>
          <a:p>
            <a:pPr lvl="1"/>
            <a:r>
              <a:rPr lang="en-US" sz="2200" dirty="0"/>
              <a:t>AR/VR applications</a:t>
            </a:r>
          </a:p>
          <a:p>
            <a:pPr lvl="1"/>
            <a:r>
              <a:rPr lang="en-US" sz="2200" dirty="0"/>
              <a:t>Wearables</a:t>
            </a:r>
          </a:p>
          <a:p>
            <a:r>
              <a:rPr lang="en-US" sz="2600" dirty="0"/>
              <a:t>Agile network/BSS operation and management</a:t>
            </a:r>
          </a:p>
          <a:p>
            <a:pPr lvl="1"/>
            <a:r>
              <a:rPr lang="en-US" sz="2400" dirty="0"/>
              <a:t>Robust QoS over WLANs</a:t>
            </a:r>
          </a:p>
          <a:p>
            <a:pPr lvl="1"/>
            <a:r>
              <a:rPr lang="en-US" sz="2400" dirty="0"/>
              <a:t>Ubiquitousness: capacity, area, mobility</a:t>
            </a:r>
          </a:p>
          <a:p>
            <a:pPr lvl="1"/>
            <a:r>
              <a:rPr lang="en-US" sz="2400" dirty="0"/>
              <a:t>Spectrum efficiency, and graceful handling of </a:t>
            </a:r>
            <a:r>
              <a:rPr lang="en-US" sz="2400" dirty="0" err="1"/>
              <a:t>coex</a:t>
            </a:r>
            <a:r>
              <a:rPr lang="en-US" sz="2400" dirty="0"/>
              <a:t> with legacy STAs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CF611-A6AC-174C-830A-DE5BD870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E074D-D0C0-6F4D-99BC-E66FC246E3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033F6-69C5-C040-91AA-F1EBCC116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503CCD-5AC5-504E-AC1A-66C5EA4A3FD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6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BF581-3E9D-0F47-83BC-0C9E78C2D8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CCC87-DF8A-7C4F-B69D-CD527B08C3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4F9FF5-3A58-D24E-B2A9-C765B7E59D2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6484DD-B9F6-D74E-BC3B-4812F69982D2}"/>
              </a:ext>
            </a:extLst>
          </p:cNvPr>
          <p:cNvGrpSpPr/>
          <p:nvPr/>
        </p:nvGrpSpPr>
        <p:grpSpPr>
          <a:xfrm>
            <a:off x="1990127" y="1288923"/>
            <a:ext cx="6582373" cy="4654677"/>
            <a:chOff x="1990127" y="1001726"/>
            <a:chExt cx="6582373" cy="4654677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0F8389CC-4524-2447-937A-41391677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127" y="1001726"/>
              <a:ext cx="6582373" cy="46546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609745-239A-0448-B6F6-15C68C964CCB}"/>
                </a:ext>
              </a:extLst>
            </p:cNvPr>
            <p:cNvSpPr txBox="1"/>
            <p:nvPr/>
          </p:nvSpPr>
          <p:spPr>
            <a:xfrm>
              <a:off x="6687597" y="5331023"/>
              <a:ext cx="932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[</a:t>
              </a:r>
              <a:r>
                <a:rPr lang="en-US" sz="1400" i="1" dirty="0">
                  <a:hlinkClick r:id="rId3"/>
                </a:rPr>
                <a:t>Source</a:t>
              </a:r>
              <a:r>
                <a:rPr lang="en-US" sz="1400" i="1" dirty="0"/>
                <a:t>]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7F388B-F101-DA44-9248-465ACEC0147D}"/>
              </a:ext>
            </a:extLst>
          </p:cNvPr>
          <p:cNvSpPr txBox="1"/>
          <p:nvPr/>
        </p:nvSpPr>
        <p:spPr>
          <a:xfrm>
            <a:off x="304800" y="4952822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giant digital world that </a:t>
            </a:r>
            <a:r>
              <a:rPr lang="en-US" i="1" dirty="0"/>
              <a:t>CONNECTS PEOPLE</a:t>
            </a:r>
            <a:r>
              <a:rPr lang="en-US" dirty="0"/>
              <a:t> in virtual/augmented/mixed reality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736C3C-42D5-AC48-A143-4E2A7A61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2514599" cy="548640"/>
          </a:xfrm>
        </p:spPr>
        <p:txBody>
          <a:bodyPr/>
          <a:lstStyle/>
          <a:p>
            <a:pPr algn="l"/>
            <a:r>
              <a:rPr lang="en-US" dirty="0"/>
              <a:t>Metaverse</a:t>
            </a:r>
            <a:endParaRPr lang="en-US" i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E8756C-7B8D-B546-A17D-492BF8ADFA1D}"/>
              </a:ext>
            </a:extLst>
          </p:cNvPr>
          <p:cNvGrpSpPr/>
          <p:nvPr/>
        </p:nvGrpSpPr>
        <p:grpSpPr>
          <a:xfrm>
            <a:off x="2538864" y="2000417"/>
            <a:ext cx="4357127" cy="1494285"/>
            <a:chOff x="2538864" y="2000417"/>
            <a:chExt cx="4357127" cy="149428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C603CB8-BE16-0449-8466-46FB4984D2D2}"/>
                </a:ext>
              </a:extLst>
            </p:cNvPr>
            <p:cNvSpPr/>
            <p:nvPr/>
          </p:nvSpPr>
          <p:spPr bwMode="auto">
            <a:xfrm rot="1520546">
              <a:off x="2538864" y="2000417"/>
              <a:ext cx="3490207" cy="1494285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75C16EC-CF2C-944B-A838-0914C011AB08}"/>
                </a:ext>
              </a:extLst>
            </p:cNvPr>
            <p:cNvSpPr/>
            <p:nvPr/>
          </p:nvSpPr>
          <p:spPr bwMode="auto">
            <a:xfrm rot="8656972">
              <a:off x="3405784" y="2021268"/>
              <a:ext cx="3490207" cy="1204636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7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FEC8F3-8845-584F-A354-019F0FB5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 large variety of AR/VR applications</a:t>
            </a:r>
          </a:p>
          <a:p>
            <a:pPr lvl="1"/>
            <a:r>
              <a:rPr lang="en-US" sz="1400" dirty="0"/>
              <a:t>Entertainment: gaming, virtual sight/shop touring</a:t>
            </a:r>
          </a:p>
          <a:p>
            <a:pPr lvl="1"/>
            <a:r>
              <a:rPr lang="en-US" sz="1400" dirty="0"/>
              <a:t>Education: surgery training, pilot training, study at school/home </a:t>
            </a:r>
          </a:p>
          <a:p>
            <a:pPr lvl="1"/>
            <a:r>
              <a:rPr lang="en-US" sz="1400" dirty="0"/>
              <a:t>Work: collaborative VR </a:t>
            </a:r>
            <a:r>
              <a:rPr lang="en-US" sz="1400" dirty="0" err="1"/>
              <a:t>e.g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Spatial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workroom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enhanced e-meeting</a:t>
            </a:r>
            <a:endParaRPr lang="en-US" sz="1400" dirty="0"/>
          </a:p>
          <a:p>
            <a:pPr lvl="1"/>
            <a:r>
              <a:rPr lang="en-US" sz="1400" dirty="0"/>
              <a:t>Everyday life: social VR, augmented/hologram calling</a:t>
            </a:r>
          </a:p>
          <a:p>
            <a:r>
              <a:rPr lang="en-US" sz="1600" dirty="0"/>
              <a:t>Different devices/applications provide a large varying degree of fidelity and sensational experiences, from very high to low:</a:t>
            </a:r>
          </a:p>
          <a:p>
            <a:pPr lvl="1"/>
            <a:r>
              <a:rPr lang="en-US" sz="1400" dirty="0"/>
              <a:t>Environmental/user input: what you see, hear, feel/touch, where you stand, how you move …</a:t>
            </a:r>
          </a:p>
          <a:p>
            <a:pPr lvl="1"/>
            <a:r>
              <a:rPr lang="en-US" sz="1400" dirty="0"/>
              <a:t>Display: VR shows 360</a:t>
            </a:r>
            <a:r>
              <a:rPr lang="en-US" sz="1400" baseline="30000" dirty="0"/>
              <a:t>o</a:t>
            </a:r>
            <a:r>
              <a:rPr lang="en-US" sz="1400" dirty="0"/>
              <a:t> virtual environment while AR does that partially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C1BF97-2776-7A4C-9607-58BCB8FF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AR/VR Applications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4FA29-693E-724E-BFC2-80C7E9D411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5DCD-2949-E54A-9165-EA85F7C357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2DEF16-14DA-294E-96FE-CDF0967A17E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  <p:pic>
        <p:nvPicPr>
          <p:cNvPr id="2050" name="Picture 2" descr="VR-Technik wird immer öfter im Gesundheitssektor eingesetzt. Um die Technology zu nutzen benötigt man eine VR-Brille.">
            <a:extLst>
              <a:ext uri="{FF2B5EF4-FFF2-40B4-BE49-F238E27FC236}">
                <a16:creationId xmlns:a16="http://schemas.microsoft.com/office/drawing/2014/main" id="{640C0E82-3403-5B46-85B3-DF45A08C4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540471" cy="1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93AE84-DCD6-C04F-B530-487855F46F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648200"/>
            <a:ext cx="2545087" cy="1430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67DBF-AA52-EF43-A4BC-4F78A69FBF19}"/>
              </a:ext>
            </a:extLst>
          </p:cNvPr>
          <p:cNvSpPr txBox="1"/>
          <p:nvPr/>
        </p:nvSpPr>
        <p:spPr>
          <a:xfrm>
            <a:off x="379414" y="6078538"/>
            <a:ext cx="687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hlinkClick r:id="rId8"/>
              </a:rPr>
              <a:t>Source-1</a:t>
            </a:r>
            <a:endParaRPr lang="en-US" sz="1000" i="1" dirty="0"/>
          </a:p>
        </p:txBody>
      </p:sp>
      <p:pic>
        <p:nvPicPr>
          <p:cNvPr id="2054" name="Picture 6" descr="VR Expert Horizon Workrooms">
            <a:extLst>
              <a:ext uri="{FF2B5EF4-FFF2-40B4-BE49-F238E27FC236}">
                <a16:creationId xmlns:a16="http://schemas.microsoft.com/office/drawing/2014/main" id="{594BF722-B1BB-3341-99B3-DF05F453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590800" cy="144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7ED148-92DC-8641-BFAA-2768CAE31602}"/>
              </a:ext>
            </a:extLst>
          </p:cNvPr>
          <p:cNvSpPr txBox="1"/>
          <p:nvPr/>
        </p:nvSpPr>
        <p:spPr>
          <a:xfrm>
            <a:off x="3351214" y="6092481"/>
            <a:ext cx="687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hlinkClick r:id="rId10"/>
              </a:rPr>
              <a:t>Source-2</a:t>
            </a:r>
            <a:endParaRPr lang="en-US" sz="10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04808-FE14-B841-8133-E5A43B9D4B4C}"/>
              </a:ext>
            </a:extLst>
          </p:cNvPr>
          <p:cNvSpPr txBox="1"/>
          <p:nvPr/>
        </p:nvSpPr>
        <p:spPr>
          <a:xfrm>
            <a:off x="6096000" y="6115508"/>
            <a:ext cx="687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hlinkClick r:id="rId11"/>
              </a:rPr>
              <a:t>Source-3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17071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FEC8F3-8845-584F-A354-019F0FB5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Common network requirements, including:</a:t>
            </a:r>
          </a:p>
          <a:p>
            <a:pPr lvl="1"/>
            <a:r>
              <a:rPr lang="en-US" sz="1400" dirty="0"/>
              <a:t>Sustainable </a:t>
            </a:r>
            <a:r>
              <a:rPr lang="en-US" sz="1400" u="sng" dirty="0"/>
              <a:t>throughput</a:t>
            </a:r>
            <a:r>
              <a:rPr lang="en-US" sz="1400" dirty="0"/>
              <a:t>: doesn’t fluctuate as violently as network load</a:t>
            </a:r>
          </a:p>
          <a:p>
            <a:pPr lvl="1"/>
            <a:r>
              <a:rPr lang="en-US" sz="1400" dirty="0"/>
              <a:t>Stable low </a:t>
            </a:r>
            <a:r>
              <a:rPr lang="en-US" sz="1400" u="sng" dirty="0"/>
              <a:t>latency</a:t>
            </a:r>
            <a:r>
              <a:rPr lang="en-US" sz="1400" dirty="0"/>
              <a:t>: predictable, low jitter</a:t>
            </a:r>
          </a:p>
          <a:p>
            <a:r>
              <a:rPr lang="en-US" sz="1600" dirty="0"/>
              <a:t>802.11be amendment introduced features e.g. (but not limited to) to that end in WLAN:</a:t>
            </a:r>
          </a:p>
          <a:p>
            <a:pPr lvl="1"/>
            <a:r>
              <a:rPr lang="en-US" sz="1400" dirty="0"/>
              <a:t>r-TWT scheduling</a:t>
            </a:r>
          </a:p>
          <a:p>
            <a:pPr lvl="1"/>
            <a:r>
              <a:rPr lang="en-US" sz="1400" dirty="0"/>
              <a:t>Enhanced QoS signaling</a:t>
            </a:r>
          </a:p>
          <a:p>
            <a:pPr lvl="1"/>
            <a:r>
              <a:rPr lang="en-US" sz="1400" dirty="0"/>
              <a:t>TXOP sharing</a:t>
            </a:r>
          </a:p>
          <a:p>
            <a:pPr lvl="1"/>
            <a:r>
              <a:rPr lang="en-US" sz="1400" dirty="0"/>
              <a:t>MLO</a:t>
            </a:r>
          </a:p>
          <a:p>
            <a:r>
              <a:rPr lang="en-US" sz="1600" dirty="0"/>
              <a:t>Scalability is increasingly important for AV/VR to become an everyday life’s companion tool to access Metaverse. This can be translated to:</a:t>
            </a:r>
          </a:p>
          <a:p>
            <a:pPr lvl="1"/>
            <a:r>
              <a:rPr lang="en-US" sz="1400" dirty="0"/>
              <a:t>AR/VR service capacity in a WLAN: SP/schedule utilization, spectrum efficiency</a:t>
            </a:r>
          </a:p>
          <a:p>
            <a:pPr lvl="1"/>
            <a:r>
              <a:rPr lang="en-US" sz="1400" dirty="0"/>
              <a:t>Coverage area: multi-BSS coordination, mobility</a:t>
            </a:r>
          </a:p>
          <a:p>
            <a:pPr lvl="1"/>
            <a:r>
              <a:rPr lang="en-US" sz="1400" dirty="0"/>
              <a:t>Local rendering transitioning to remote/split/cloud rendering</a:t>
            </a:r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C1BF97-2776-7A4C-9607-58BCB8FF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4FA29-693E-724E-BFC2-80C7E9D411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5DCD-2949-E54A-9165-EA85F7C357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2DEF16-14DA-294E-96FE-CDF0967A17E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8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F246AB4-53D6-6848-B300-AD052A8BE6E1}"/>
              </a:ext>
            </a:extLst>
          </p:cNvPr>
          <p:cNvSpPr/>
          <p:nvPr/>
        </p:nvSpPr>
        <p:spPr bwMode="auto">
          <a:xfrm>
            <a:off x="304800" y="1508760"/>
            <a:ext cx="8610600" cy="245364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8" name="Content Placeholder 7" descr="Man with solid fill">
            <a:extLst>
              <a:ext uri="{FF2B5EF4-FFF2-40B4-BE49-F238E27FC236}">
                <a16:creationId xmlns:a16="http://schemas.microsoft.com/office/drawing/2014/main" id="{CF662292-272E-C346-9759-6B5FDC0AB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3048000"/>
            <a:ext cx="914400" cy="9144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BA786A-8D74-5E4C-9A73-88E4929D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Latency: One to 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DC1C2-1EFC-C944-9361-546F080CC0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CD31D-6361-8144-B924-4C62A6924F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3CEEA4-04F1-CD46-8A0D-1B44B74A4A3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  <p:pic>
        <p:nvPicPr>
          <p:cNvPr id="9" name="Content Placeholder 7" descr="Man with solid fill">
            <a:extLst>
              <a:ext uri="{FF2B5EF4-FFF2-40B4-BE49-F238E27FC236}">
                <a16:creationId xmlns:a16="http://schemas.microsoft.com/office/drawing/2014/main" id="{50FE81ED-754C-E142-8667-C2114F312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8001000" y="3048000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Graphic 18" descr="Wireless router with solid fill">
            <a:extLst>
              <a:ext uri="{FF2B5EF4-FFF2-40B4-BE49-F238E27FC236}">
                <a16:creationId xmlns:a16="http://schemas.microsoft.com/office/drawing/2014/main" id="{0BA23CC7-2F0F-4442-BDD7-7FC1C2074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2478" y="2199198"/>
            <a:ext cx="544002" cy="544002"/>
          </a:xfrm>
          <a:prstGeom prst="rect">
            <a:avLst/>
          </a:prstGeom>
        </p:spPr>
      </p:pic>
      <p:pic>
        <p:nvPicPr>
          <p:cNvPr id="22" name="Graphic 21" descr="Cell Tower with solid fill">
            <a:extLst>
              <a:ext uri="{FF2B5EF4-FFF2-40B4-BE49-F238E27FC236}">
                <a16:creationId xmlns:a16="http://schemas.microsoft.com/office/drawing/2014/main" id="{C1634135-D81B-014D-A50A-812A0055F7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7214" y="1752600"/>
            <a:ext cx="411480" cy="411480"/>
          </a:xfrm>
          <a:prstGeom prst="rect">
            <a:avLst/>
          </a:prstGeom>
        </p:spPr>
      </p:pic>
      <p:pic>
        <p:nvPicPr>
          <p:cNvPr id="28" name="Graphic 27" descr="Wireless outline">
            <a:extLst>
              <a:ext uri="{FF2B5EF4-FFF2-40B4-BE49-F238E27FC236}">
                <a16:creationId xmlns:a16="http://schemas.microsoft.com/office/drawing/2014/main" id="{E8D88EA9-7B6F-E342-9858-F5D2B6A461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892432">
            <a:off x="920743" y="2987112"/>
            <a:ext cx="304800" cy="304800"/>
          </a:xfrm>
          <a:prstGeom prst="rect">
            <a:avLst/>
          </a:prstGeom>
        </p:spPr>
      </p:pic>
      <p:pic>
        <p:nvPicPr>
          <p:cNvPr id="29" name="Graphic 28" descr="Wireless outline">
            <a:extLst>
              <a:ext uri="{FF2B5EF4-FFF2-40B4-BE49-F238E27FC236}">
                <a16:creationId xmlns:a16="http://schemas.microsoft.com/office/drawing/2014/main" id="{BB32AA7F-235E-A342-BDB8-8B24F3AD11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463241">
            <a:off x="7949214" y="2941844"/>
            <a:ext cx="304800" cy="304800"/>
          </a:xfrm>
          <a:prstGeom prst="rect">
            <a:avLst/>
          </a:prstGeom>
        </p:spPr>
      </p:pic>
      <p:pic>
        <p:nvPicPr>
          <p:cNvPr id="31" name="Graphic 30" descr="Syncing cloud with solid fill">
            <a:extLst>
              <a:ext uri="{FF2B5EF4-FFF2-40B4-BE49-F238E27FC236}">
                <a16:creationId xmlns:a16="http://schemas.microsoft.com/office/drawing/2014/main" id="{AA699741-B7AB-5B46-A17B-1A44D29E7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68141" y="1570112"/>
            <a:ext cx="1165859" cy="116585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95AB815-0687-B944-AC2D-A99D8BEE106E}"/>
              </a:ext>
            </a:extLst>
          </p:cNvPr>
          <p:cNvGrpSpPr/>
          <p:nvPr/>
        </p:nvGrpSpPr>
        <p:grpSpPr>
          <a:xfrm>
            <a:off x="7099521" y="1706880"/>
            <a:ext cx="544002" cy="990600"/>
            <a:chOff x="1772478" y="1752600"/>
            <a:chExt cx="544002" cy="990600"/>
          </a:xfrm>
        </p:grpSpPr>
        <p:pic>
          <p:nvPicPr>
            <p:cNvPr id="35" name="Graphic 34" descr="Wireless router with solid fill">
              <a:extLst>
                <a:ext uri="{FF2B5EF4-FFF2-40B4-BE49-F238E27FC236}">
                  <a16:creationId xmlns:a16="http://schemas.microsoft.com/office/drawing/2014/main" id="{00D76904-2F7A-294C-98B1-AD8DC5741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2478" y="2199198"/>
              <a:ext cx="544002" cy="544002"/>
            </a:xfrm>
            <a:prstGeom prst="rect">
              <a:avLst/>
            </a:prstGeom>
          </p:spPr>
        </p:pic>
        <p:pic>
          <p:nvPicPr>
            <p:cNvPr id="36" name="Graphic 35" descr="Cell Tower with solid fill">
              <a:extLst>
                <a:ext uri="{FF2B5EF4-FFF2-40B4-BE49-F238E27FC236}">
                  <a16:creationId xmlns:a16="http://schemas.microsoft.com/office/drawing/2014/main" id="{0E9B4077-E9FF-BD4A-B101-164E10D9F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27214" y="1752600"/>
              <a:ext cx="411480" cy="41148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CAC58A9-456E-5246-91CC-CBA06F18643D}"/>
              </a:ext>
            </a:extLst>
          </p:cNvPr>
          <p:cNvGrpSpPr/>
          <p:nvPr/>
        </p:nvGrpSpPr>
        <p:grpSpPr>
          <a:xfrm>
            <a:off x="976160" y="1909064"/>
            <a:ext cx="670423" cy="826908"/>
            <a:chOff x="976160" y="1909064"/>
            <a:chExt cx="670423" cy="826908"/>
          </a:xfrm>
        </p:grpSpPr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81215A26-F5AA-5442-97B8-E4FD452180F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6799" y="2164080"/>
              <a:ext cx="579784" cy="571892"/>
            </a:xfrm>
            <a:prstGeom prst="curvedConnector3">
              <a:avLst/>
            </a:prstGeom>
            <a:solidFill>
              <a:srgbClr val="00B8FF"/>
            </a:solidFill>
            <a:ln w="12700" cap="flat" cmpd="sng" algn="ctr">
              <a:solidFill>
                <a:srgbClr val="0432FF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C58BBEF-57F9-BC44-929D-E67CE978ED4D}"/>
                </a:ext>
              </a:extLst>
            </p:cNvPr>
            <p:cNvSpPr txBox="1"/>
            <p:nvPr/>
          </p:nvSpPr>
          <p:spPr>
            <a:xfrm rot="18362044">
              <a:off x="732183" y="2153041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Last mile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7CBC26-745B-C948-A7B0-03124B763E71}"/>
              </a:ext>
            </a:extLst>
          </p:cNvPr>
          <p:cNvGrpSpPr/>
          <p:nvPr/>
        </p:nvGrpSpPr>
        <p:grpSpPr>
          <a:xfrm rot="6784637">
            <a:off x="7737416" y="1980831"/>
            <a:ext cx="670423" cy="826908"/>
            <a:chOff x="976160" y="1909064"/>
            <a:chExt cx="670423" cy="826908"/>
          </a:xfrm>
        </p:grpSpPr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2A51F821-C6DE-FC4D-8BBB-69B9919CBF9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6799" y="2164080"/>
              <a:ext cx="579784" cy="571892"/>
            </a:xfrm>
            <a:prstGeom prst="curvedConnector3">
              <a:avLst/>
            </a:prstGeom>
            <a:solidFill>
              <a:srgbClr val="00B8FF"/>
            </a:solidFill>
            <a:ln w="12700" cap="flat" cmpd="sng" algn="ctr">
              <a:solidFill>
                <a:srgbClr val="0432FF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BFDBB80-896D-E540-BBE9-DAB49092FEA3}"/>
                </a:ext>
              </a:extLst>
            </p:cNvPr>
            <p:cNvSpPr txBox="1"/>
            <p:nvPr/>
          </p:nvSpPr>
          <p:spPr>
            <a:xfrm rot="18362044">
              <a:off x="732183" y="2153041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Last mile</a:t>
              </a:r>
            </a:p>
          </p:txBody>
        </p:sp>
      </p:grpSp>
      <p:sp>
        <p:nvSpPr>
          <p:cNvPr id="46" name="Left-Right Arrow 45">
            <a:extLst>
              <a:ext uri="{FF2B5EF4-FFF2-40B4-BE49-F238E27FC236}">
                <a16:creationId xmlns:a16="http://schemas.microsoft.com/office/drawing/2014/main" id="{A15A3FEC-77EA-B749-A140-7348F2BDADFC}"/>
              </a:ext>
            </a:extLst>
          </p:cNvPr>
          <p:cNvSpPr/>
          <p:nvPr/>
        </p:nvSpPr>
        <p:spPr bwMode="auto">
          <a:xfrm>
            <a:off x="2438400" y="2743200"/>
            <a:ext cx="1703794" cy="152400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7" name="Left-Right Arrow 46">
            <a:extLst>
              <a:ext uri="{FF2B5EF4-FFF2-40B4-BE49-F238E27FC236}">
                <a16:creationId xmlns:a16="http://schemas.microsoft.com/office/drawing/2014/main" id="{ECB4FB93-F110-E848-92CF-3F51E8F9E3C3}"/>
              </a:ext>
            </a:extLst>
          </p:cNvPr>
          <p:cNvSpPr/>
          <p:nvPr/>
        </p:nvSpPr>
        <p:spPr bwMode="auto">
          <a:xfrm>
            <a:off x="5382806" y="2728623"/>
            <a:ext cx="1703794" cy="152400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D559A1-687D-A44E-98FF-7FB9ADF78402}"/>
              </a:ext>
            </a:extLst>
          </p:cNvPr>
          <p:cNvSpPr txBox="1"/>
          <p:nvPr/>
        </p:nvSpPr>
        <p:spPr>
          <a:xfrm>
            <a:off x="2632565" y="2530415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Network delay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54284E-81AC-DF4A-B2A3-E9A3D531F244}"/>
              </a:ext>
            </a:extLst>
          </p:cNvPr>
          <p:cNvSpPr txBox="1"/>
          <p:nvPr/>
        </p:nvSpPr>
        <p:spPr>
          <a:xfrm>
            <a:off x="5729403" y="2501661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Network delay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7F28D6-C73F-4542-9795-5D25B38654F4}"/>
              </a:ext>
            </a:extLst>
          </p:cNvPr>
          <p:cNvSpPr txBox="1"/>
          <p:nvPr/>
        </p:nvSpPr>
        <p:spPr>
          <a:xfrm>
            <a:off x="2438401" y="3055167"/>
            <a:ext cx="466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Broadband, cellular access/core network, ISP …</a:t>
            </a:r>
          </a:p>
        </p:txBody>
      </p:sp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9F88D4C0-86E3-7B4C-99F7-AD4EAAE877A5}"/>
              </a:ext>
            </a:extLst>
          </p:cNvPr>
          <p:cNvSpPr txBox="1">
            <a:spLocks/>
          </p:cNvSpPr>
          <p:nvPr/>
        </p:nvSpPr>
        <p:spPr bwMode="auto">
          <a:xfrm>
            <a:off x="685800" y="4651751"/>
            <a:ext cx="7909560" cy="1886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Char char="o"/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marL="900113" indent="-214313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</a:defRPr>
            </a:lvl3pPr>
            <a:lvl4pPr marL="1243013" indent="-214313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0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Verizon monthly latency report Feb-2022 [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]:</a:t>
            </a:r>
          </a:p>
          <a:p>
            <a:pPr lvl="1"/>
            <a:r>
              <a:rPr lang="en-US" sz="11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{45ms, 30ms} or less for regional RTT within {North America, Europe}, respectively</a:t>
            </a:r>
          </a:p>
          <a:p>
            <a:pPr lvl="1"/>
            <a:r>
              <a:rPr lang="en-US" sz="11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90ms or less for transatlantic RTT between London and New York</a:t>
            </a:r>
          </a:p>
          <a:p>
            <a:pPr lvl="1"/>
            <a:r>
              <a:rPr lang="en-US" sz="11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99.5 percent or greater packet delivery for regional/transatlantic round trips</a:t>
            </a:r>
          </a:p>
          <a:p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FCC measurement report of fixed broadband latency [MBA program: 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12/31/2021] (chart 7):</a:t>
            </a:r>
          </a:p>
          <a:p>
            <a:pPr lvl="1"/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Measured DSL median latencies: 21-37 msec</a:t>
            </a:r>
          </a:p>
          <a:p>
            <a:pPr lvl="1"/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Measured cable median latencies: 12-26 msec</a:t>
            </a:r>
          </a:p>
          <a:p>
            <a:pPr lvl="1"/>
            <a:r>
              <a:rPr lang="en-US" sz="100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Measured fiber ISPs median latencies: 8-13 msec</a:t>
            </a:r>
          </a:p>
          <a:p>
            <a:endParaRPr lang="en-US" sz="1200" kern="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94FABC-F2F6-9841-AAA0-2450B1275E23}"/>
              </a:ext>
            </a:extLst>
          </p:cNvPr>
          <p:cNvSpPr txBox="1"/>
          <p:nvPr/>
        </p:nvSpPr>
        <p:spPr>
          <a:xfrm>
            <a:off x="283292" y="1282862"/>
            <a:ext cx="3488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very simplified view of end-to-end network connection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14DFC2-86B7-6F41-BE8A-B7BE2AD97BA8}"/>
              </a:ext>
            </a:extLst>
          </p:cNvPr>
          <p:cNvSpPr txBox="1"/>
          <p:nvPr/>
        </p:nvSpPr>
        <p:spPr>
          <a:xfrm>
            <a:off x="304800" y="3987776"/>
            <a:ext cx="861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End-to-end network latency is composed of delays in multi-segments (of different technologies) / multi-hop network connections, easily reaching </a:t>
            </a:r>
            <a:r>
              <a:rPr lang="en-US" sz="1400" i="1" u="sng" dirty="0"/>
              <a:t>tens of milliseconds or more</a:t>
            </a:r>
            <a:r>
              <a:rPr lang="en-US" sz="1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00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20795D-F7E9-BB46-B47F-C0B376C3E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72000"/>
            <a:ext cx="7909560" cy="1883077"/>
          </a:xfrm>
        </p:spPr>
        <p:txBody>
          <a:bodyPr/>
          <a:lstStyle/>
          <a:p>
            <a:r>
              <a:rPr lang="en-US" dirty="0"/>
              <a:t>Applications that involves a group of users would naturally require a server-based architecture where cloud computing provides scalable solution</a:t>
            </a:r>
          </a:p>
          <a:p>
            <a:r>
              <a:rPr lang="en-US" dirty="0"/>
              <a:t>The to/from server/storage connection adds </a:t>
            </a:r>
            <a:r>
              <a:rPr lang="en-US" u="sng" dirty="0"/>
              <a:t>additional hop(s) </a:t>
            </a:r>
            <a:r>
              <a:rPr lang="en-US" dirty="0"/>
              <a:t>and hence delay to the end-to-end network latency</a:t>
            </a:r>
          </a:p>
          <a:p>
            <a:pPr lvl="1"/>
            <a:r>
              <a:rPr lang="en-US" dirty="0"/>
              <a:t>In addition, the </a:t>
            </a:r>
            <a:r>
              <a:rPr lang="en-US" u="sng" dirty="0"/>
              <a:t>computation</a:t>
            </a:r>
            <a:r>
              <a:rPr lang="en-US" dirty="0"/>
              <a:t> at server, e.g. cloud rendering common scene that users rendezvous,</a:t>
            </a:r>
            <a:r>
              <a:rPr lang="en-US" u="sng" dirty="0"/>
              <a:t> adds delay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AB3C1-DD47-BC46-BB96-C21FA3DF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(Multiple)-to-Multiple Users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07C63-1F4F-A740-BCF0-F2A793FF52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1BF49-B43D-5C4E-A97C-9BB41428A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C4635A-F9FF-CE46-B1DA-EE6A6384B5F6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  <p:pic>
        <p:nvPicPr>
          <p:cNvPr id="7" name="Graphic 6" descr="Group of men with solid fill">
            <a:extLst>
              <a:ext uri="{FF2B5EF4-FFF2-40B4-BE49-F238E27FC236}">
                <a16:creationId xmlns:a16="http://schemas.microsoft.com/office/drawing/2014/main" id="{5FF61CDD-DC79-3F4C-8628-993E97F13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532" y="3291769"/>
            <a:ext cx="914400" cy="914400"/>
          </a:xfrm>
          <a:prstGeom prst="rect">
            <a:avLst/>
          </a:prstGeom>
        </p:spPr>
      </p:pic>
      <p:pic>
        <p:nvPicPr>
          <p:cNvPr id="8" name="Content Placeholder 7" descr="Man with solid fill">
            <a:extLst>
              <a:ext uri="{FF2B5EF4-FFF2-40B4-BE49-F238E27FC236}">
                <a16:creationId xmlns:a16="http://schemas.microsoft.com/office/drawing/2014/main" id="{398BA2A7-42DB-1A4E-B9D9-DF14A30AF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982413" y="1737432"/>
            <a:ext cx="914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Graphic 8" descr="Wireless outline">
            <a:extLst>
              <a:ext uri="{FF2B5EF4-FFF2-40B4-BE49-F238E27FC236}">
                <a16:creationId xmlns:a16="http://schemas.microsoft.com/office/drawing/2014/main" id="{52E18DFC-A3DC-C947-9B44-B5A6CDCD4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892432">
            <a:off x="1011477" y="3302803"/>
            <a:ext cx="177293" cy="177293"/>
          </a:xfrm>
          <a:prstGeom prst="rect">
            <a:avLst/>
          </a:prstGeom>
        </p:spPr>
      </p:pic>
      <p:pic>
        <p:nvPicPr>
          <p:cNvPr id="10" name="Graphic 9" descr="Wireless outline">
            <a:extLst>
              <a:ext uri="{FF2B5EF4-FFF2-40B4-BE49-F238E27FC236}">
                <a16:creationId xmlns:a16="http://schemas.microsoft.com/office/drawing/2014/main" id="{89A33A49-139D-4749-B5DF-09AF411E5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892432">
            <a:off x="1350966" y="3194107"/>
            <a:ext cx="177293" cy="177293"/>
          </a:xfrm>
          <a:prstGeom prst="rect">
            <a:avLst/>
          </a:prstGeom>
        </p:spPr>
      </p:pic>
      <p:pic>
        <p:nvPicPr>
          <p:cNvPr id="11" name="Graphic 10" descr="Wireless outline">
            <a:extLst>
              <a:ext uri="{FF2B5EF4-FFF2-40B4-BE49-F238E27FC236}">
                <a16:creationId xmlns:a16="http://schemas.microsoft.com/office/drawing/2014/main" id="{9CC76D37-A023-3F40-B897-A012B5E35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892432">
            <a:off x="1789169" y="3253124"/>
            <a:ext cx="177293" cy="177293"/>
          </a:xfrm>
          <a:prstGeom prst="rect">
            <a:avLst/>
          </a:prstGeom>
        </p:spPr>
      </p:pic>
      <p:pic>
        <p:nvPicPr>
          <p:cNvPr id="12" name="Graphic 11" descr="Wireless outline">
            <a:extLst>
              <a:ext uri="{FF2B5EF4-FFF2-40B4-BE49-F238E27FC236}">
                <a16:creationId xmlns:a16="http://schemas.microsoft.com/office/drawing/2014/main" id="{E4F9B37B-C98E-564A-87F4-C642D1D39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892432">
            <a:off x="1586387" y="1705256"/>
            <a:ext cx="177293" cy="1772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16E8DD6-B365-3B4A-94F7-FA552B5EC318}"/>
              </a:ext>
            </a:extLst>
          </p:cNvPr>
          <p:cNvGrpSpPr/>
          <p:nvPr/>
        </p:nvGrpSpPr>
        <p:grpSpPr>
          <a:xfrm>
            <a:off x="3454341" y="1952212"/>
            <a:ext cx="2057400" cy="1555866"/>
            <a:chOff x="3394037" y="1953294"/>
            <a:chExt cx="2057400" cy="1555866"/>
          </a:xfrm>
        </p:grpSpPr>
        <p:pic>
          <p:nvPicPr>
            <p:cNvPr id="13" name="Graphic 12" descr="Internet Of Things outline">
              <a:extLst>
                <a:ext uri="{FF2B5EF4-FFF2-40B4-BE49-F238E27FC236}">
                  <a16:creationId xmlns:a16="http://schemas.microsoft.com/office/drawing/2014/main" id="{D2655022-C63A-AB42-A5A6-B39B48956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94037" y="1953294"/>
              <a:ext cx="2057400" cy="155586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BD2CA3-C56D-5F4C-9EA4-B913724A7624}"/>
                </a:ext>
              </a:extLst>
            </p:cNvPr>
            <p:cNvSpPr txBox="1"/>
            <p:nvPr/>
          </p:nvSpPr>
          <p:spPr>
            <a:xfrm>
              <a:off x="3962400" y="2594848"/>
              <a:ext cx="979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Internet</a:t>
              </a:r>
            </a:p>
          </p:txBody>
        </p:sp>
      </p:grpSp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5BEC9DC5-4D42-6D42-A52D-4C25FAA01A6C}"/>
              </a:ext>
            </a:extLst>
          </p:cNvPr>
          <p:cNvSpPr/>
          <p:nvPr/>
        </p:nvSpPr>
        <p:spPr bwMode="auto">
          <a:xfrm rot="7068497">
            <a:off x="2525129" y="1642880"/>
            <a:ext cx="300896" cy="1330665"/>
          </a:xfrm>
          <a:prstGeom prst="lightningBol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1B37E01F-AB8D-344C-88E9-99E0FC62D2F0}"/>
              </a:ext>
            </a:extLst>
          </p:cNvPr>
          <p:cNvSpPr/>
          <p:nvPr/>
        </p:nvSpPr>
        <p:spPr bwMode="auto">
          <a:xfrm rot="4311130">
            <a:off x="2726957" y="2646586"/>
            <a:ext cx="300896" cy="1330665"/>
          </a:xfrm>
          <a:prstGeom prst="lightningBol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0D5CBF-0C41-AB4A-A2ED-07F08600A99C}"/>
              </a:ext>
            </a:extLst>
          </p:cNvPr>
          <p:cNvSpPr txBox="1"/>
          <p:nvPr/>
        </p:nvSpPr>
        <p:spPr>
          <a:xfrm>
            <a:off x="6840796" y="1673030"/>
            <a:ext cx="133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Cloud computing</a:t>
            </a:r>
          </a:p>
          <a:p>
            <a:r>
              <a:rPr lang="en-US" sz="1200" dirty="0"/>
              <a:t>{Server, storage}</a:t>
            </a:r>
          </a:p>
        </p:txBody>
      </p:sp>
      <p:sp>
        <p:nvSpPr>
          <p:cNvPr id="33" name="Left-Right Arrow 32">
            <a:extLst>
              <a:ext uri="{FF2B5EF4-FFF2-40B4-BE49-F238E27FC236}">
                <a16:creationId xmlns:a16="http://schemas.microsoft.com/office/drawing/2014/main" id="{33AA6233-55F4-9942-9DA5-CC4DF2AC732C}"/>
              </a:ext>
            </a:extLst>
          </p:cNvPr>
          <p:cNvSpPr/>
          <p:nvPr/>
        </p:nvSpPr>
        <p:spPr bwMode="auto">
          <a:xfrm>
            <a:off x="5508592" y="2636567"/>
            <a:ext cx="838200" cy="266700"/>
          </a:xfrm>
          <a:prstGeom prst="leftRightArrow">
            <a:avLst/>
          </a:prstGeom>
          <a:solidFill>
            <a:srgbClr val="E1F1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12B3735-BDF7-C24B-B18D-89537C294578}"/>
              </a:ext>
            </a:extLst>
          </p:cNvPr>
          <p:cNvSpPr/>
          <p:nvPr/>
        </p:nvSpPr>
        <p:spPr bwMode="auto">
          <a:xfrm>
            <a:off x="5685662" y="1508760"/>
            <a:ext cx="2597350" cy="2529840"/>
          </a:xfrm>
          <a:prstGeom prst="roundRect">
            <a:avLst/>
          </a:prstGeom>
          <a:noFill/>
          <a:ln w="9525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C6B234-1897-4444-B818-5520B3F2C2F2}"/>
              </a:ext>
            </a:extLst>
          </p:cNvPr>
          <p:cNvSpPr txBox="1"/>
          <p:nvPr/>
        </p:nvSpPr>
        <p:spPr>
          <a:xfrm>
            <a:off x="5947844" y="3827988"/>
            <a:ext cx="21108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32FF"/>
                </a:solidFill>
              </a:rPr>
              <a:t>Add additional delay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55EF9FD-7F4B-1344-A678-8BC319E9D7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8557" y="2298966"/>
            <a:ext cx="1036234" cy="92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2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D9B7452-0467-B34A-81F1-077B80417455}"/>
              </a:ext>
            </a:extLst>
          </p:cNvPr>
          <p:cNvSpPr/>
          <p:nvPr/>
        </p:nvSpPr>
        <p:spPr bwMode="auto">
          <a:xfrm>
            <a:off x="4295251" y="1371254"/>
            <a:ext cx="3945632" cy="4496146"/>
          </a:xfrm>
          <a:prstGeom prst="rect">
            <a:avLst/>
          </a:prstGeom>
          <a:solidFill>
            <a:srgbClr val="E1F1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8" name="Content Placeholder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0357C33-AC75-584C-AEA3-0AC0874AD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91362"/>
            <a:ext cx="3544534" cy="28797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D2C7F6-7A57-5646-8239-AB3E0D13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Immersive Experience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MTP Latency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5F8EB-E39D-724A-9C71-4E5EA3FD404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DE290-5E73-3C41-AD45-5FFC2D39AD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6A5F09-2874-2D4E-AC0A-5C84B371972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8B5B54-32A5-E74A-92C0-E763D15D5F28}"/>
              </a:ext>
            </a:extLst>
          </p:cNvPr>
          <p:cNvGrpSpPr/>
          <p:nvPr/>
        </p:nvGrpSpPr>
        <p:grpSpPr>
          <a:xfrm>
            <a:off x="5257800" y="4495800"/>
            <a:ext cx="2150918" cy="1295400"/>
            <a:chOff x="1582882" y="4350460"/>
            <a:chExt cx="2150918" cy="1295400"/>
          </a:xfrm>
        </p:grpSpPr>
        <p:pic>
          <p:nvPicPr>
            <p:cNvPr id="9" name="Content Placeholder 7" descr="Man with solid fill">
              <a:extLst>
                <a:ext uri="{FF2B5EF4-FFF2-40B4-BE49-F238E27FC236}">
                  <a16:creationId xmlns:a16="http://schemas.microsoft.com/office/drawing/2014/main" id="{FB1DAD03-DF14-E14A-98C6-6E40688B4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auto">
            <a:xfrm>
              <a:off x="2133600" y="4731460"/>
              <a:ext cx="914400" cy="914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5F1B4F-F92B-C04E-B806-928C18D7F8C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82882" y="4350460"/>
              <a:ext cx="436418" cy="65532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90DE75-A063-7944-9269-42358BEE36A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24200" y="4350460"/>
              <a:ext cx="609600" cy="65343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2729821B-4445-7649-B167-9E7E3693E304}"/>
              </a:ext>
            </a:extLst>
          </p:cNvPr>
          <p:cNvSpPr txBox="1">
            <a:spLocks/>
          </p:cNvSpPr>
          <p:nvPr/>
        </p:nvSpPr>
        <p:spPr bwMode="auto">
          <a:xfrm>
            <a:off x="190986" y="4871051"/>
            <a:ext cx="4381014" cy="1042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Char char="o"/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marL="900113" indent="-214313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</a:defRPr>
            </a:lvl3pPr>
            <a:lvl4pPr marL="1243013" indent="-214313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0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400" kern="0" dirty="0"/>
              <a:t>Human perception demands </a:t>
            </a:r>
          </a:p>
          <a:p>
            <a:pPr>
              <a:buFont typeface="Wingdings" pitchFamily="2" charset="2"/>
              <a:buChar char="Ø"/>
            </a:pPr>
            <a:r>
              <a:rPr lang="en-US" sz="1400" kern="0" dirty="0"/>
              <a:t>Less than 20 msec Motion-to-Photon (MTP) latency</a:t>
            </a:r>
          </a:p>
          <a:p>
            <a:pPr marL="0" indent="0">
              <a:buNone/>
            </a:pPr>
            <a:r>
              <a:rPr lang="en-US" sz="1400" kern="0" dirty="0"/>
              <a:t>Some trained/skillful users may require less, 7-15 msec.</a:t>
            </a:r>
            <a:endParaRPr lang="en-US" sz="1200" kern="0" dirty="0"/>
          </a:p>
        </p:txBody>
      </p:sp>
      <p:pic>
        <p:nvPicPr>
          <p:cNvPr id="23" name="Content Placeholder 21">
            <a:extLst>
              <a:ext uri="{FF2B5EF4-FFF2-40B4-BE49-F238E27FC236}">
                <a16:creationId xmlns:a16="http://schemas.microsoft.com/office/drawing/2014/main" id="{281A8B08-8465-FA4C-814A-5A71B7A98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700010"/>
            <a:ext cx="3399503" cy="168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1202B2A-4D90-0E44-845B-998985D3FCA0}"/>
              </a:ext>
            </a:extLst>
          </p:cNvPr>
          <p:cNvSpPr txBox="1"/>
          <p:nvPr/>
        </p:nvSpPr>
        <p:spPr>
          <a:xfrm>
            <a:off x="494067" y="2438400"/>
            <a:ext cx="685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hlinkClick r:id="rId7"/>
              </a:rPr>
              <a:t>source</a:t>
            </a:r>
            <a:endParaRPr lang="en-US" sz="1100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9919C8-FF1F-9F41-BAC5-B4DC50A7A96E}"/>
              </a:ext>
            </a:extLst>
          </p:cNvPr>
          <p:cNvSpPr txBox="1"/>
          <p:nvPr/>
        </p:nvSpPr>
        <p:spPr>
          <a:xfrm>
            <a:off x="285409" y="5913616"/>
            <a:ext cx="857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reconcile the reality and requirement (tens of msec e2e delay) (&lt;20 msec MTP)???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Localize computation in the MTP path</a:t>
            </a:r>
          </a:p>
        </p:txBody>
      </p:sp>
    </p:spTree>
    <p:extLst>
      <p:ext uri="{BB962C8B-B14F-4D97-AF65-F5344CB8AC3E}">
        <p14:creationId xmlns:p14="http://schemas.microsoft.com/office/powerpoint/2010/main" val="6660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1">
            <a:extLst>
              <a:ext uri="{FF2B5EF4-FFF2-40B4-BE49-F238E27FC236}">
                <a16:creationId xmlns:a16="http://schemas.microsoft.com/office/drawing/2014/main" id="{B21AF474-4310-859C-77FD-D4001C0B9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14638"/>
              </p:ext>
            </p:extLst>
          </p:nvPr>
        </p:nvGraphicFramePr>
        <p:xfrm>
          <a:off x="685800" y="1600200"/>
          <a:ext cx="790956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71E83FF-1738-6949-8340-38612DE0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BF3D0-8476-8D4E-9F5D-0F2B79E94B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6D004-5574-484D-9F1B-900F46B70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1566B-1F03-6440-AAA5-B7C1BABD0006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2022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BE6F63-C11B-094D-86B9-9AEAE83F5B9E}"/>
              </a:ext>
            </a:extLst>
          </p:cNvPr>
          <p:cNvSpPr txBox="1"/>
          <p:nvPr/>
        </p:nvSpPr>
        <p:spPr>
          <a:xfrm>
            <a:off x="681968" y="5697604"/>
            <a:ext cx="790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AR/VR applications involve: sensor/camera data processing, rendering, display …</a:t>
            </a:r>
          </a:p>
          <a:p>
            <a:r>
              <a:rPr lang="en-US" dirty="0">
                <a:solidFill>
                  <a:srgbClr val="FF0000"/>
                </a:solidFill>
              </a:rPr>
              <a:t>Wearables have very limited computation capability, cannot do all!</a:t>
            </a:r>
          </a:p>
        </p:txBody>
      </p:sp>
    </p:spTree>
    <p:extLst>
      <p:ext uri="{BB962C8B-B14F-4D97-AF65-F5344CB8AC3E}">
        <p14:creationId xmlns:p14="http://schemas.microsoft.com/office/powerpoint/2010/main" val="28257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" id="{C6B0AF35-4A93-B445-96F5-0B751B41F27C}" vid="{ED04804B-1694-8442-95DB-4C07514B8E0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29063</TotalTime>
  <Words>1505</Words>
  <Application>Microsoft Macintosh PowerPoint</Application>
  <PresentationFormat>On-screen Show (4:3)</PresentationFormat>
  <Paragraphs>223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Wingdings</vt:lpstr>
      <vt:lpstr>ieee</vt:lpstr>
      <vt:lpstr>802.11bx: Enabling Metaverse -- Metaverse, AR/VR, and Wearables</vt:lpstr>
      <vt:lpstr>Abstract</vt:lpstr>
      <vt:lpstr>Metaverse</vt:lpstr>
      <vt:lpstr>AR/VR Applications</vt:lpstr>
      <vt:lpstr>Network Requirements</vt:lpstr>
      <vt:lpstr>Network Latency: One to One</vt:lpstr>
      <vt:lpstr>One (Multiple)-to-Multiple Users</vt:lpstr>
      <vt:lpstr>Immersive Experience  MTP Latency</vt:lpstr>
      <vt:lpstr>Wearables</vt:lpstr>
      <vt:lpstr>Offload Computation To Nearby Devices</vt:lpstr>
      <vt:lpstr>Native Support of Hybrid WLANs</vt:lpstr>
      <vt:lpstr>Conclusion</vt:lpstr>
    </vt:vector>
  </TitlesOfParts>
  <Manager>Hongyuan Zhang</Manager>
  <Company>Marvell Semiconductor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Ditributed MUMIMO</dc:title>
  <dc:subject/>
  <dc:creator>Hongyuan Zhang</dc:creator>
  <cp:keywords>September 2017</cp:keywords>
  <dc:description/>
  <cp:lastModifiedBy>Chunyu Hu</cp:lastModifiedBy>
  <cp:revision>3857</cp:revision>
  <cp:lastPrinted>1998-02-10T13:28:06Z</cp:lastPrinted>
  <dcterms:created xsi:type="dcterms:W3CDTF">2007-05-21T21:00:37Z</dcterms:created>
  <dcterms:modified xsi:type="dcterms:W3CDTF">2022-05-14T22:33:06Z</dcterms:modified>
  <cp:category>Submission</cp:category>
</cp:coreProperties>
</file>