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69" r:id="rId2"/>
    <p:sldId id="289" r:id="rId3"/>
    <p:sldId id="282" r:id="rId4"/>
    <p:sldId id="275" r:id="rId5"/>
    <p:sldId id="284" r:id="rId6"/>
    <p:sldId id="277" r:id="rId7"/>
    <p:sldId id="302" r:id="rId8"/>
    <p:sldId id="285" r:id="rId9"/>
    <p:sldId id="291" r:id="rId10"/>
    <p:sldId id="298" r:id="rId11"/>
    <p:sldId id="293" r:id="rId12"/>
    <p:sldId id="300" r:id="rId13"/>
    <p:sldId id="301" r:id="rId14"/>
    <p:sldId id="287" r:id="rId15"/>
    <p:sldId id="286" r:id="rId16"/>
  </p:sldIdLst>
  <p:sldSz cx="9144000" cy="6858000" type="screen4x3"/>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FF9900"/>
    <a:srgbClr val="66FF99"/>
    <a:srgbClr val="FF9966"/>
    <a:srgbClr val="FF9933"/>
    <a:srgbClr val="FFFF00"/>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86380" autoAdjust="0"/>
  </p:normalViewPr>
  <p:slideViewPr>
    <p:cSldViewPr>
      <p:cViewPr varScale="1">
        <p:scale>
          <a:sx n="114" d="100"/>
          <a:sy n="114" d="100"/>
        </p:scale>
        <p:origin x="1560" y="102"/>
      </p:cViewPr>
      <p:guideLst>
        <p:guide orient="horz" pos="2160"/>
        <p:guide pos="2880"/>
      </p:guideLst>
    </p:cSldViewPr>
  </p:slideViewPr>
  <p:outlineViewPr>
    <p:cViewPr>
      <p:scale>
        <a:sx n="33" d="100"/>
        <a:sy n="33" d="100"/>
      </p:scale>
      <p:origin x="0" y="59580"/>
    </p:cViewPr>
  </p:outlineViewPr>
  <p:notesTextViewPr>
    <p:cViewPr>
      <p:scale>
        <a:sx n="100" d="100"/>
        <a:sy n="100" d="100"/>
      </p:scale>
      <p:origin x="0" y="0"/>
    </p:cViewPr>
  </p:notesTextViewPr>
  <p:sorterViewPr>
    <p:cViewPr>
      <p:scale>
        <a:sx n="90" d="100"/>
        <a:sy n="90" d="100"/>
      </p:scale>
      <p:origin x="0" y="3492"/>
    </p:cViewPr>
  </p:sorterViewPr>
  <p:notesViewPr>
    <p:cSldViewPr>
      <p:cViewPr>
        <p:scale>
          <a:sx n="100" d="100"/>
          <a:sy n="100" d="100"/>
        </p:scale>
        <p:origin x="3552" y="-300"/>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a:t>
            </a:r>
          </a:p>
        </p:txBody>
      </p:sp>
      <p:sp>
        <p:nvSpPr>
          <p:cNvPr id="3075" name="Rectangle 3"/>
          <p:cNvSpPr>
            <a:spLocks noGrp="1" noChangeArrowheads="1"/>
          </p:cNvSpPr>
          <p:nvPr>
            <p:ph type="dt" sz="quarter" idx="1"/>
          </p:nvPr>
        </p:nvSpPr>
        <p:spPr bwMode="auto">
          <a:xfrm>
            <a:off x="687388" y="177800"/>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April 2013</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Graham Smith, DSP Group</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F771502A-6538-410D-9F92-7BE935D2C40F}" type="slidenum">
              <a:rPr lang="en-US"/>
              <a:pPr>
                <a:defRPr/>
              </a:pPr>
              <a:t>‹#›</a:t>
            </a:fld>
            <a:endParaRPr lang="en-US"/>
          </a:p>
        </p:txBody>
      </p:sp>
      <p:sp>
        <p:nvSpPr>
          <p:cNvPr id="8198"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8199"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8213"/>
            <a:r>
              <a:rPr lang="en-US" sz="1200" b="0"/>
              <a:t>Submission</a:t>
            </a:r>
          </a:p>
        </p:txBody>
      </p:sp>
      <p:sp>
        <p:nvSpPr>
          <p:cNvPr id="8200"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74080771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a:t>
            </a:r>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April 2013</a:t>
            </a:r>
          </a:p>
        </p:txBody>
      </p:sp>
      <p:sp>
        <p:nvSpPr>
          <p:cNvPr id="5124" name="Rectangle 4"/>
          <p:cNvSpPr>
            <a:spLocks noGrp="1" noRot="1" noChangeAspect="1" noChangeArrowheads="1" noTextEdit="1"/>
          </p:cNvSpPr>
          <p:nvPr>
            <p:ph type="sldImg" idx="2"/>
          </p:nvPr>
        </p:nvSpPr>
        <p:spPr bwMode="auto">
          <a:xfrm>
            <a:off x="1112838" y="701675"/>
            <a:ext cx="463550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Graham Smith, DSP Group</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51B966A9-53E8-431F-AD94-BCA61E341CFC}" type="slidenum">
              <a:rPr lang="en-US"/>
              <a:pPr>
                <a:defRPr/>
              </a:pPr>
              <a:t>‹#›</a:t>
            </a:fld>
            <a:endParaRPr lang="en-US"/>
          </a:p>
        </p:txBody>
      </p:sp>
      <p:sp>
        <p:nvSpPr>
          <p:cNvPr id="512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9163"/>
            <a:r>
              <a:rPr lang="en-US" sz="1200" b="0"/>
              <a:t>Submission</a:t>
            </a:r>
          </a:p>
        </p:txBody>
      </p:sp>
      <p:sp>
        <p:nvSpPr>
          <p:cNvPr id="5129"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5130"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16328568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a:t>doc.: IEEE 802.11-</a:t>
            </a:r>
          </a:p>
        </p:txBody>
      </p:sp>
      <p:sp>
        <p:nvSpPr>
          <p:cNvPr id="614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a:t>April 2013</a:t>
            </a:r>
          </a:p>
        </p:txBody>
      </p:sp>
      <p:sp>
        <p:nvSpPr>
          <p:cNvPr id="614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a:t>Graham Smith, DSP Group</a:t>
            </a:r>
          </a:p>
        </p:txBody>
      </p:sp>
      <p:sp>
        <p:nvSpPr>
          <p:cNvPr id="61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a:t>Page </a:t>
            </a:r>
            <a:fld id="{D0B8B295-F92D-467A-B866-1ED57ECAAB6C}" type="slidenum">
              <a:rPr lang="en-US" sz="1200" b="0" smtClean="0"/>
              <a:pPr/>
              <a:t>1</a:t>
            </a:fld>
            <a:endParaRPr lang="en-US" sz="1200" b="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Tree>
    <p:extLst>
      <p:ext uri="{BB962C8B-B14F-4D97-AF65-F5344CB8AC3E}">
        <p14:creationId xmlns:p14="http://schemas.microsoft.com/office/powerpoint/2010/main" val="42092693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5"/>
          <p:cNvSpPr>
            <a:spLocks noGrp="1" noChangeArrowheads="1"/>
          </p:cNvSpPr>
          <p:nvPr>
            <p:ph type="ftr" sz="quarter" idx="10"/>
          </p:nvPr>
        </p:nvSpPr>
        <p:spPr/>
        <p:txBody>
          <a:bodyPr/>
          <a:lstStyle>
            <a:lvl1pPr>
              <a:defRPr/>
            </a:lvl1pPr>
          </a:lstStyle>
          <a:p>
            <a:pPr>
              <a:defRPr/>
            </a:pPr>
            <a:r>
              <a:rPr lang="en-US"/>
              <a:t>Graham Smith, SR Technologies</a:t>
            </a:r>
          </a:p>
        </p:txBody>
      </p:sp>
      <p:sp>
        <p:nvSpPr>
          <p:cNvPr id="5" name="Rectangle 6"/>
          <p:cNvSpPr>
            <a:spLocks noGrp="1" noChangeArrowheads="1"/>
          </p:cNvSpPr>
          <p:nvPr>
            <p:ph type="sldNum" sz="quarter" idx="11"/>
          </p:nvPr>
        </p:nvSpPr>
        <p:spPr/>
        <p:txBody>
          <a:bodyPr/>
          <a:lstStyle>
            <a:lvl1pPr>
              <a:defRPr/>
            </a:lvl1pPr>
          </a:lstStyle>
          <a:p>
            <a:pPr>
              <a:defRPr/>
            </a:pPr>
            <a:r>
              <a:rPr lang="en-US"/>
              <a:t>Slide </a:t>
            </a:r>
            <a:fld id="{5E5CBE4F-402A-49FC-A06A-9C974296C46D}" type="slidenum">
              <a:rPr lang="en-US"/>
              <a:pPr>
                <a:defRPr/>
              </a:pPr>
              <a:t>‹#›</a:t>
            </a:fld>
            <a:endParaRPr lang="en-US"/>
          </a:p>
        </p:txBody>
      </p:sp>
      <p:sp>
        <p:nvSpPr>
          <p:cNvPr id="6" name="Date Placeholder 7"/>
          <p:cNvSpPr>
            <a:spLocks noGrp="1"/>
          </p:cNvSpPr>
          <p:nvPr>
            <p:ph type="dt" sz="half" idx="12"/>
          </p:nvPr>
        </p:nvSpPr>
        <p:spPr>
          <a:xfrm>
            <a:off x="696913" y="332601"/>
            <a:ext cx="916918" cy="276999"/>
          </a:xfrm>
        </p:spPr>
        <p:txBody>
          <a:bodyPr/>
          <a:lstStyle/>
          <a:p>
            <a:pPr>
              <a:defRPr/>
            </a:pPr>
            <a:r>
              <a:rPr lang="en-US"/>
              <a:t>May 2022</a:t>
            </a:r>
            <a:endParaRPr lang="en-US" dirty="0"/>
          </a:p>
        </p:txBody>
      </p:sp>
    </p:spTree>
    <p:extLst>
      <p:ext uri="{BB962C8B-B14F-4D97-AF65-F5344CB8AC3E}">
        <p14:creationId xmlns:p14="http://schemas.microsoft.com/office/powerpoint/2010/main" val="2098254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Title 6"/>
          <p:cNvSpPr>
            <a:spLocks noGrp="1"/>
          </p:cNvSpPr>
          <p:nvPr>
            <p:ph type="title"/>
          </p:nvPr>
        </p:nvSpPr>
        <p:spPr/>
        <p:txBody>
          <a:bodyPr/>
          <a:lstStyle/>
          <a:p>
            <a:r>
              <a:rPr lang="en-US"/>
              <a:t>Click to edit Master title style</a:t>
            </a:r>
          </a:p>
        </p:txBody>
      </p:sp>
      <p:sp>
        <p:nvSpPr>
          <p:cNvPr id="8" name="Date Placeholder 7"/>
          <p:cNvSpPr>
            <a:spLocks noGrp="1"/>
          </p:cNvSpPr>
          <p:nvPr>
            <p:ph type="dt" sz="half" idx="10"/>
          </p:nvPr>
        </p:nvSpPr>
        <p:spPr>
          <a:xfrm>
            <a:off x="696913" y="332601"/>
            <a:ext cx="916918" cy="276999"/>
          </a:xfrm>
        </p:spPr>
        <p:txBody>
          <a:bodyPr/>
          <a:lstStyle/>
          <a:p>
            <a:pPr>
              <a:defRPr/>
            </a:pPr>
            <a:r>
              <a:rPr lang="en-US"/>
              <a:t>May 2022</a:t>
            </a:r>
            <a:endParaRPr lang="en-US" dirty="0"/>
          </a:p>
        </p:txBody>
      </p:sp>
      <p:sp>
        <p:nvSpPr>
          <p:cNvPr id="9" name="Footer Placeholder 8"/>
          <p:cNvSpPr>
            <a:spLocks noGrp="1"/>
          </p:cNvSpPr>
          <p:nvPr>
            <p:ph type="ftr" sz="quarter" idx="11"/>
          </p:nvPr>
        </p:nvSpPr>
        <p:spPr/>
        <p:txBody>
          <a:bodyPr/>
          <a:lstStyle/>
          <a:p>
            <a:pPr>
              <a:defRPr/>
            </a:pPr>
            <a:r>
              <a:rPr lang="en-US"/>
              <a:t>Graham Smith, SR Technologies</a:t>
            </a:r>
          </a:p>
        </p:txBody>
      </p:sp>
      <p:sp>
        <p:nvSpPr>
          <p:cNvPr id="10" name="Slide Number Placeholder 9"/>
          <p:cNvSpPr>
            <a:spLocks noGrp="1"/>
          </p:cNvSpPr>
          <p:nvPr>
            <p:ph type="sldNum" sz="quarter" idx="12"/>
          </p:nvPr>
        </p:nvSpPr>
        <p:spPr/>
        <p:txBody>
          <a:bodyPr/>
          <a:lstStyle/>
          <a:p>
            <a:pPr>
              <a:defRPr/>
            </a:pPr>
            <a:r>
              <a:rPr lang="en-US" dirty="0"/>
              <a:t>Slide </a:t>
            </a:r>
            <a:fld id="{31D45EC1-4C6A-4C4C-A230-3BDF24B584F8}" type="slidenum">
              <a:rPr lang="en-US" smtClean="0"/>
              <a:pPr>
                <a:defRPr/>
              </a:pPr>
              <a:t>‹#›</a:t>
            </a:fld>
            <a:endParaRPr lang="en-US" dirty="0"/>
          </a:p>
        </p:txBody>
      </p:sp>
    </p:spTree>
    <p:extLst>
      <p:ext uri="{BB962C8B-B14F-4D97-AF65-F5344CB8AC3E}">
        <p14:creationId xmlns:p14="http://schemas.microsoft.com/office/powerpoint/2010/main" val="10483650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a:t>May 2022</a:t>
            </a:r>
            <a:endParaRPr lang="en-US" dirty="0"/>
          </a:p>
        </p:txBody>
      </p:sp>
      <p:sp>
        <p:nvSpPr>
          <p:cNvPr id="1029" name="Rectangle 5"/>
          <p:cNvSpPr>
            <a:spLocks noGrp="1" noChangeArrowheads="1"/>
          </p:cNvSpPr>
          <p:nvPr>
            <p:ph type="ftr" sz="quarter" idx="3"/>
          </p:nvPr>
        </p:nvSpPr>
        <p:spPr bwMode="auto">
          <a:xfrm>
            <a:off x="6518434" y="6475413"/>
            <a:ext cx="202549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dirty="0"/>
              <a:t>Graham Smith, SR Technologies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31D45EC1-4C6A-4C4C-A230-3BDF24B584F8}" type="slidenum">
              <a:rPr lang="en-US"/>
              <a:pPr>
                <a:defRPr/>
              </a:pPr>
              <a:t>‹#›</a:t>
            </a:fld>
            <a:endParaRPr lang="en-US"/>
          </a:p>
        </p:txBody>
      </p:sp>
      <p:sp>
        <p:nvSpPr>
          <p:cNvPr id="1031" name="Rectangle 7"/>
          <p:cNvSpPr>
            <a:spLocks noChangeArrowheads="1"/>
          </p:cNvSpPr>
          <p:nvPr/>
        </p:nvSpPr>
        <p:spPr bwMode="auto">
          <a:xfrm>
            <a:off x="51751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a:r>
              <a:rPr lang="en-US" sz="1800" dirty="0"/>
              <a:t>doc.: IEEE 802.11-21/0753r1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3985" r:id="rId1"/>
    <p:sldLayoutId id="2147483974"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a:t>May 2022</a:t>
            </a:r>
            <a:endParaRPr lang="en-US" sz="1800" dirty="0"/>
          </a:p>
        </p:txBody>
      </p:sp>
      <p:sp>
        <p:nvSpPr>
          <p:cNvPr id="3077" name="Rectangle 2"/>
          <p:cNvSpPr>
            <a:spLocks noGrp="1" noChangeArrowheads="1"/>
          </p:cNvSpPr>
          <p:nvPr>
            <p:ph type="title"/>
          </p:nvPr>
        </p:nvSpPr>
        <p:spPr>
          <a:xfrm>
            <a:off x="685800" y="838200"/>
            <a:ext cx="7772400" cy="1066800"/>
          </a:xfrm>
          <a:noFill/>
        </p:spPr>
        <p:txBody>
          <a:bodyPr/>
          <a:lstStyle/>
          <a:p>
            <a:r>
              <a:rPr lang="en-US" dirty="0"/>
              <a:t>TG </a:t>
            </a:r>
            <a:r>
              <a:rPr lang="en-US" dirty="0" err="1"/>
              <a:t>bh</a:t>
            </a:r>
            <a:br>
              <a:rPr lang="en-US" dirty="0"/>
            </a:br>
            <a:r>
              <a:rPr lang="en-US" dirty="0"/>
              <a:t>Identifiable Random MAC Address</a:t>
            </a:r>
            <a:br>
              <a:rPr lang="en-US" dirty="0"/>
            </a:br>
            <a:r>
              <a:rPr lang="en-US"/>
              <a:t>(revised)</a:t>
            </a:r>
            <a:endParaRPr lang="en-US" dirty="0"/>
          </a:p>
        </p:txBody>
      </p:sp>
      <p:sp>
        <p:nvSpPr>
          <p:cNvPr id="3078" name="Rectangle 6"/>
          <p:cNvSpPr>
            <a:spLocks noGrp="1" noChangeArrowheads="1"/>
          </p:cNvSpPr>
          <p:nvPr>
            <p:ph type="body" idx="1"/>
          </p:nvPr>
        </p:nvSpPr>
        <p:spPr>
          <a:xfrm>
            <a:off x="647607" y="2209800"/>
            <a:ext cx="7772400" cy="381000"/>
          </a:xfrm>
          <a:noFill/>
        </p:spPr>
        <p:txBody>
          <a:bodyPr/>
          <a:lstStyle/>
          <a:p>
            <a:pPr algn="ctr">
              <a:lnSpc>
                <a:spcPct val="90000"/>
              </a:lnSpc>
              <a:buFontTx/>
              <a:buNone/>
            </a:pPr>
            <a:r>
              <a:rPr lang="en-US" sz="2000" dirty="0"/>
              <a:t>Date:</a:t>
            </a:r>
            <a:r>
              <a:rPr lang="en-US" sz="2000" b="0" dirty="0"/>
              <a:t> 2022-01</a:t>
            </a:r>
          </a:p>
        </p:txBody>
      </p:sp>
      <p:sp>
        <p:nvSpPr>
          <p:cNvPr id="3080" name="Rectangle 12"/>
          <p:cNvSpPr>
            <a:spLocks noChangeArrowheads="1"/>
          </p:cNvSpPr>
          <p:nvPr/>
        </p:nvSpPr>
        <p:spPr bwMode="auto">
          <a:xfrm>
            <a:off x="637005" y="313804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sz="2000" dirty="0"/>
              <a:t>Authors:</a:t>
            </a:r>
            <a:endParaRPr lang="en-US" sz="2000" b="0" dirty="0"/>
          </a:p>
        </p:txBody>
      </p:sp>
      <p:sp>
        <p:nvSpPr>
          <p:cNvPr id="3" name="Footer Placeholder 2"/>
          <p:cNvSpPr>
            <a:spLocks noGrp="1"/>
          </p:cNvSpPr>
          <p:nvPr>
            <p:ph type="ftr" sz="quarter" idx="11"/>
          </p:nvPr>
        </p:nvSpPr>
        <p:spPr/>
        <p:txBody>
          <a:bodyPr/>
          <a:lstStyle/>
          <a:p>
            <a:pPr>
              <a:defRPr/>
            </a:pPr>
            <a:r>
              <a:rPr lang="en-US"/>
              <a:t>Graham Smith, SR Technologies</a:t>
            </a:r>
            <a:endParaRPr lang="en-US" dirty="0"/>
          </a:p>
        </p:txBody>
      </p:sp>
      <p:sp>
        <p:nvSpPr>
          <p:cNvPr id="4" name="Slide Number Placeholder 3"/>
          <p:cNvSpPr>
            <a:spLocks noGrp="1"/>
          </p:cNvSpPr>
          <p:nvPr>
            <p:ph type="sldNum" sz="quarter" idx="12"/>
          </p:nvPr>
        </p:nvSpPr>
        <p:spPr/>
        <p:txBody>
          <a:bodyPr/>
          <a:lstStyle/>
          <a:p>
            <a:pPr>
              <a:defRPr/>
            </a:pPr>
            <a:r>
              <a:rPr lang="en-US"/>
              <a:t>Slide </a:t>
            </a:r>
            <a:fld id="{31D45EC1-4C6A-4C4C-A230-3BDF24B584F8}" type="slidenum">
              <a:rPr lang="en-US" smtClean="0"/>
              <a:pPr>
                <a:defRPr/>
              </a:pPr>
              <a:t>1</a:t>
            </a:fld>
            <a:endParaRPr lang="en-US"/>
          </a:p>
        </p:txBody>
      </p:sp>
      <p:graphicFrame>
        <p:nvGraphicFramePr>
          <p:cNvPr id="8" name="Table 7"/>
          <p:cNvGraphicFramePr>
            <a:graphicFrameLocks noGrp="1"/>
          </p:cNvGraphicFramePr>
          <p:nvPr>
            <p:extLst>
              <p:ext uri="{D42A27DB-BD31-4B8C-83A1-F6EECF244321}">
                <p14:modId xmlns:p14="http://schemas.microsoft.com/office/powerpoint/2010/main" val="2825856320"/>
              </p:ext>
            </p:extLst>
          </p:nvPr>
        </p:nvGraphicFramePr>
        <p:xfrm>
          <a:off x="1133831" y="3697247"/>
          <a:ext cx="7162800" cy="1179555"/>
        </p:xfrm>
        <a:graphic>
          <a:graphicData uri="http://schemas.openxmlformats.org/drawingml/2006/table">
            <a:tbl>
              <a:tblPr firstRow="1" bandRow="1">
                <a:tableStyleId>{5940675A-B579-460E-94D1-54222C63F5DA}</a:tableStyleId>
              </a:tblPr>
              <a:tblGrid>
                <a:gridCol w="1432560">
                  <a:extLst>
                    <a:ext uri="{9D8B030D-6E8A-4147-A177-3AD203B41FA5}">
                      <a16:colId xmlns:a16="http://schemas.microsoft.com/office/drawing/2014/main" val="367919905"/>
                    </a:ext>
                  </a:extLst>
                </a:gridCol>
                <a:gridCol w="1432560">
                  <a:extLst>
                    <a:ext uri="{9D8B030D-6E8A-4147-A177-3AD203B41FA5}">
                      <a16:colId xmlns:a16="http://schemas.microsoft.com/office/drawing/2014/main" val="183324270"/>
                    </a:ext>
                  </a:extLst>
                </a:gridCol>
                <a:gridCol w="1432560">
                  <a:extLst>
                    <a:ext uri="{9D8B030D-6E8A-4147-A177-3AD203B41FA5}">
                      <a16:colId xmlns:a16="http://schemas.microsoft.com/office/drawing/2014/main" val="2681071824"/>
                    </a:ext>
                  </a:extLst>
                </a:gridCol>
                <a:gridCol w="1036318">
                  <a:extLst>
                    <a:ext uri="{9D8B030D-6E8A-4147-A177-3AD203B41FA5}">
                      <a16:colId xmlns:a16="http://schemas.microsoft.com/office/drawing/2014/main" val="3659536808"/>
                    </a:ext>
                  </a:extLst>
                </a:gridCol>
                <a:gridCol w="1828802">
                  <a:extLst>
                    <a:ext uri="{9D8B030D-6E8A-4147-A177-3AD203B41FA5}">
                      <a16:colId xmlns:a16="http://schemas.microsoft.com/office/drawing/2014/main" val="181059685"/>
                    </a:ext>
                  </a:extLst>
                </a:gridCol>
              </a:tblGrid>
              <a:tr h="393185">
                <a:tc>
                  <a:txBody>
                    <a:bodyPr/>
                    <a:lstStyle/>
                    <a:p>
                      <a:pPr algn="ctr"/>
                      <a:r>
                        <a:rPr lang="en-US" b="1" dirty="0"/>
                        <a:t>Name</a:t>
                      </a:r>
                    </a:p>
                  </a:txBody>
                  <a:tcPr/>
                </a:tc>
                <a:tc>
                  <a:txBody>
                    <a:bodyPr/>
                    <a:lstStyle/>
                    <a:p>
                      <a:pPr algn="ctr"/>
                      <a:r>
                        <a:rPr lang="en-US" b="1" dirty="0"/>
                        <a:t>Company</a:t>
                      </a:r>
                    </a:p>
                  </a:txBody>
                  <a:tcPr/>
                </a:tc>
                <a:tc>
                  <a:txBody>
                    <a:bodyPr/>
                    <a:lstStyle/>
                    <a:p>
                      <a:pPr algn="ctr"/>
                      <a:r>
                        <a:rPr lang="en-US" b="1" dirty="0"/>
                        <a:t>Address</a:t>
                      </a:r>
                    </a:p>
                  </a:txBody>
                  <a:tcPr/>
                </a:tc>
                <a:tc>
                  <a:txBody>
                    <a:bodyPr/>
                    <a:lstStyle/>
                    <a:p>
                      <a:pPr algn="ctr"/>
                      <a:r>
                        <a:rPr lang="en-US" b="1" dirty="0"/>
                        <a:t>Phone</a:t>
                      </a:r>
                    </a:p>
                  </a:txBody>
                  <a:tcPr/>
                </a:tc>
                <a:tc>
                  <a:txBody>
                    <a:bodyPr/>
                    <a:lstStyle/>
                    <a:p>
                      <a:pPr algn="ctr"/>
                      <a:r>
                        <a:rPr lang="en-US" b="1" dirty="0"/>
                        <a:t>email</a:t>
                      </a:r>
                    </a:p>
                  </a:txBody>
                  <a:tcPr/>
                </a:tc>
                <a:extLst>
                  <a:ext uri="{0D108BD9-81ED-4DB2-BD59-A6C34878D82A}">
                    <a16:rowId xmlns:a16="http://schemas.microsoft.com/office/drawing/2014/main" val="1043191694"/>
                  </a:ext>
                </a:extLst>
              </a:tr>
              <a:tr h="393185">
                <a:tc>
                  <a:txBody>
                    <a:bodyPr/>
                    <a:lstStyle/>
                    <a:p>
                      <a:r>
                        <a:rPr lang="en-US" sz="1400" dirty="0"/>
                        <a:t>Graham Smith</a:t>
                      </a:r>
                    </a:p>
                  </a:txBody>
                  <a:tcPr/>
                </a:tc>
                <a:tc>
                  <a:txBody>
                    <a:bodyPr/>
                    <a:lstStyle/>
                    <a:p>
                      <a:r>
                        <a:rPr lang="en-US" sz="1400" dirty="0"/>
                        <a:t>SRT</a:t>
                      </a:r>
                      <a:r>
                        <a:rPr lang="en-US" sz="1400" baseline="0" dirty="0"/>
                        <a:t> Group</a:t>
                      </a:r>
                      <a:endParaRPr lang="en-US" sz="1400" dirty="0"/>
                    </a:p>
                  </a:txBody>
                  <a:tcPr/>
                </a:tc>
                <a:tc>
                  <a:txBody>
                    <a:bodyPr/>
                    <a:lstStyle/>
                    <a:p>
                      <a:r>
                        <a:rPr lang="en-US" sz="1400" dirty="0"/>
                        <a:t>Sunrise , FL</a:t>
                      </a:r>
                    </a:p>
                  </a:txBody>
                  <a:tcPr/>
                </a:tc>
                <a:tc>
                  <a:txBody>
                    <a:bodyPr/>
                    <a:lstStyle/>
                    <a:p>
                      <a:endParaRPr lang="en-US" sz="1400" dirty="0"/>
                    </a:p>
                  </a:txBody>
                  <a:tcPr/>
                </a:tc>
                <a:tc>
                  <a:txBody>
                    <a:bodyPr/>
                    <a:lstStyle/>
                    <a:p>
                      <a:r>
                        <a:rPr lang="en-US" sz="1400" dirty="0"/>
                        <a:t>gsmith@srtrl.com</a:t>
                      </a:r>
                    </a:p>
                  </a:txBody>
                  <a:tcPr/>
                </a:tc>
                <a:extLst>
                  <a:ext uri="{0D108BD9-81ED-4DB2-BD59-A6C34878D82A}">
                    <a16:rowId xmlns:a16="http://schemas.microsoft.com/office/drawing/2014/main" val="2518716959"/>
                  </a:ext>
                </a:extLst>
              </a:tr>
              <a:tr h="393185">
                <a:tc>
                  <a:txBody>
                    <a:bodyPr/>
                    <a:lstStyle/>
                    <a:p>
                      <a:endParaRPr lang="en-US" sz="1400"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3145035632"/>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685800"/>
            <a:ext cx="7772400" cy="685800"/>
          </a:xfrm>
        </p:spPr>
        <p:txBody>
          <a:bodyPr/>
          <a:lstStyle/>
          <a:p>
            <a:r>
              <a:rPr lang="en-US" dirty="0"/>
              <a:t>IRMK Check field</a:t>
            </a:r>
          </a:p>
        </p:txBody>
      </p:sp>
      <p:sp>
        <p:nvSpPr>
          <p:cNvPr id="4" name="Date Placeholder 3"/>
          <p:cNvSpPr>
            <a:spLocks noGrp="1"/>
          </p:cNvSpPr>
          <p:nvPr>
            <p:ph type="dt" sz="half" idx="10"/>
          </p:nvPr>
        </p:nvSpPr>
        <p:spPr/>
        <p:txBody>
          <a:bodyPr/>
          <a:lstStyle/>
          <a:p>
            <a:pPr>
              <a:defRPr/>
            </a:pPr>
            <a:r>
              <a:rPr lang="en-US"/>
              <a:t>May 2022</a:t>
            </a:r>
            <a:endParaRPr lang="en-US" dirty="0"/>
          </a:p>
        </p:txBody>
      </p:sp>
      <p:sp>
        <p:nvSpPr>
          <p:cNvPr id="5" name="Footer Placeholder 4"/>
          <p:cNvSpPr>
            <a:spLocks noGrp="1"/>
          </p:cNvSpPr>
          <p:nvPr>
            <p:ph type="ftr" sz="quarter" idx="11"/>
          </p:nvPr>
        </p:nvSpPr>
        <p:spPr/>
        <p:txBody>
          <a:bodyPr/>
          <a:lstStyle/>
          <a:p>
            <a:pPr>
              <a:defRPr/>
            </a:pPr>
            <a:r>
              <a:rPr lang="en-US"/>
              <a:t>Graham Smith, SR Technologies</a:t>
            </a:r>
          </a:p>
        </p:txBody>
      </p:sp>
      <p:sp>
        <p:nvSpPr>
          <p:cNvPr id="6" name="Slide Number Placeholder 5"/>
          <p:cNvSpPr>
            <a:spLocks noGrp="1"/>
          </p:cNvSpPr>
          <p:nvPr>
            <p:ph type="sldNum" sz="quarter" idx="12"/>
          </p:nvPr>
        </p:nvSpPr>
        <p:spPr/>
        <p:txBody>
          <a:bodyPr/>
          <a:lstStyle/>
          <a:p>
            <a:pPr>
              <a:defRPr/>
            </a:pPr>
            <a:r>
              <a:rPr lang="en-US"/>
              <a:t>Slide </a:t>
            </a:r>
            <a:fld id="{31D45EC1-4C6A-4C4C-A230-3BDF24B584F8}" type="slidenum">
              <a:rPr lang="en-US" smtClean="0"/>
              <a:pPr>
                <a:defRPr/>
              </a:pPr>
              <a:t>10</a:t>
            </a:fld>
            <a:endParaRPr lang="en-US" dirty="0"/>
          </a:p>
        </p:txBody>
      </p:sp>
      <p:pic>
        <p:nvPicPr>
          <p:cNvPr id="7" name="Picture 6"/>
          <p:cNvPicPr>
            <a:picLocks noChangeAspect="1"/>
          </p:cNvPicPr>
          <p:nvPr/>
        </p:nvPicPr>
        <p:blipFill>
          <a:blip r:embed="rId2"/>
          <a:stretch>
            <a:fillRect/>
          </a:stretch>
        </p:blipFill>
        <p:spPr>
          <a:xfrm>
            <a:off x="356499" y="1386071"/>
            <a:ext cx="8115148" cy="815788"/>
          </a:xfrm>
          <a:prstGeom prst="rect">
            <a:avLst/>
          </a:prstGeom>
        </p:spPr>
      </p:pic>
      <p:sp>
        <p:nvSpPr>
          <p:cNvPr id="9" name="TextBox 8"/>
          <p:cNvSpPr txBox="1"/>
          <p:nvPr/>
        </p:nvSpPr>
        <p:spPr>
          <a:xfrm>
            <a:off x="1098176" y="2216330"/>
            <a:ext cx="7391400" cy="3785652"/>
          </a:xfrm>
          <a:prstGeom prst="rect">
            <a:avLst/>
          </a:prstGeom>
          <a:noFill/>
        </p:spPr>
        <p:txBody>
          <a:bodyPr wrap="square" rtlCol="0">
            <a:spAutoFit/>
          </a:bodyPr>
          <a:lstStyle/>
          <a:p>
            <a:r>
              <a:rPr lang="en-GB" sz="1400" dirty="0"/>
              <a:t>IRMK Offset takes a value N, from 0 to 56  (Note: IRMK is 72 bits)</a:t>
            </a:r>
          </a:p>
          <a:p>
            <a:r>
              <a:rPr lang="en-GB" sz="1400" dirty="0"/>
              <a:t>The Check field contains the 8 bits representing the EX-OR of the 8 bits of the IRMK, </a:t>
            </a:r>
            <a:r>
              <a:rPr lang="en-GB" sz="1400" dirty="0" err="1"/>
              <a:t>b</a:t>
            </a:r>
            <a:r>
              <a:rPr lang="en-GB" sz="1400" baseline="-25000" dirty="0" err="1"/>
              <a:t>N</a:t>
            </a:r>
            <a:r>
              <a:rPr lang="en-GB" sz="1400" dirty="0"/>
              <a:t> to b</a:t>
            </a:r>
            <a:r>
              <a:rPr lang="en-GB" sz="1400" baseline="-25000" dirty="0"/>
              <a:t>N+7 </a:t>
            </a:r>
            <a:r>
              <a:rPr lang="en-GB" sz="1400" dirty="0"/>
              <a:t>with the following 8 bits (b</a:t>
            </a:r>
            <a:r>
              <a:rPr lang="en-GB" sz="1400" baseline="-25000" dirty="0"/>
              <a:t>N+8</a:t>
            </a:r>
            <a:r>
              <a:rPr lang="en-GB" sz="1400" dirty="0"/>
              <a:t> to b</a:t>
            </a:r>
            <a:r>
              <a:rPr lang="en-GB" sz="1400" baseline="-25000" dirty="0"/>
              <a:t>N+15</a:t>
            </a:r>
            <a:r>
              <a:rPr lang="en-GB" sz="1400" dirty="0"/>
              <a:t>)</a:t>
            </a:r>
          </a:p>
          <a:p>
            <a:endParaRPr lang="en-GB" sz="1400" dirty="0"/>
          </a:p>
          <a:p>
            <a:r>
              <a:rPr lang="en-GB" sz="1400" dirty="0"/>
              <a:t>i.e.  For n = 0 to 7</a:t>
            </a:r>
          </a:p>
          <a:p>
            <a:r>
              <a:rPr lang="en-GB" sz="1400" dirty="0"/>
              <a:t>Bits in Check field are	</a:t>
            </a:r>
            <a:r>
              <a:rPr lang="en-GB" sz="1400" dirty="0" err="1"/>
              <a:t>b</a:t>
            </a:r>
            <a:r>
              <a:rPr lang="en-GB" sz="1400" baseline="-25000" dirty="0" err="1"/>
              <a:t>n</a:t>
            </a:r>
            <a:r>
              <a:rPr lang="en-GB" sz="1400" dirty="0"/>
              <a:t> = EX-OR (</a:t>
            </a:r>
            <a:r>
              <a:rPr lang="en-GB" sz="1400" dirty="0" err="1"/>
              <a:t>b</a:t>
            </a:r>
            <a:r>
              <a:rPr lang="en-GB" sz="1400" baseline="-25000" dirty="0" err="1"/>
              <a:t>N+n</a:t>
            </a:r>
            <a:r>
              <a:rPr lang="en-GB" sz="1400" dirty="0"/>
              <a:t>, b</a:t>
            </a:r>
            <a:r>
              <a:rPr lang="en-GB" sz="1400" baseline="-25000" dirty="0"/>
              <a:t>N+n+8</a:t>
            </a:r>
            <a:r>
              <a:rPr lang="en-GB" sz="1400" dirty="0"/>
              <a:t>)          where 	</a:t>
            </a:r>
            <a:r>
              <a:rPr lang="en-GB" sz="1400" dirty="0" err="1"/>
              <a:t>b</a:t>
            </a:r>
            <a:r>
              <a:rPr lang="en-GB" sz="1400" baseline="-25000" dirty="0" err="1"/>
              <a:t>N</a:t>
            </a:r>
            <a:r>
              <a:rPr lang="en-GB" sz="1400" dirty="0"/>
              <a:t> is Nth bit in IRMK</a:t>
            </a:r>
          </a:p>
          <a:p>
            <a:r>
              <a:rPr lang="en-GB" sz="1400" dirty="0"/>
              <a:t>			</a:t>
            </a:r>
            <a:endParaRPr lang="en-US" sz="1400" dirty="0"/>
          </a:p>
          <a:p>
            <a:r>
              <a:rPr lang="en-US" sz="1600" b="0" dirty="0"/>
              <a:t>Note: Could keep it simpler by just providing 8 bits of the key.  Same basic integrity. </a:t>
            </a:r>
          </a:p>
          <a:p>
            <a:r>
              <a:rPr lang="en-US" sz="1800" u="sng" dirty="0"/>
              <a:t>Acts as a “Hint” to the AP so AP can quickly find a stored IRMK.</a:t>
            </a:r>
          </a:p>
          <a:p>
            <a:r>
              <a:rPr lang="en-US" sz="1800" u="sng" dirty="0"/>
              <a:t>Reduces the list of IRMKs by 1/256</a:t>
            </a:r>
          </a:p>
          <a:p>
            <a:r>
              <a:rPr lang="en-US" sz="1800" dirty="0">
                <a:solidFill>
                  <a:srgbClr val="FF0000"/>
                </a:solidFill>
              </a:rPr>
              <a:t>e.g. correct key in a list of 1000 IRMKs found in just 2 calculations</a:t>
            </a:r>
          </a:p>
          <a:p>
            <a:r>
              <a:rPr lang="en-US" sz="1800" dirty="0">
                <a:solidFill>
                  <a:srgbClr val="FF0000"/>
                </a:solidFill>
              </a:rPr>
              <a:t>As key changes every association no incentive to try to break it.</a:t>
            </a:r>
          </a:p>
          <a:p>
            <a:endParaRPr lang="en-US" sz="1800" dirty="0"/>
          </a:p>
          <a:p>
            <a:endParaRPr lang="en-US" sz="1800" b="0" dirty="0"/>
          </a:p>
          <a:p>
            <a:r>
              <a:rPr lang="en-US" sz="1800" b="0" dirty="0"/>
              <a:t>Reduces the integrity of key from 72 bits to 64 bits</a:t>
            </a:r>
          </a:p>
        </p:txBody>
      </p:sp>
    </p:spTree>
    <p:extLst>
      <p:ext uri="{BB962C8B-B14F-4D97-AF65-F5344CB8AC3E}">
        <p14:creationId xmlns:p14="http://schemas.microsoft.com/office/powerpoint/2010/main" val="14947893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Pre-Association</a:t>
            </a:r>
          </a:p>
        </p:txBody>
      </p:sp>
      <p:sp>
        <p:nvSpPr>
          <p:cNvPr id="4" name="Date Placeholder 3"/>
          <p:cNvSpPr>
            <a:spLocks noGrp="1"/>
          </p:cNvSpPr>
          <p:nvPr>
            <p:ph type="dt" sz="half" idx="10"/>
          </p:nvPr>
        </p:nvSpPr>
        <p:spPr/>
        <p:txBody>
          <a:bodyPr/>
          <a:lstStyle/>
          <a:p>
            <a:pPr>
              <a:defRPr/>
            </a:pPr>
            <a:r>
              <a:rPr lang="en-US"/>
              <a:t>May 2022</a:t>
            </a:r>
            <a:endParaRPr lang="en-US" dirty="0"/>
          </a:p>
        </p:txBody>
      </p:sp>
      <p:sp>
        <p:nvSpPr>
          <p:cNvPr id="5" name="Footer Placeholder 4"/>
          <p:cNvSpPr>
            <a:spLocks noGrp="1"/>
          </p:cNvSpPr>
          <p:nvPr>
            <p:ph type="ftr" sz="quarter" idx="11"/>
          </p:nvPr>
        </p:nvSpPr>
        <p:spPr/>
        <p:txBody>
          <a:bodyPr/>
          <a:lstStyle/>
          <a:p>
            <a:pPr>
              <a:defRPr/>
            </a:pPr>
            <a:r>
              <a:rPr lang="en-US"/>
              <a:t>Graham Smith, SR Technologies</a:t>
            </a:r>
          </a:p>
        </p:txBody>
      </p:sp>
      <p:sp>
        <p:nvSpPr>
          <p:cNvPr id="6" name="Slide Number Placeholder 5"/>
          <p:cNvSpPr>
            <a:spLocks noGrp="1"/>
          </p:cNvSpPr>
          <p:nvPr>
            <p:ph type="sldNum" sz="quarter" idx="12"/>
          </p:nvPr>
        </p:nvSpPr>
        <p:spPr/>
        <p:txBody>
          <a:bodyPr/>
          <a:lstStyle/>
          <a:p>
            <a:pPr>
              <a:defRPr/>
            </a:pPr>
            <a:r>
              <a:rPr lang="en-US"/>
              <a:t>Slide </a:t>
            </a:r>
            <a:fld id="{31D45EC1-4C6A-4C4C-A230-3BDF24B584F8}" type="slidenum">
              <a:rPr lang="en-US" smtClean="0"/>
              <a:pPr>
                <a:defRPr/>
              </a:pPr>
              <a:t>11</a:t>
            </a:fld>
            <a:endParaRPr lang="en-US" dirty="0"/>
          </a:p>
        </p:txBody>
      </p:sp>
      <p:sp>
        <p:nvSpPr>
          <p:cNvPr id="2" name="TextBox 1">
            <a:extLst>
              <a:ext uri="{FF2B5EF4-FFF2-40B4-BE49-F238E27FC236}">
                <a16:creationId xmlns:a16="http://schemas.microsoft.com/office/drawing/2014/main" id="{FC480355-76BE-9E31-5F80-69F0B8705961}"/>
              </a:ext>
            </a:extLst>
          </p:cNvPr>
          <p:cNvSpPr txBox="1"/>
          <p:nvPr/>
        </p:nvSpPr>
        <p:spPr>
          <a:xfrm>
            <a:off x="876300" y="1600200"/>
            <a:ext cx="7467600" cy="3785652"/>
          </a:xfrm>
          <a:prstGeom prst="rect">
            <a:avLst/>
          </a:prstGeom>
          <a:noFill/>
        </p:spPr>
        <p:txBody>
          <a:bodyPr wrap="square" rtlCol="0">
            <a:spAutoFit/>
          </a:bodyPr>
          <a:lstStyle/>
          <a:p>
            <a:r>
              <a:rPr lang="en-US" dirty="0"/>
              <a:t>AP can identify the STA from the Association Request </a:t>
            </a:r>
          </a:p>
          <a:p>
            <a:endParaRPr lang="en-US" dirty="0"/>
          </a:p>
          <a:p>
            <a:r>
              <a:rPr lang="en-US" dirty="0"/>
              <a:t>AP can decide if STA is a ‘wanted STA’ and allow association</a:t>
            </a:r>
          </a:p>
          <a:p>
            <a:endParaRPr lang="en-US" dirty="0"/>
          </a:p>
          <a:p>
            <a:r>
              <a:rPr lang="en-US" dirty="0"/>
              <a:t>When STA associates, the IRMK is changed</a:t>
            </a:r>
          </a:p>
          <a:p>
            <a:endParaRPr lang="en-US" dirty="0"/>
          </a:p>
          <a:p>
            <a:r>
              <a:rPr lang="en-US" dirty="0"/>
              <a:t>NOTE:  If 3</a:t>
            </a:r>
            <a:r>
              <a:rPr lang="en-US" baseline="30000" dirty="0"/>
              <a:t>rd</a:t>
            </a:r>
            <a:r>
              <a:rPr lang="en-US" dirty="0"/>
              <a:t> party copies MAC address, then it will not work if STA did associate, if STA was refused association, then copying address is moot. </a:t>
            </a:r>
          </a:p>
        </p:txBody>
      </p:sp>
    </p:spTree>
    <p:extLst>
      <p:ext uri="{BB962C8B-B14F-4D97-AF65-F5344CB8AC3E}">
        <p14:creationId xmlns:p14="http://schemas.microsoft.com/office/powerpoint/2010/main" val="23190697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23900" y="1397000"/>
            <a:ext cx="7772400" cy="4572001"/>
          </a:xfrm>
        </p:spPr>
        <p:txBody>
          <a:bodyPr/>
          <a:lstStyle/>
          <a:p>
            <a:r>
              <a:rPr lang="en-US" sz="2000" dirty="0"/>
              <a:t>Every time STA associates, the address IRMA AND IRM Hash values change.</a:t>
            </a:r>
          </a:p>
          <a:p>
            <a:pPr lvl="1"/>
            <a:r>
              <a:rPr lang="en-US" sz="1600" dirty="0"/>
              <a:t>Impossible to know if same STA associating.  </a:t>
            </a:r>
          </a:p>
          <a:p>
            <a:r>
              <a:rPr lang="en-US" sz="2000" dirty="0"/>
              <a:t>Even if Third party brute strength all keys, IRMK (72 bits, or 64 bits if using IRMK Check), to find the IRMK, as IRMK changes each association, there is no point!!!</a:t>
            </a:r>
          </a:p>
          <a:p>
            <a:pPr lvl="1"/>
            <a:r>
              <a:rPr lang="en-US" sz="1600" dirty="0"/>
              <a:t>Actually 72 bits is probably overkill.  </a:t>
            </a:r>
          </a:p>
          <a:p>
            <a:r>
              <a:rPr lang="en-US" sz="2000" dirty="0"/>
              <a:t>Spoof STA copying the IRMA and IRM OKM from an association is not recognized by AP as the IRMK changed after “real” STA associated.</a:t>
            </a:r>
          </a:p>
          <a:p>
            <a:endParaRPr lang="en-US" sz="1600" dirty="0"/>
          </a:p>
          <a:p>
            <a:r>
              <a:rPr lang="en-US" sz="2000" dirty="0"/>
              <a:t>IMPOSSIBLE to know the STA for third parties listening as IRMA and IRM OKM change every time (as does the IRMK)</a:t>
            </a:r>
          </a:p>
          <a:p>
            <a:pPr marL="0" indent="0">
              <a:buNone/>
            </a:pPr>
            <a:endParaRPr lang="en-US" sz="2000" dirty="0"/>
          </a:p>
          <a:p>
            <a:endParaRPr lang="en-US" dirty="0"/>
          </a:p>
        </p:txBody>
      </p:sp>
      <p:sp>
        <p:nvSpPr>
          <p:cNvPr id="3" name="Title 2"/>
          <p:cNvSpPr>
            <a:spLocks noGrp="1"/>
          </p:cNvSpPr>
          <p:nvPr>
            <p:ph type="title"/>
          </p:nvPr>
        </p:nvSpPr>
        <p:spPr>
          <a:xfrm>
            <a:off x="685800" y="685800"/>
            <a:ext cx="7772400" cy="685800"/>
          </a:xfrm>
        </p:spPr>
        <p:txBody>
          <a:bodyPr/>
          <a:lstStyle/>
          <a:p>
            <a:r>
              <a:rPr lang="en-US" dirty="0"/>
              <a:t>IRM is very Secure</a:t>
            </a:r>
          </a:p>
        </p:txBody>
      </p:sp>
      <p:sp>
        <p:nvSpPr>
          <p:cNvPr id="4" name="Date Placeholder 3"/>
          <p:cNvSpPr>
            <a:spLocks noGrp="1"/>
          </p:cNvSpPr>
          <p:nvPr>
            <p:ph type="dt" sz="half" idx="10"/>
          </p:nvPr>
        </p:nvSpPr>
        <p:spPr/>
        <p:txBody>
          <a:bodyPr/>
          <a:lstStyle/>
          <a:p>
            <a:pPr>
              <a:defRPr/>
            </a:pPr>
            <a:r>
              <a:rPr lang="en-US"/>
              <a:t>May 2022</a:t>
            </a:r>
            <a:endParaRPr lang="en-US" dirty="0"/>
          </a:p>
        </p:txBody>
      </p:sp>
      <p:sp>
        <p:nvSpPr>
          <p:cNvPr id="5" name="Footer Placeholder 4"/>
          <p:cNvSpPr>
            <a:spLocks noGrp="1"/>
          </p:cNvSpPr>
          <p:nvPr>
            <p:ph type="ftr" sz="quarter" idx="11"/>
          </p:nvPr>
        </p:nvSpPr>
        <p:spPr/>
        <p:txBody>
          <a:bodyPr/>
          <a:lstStyle/>
          <a:p>
            <a:pPr>
              <a:defRPr/>
            </a:pPr>
            <a:r>
              <a:rPr lang="en-US"/>
              <a:t>Graham Smith, SR Technologies</a:t>
            </a:r>
          </a:p>
        </p:txBody>
      </p:sp>
      <p:sp>
        <p:nvSpPr>
          <p:cNvPr id="6" name="Slide Number Placeholder 5"/>
          <p:cNvSpPr>
            <a:spLocks noGrp="1"/>
          </p:cNvSpPr>
          <p:nvPr>
            <p:ph type="sldNum" sz="quarter" idx="12"/>
          </p:nvPr>
        </p:nvSpPr>
        <p:spPr/>
        <p:txBody>
          <a:bodyPr/>
          <a:lstStyle/>
          <a:p>
            <a:pPr>
              <a:defRPr/>
            </a:pPr>
            <a:r>
              <a:rPr lang="en-US"/>
              <a:t>Slide </a:t>
            </a:r>
            <a:fld id="{31D45EC1-4C6A-4C4C-A230-3BDF24B584F8}" type="slidenum">
              <a:rPr lang="en-US" smtClean="0"/>
              <a:pPr>
                <a:defRPr/>
              </a:pPr>
              <a:t>12</a:t>
            </a:fld>
            <a:endParaRPr lang="en-US" dirty="0"/>
          </a:p>
        </p:txBody>
      </p:sp>
    </p:spTree>
    <p:extLst>
      <p:ext uri="{BB962C8B-B14F-4D97-AF65-F5344CB8AC3E}">
        <p14:creationId xmlns:p14="http://schemas.microsoft.com/office/powerpoint/2010/main" val="35573217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IRM enables the AP to identify the STA, </a:t>
            </a:r>
          </a:p>
          <a:p>
            <a:pPr lvl="1"/>
            <a:r>
              <a:rPr lang="en-US" dirty="0"/>
              <a:t>i.e. STA “123” </a:t>
            </a:r>
          </a:p>
          <a:p>
            <a:r>
              <a:rPr lang="en-US" dirty="0"/>
              <a:t>AP can exchange frames or higher layer APP can then associate STA 123 with some other specific details/IDs</a:t>
            </a:r>
          </a:p>
          <a:p>
            <a:pPr lvl="1"/>
            <a:r>
              <a:rPr lang="en-US" dirty="0"/>
              <a:t>Membership ID , customer ID, guest ID, family member, employee ID, etc.</a:t>
            </a:r>
          </a:p>
          <a:p>
            <a:pPr marL="457200" lvl="1" indent="0">
              <a:buNone/>
            </a:pPr>
            <a:endParaRPr lang="en-US" dirty="0"/>
          </a:p>
          <a:p>
            <a:pPr marL="457200" lvl="1" indent="0">
              <a:buNone/>
            </a:pPr>
            <a:r>
              <a:rPr lang="en-US" b="1" dirty="0"/>
              <a:t>AP stores 9 octets for the IRMK for each STA</a:t>
            </a:r>
            <a:r>
              <a:rPr lang="en-US" dirty="0"/>
              <a:t>.</a:t>
            </a:r>
          </a:p>
          <a:p>
            <a:pPr marL="457200" lvl="1" indent="0">
              <a:buNone/>
            </a:pPr>
            <a:endParaRPr lang="en-US" dirty="0"/>
          </a:p>
          <a:p>
            <a:pPr lvl="1"/>
            <a:endParaRPr lang="en-US" dirty="0"/>
          </a:p>
          <a:p>
            <a:endParaRPr lang="en-US" dirty="0"/>
          </a:p>
        </p:txBody>
      </p:sp>
      <p:sp>
        <p:nvSpPr>
          <p:cNvPr id="3" name="Title 2"/>
          <p:cNvSpPr>
            <a:spLocks noGrp="1"/>
          </p:cNvSpPr>
          <p:nvPr>
            <p:ph type="title"/>
          </p:nvPr>
        </p:nvSpPr>
        <p:spPr/>
        <p:txBody>
          <a:bodyPr/>
          <a:lstStyle/>
          <a:p>
            <a:r>
              <a:rPr lang="en-US" dirty="0"/>
              <a:t>STA details and Storage</a:t>
            </a:r>
          </a:p>
        </p:txBody>
      </p:sp>
      <p:sp>
        <p:nvSpPr>
          <p:cNvPr id="4" name="Date Placeholder 3"/>
          <p:cNvSpPr>
            <a:spLocks noGrp="1"/>
          </p:cNvSpPr>
          <p:nvPr>
            <p:ph type="dt" sz="half" idx="10"/>
          </p:nvPr>
        </p:nvSpPr>
        <p:spPr/>
        <p:txBody>
          <a:bodyPr/>
          <a:lstStyle/>
          <a:p>
            <a:pPr>
              <a:defRPr/>
            </a:pPr>
            <a:r>
              <a:rPr lang="en-US"/>
              <a:t>May 2022</a:t>
            </a:r>
            <a:endParaRPr lang="en-US" dirty="0"/>
          </a:p>
        </p:txBody>
      </p:sp>
      <p:sp>
        <p:nvSpPr>
          <p:cNvPr id="5" name="Footer Placeholder 4"/>
          <p:cNvSpPr>
            <a:spLocks noGrp="1"/>
          </p:cNvSpPr>
          <p:nvPr>
            <p:ph type="ftr" sz="quarter" idx="11"/>
          </p:nvPr>
        </p:nvSpPr>
        <p:spPr/>
        <p:txBody>
          <a:bodyPr/>
          <a:lstStyle/>
          <a:p>
            <a:pPr>
              <a:defRPr/>
            </a:pPr>
            <a:r>
              <a:rPr lang="en-US"/>
              <a:t>Graham Smith, SR Technologies</a:t>
            </a:r>
          </a:p>
        </p:txBody>
      </p:sp>
      <p:sp>
        <p:nvSpPr>
          <p:cNvPr id="6" name="Slide Number Placeholder 5"/>
          <p:cNvSpPr>
            <a:spLocks noGrp="1"/>
          </p:cNvSpPr>
          <p:nvPr>
            <p:ph type="sldNum" sz="quarter" idx="12"/>
          </p:nvPr>
        </p:nvSpPr>
        <p:spPr/>
        <p:txBody>
          <a:bodyPr/>
          <a:lstStyle/>
          <a:p>
            <a:pPr>
              <a:defRPr/>
            </a:pPr>
            <a:r>
              <a:rPr lang="en-US"/>
              <a:t>Slide </a:t>
            </a:r>
            <a:fld id="{31D45EC1-4C6A-4C4C-A230-3BDF24B584F8}" type="slidenum">
              <a:rPr lang="en-US" smtClean="0"/>
              <a:pPr>
                <a:defRPr/>
              </a:pPr>
              <a:t>13</a:t>
            </a:fld>
            <a:endParaRPr lang="en-US" dirty="0"/>
          </a:p>
        </p:txBody>
      </p:sp>
    </p:spTree>
    <p:extLst>
      <p:ext uri="{BB962C8B-B14F-4D97-AF65-F5344CB8AC3E}">
        <p14:creationId xmlns:p14="http://schemas.microsoft.com/office/powerpoint/2010/main" val="10053434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112139"/>
            <a:ext cx="7772400" cy="5027612"/>
          </a:xfrm>
        </p:spPr>
        <p:txBody>
          <a:bodyPr/>
          <a:lstStyle/>
          <a:p>
            <a:r>
              <a:rPr lang="en-US" sz="1400" dirty="0"/>
              <a:t>A different Random MAC is used even when returning to same ESS – more privacy!</a:t>
            </a:r>
          </a:p>
          <a:p>
            <a:pPr lvl="1"/>
            <a:r>
              <a:rPr lang="en-US" sz="1100" dirty="0"/>
              <a:t>Even though STA indicates “Known”, No way a 3</a:t>
            </a:r>
            <a:r>
              <a:rPr lang="en-US" sz="1100" baseline="30000" dirty="0"/>
              <a:t>rd</a:t>
            </a:r>
            <a:r>
              <a:rPr lang="en-US" sz="1100" dirty="0"/>
              <a:t> party can know if same STA (unlike “same MAC address for same AP”)</a:t>
            </a:r>
          </a:p>
          <a:p>
            <a:pPr lvl="1"/>
            <a:r>
              <a:rPr lang="en-US" sz="1100" dirty="0"/>
              <a:t> MAC address and OKM IRM field values change every time.  </a:t>
            </a:r>
          </a:p>
          <a:p>
            <a:r>
              <a:rPr lang="en-US" sz="1400" dirty="0"/>
              <a:t>An IRM STA can still choose to use “private” random MAC</a:t>
            </a:r>
          </a:p>
          <a:p>
            <a:pPr lvl="1"/>
            <a:r>
              <a:rPr lang="en-US" sz="1100" dirty="0"/>
              <a:t>If no OKM IRM Hash field, then private MAC address in use.</a:t>
            </a:r>
          </a:p>
          <a:p>
            <a:r>
              <a:rPr lang="en-US" sz="1400" dirty="0"/>
              <a:t>STA changes IRMK at every association</a:t>
            </a:r>
          </a:p>
          <a:p>
            <a:pPr lvl="1"/>
            <a:r>
              <a:rPr lang="en-US" sz="1100" dirty="0"/>
              <a:t>Changed when associated.  Hence even if brute force were practical to find IRMK, if changed, impossible to spoof or know if same STA reassociates</a:t>
            </a:r>
          </a:p>
          <a:p>
            <a:pPr lvl="1"/>
            <a:r>
              <a:rPr lang="en-US" sz="1100" dirty="0"/>
              <a:t>AP still knows that it is STA X even though IRMK has changed</a:t>
            </a:r>
          </a:p>
          <a:p>
            <a:r>
              <a:rPr lang="en-US" sz="1400" dirty="0"/>
              <a:t>AP can store long lists</a:t>
            </a:r>
            <a:endParaRPr lang="en-US" sz="1100" dirty="0"/>
          </a:p>
          <a:p>
            <a:pPr lvl="1"/>
            <a:r>
              <a:rPr lang="en-US" sz="1100" dirty="0"/>
              <a:t>IRMK Check down selects the list by a factor of 256 – 1000 stored IRMKs found with just 2 calculations.</a:t>
            </a:r>
          </a:p>
          <a:p>
            <a:pPr lvl="1"/>
            <a:r>
              <a:rPr lang="en-US" sz="1100" dirty="0"/>
              <a:t>AP can request IRMK but must provide a reason</a:t>
            </a:r>
          </a:p>
          <a:p>
            <a:pPr lvl="1"/>
            <a:r>
              <a:rPr lang="en-US" sz="1100" dirty="0"/>
              <a:t>If AP drops STA from its list, it gets a new IRMK anyhow and can perform the higher level interrogation again.</a:t>
            </a:r>
          </a:p>
          <a:p>
            <a:r>
              <a:rPr lang="en-US" sz="1400" dirty="0"/>
              <a:t>STA can be identified pre-association </a:t>
            </a:r>
          </a:p>
          <a:p>
            <a:pPr lvl="1"/>
            <a:r>
              <a:rPr lang="en-US" sz="1200" dirty="0"/>
              <a:t>AP can check stored IRMKs as soon as Association Request received OR wait for association</a:t>
            </a:r>
          </a:p>
          <a:p>
            <a:endParaRPr lang="en-US" sz="1400" dirty="0"/>
          </a:p>
          <a:p>
            <a:pPr marL="0" indent="0" algn="ctr">
              <a:buNone/>
            </a:pPr>
            <a:r>
              <a:rPr lang="en-US" sz="1600" i="1" dirty="0"/>
              <a:t>Use Case problems created by RCM are simply adapted as ID is still the MAC Address </a:t>
            </a:r>
          </a:p>
          <a:p>
            <a:pPr marL="0" indent="0" algn="ctr">
              <a:buNone/>
            </a:pPr>
            <a:r>
              <a:rPr lang="en-US" sz="1600" i="1" dirty="0"/>
              <a:t>However, address is only known by AP.</a:t>
            </a:r>
            <a:endParaRPr lang="en-US" sz="1800" i="1" dirty="0"/>
          </a:p>
          <a:p>
            <a:endParaRPr lang="en-US" sz="2000" dirty="0"/>
          </a:p>
        </p:txBody>
      </p:sp>
      <p:sp>
        <p:nvSpPr>
          <p:cNvPr id="3" name="Title 2"/>
          <p:cNvSpPr>
            <a:spLocks noGrp="1"/>
          </p:cNvSpPr>
          <p:nvPr>
            <p:ph type="title"/>
          </p:nvPr>
        </p:nvSpPr>
        <p:spPr>
          <a:xfrm>
            <a:off x="685800" y="685800"/>
            <a:ext cx="7772400" cy="350139"/>
          </a:xfrm>
        </p:spPr>
        <p:txBody>
          <a:bodyPr/>
          <a:lstStyle/>
          <a:p>
            <a:r>
              <a:rPr lang="en-US" dirty="0"/>
              <a:t>Advantages</a:t>
            </a:r>
          </a:p>
        </p:txBody>
      </p:sp>
      <p:sp>
        <p:nvSpPr>
          <p:cNvPr id="4" name="Date Placeholder 3"/>
          <p:cNvSpPr>
            <a:spLocks noGrp="1"/>
          </p:cNvSpPr>
          <p:nvPr>
            <p:ph type="dt" sz="half" idx="10"/>
          </p:nvPr>
        </p:nvSpPr>
        <p:spPr/>
        <p:txBody>
          <a:bodyPr/>
          <a:lstStyle/>
          <a:p>
            <a:pPr>
              <a:defRPr/>
            </a:pPr>
            <a:r>
              <a:rPr lang="en-US"/>
              <a:t>May 2022</a:t>
            </a:r>
            <a:endParaRPr lang="en-US" dirty="0"/>
          </a:p>
        </p:txBody>
      </p:sp>
      <p:sp>
        <p:nvSpPr>
          <p:cNvPr id="5" name="Footer Placeholder 4"/>
          <p:cNvSpPr>
            <a:spLocks noGrp="1"/>
          </p:cNvSpPr>
          <p:nvPr>
            <p:ph type="ftr" sz="quarter" idx="11"/>
          </p:nvPr>
        </p:nvSpPr>
        <p:spPr/>
        <p:txBody>
          <a:bodyPr/>
          <a:lstStyle/>
          <a:p>
            <a:pPr>
              <a:defRPr/>
            </a:pPr>
            <a:r>
              <a:rPr lang="en-US"/>
              <a:t>Graham Smith, SR Technologies</a:t>
            </a:r>
          </a:p>
        </p:txBody>
      </p:sp>
      <p:sp>
        <p:nvSpPr>
          <p:cNvPr id="6" name="Slide Number Placeholder 5"/>
          <p:cNvSpPr>
            <a:spLocks noGrp="1"/>
          </p:cNvSpPr>
          <p:nvPr>
            <p:ph type="sldNum" sz="quarter" idx="12"/>
          </p:nvPr>
        </p:nvSpPr>
        <p:spPr/>
        <p:txBody>
          <a:bodyPr/>
          <a:lstStyle/>
          <a:p>
            <a:pPr>
              <a:defRPr/>
            </a:pPr>
            <a:r>
              <a:rPr lang="en-US"/>
              <a:t>Slide </a:t>
            </a:r>
            <a:fld id="{31D45EC1-4C6A-4C4C-A230-3BDF24B584F8}" type="slidenum">
              <a:rPr lang="en-US" smtClean="0"/>
              <a:pPr>
                <a:defRPr/>
              </a:pPr>
              <a:t>14</a:t>
            </a:fld>
            <a:endParaRPr lang="en-US" dirty="0"/>
          </a:p>
        </p:txBody>
      </p:sp>
    </p:spTree>
    <p:extLst>
      <p:ext uri="{BB962C8B-B14F-4D97-AF65-F5344CB8AC3E}">
        <p14:creationId xmlns:p14="http://schemas.microsoft.com/office/powerpoint/2010/main" val="34635190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Do you agree that an Identifiable Random MAC scheme, along the lines as described in &lt;this document&gt;,  is included in the </a:t>
            </a:r>
            <a:r>
              <a:rPr lang="en-US" dirty="0" err="1"/>
              <a:t>TGbh</a:t>
            </a:r>
            <a:r>
              <a:rPr lang="en-US" dirty="0"/>
              <a:t> Amendment?</a:t>
            </a:r>
          </a:p>
        </p:txBody>
      </p:sp>
      <p:sp>
        <p:nvSpPr>
          <p:cNvPr id="3" name="Title 2"/>
          <p:cNvSpPr>
            <a:spLocks noGrp="1"/>
          </p:cNvSpPr>
          <p:nvPr>
            <p:ph type="title"/>
          </p:nvPr>
        </p:nvSpPr>
        <p:spPr/>
        <p:txBody>
          <a:bodyPr/>
          <a:lstStyle/>
          <a:p>
            <a:r>
              <a:rPr lang="en-US" dirty="0"/>
              <a:t>Motion</a:t>
            </a:r>
          </a:p>
        </p:txBody>
      </p:sp>
      <p:sp>
        <p:nvSpPr>
          <p:cNvPr id="4" name="Date Placeholder 3"/>
          <p:cNvSpPr>
            <a:spLocks noGrp="1"/>
          </p:cNvSpPr>
          <p:nvPr>
            <p:ph type="dt" sz="half" idx="10"/>
          </p:nvPr>
        </p:nvSpPr>
        <p:spPr/>
        <p:txBody>
          <a:bodyPr/>
          <a:lstStyle/>
          <a:p>
            <a:pPr>
              <a:defRPr/>
            </a:pPr>
            <a:r>
              <a:rPr lang="en-US"/>
              <a:t>May 2022</a:t>
            </a:r>
            <a:endParaRPr lang="en-US" dirty="0"/>
          </a:p>
        </p:txBody>
      </p:sp>
      <p:sp>
        <p:nvSpPr>
          <p:cNvPr id="5" name="Footer Placeholder 4"/>
          <p:cNvSpPr>
            <a:spLocks noGrp="1"/>
          </p:cNvSpPr>
          <p:nvPr>
            <p:ph type="ftr" sz="quarter" idx="11"/>
          </p:nvPr>
        </p:nvSpPr>
        <p:spPr/>
        <p:txBody>
          <a:bodyPr/>
          <a:lstStyle/>
          <a:p>
            <a:pPr>
              <a:defRPr/>
            </a:pPr>
            <a:r>
              <a:rPr lang="en-US"/>
              <a:t>Graham Smith, SR Technologies</a:t>
            </a:r>
          </a:p>
        </p:txBody>
      </p:sp>
      <p:sp>
        <p:nvSpPr>
          <p:cNvPr id="6" name="Slide Number Placeholder 5"/>
          <p:cNvSpPr>
            <a:spLocks noGrp="1"/>
          </p:cNvSpPr>
          <p:nvPr>
            <p:ph type="sldNum" sz="quarter" idx="12"/>
          </p:nvPr>
        </p:nvSpPr>
        <p:spPr/>
        <p:txBody>
          <a:bodyPr/>
          <a:lstStyle/>
          <a:p>
            <a:pPr>
              <a:defRPr/>
            </a:pPr>
            <a:r>
              <a:rPr lang="en-US"/>
              <a:t>Slide </a:t>
            </a:r>
            <a:fld id="{31D45EC1-4C6A-4C4C-A230-3BDF24B584F8}" type="slidenum">
              <a:rPr lang="en-US" smtClean="0"/>
              <a:pPr>
                <a:defRPr/>
              </a:pPr>
              <a:t>15</a:t>
            </a:fld>
            <a:endParaRPr lang="en-US" dirty="0"/>
          </a:p>
        </p:txBody>
      </p:sp>
    </p:spTree>
    <p:extLst>
      <p:ext uri="{BB962C8B-B14F-4D97-AF65-F5344CB8AC3E}">
        <p14:creationId xmlns:p14="http://schemas.microsoft.com/office/powerpoint/2010/main" val="35094713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219200"/>
            <a:ext cx="7772400" cy="4953000"/>
          </a:xfrm>
        </p:spPr>
        <p:txBody>
          <a:bodyPr/>
          <a:lstStyle/>
          <a:p>
            <a:r>
              <a:rPr lang="en-US" sz="1800" dirty="0"/>
              <a:t>This is a presentation on “Identifiable Random MAC Address”, IRMA</a:t>
            </a:r>
          </a:p>
          <a:p>
            <a:endParaRPr lang="en-US" sz="1800" dirty="0"/>
          </a:p>
          <a:p>
            <a:r>
              <a:rPr lang="en-US" sz="1800" dirty="0"/>
              <a:t>Original proposal was 21/1585r12</a:t>
            </a:r>
          </a:p>
          <a:p>
            <a:endParaRPr lang="en-US" sz="1800" dirty="0"/>
          </a:p>
          <a:p>
            <a:r>
              <a:rPr lang="en-US" sz="1800" dirty="0"/>
              <a:t>This proposal removes the need for Robust Action frames and sends the IRMK in message 4 of the 4 w HS.</a:t>
            </a:r>
          </a:p>
          <a:p>
            <a:endParaRPr lang="en-US" sz="1800" dirty="0"/>
          </a:p>
          <a:p>
            <a:r>
              <a:rPr lang="en-US" sz="1800" dirty="0"/>
              <a:t>IRM is a STATION allocated scheme.  STA has control over the MAC Address used.  </a:t>
            </a:r>
          </a:p>
        </p:txBody>
      </p:sp>
      <p:sp>
        <p:nvSpPr>
          <p:cNvPr id="3" name="Title 2"/>
          <p:cNvSpPr>
            <a:spLocks noGrp="1"/>
          </p:cNvSpPr>
          <p:nvPr>
            <p:ph type="title"/>
          </p:nvPr>
        </p:nvSpPr>
        <p:spPr>
          <a:xfrm>
            <a:off x="685800" y="685800"/>
            <a:ext cx="7772400" cy="609600"/>
          </a:xfrm>
        </p:spPr>
        <p:txBody>
          <a:bodyPr/>
          <a:lstStyle/>
          <a:p>
            <a:r>
              <a:rPr lang="en-US" dirty="0"/>
              <a:t>Intro</a:t>
            </a:r>
          </a:p>
        </p:txBody>
      </p:sp>
      <p:sp>
        <p:nvSpPr>
          <p:cNvPr id="4" name="Date Placeholder 3"/>
          <p:cNvSpPr>
            <a:spLocks noGrp="1"/>
          </p:cNvSpPr>
          <p:nvPr>
            <p:ph type="dt" sz="half" idx="10"/>
          </p:nvPr>
        </p:nvSpPr>
        <p:spPr>
          <a:xfrm>
            <a:off x="696913" y="332601"/>
            <a:ext cx="878446" cy="276999"/>
          </a:xfrm>
        </p:spPr>
        <p:txBody>
          <a:bodyPr/>
          <a:lstStyle/>
          <a:p>
            <a:pPr>
              <a:defRPr/>
            </a:pPr>
            <a:r>
              <a:rPr lang="en-US"/>
              <a:t>May 2022</a:t>
            </a:r>
            <a:endParaRPr lang="en-US" dirty="0"/>
          </a:p>
        </p:txBody>
      </p:sp>
      <p:sp>
        <p:nvSpPr>
          <p:cNvPr id="5" name="Footer Placeholder 4"/>
          <p:cNvSpPr>
            <a:spLocks noGrp="1"/>
          </p:cNvSpPr>
          <p:nvPr>
            <p:ph type="ftr" sz="quarter" idx="11"/>
          </p:nvPr>
        </p:nvSpPr>
        <p:spPr/>
        <p:txBody>
          <a:bodyPr/>
          <a:lstStyle/>
          <a:p>
            <a:pPr>
              <a:defRPr/>
            </a:pPr>
            <a:r>
              <a:rPr lang="en-US"/>
              <a:t>Graham Smith, SR Technologies</a:t>
            </a:r>
          </a:p>
        </p:txBody>
      </p:sp>
      <p:sp>
        <p:nvSpPr>
          <p:cNvPr id="6" name="Slide Number Placeholder 5"/>
          <p:cNvSpPr>
            <a:spLocks noGrp="1"/>
          </p:cNvSpPr>
          <p:nvPr>
            <p:ph type="sldNum" sz="quarter" idx="12"/>
          </p:nvPr>
        </p:nvSpPr>
        <p:spPr/>
        <p:txBody>
          <a:bodyPr/>
          <a:lstStyle/>
          <a:p>
            <a:pPr>
              <a:defRPr/>
            </a:pPr>
            <a:r>
              <a:rPr lang="en-US"/>
              <a:t>Slide </a:t>
            </a:r>
            <a:fld id="{31D45EC1-4C6A-4C4C-A230-3BDF24B584F8}" type="slidenum">
              <a:rPr lang="en-US" smtClean="0"/>
              <a:pPr>
                <a:defRPr/>
              </a:pPr>
              <a:t>2</a:t>
            </a:fld>
            <a:endParaRPr lang="en-US" dirty="0"/>
          </a:p>
        </p:txBody>
      </p:sp>
    </p:spTree>
    <p:extLst>
      <p:ext uri="{BB962C8B-B14F-4D97-AF65-F5344CB8AC3E}">
        <p14:creationId xmlns:p14="http://schemas.microsoft.com/office/powerpoint/2010/main" val="13484239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828800"/>
            <a:ext cx="7772400" cy="3657600"/>
          </a:xfrm>
        </p:spPr>
        <p:txBody>
          <a:bodyPr/>
          <a:lstStyle/>
          <a:p>
            <a:pPr marL="0" lvl="1" indent="0">
              <a:buNone/>
            </a:pPr>
            <a:r>
              <a:rPr lang="en-US" sz="1800" b="1" dirty="0"/>
              <a:t>Identifiable Random MAC (IRM) </a:t>
            </a:r>
            <a:r>
              <a:rPr lang="en-GB" dirty="0"/>
              <a:t>: a scheme where a non-AP STA uses identifiable random medium access control (MAC) addresses (IRMA) to prevent third parties from tracking the non-AP STA while still allowing trusted parties to identify the non-AP STA</a:t>
            </a:r>
            <a:r>
              <a:rPr lang="en-US" sz="1800" dirty="0"/>
              <a:t>.</a:t>
            </a:r>
            <a:endParaRPr lang="en-US" sz="1600" b="0" dirty="0">
              <a:latin typeface="+mj-lt"/>
            </a:endParaRPr>
          </a:p>
          <a:p>
            <a:pPr marL="0" indent="0">
              <a:buNone/>
            </a:pPr>
            <a:endParaRPr lang="en-US" sz="1800" dirty="0"/>
          </a:p>
          <a:p>
            <a:pPr marL="0" indent="0">
              <a:buNone/>
            </a:pPr>
            <a:r>
              <a:rPr lang="en-US" sz="1800" dirty="0"/>
              <a:t>Identifiable Random MAC Address (IRMA) – a r</a:t>
            </a:r>
            <a:r>
              <a:rPr lang="en-US" sz="1800" b="0" dirty="0"/>
              <a:t>andom MAC address used by a STA using IRM</a:t>
            </a:r>
          </a:p>
          <a:p>
            <a:pPr marL="0" indent="0">
              <a:buNone/>
            </a:pPr>
            <a:endParaRPr lang="en-US" sz="1800" dirty="0"/>
          </a:p>
          <a:p>
            <a:pPr marL="0" indent="0">
              <a:buNone/>
            </a:pPr>
            <a:r>
              <a:rPr lang="en-US" sz="1800" dirty="0"/>
              <a:t>Identifiable Random MAC Key (IRMK) – </a:t>
            </a:r>
            <a:r>
              <a:rPr lang="en-US" sz="1800" b="0" dirty="0"/>
              <a:t>a</a:t>
            </a:r>
            <a:r>
              <a:rPr lang="en-US" sz="1800" dirty="0"/>
              <a:t> </a:t>
            </a:r>
            <a:r>
              <a:rPr lang="en-US" sz="1800" b="0" dirty="0"/>
              <a:t>Key used to resolve an IRMA </a:t>
            </a:r>
          </a:p>
          <a:p>
            <a:pPr marL="0" indent="0">
              <a:buNone/>
            </a:pPr>
            <a:endParaRPr lang="en-US" sz="1800" b="0" dirty="0"/>
          </a:p>
          <a:p>
            <a:pPr marL="0" indent="0">
              <a:buNone/>
            </a:pPr>
            <a:endParaRPr lang="en-US" sz="1800" b="0" dirty="0"/>
          </a:p>
        </p:txBody>
      </p:sp>
      <p:sp>
        <p:nvSpPr>
          <p:cNvPr id="3" name="Title 2"/>
          <p:cNvSpPr>
            <a:spLocks noGrp="1"/>
          </p:cNvSpPr>
          <p:nvPr>
            <p:ph type="title"/>
          </p:nvPr>
        </p:nvSpPr>
        <p:spPr>
          <a:xfrm>
            <a:off x="685800" y="685800"/>
            <a:ext cx="7772400" cy="685800"/>
          </a:xfrm>
        </p:spPr>
        <p:txBody>
          <a:bodyPr/>
          <a:lstStyle/>
          <a:p>
            <a:r>
              <a:rPr lang="en-US" dirty="0"/>
              <a:t>802.11 Definitions</a:t>
            </a:r>
          </a:p>
        </p:txBody>
      </p:sp>
      <p:sp>
        <p:nvSpPr>
          <p:cNvPr id="4" name="Date Placeholder 3"/>
          <p:cNvSpPr>
            <a:spLocks noGrp="1"/>
          </p:cNvSpPr>
          <p:nvPr>
            <p:ph type="dt" sz="half" idx="10"/>
          </p:nvPr>
        </p:nvSpPr>
        <p:spPr/>
        <p:txBody>
          <a:bodyPr/>
          <a:lstStyle/>
          <a:p>
            <a:pPr>
              <a:defRPr/>
            </a:pPr>
            <a:r>
              <a:rPr lang="en-US"/>
              <a:t>May 2022</a:t>
            </a:r>
            <a:endParaRPr lang="en-US" dirty="0"/>
          </a:p>
        </p:txBody>
      </p:sp>
      <p:sp>
        <p:nvSpPr>
          <p:cNvPr id="5" name="Footer Placeholder 4"/>
          <p:cNvSpPr>
            <a:spLocks noGrp="1"/>
          </p:cNvSpPr>
          <p:nvPr>
            <p:ph type="ftr" sz="quarter" idx="11"/>
          </p:nvPr>
        </p:nvSpPr>
        <p:spPr/>
        <p:txBody>
          <a:bodyPr/>
          <a:lstStyle/>
          <a:p>
            <a:pPr>
              <a:defRPr/>
            </a:pPr>
            <a:r>
              <a:rPr lang="en-US"/>
              <a:t>Graham Smith, SR Technologies</a:t>
            </a:r>
          </a:p>
        </p:txBody>
      </p:sp>
      <p:sp>
        <p:nvSpPr>
          <p:cNvPr id="6" name="Slide Number Placeholder 5"/>
          <p:cNvSpPr>
            <a:spLocks noGrp="1"/>
          </p:cNvSpPr>
          <p:nvPr>
            <p:ph type="sldNum" sz="quarter" idx="12"/>
          </p:nvPr>
        </p:nvSpPr>
        <p:spPr/>
        <p:txBody>
          <a:bodyPr/>
          <a:lstStyle/>
          <a:p>
            <a:pPr>
              <a:defRPr/>
            </a:pPr>
            <a:r>
              <a:rPr lang="en-US"/>
              <a:t>Slide </a:t>
            </a:r>
            <a:fld id="{31D45EC1-4C6A-4C4C-A230-3BDF24B584F8}" type="slidenum">
              <a:rPr lang="en-US" smtClean="0"/>
              <a:pPr>
                <a:defRPr/>
              </a:pPr>
              <a:t>3</a:t>
            </a:fld>
            <a:endParaRPr lang="en-US" dirty="0"/>
          </a:p>
        </p:txBody>
      </p:sp>
    </p:spTree>
    <p:extLst>
      <p:ext uri="{BB962C8B-B14F-4D97-AF65-F5344CB8AC3E}">
        <p14:creationId xmlns:p14="http://schemas.microsoft.com/office/powerpoint/2010/main" val="40563743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8788" y="1219200"/>
            <a:ext cx="7772400" cy="5003800"/>
          </a:xfrm>
        </p:spPr>
        <p:txBody>
          <a:bodyPr/>
          <a:lstStyle/>
          <a:p>
            <a:r>
              <a:rPr lang="en-US" dirty="0"/>
              <a:t>Purpose</a:t>
            </a:r>
          </a:p>
          <a:p>
            <a:pPr lvl="1"/>
            <a:r>
              <a:rPr lang="en-US" dirty="0"/>
              <a:t>Prevent third-parties from tracking the STA while still allowing trusted parties to recognize the STA.</a:t>
            </a:r>
          </a:p>
          <a:p>
            <a:r>
              <a:rPr lang="en-US" dirty="0"/>
              <a:t>Identifiable </a:t>
            </a:r>
          </a:p>
          <a:p>
            <a:pPr lvl="1"/>
            <a:r>
              <a:rPr lang="en-US" dirty="0"/>
              <a:t>Uses a key shared with trusted AP/network – </a:t>
            </a:r>
            <a:r>
              <a:rPr lang="en-US" b="1" dirty="0"/>
              <a:t>IRMK</a:t>
            </a:r>
          </a:p>
          <a:p>
            <a:pPr lvl="2"/>
            <a:r>
              <a:rPr lang="en-US" b="1" dirty="0"/>
              <a:t>Updated </a:t>
            </a:r>
            <a:r>
              <a:rPr lang="en-US" b="1" u="sng" dirty="0"/>
              <a:t>every</a:t>
            </a:r>
            <a:r>
              <a:rPr lang="en-US" b="1" dirty="0"/>
              <a:t> association</a:t>
            </a:r>
          </a:p>
          <a:p>
            <a:pPr lvl="1"/>
            <a:r>
              <a:rPr lang="en-US" sz="1800" b="1" dirty="0"/>
              <a:t>IRMA</a:t>
            </a:r>
            <a:r>
              <a:rPr lang="en-US" sz="1800" dirty="0"/>
              <a:t> is the random TA MAC address used by the STA</a:t>
            </a:r>
          </a:p>
          <a:p>
            <a:pPr lvl="1"/>
            <a:r>
              <a:rPr lang="en-US" sz="1800" dirty="0"/>
              <a:t>STA generates an “</a:t>
            </a:r>
            <a:r>
              <a:rPr lang="en-US" sz="1800" b="1" dirty="0"/>
              <a:t>IRM OKM</a:t>
            </a:r>
            <a:r>
              <a:rPr lang="en-US" sz="1800" dirty="0"/>
              <a:t>” using </a:t>
            </a:r>
            <a:r>
              <a:rPr lang="en-US" sz="1800" b="1" dirty="0"/>
              <a:t>IRMK and IRMA</a:t>
            </a:r>
          </a:p>
          <a:p>
            <a:pPr lvl="1"/>
            <a:r>
              <a:rPr lang="en-US" sz="1800" b="1" dirty="0"/>
              <a:t>IRM OKM is sent in IRM element </a:t>
            </a:r>
            <a:r>
              <a:rPr lang="en-US" sz="1800" dirty="0"/>
              <a:t>(in Association Request)</a:t>
            </a:r>
          </a:p>
          <a:p>
            <a:r>
              <a:rPr lang="en-US" dirty="0"/>
              <a:t>Changing fields</a:t>
            </a:r>
          </a:p>
          <a:p>
            <a:pPr lvl="1"/>
            <a:r>
              <a:rPr lang="en-US" sz="1800" dirty="0"/>
              <a:t>The IRMA (TA), IRM OKM and IRMK change for every association</a:t>
            </a:r>
          </a:p>
          <a:p>
            <a:r>
              <a:rPr lang="en-US" sz="2000" dirty="0"/>
              <a:t>AP uses IRMK as the identification for the STA on NEXT association</a:t>
            </a:r>
          </a:p>
          <a:p>
            <a:pPr lvl="1"/>
            <a:endParaRPr lang="en-US" dirty="0"/>
          </a:p>
          <a:p>
            <a:pPr marL="457200" lvl="1" indent="0">
              <a:buNone/>
            </a:pPr>
            <a:endParaRPr lang="en-US" sz="1800" dirty="0"/>
          </a:p>
          <a:p>
            <a:pPr marL="57150" indent="0">
              <a:buNone/>
            </a:pPr>
            <a:endParaRPr lang="en-US" sz="1800" dirty="0"/>
          </a:p>
        </p:txBody>
      </p:sp>
      <p:sp>
        <p:nvSpPr>
          <p:cNvPr id="3" name="Title 2"/>
          <p:cNvSpPr>
            <a:spLocks noGrp="1"/>
          </p:cNvSpPr>
          <p:nvPr>
            <p:ph type="title"/>
          </p:nvPr>
        </p:nvSpPr>
        <p:spPr>
          <a:xfrm>
            <a:off x="685800" y="685800"/>
            <a:ext cx="7772400" cy="533400"/>
          </a:xfrm>
        </p:spPr>
        <p:txBody>
          <a:bodyPr/>
          <a:lstStyle/>
          <a:p>
            <a:r>
              <a:rPr lang="en-US" sz="2800" dirty="0"/>
              <a:t>Identifiable Random MAC Address - IRMA</a:t>
            </a:r>
          </a:p>
        </p:txBody>
      </p:sp>
      <p:sp>
        <p:nvSpPr>
          <p:cNvPr id="4" name="Date Placeholder 3"/>
          <p:cNvSpPr>
            <a:spLocks noGrp="1"/>
          </p:cNvSpPr>
          <p:nvPr>
            <p:ph type="dt" sz="half" idx="10"/>
          </p:nvPr>
        </p:nvSpPr>
        <p:spPr/>
        <p:txBody>
          <a:bodyPr/>
          <a:lstStyle/>
          <a:p>
            <a:pPr>
              <a:defRPr/>
            </a:pPr>
            <a:r>
              <a:rPr lang="en-US"/>
              <a:t>May 2022</a:t>
            </a:r>
            <a:endParaRPr lang="en-US" dirty="0"/>
          </a:p>
        </p:txBody>
      </p:sp>
      <p:sp>
        <p:nvSpPr>
          <p:cNvPr id="5" name="Footer Placeholder 4"/>
          <p:cNvSpPr>
            <a:spLocks noGrp="1"/>
          </p:cNvSpPr>
          <p:nvPr>
            <p:ph type="ftr" sz="quarter" idx="11"/>
          </p:nvPr>
        </p:nvSpPr>
        <p:spPr/>
        <p:txBody>
          <a:bodyPr/>
          <a:lstStyle/>
          <a:p>
            <a:pPr>
              <a:defRPr/>
            </a:pPr>
            <a:r>
              <a:rPr lang="en-US"/>
              <a:t>Graham Smith, SR Technologies</a:t>
            </a:r>
          </a:p>
        </p:txBody>
      </p:sp>
      <p:sp>
        <p:nvSpPr>
          <p:cNvPr id="6" name="Slide Number Placeholder 5"/>
          <p:cNvSpPr>
            <a:spLocks noGrp="1"/>
          </p:cNvSpPr>
          <p:nvPr>
            <p:ph type="sldNum" sz="quarter" idx="12"/>
          </p:nvPr>
        </p:nvSpPr>
        <p:spPr/>
        <p:txBody>
          <a:bodyPr/>
          <a:lstStyle/>
          <a:p>
            <a:pPr>
              <a:defRPr/>
            </a:pPr>
            <a:r>
              <a:rPr lang="en-US"/>
              <a:t>Slide </a:t>
            </a:r>
            <a:fld id="{31D45EC1-4C6A-4C4C-A230-3BDF24B584F8}" type="slidenum">
              <a:rPr lang="en-US" smtClean="0"/>
              <a:pPr>
                <a:defRPr/>
              </a:pPr>
              <a:t>4</a:t>
            </a:fld>
            <a:endParaRPr lang="en-US" dirty="0"/>
          </a:p>
        </p:txBody>
      </p:sp>
    </p:spTree>
    <p:extLst>
      <p:ext uri="{BB962C8B-B14F-4D97-AF65-F5344CB8AC3E}">
        <p14:creationId xmlns:p14="http://schemas.microsoft.com/office/powerpoint/2010/main" val="36680431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447800"/>
            <a:ext cx="7772400" cy="4648200"/>
          </a:xfrm>
        </p:spPr>
        <p:txBody>
          <a:bodyPr/>
          <a:lstStyle/>
          <a:p>
            <a:r>
              <a:rPr lang="en-US" sz="2000" dirty="0"/>
              <a:t>An IRM Capability field is used in the STA and AP</a:t>
            </a:r>
          </a:p>
          <a:p>
            <a:r>
              <a:rPr lang="en-US" sz="2000" dirty="0"/>
              <a:t>The AP looks for the IRM Capability AND the IRM Hash in IRM element</a:t>
            </a:r>
          </a:p>
          <a:p>
            <a:r>
              <a:rPr lang="en-US" sz="2000" dirty="0"/>
              <a:t>AP can use the IRM Capability bit to indicate to STAs that there may be a reason to be identified, i.e., “I provide a service”</a:t>
            </a:r>
          </a:p>
          <a:p>
            <a:pPr marL="0" indent="0">
              <a:buNone/>
            </a:pPr>
            <a:endParaRPr lang="en-US" dirty="0"/>
          </a:p>
          <a:p>
            <a:pPr marL="0" indent="0">
              <a:buNone/>
            </a:pPr>
            <a:endParaRPr lang="en-US" sz="3200" dirty="0"/>
          </a:p>
          <a:p>
            <a:pPr marL="0" indent="0">
              <a:buNone/>
            </a:pPr>
            <a:endParaRPr lang="en-US" dirty="0"/>
          </a:p>
        </p:txBody>
      </p:sp>
      <p:sp>
        <p:nvSpPr>
          <p:cNvPr id="3" name="Title 2"/>
          <p:cNvSpPr>
            <a:spLocks noGrp="1"/>
          </p:cNvSpPr>
          <p:nvPr>
            <p:ph type="title"/>
          </p:nvPr>
        </p:nvSpPr>
        <p:spPr>
          <a:xfrm>
            <a:off x="685800" y="685800"/>
            <a:ext cx="7772400" cy="685800"/>
          </a:xfrm>
        </p:spPr>
        <p:txBody>
          <a:bodyPr/>
          <a:lstStyle/>
          <a:p>
            <a:r>
              <a:rPr lang="en-US" dirty="0"/>
              <a:t>CAPABILITY BIT</a:t>
            </a:r>
          </a:p>
        </p:txBody>
      </p:sp>
      <p:sp>
        <p:nvSpPr>
          <p:cNvPr id="4" name="Date Placeholder 3"/>
          <p:cNvSpPr>
            <a:spLocks noGrp="1"/>
          </p:cNvSpPr>
          <p:nvPr>
            <p:ph type="dt" sz="half" idx="10"/>
          </p:nvPr>
        </p:nvSpPr>
        <p:spPr/>
        <p:txBody>
          <a:bodyPr/>
          <a:lstStyle/>
          <a:p>
            <a:pPr>
              <a:defRPr/>
            </a:pPr>
            <a:r>
              <a:rPr lang="en-US"/>
              <a:t>May 2022</a:t>
            </a:r>
            <a:endParaRPr lang="en-US" dirty="0"/>
          </a:p>
        </p:txBody>
      </p:sp>
      <p:sp>
        <p:nvSpPr>
          <p:cNvPr id="5" name="Footer Placeholder 4"/>
          <p:cNvSpPr>
            <a:spLocks noGrp="1"/>
          </p:cNvSpPr>
          <p:nvPr>
            <p:ph type="ftr" sz="quarter" idx="11"/>
          </p:nvPr>
        </p:nvSpPr>
        <p:spPr/>
        <p:txBody>
          <a:bodyPr/>
          <a:lstStyle/>
          <a:p>
            <a:pPr>
              <a:defRPr/>
            </a:pPr>
            <a:r>
              <a:rPr lang="en-US"/>
              <a:t>Graham Smith, SR Technologies</a:t>
            </a:r>
          </a:p>
        </p:txBody>
      </p:sp>
      <p:sp>
        <p:nvSpPr>
          <p:cNvPr id="6" name="Slide Number Placeholder 5"/>
          <p:cNvSpPr>
            <a:spLocks noGrp="1"/>
          </p:cNvSpPr>
          <p:nvPr>
            <p:ph type="sldNum" sz="quarter" idx="12"/>
          </p:nvPr>
        </p:nvSpPr>
        <p:spPr/>
        <p:txBody>
          <a:bodyPr/>
          <a:lstStyle/>
          <a:p>
            <a:pPr>
              <a:defRPr/>
            </a:pPr>
            <a:r>
              <a:rPr lang="en-US"/>
              <a:t>Slide </a:t>
            </a:r>
            <a:fld id="{31D45EC1-4C6A-4C4C-A230-3BDF24B584F8}" type="slidenum">
              <a:rPr lang="en-US" smtClean="0"/>
              <a:pPr>
                <a:defRPr/>
              </a:pPr>
              <a:t>5</a:t>
            </a:fld>
            <a:endParaRPr lang="en-US" dirty="0"/>
          </a:p>
        </p:txBody>
      </p:sp>
      <p:pic>
        <p:nvPicPr>
          <p:cNvPr id="7" name="Picture 6"/>
          <p:cNvPicPr>
            <a:picLocks noChangeAspect="1"/>
          </p:cNvPicPr>
          <p:nvPr/>
        </p:nvPicPr>
        <p:blipFill>
          <a:blip r:embed="rId2"/>
          <a:stretch>
            <a:fillRect/>
          </a:stretch>
        </p:blipFill>
        <p:spPr>
          <a:xfrm>
            <a:off x="542320" y="3657600"/>
            <a:ext cx="8001605" cy="775873"/>
          </a:xfrm>
          <a:prstGeom prst="rect">
            <a:avLst/>
          </a:prstGeom>
        </p:spPr>
      </p:pic>
    </p:spTree>
    <p:extLst>
      <p:ext uri="{BB962C8B-B14F-4D97-AF65-F5344CB8AC3E}">
        <p14:creationId xmlns:p14="http://schemas.microsoft.com/office/powerpoint/2010/main" val="17392247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34874" y="1219203"/>
            <a:ext cx="7772400" cy="5256210"/>
          </a:xfrm>
        </p:spPr>
        <p:txBody>
          <a:bodyPr/>
          <a:lstStyle/>
          <a:p>
            <a:pPr marL="0" lvl="0" indent="0">
              <a:buNone/>
            </a:pPr>
            <a:r>
              <a:rPr lang="en-US" dirty="0"/>
              <a:t>STA and AP indicates IRM support in Extended Capability Field</a:t>
            </a:r>
          </a:p>
          <a:p>
            <a:pPr marL="0" lvl="0" indent="0">
              <a:buNone/>
            </a:pPr>
            <a:r>
              <a:rPr lang="en-US" i="1" u="sng" dirty="0"/>
              <a:t>First Time Association</a:t>
            </a:r>
          </a:p>
          <a:p>
            <a:pPr lvl="0">
              <a:buFont typeface="+mj-lt"/>
              <a:buAutoNum type="arabicPeriod"/>
            </a:pPr>
            <a:r>
              <a:rPr lang="en-US" dirty="0"/>
              <a:t>STA generates 48 bit IRMA</a:t>
            </a:r>
          </a:p>
          <a:p>
            <a:pPr lvl="1">
              <a:buFont typeface="+mj-lt"/>
              <a:buAutoNum type="arabicPeriod"/>
            </a:pPr>
            <a:r>
              <a:rPr lang="en-US" dirty="0"/>
              <a:t>Generates a random 46 bit number </a:t>
            </a:r>
          </a:p>
          <a:p>
            <a:pPr lvl="1">
              <a:buFont typeface="+mj-lt"/>
              <a:buAutoNum type="arabicPeriod"/>
            </a:pPr>
            <a:r>
              <a:rPr lang="en-US" dirty="0"/>
              <a:t>Appends I/G = 0, U/L = 1  (Compatible with 12.2.10)</a:t>
            </a:r>
          </a:p>
          <a:p>
            <a:pPr>
              <a:buFont typeface="+mj-lt"/>
              <a:buAutoNum type="arabicPeriod"/>
            </a:pPr>
            <a:r>
              <a:rPr lang="en-US" dirty="0"/>
              <a:t>STA sends the IRM element in Association Request</a:t>
            </a:r>
          </a:p>
          <a:p>
            <a:pPr lvl="1">
              <a:buFont typeface="+mj-lt"/>
              <a:buAutoNum type="arabicPeriod"/>
            </a:pPr>
            <a:r>
              <a:rPr lang="en-US" sz="1800" dirty="0"/>
              <a:t>IRM Indicator set to “Unknown”</a:t>
            </a:r>
          </a:p>
          <a:p>
            <a:pPr lvl="1">
              <a:buFont typeface="+mj-lt"/>
              <a:buAutoNum type="arabicPeriod"/>
            </a:pPr>
            <a:r>
              <a:rPr lang="en-US" sz="1800" dirty="0"/>
              <a:t>IRM OKM field is omitted.</a:t>
            </a:r>
          </a:p>
          <a:p>
            <a:pPr>
              <a:buFont typeface="+mj-lt"/>
              <a:buAutoNum type="arabicPeriod"/>
            </a:pPr>
            <a:r>
              <a:rPr lang="en-US" dirty="0"/>
              <a:t> During Association,  STA sends an IRMK in message 4</a:t>
            </a:r>
          </a:p>
          <a:p>
            <a:pPr lvl="1">
              <a:buFont typeface="+mj-lt"/>
              <a:buAutoNum type="arabicPeriod"/>
            </a:pPr>
            <a:r>
              <a:rPr lang="en-US" dirty="0"/>
              <a:t>AP stores this IRMK</a:t>
            </a:r>
          </a:p>
          <a:p>
            <a:pPr>
              <a:buFont typeface="+mj-lt"/>
              <a:buAutoNum type="arabicPeriod"/>
            </a:pPr>
            <a:endParaRPr lang="en-US" sz="1400" dirty="0"/>
          </a:p>
          <a:p>
            <a:endParaRPr lang="en-US" sz="1600" dirty="0"/>
          </a:p>
        </p:txBody>
      </p:sp>
      <p:sp>
        <p:nvSpPr>
          <p:cNvPr id="3" name="Title 2"/>
          <p:cNvSpPr>
            <a:spLocks noGrp="1"/>
          </p:cNvSpPr>
          <p:nvPr>
            <p:ph type="title"/>
          </p:nvPr>
        </p:nvSpPr>
        <p:spPr>
          <a:xfrm>
            <a:off x="685800" y="685801"/>
            <a:ext cx="7772400" cy="457200"/>
          </a:xfrm>
        </p:spPr>
        <p:txBody>
          <a:bodyPr/>
          <a:lstStyle/>
          <a:p>
            <a:r>
              <a:rPr lang="en-US" dirty="0"/>
              <a:t>Basic Steps for IRM</a:t>
            </a:r>
          </a:p>
        </p:txBody>
      </p:sp>
      <p:sp>
        <p:nvSpPr>
          <p:cNvPr id="4" name="Date Placeholder 3"/>
          <p:cNvSpPr>
            <a:spLocks noGrp="1"/>
          </p:cNvSpPr>
          <p:nvPr>
            <p:ph type="dt" sz="half" idx="10"/>
          </p:nvPr>
        </p:nvSpPr>
        <p:spPr/>
        <p:txBody>
          <a:bodyPr/>
          <a:lstStyle/>
          <a:p>
            <a:pPr>
              <a:defRPr/>
            </a:pPr>
            <a:r>
              <a:rPr lang="en-US"/>
              <a:t>May 2022</a:t>
            </a:r>
            <a:endParaRPr lang="en-US" dirty="0"/>
          </a:p>
        </p:txBody>
      </p:sp>
      <p:sp>
        <p:nvSpPr>
          <p:cNvPr id="5" name="Footer Placeholder 4"/>
          <p:cNvSpPr>
            <a:spLocks noGrp="1"/>
          </p:cNvSpPr>
          <p:nvPr>
            <p:ph type="ftr" sz="quarter" idx="11"/>
          </p:nvPr>
        </p:nvSpPr>
        <p:spPr/>
        <p:txBody>
          <a:bodyPr/>
          <a:lstStyle/>
          <a:p>
            <a:pPr>
              <a:defRPr/>
            </a:pPr>
            <a:r>
              <a:rPr lang="en-US"/>
              <a:t>Graham Smith, SR Technologies</a:t>
            </a:r>
          </a:p>
        </p:txBody>
      </p:sp>
      <p:sp>
        <p:nvSpPr>
          <p:cNvPr id="6" name="Slide Number Placeholder 5"/>
          <p:cNvSpPr>
            <a:spLocks noGrp="1"/>
          </p:cNvSpPr>
          <p:nvPr>
            <p:ph type="sldNum" sz="quarter" idx="12"/>
          </p:nvPr>
        </p:nvSpPr>
        <p:spPr/>
        <p:txBody>
          <a:bodyPr/>
          <a:lstStyle/>
          <a:p>
            <a:pPr>
              <a:defRPr/>
            </a:pPr>
            <a:r>
              <a:rPr lang="en-US"/>
              <a:t>Slide </a:t>
            </a:r>
            <a:fld id="{31D45EC1-4C6A-4C4C-A230-3BDF24B584F8}" type="slidenum">
              <a:rPr lang="en-US" smtClean="0"/>
              <a:pPr>
                <a:defRPr/>
              </a:pPr>
              <a:t>6</a:t>
            </a:fld>
            <a:endParaRPr lang="en-US" dirty="0"/>
          </a:p>
        </p:txBody>
      </p:sp>
    </p:spTree>
    <p:extLst>
      <p:ext uri="{BB962C8B-B14F-4D97-AF65-F5344CB8AC3E}">
        <p14:creationId xmlns:p14="http://schemas.microsoft.com/office/powerpoint/2010/main" val="25123604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23900" y="1292352"/>
            <a:ext cx="7772400" cy="4114800"/>
          </a:xfrm>
        </p:spPr>
        <p:txBody>
          <a:bodyPr/>
          <a:lstStyle/>
          <a:p>
            <a:pPr marL="0" indent="0">
              <a:buNone/>
            </a:pPr>
            <a:r>
              <a:rPr lang="en-US" sz="2000" i="1" u="sng" dirty="0"/>
              <a:t>Re-Associations</a:t>
            </a:r>
            <a:endParaRPr lang="en-US" sz="2000" dirty="0"/>
          </a:p>
          <a:p>
            <a:pPr>
              <a:buFont typeface="+mj-lt"/>
              <a:buAutoNum type="arabicPeriod"/>
            </a:pPr>
            <a:r>
              <a:rPr lang="en-US" sz="2000" dirty="0"/>
              <a:t>STA generates 48 bit IRMA</a:t>
            </a:r>
          </a:p>
          <a:p>
            <a:pPr>
              <a:buFont typeface="+mj-lt"/>
              <a:buAutoNum type="arabicPeriod"/>
            </a:pPr>
            <a:r>
              <a:rPr lang="en-US" sz="2000" dirty="0"/>
              <a:t>STA calculates IRM OKM  using the IRMA and the IRMK previously provided to that AP</a:t>
            </a:r>
          </a:p>
          <a:p>
            <a:pPr>
              <a:buFont typeface="+mj-lt"/>
              <a:buAutoNum type="arabicPeriod"/>
            </a:pPr>
            <a:r>
              <a:rPr lang="en-US" sz="2000" dirty="0"/>
              <a:t>STA sends the IRM element in Association Request</a:t>
            </a:r>
          </a:p>
          <a:p>
            <a:pPr lvl="1">
              <a:buFont typeface="+mj-lt"/>
              <a:buAutoNum type="arabicPeriod"/>
            </a:pPr>
            <a:r>
              <a:rPr lang="en-US" sz="1600" dirty="0"/>
              <a:t>IRM Indicator set to “Known” and IRM OKM is included</a:t>
            </a:r>
          </a:p>
          <a:p>
            <a:pPr lvl="1">
              <a:buFont typeface="+mj-lt"/>
              <a:buAutoNum type="arabicPeriod"/>
            </a:pPr>
            <a:r>
              <a:rPr lang="en-US" sz="1600" dirty="0"/>
              <a:t>IRM Check field may be included (Down-selects IRMK list by factor of 256) </a:t>
            </a:r>
          </a:p>
          <a:p>
            <a:pPr>
              <a:buFont typeface="+mj-lt"/>
              <a:buAutoNum type="arabicPeriod"/>
            </a:pPr>
            <a:r>
              <a:rPr lang="en-US" sz="2000" dirty="0"/>
              <a:t>AP uses IRMA and stored IRMKs to calculate IRM OKM and identifies the STA IRMK.</a:t>
            </a:r>
          </a:p>
          <a:p>
            <a:pPr>
              <a:buFont typeface="+mj-lt"/>
              <a:buAutoNum type="arabicPeriod"/>
            </a:pPr>
            <a:r>
              <a:rPr lang="en-US" sz="2000" dirty="0"/>
              <a:t>During Association STA sends a new IRMK to AP</a:t>
            </a:r>
          </a:p>
          <a:p>
            <a:pPr>
              <a:buFont typeface="+mj-lt"/>
              <a:buAutoNum type="arabicPeriod"/>
            </a:pPr>
            <a:r>
              <a:rPr lang="en-US" sz="2000" dirty="0"/>
              <a:t>AP and STA update their lists</a:t>
            </a:r>
            <a:endParaRPr lang="en-US" sz="1100" dirty="0"/>
          </a:p>
          <a:p>
            <a:pPr marL="0" indent="0">
              <a:buNone/>
            </a:pPr>
            <a:endParaRPr lang="en-US" sz="2000" b="0" dirty="0"/>
          </a:p>
          <a:p>
            <a:pPr marL="0" indent="0">
              <a:buNone/>
            </a:pPr>
            <a:r>
              <a:rPr lang="en-US" sz="1800" b="0" dirty="0"/>
              <a:t>It’s important to note that the </a:t>
            </a:r>
            <a:r>
              <a:rPr lang="en-US" sz="1800" b="0" u="sng" dirty="0"/>
              <a:t>IRMK is not used to reveal the STA’s MAC or “identity” address </a:t>
            </a:r>
            <a:r>
              <a:rPr lang="en-US" sz="1800" b="0" dirty="0"/>
              <a:t>but for verification purposes only, i.e., the OKM matches</a:t>
            </a:r>
          </a:p>
          <a:p>
            <a:endParaRPr lang="en-US" dirty="0"/>
          </a:p>
        </p:txBody>
      </p:sp>
      <p:sp>
        <p:nvSpPr>
          <p:cNvPr id="3" name="Title 2"/>
          <p:cNvSpPr>
            <a:spLocks noGrp="1"/>
          </p:cNvSpPr>
          <p:nvPr>
            <p:ph type="title"/>
          </p:nvPr>
        </p:nvSpPr>
        <p:spPr>
          <a:xfrm>
            <a:off x="685800" y="685800"/>
            <a:ext cx="7772400" cy="609600"/>
          </a:xfrm>
        </p:spPr>
        <p:txBody>
          <a:bodyPr/>
          <a:lstStyle/>
          <a:p>
            <a:r>
              <a:rPr lang="en-US" dirty="0"/>
              <a:t>STA Re-Associates</a:t>
            </a:r>
          </a:p>
        </p:txBody>
      </p:sp>
      <p:sp>
        <p:nvSpPr>
          <p:cNvPr id="4" name="Date Placeholder 3"/>
          <p:cNvSpPr>
            <a:spLocks noGrp="1"/>
          </p:cNvSpPr>
          <p:nvPr>
            <p:ph type="dt" sz="half" idx="10"/>
          </p:nvPr>
        </p:nvSpPr>
        <p:spPr/>
        <p:txBody>
          <a:bodyPr/>
          <a:lstStyle/>
          <a:p>
            <a:pPr>
              <a:defRPr/>
            </a:pPr>
            <a:r>
              <a:rPr lang="en-US"/>
              <a:t>May 2022</a:t>
            </a:r>
            <a:endParaRPr lang="en-US" dirty="0"/>
          </a:p>
        </p:txBody>
      </p:sp>
      <p:sp>
        <p:nvSpPr>
          <p:cNvPr id="5" name="Footer Placeholder 4"/>
          <p:cNvSpPr>
            <a:spLocks noGrp="1"/>
          </p:cNvSpPr>
          <p:nvPr>
            <p:ph type="ftr" sz="quarter" idx="11"/>
          </p:nvPr>
        </p:nvSpPr>
        <p:spPr/>
        <p:txBody>
          <a:bodyPr/>
          <a:lstStyle/>
          <a:p>
            <a:pPr>
              <a:defRPr/>
            </a:pPr>
            <a:r>
              <a:rPr lang="en-US"/>
              <a:t>Graham Smith, SR Technologies</a:t>
            </a:r>
          </a:p>
        </p:txBody>
      </p:sp>
      <p:sp>
        <p:nvSpPr>
          <p:cNvPr id="6" name="Slide Number Placeholder 5"/>
          <p:cNvSpPr>
            <a:spLocks noGrp="1"/>
          </p:cNvSpPr>
          <p:nvPr>
            <p:ph type="sldNum" sz="quarter" idx="12"/>
          </p:nvPr>
        </p:nvSpPr>
        <p:spPr/>
        <p:txBody>
          <a:bodyPr/>
          <a:lstStyle/>
          <a:p>
            <a:pPr>
              <a:defRPr/>
            </a:pPr>
            <a:r>
              <a:rPr lang="en-US"/>
              <a:t>Slide </a:t>
            </a:r>
            <a:fld id="{31D45EC1-4C6A-4C4C-A230-3BDF24B584F8}" type="slidenum">
              <a:rPr lang="en-US" smtClean="0"/>
              <a:pPr>
                <a:defRPr/>
              </a:pPr>
              <a:t>7</a:t>
            </a:fld>
            <a:endParaRPr lang="en-US" dirty="0"/>
          </a:p>
        </p:txBody>
      </p:sp>
    </p:spTree>
    <p:extLst>
      <p:ext uri="{BB962C8B-B14F-4D97-AF65-F5344CB8AC3E}">
        <p14:creationId xmlns:p14="http://schemas.microsoft.com/office/powerpoint/2010/main" val="15881688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21659" y="1371600"/>
            <a:ext cx="7772400" cy="5103813"/>
          </a:xfrm>
        </p:spPr>
        <p:txBody>
          <a:bodyPr/>
          <a:lstStyle/>
          <a:p>
            <a:pPr marL="0" lvl="0" indent="0">
              <a:buNone/>
            </a:pPr>
            <a:r>
              <a:rPr lang="en-US" sz="1600" dirty="0"/>
              <a:t>IRMK (Identifiable Random MAC Key)</a:t>
            </a:r>
          </a:p>
          <a:p>
            <a:pPr lvl="0">
              <a:buFont typeface="+mj-lt"/>
              <a:buAutoNum type="arabicPeriod"/>
            </a:pPr>
            <a:r>
              <a:rPr lang="en-US" sz="1600" dirty="0"/>
              <a:t>STA generates the IRMK</a:t>
            </a:r>
          </a:p>
          <a:p>
            <a:pPr lvl="1"/>
            <a:r>
              <a:rPr lang="en-US" sz="1600" dirty="0"/>
              <a:t>Random 72-bit number .</a:t>
            </a:r>
          </a:p>
          <a:p>
            <a:pPr>
              <a:buFont typeface="+mj-lt"/>
              <a:buAutoNum type="arabicPeriod"/>
            </a:pPr>
            <a:r>
              <a:rPr lang="en-US" sz="1600" dirty="0"/>
              <a:t>STA provides an IRMK with AP when first associated</a:t>
            </a:r>
          </a:p>
          <a:p>
            <a:pPr>
              <a:buFont typeface="+mj-lt"/>
              <a:buAutoNum type="arabicPeriod"/>
            </a:pPr>
            <a:r>
              <a:rPr lang="en-US" sz="1600" dirty="0"/>
              <a:t>STA provides IRM OKM in “IRM element”</a:t>
            </a:r>
          </a:p>
          <a:p>
            <a:pPr>
              <a:buFont typeface="+mj-lt"/>
              <a:buAutoNum type="arabicPeriod"/>
            </a:pPr>
            <a:r>
              <a:rPr lang="en-US" sz="1600" dirty="0"/>
              <a:t>The IRMK is used to resolve the identity of the STA</a:t>
            </a:r>
          </a:p>
          <a:p>
            <a:pPr lvl="1"/>
            <a:r>
              <a:rPr lang="en-US" sz="1800" dirty="0"/>
              <a:t>verifies that the OKM included in the IRM element matches the output of the local OKM computation </a:t>
            </a:r>
          </a:p>
          <a:p>
            <a:pPr lvl="1"/>
            <a:r>
              <a:rPr lang="en-US" sz="1800" dirty="0"/>
              <a:t>	IRM </a:t>
            </a:r>
            <a:r>
              <a:rPr lang="en-US" sz="1800" b="1" dirty="0"/>
              <a:t>OKM= HKDF-Expand (IRMK, IRMA, 9)</a:t>
            </a:r>
          </a:p>
          <a:p>
            <a:pPr lvl="1"/>
            <a:r>
              <a:rPr lang="en-US" sz="1800" b="1" i="1" dirty="0"/>
              <a:t>This produces a 9 octet, 72 bit, output key</a:t>
            </a:r>
          </a:p>
          <a:p>
            <a:pPr marL="0" lvl="0" indent="0">
              <a:buNone/>
            </a:pPr>
            <a:endParaRPr lang="en-US" sz="1400" b="0" dirty="0"/>
          </a:p>
          <a:p>
            <a:pPr marL="0" lvl="0" indent="0">
              <a:buNone/>
            </a:pPr>
            <a:r>
              <a:rPr lang="en-US" sz="1400" dirty="0"/>
              <a:t>Since the AP has the IRMK stored locally and has access to the IRMA (the TA address) and the IRM OKM in the association packet, it can perform this computation and verify the IRMK</a:t>
            </a:r>
          </a:p>
          <a:p>
            <a:pPr marL="0" lvl="0" indent="0">
              <a:buNone/>
            </a:pPr>
            <a:endParaRPr lang="en-US" sz="1200" b="0" i="1" dirty="0"/>
          </a:p>
          <a:p>
            <a:pPr marL="0" indent="0">
              <a:buNone/>
            </a:pPr>
            <a:r>
              <a:rPr lang="en-US" sz="1400" b="0" i="1" dirty="0"/>
              <a:t>NOTE: Only the HKDF-Expand is used because the IRMK is already a “good” pseudorandom key. i.e. the HKDF-Extract is not required.</a:t>
            </a:r>
          </a:p>
          <a:p>
            <a:pPr marL="0" indent="0">
              <a:buNone/>
            </a:pPr>
            <a:r>
              <a:rPr lang="en-US" sz="1400" b="0" i="1" dirty="0"/>
              <a:t>NOTE: 72 bit key is  considered secure enough for this application. For reasons that will become clear.   Only real need is to prevent duplicates.</a:t>
            </a:r>
          </a:p>
          <a:p>
            <a:pPr marL="0" lvl="0" indent="0">
              <a:buNone/>
            </a:pPr>
            <a:endParaRPr lang="en-US" sz="1800" b="0" i="1" dirty="0"/>
          </a:p>
        </p:txBody>
      </p:sp>
      <p:sp>
        <p:nvSpPr>
          <p:cNvPr id="3" name="Title 2"/>
          <p:cNvSpPr>
            <a:spLocks noGrp="1"/>
          </p:cNvSpPr>
          <p:nvPr>
            <p:ph type="title"/>
          </p:nvPr>
        </p:nvSpPr>
        <p:spPr>
          <a:xfrm>
            <a:off x="685800" y="685800"/>
            <a:ext cx="7772400" cy="685800"/>
          </a:xfrm>
        </p:spPr>
        <p:txBody>
          <a:bodyPr/>
          <a:lstStyle/>
          <a:p>
            <a:r>
              <a:rPr lang="en-US" dirty="0"/>
              <a:t>IRMK and IRM OKM function</a:t>
            </a:r>
          </a:p>
        </p:txBody>
      </p:sp>
      <p:sp>
        <p:nvSpPr>
          <p:cNvPr id="4" name="Date Placeholder 3"/>
          <p:cNvSpPr>
            <a:spLocks noGrp="1"/>
          </p:cNvSpPr>
          <p:nvPr>
            <p:ph type="dt" sz="half" idx="10"/>
          </p:nvPr>
        </p:nvSpPr>
        <p:spPr/>
        <p:txBody>
          <a:bodyPr/>
          <a:lstStyle/>
          <a:p>
            <a:pPr>
              <a:defRPr/>
            </a:pPr>
            <a:r>
              <a:rPr lang="en-US"/>
              <a:t>May 2022</a:t>
            </a:r>
            <a:endParaRPr lang="en-US" dirty="0"/>
          </a:p>
        </p:txBody>
      </p:sp>
      <p:sp>
        <p:nvSpPr>
          <p:cNvPr id="5" name="Footer Placeholder 4"/>
          <p:cNvSpPr>
            <a:spLocks noGrp="1"/>
          </p:cNvSpPr>
          <p:nvPr>
            <p:ph type="ftr" sz="quarter" idx="11"/>
          </p:nvPr>
        </p:nvSpPr>
        <p:spPr/>
        <p:txBody>
          <a:bodyPr/>
          <a:lstStyle/>
          <a:p>
            <a:pPr>
              <a:defRPr/>
            </a:pPr>
            <a:r>
              <a:rPr lang="en-US"/>
              <a:t>Graham Smith, SR Technologies</a:t>
            </a:r>
          </a:p>
        </p:txBody>
      </p:sp>
      <p:sp>
        <p:nvSpPr>
          <p:cNvPr id="6" name="Slide Number Placeholder 5"/>
          <p:cNvSpPr>
            <a:spLocks noGrp="1"/>
          </p:cNvSpPr>
          <p:nvPr>
            <p:ph type="sldNum" sz="quarter" idx="12"/>
          </p:nvPr>
        </p:nvSpPr>
        <p:spPr/>
        <p:txBody>
          <a:bodyPr/>
          <a:lstStyle/>
          <a:p>
            <a:pPr>
              <a:defRPr/>
            </a:pPr>
            <a:r>
              <a:rPr lang="en-US"/>
              <a:t>Slide </a:t>
            </a:r>
            <a:fld id="{31D45EC1-4C6A-4C4C-A230-3BDF24B584F8}" type="slidenum">
              <a:rPr lang="en-US" smtClean="0"/>
              <a:pPr>
                <a:defRPr/>
              </a:pPr>
              <a:t>8</a:t>
            </a:fld>
            <a:endParaRPr lang="en-US" dirty="0"/>
          </a:p>
        </p:txBody>
      </p:sp>
    </p:spTree>
    <p:extLst>
      <p:ext uri="{BB962C8B-B14F-4D97-AF65-F5344CB8AC3E}">
        <p14:creationId xmlns:p14="http://schemas.microsoft.com/office/powerpoint/2010/main" val="26433886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92431" y="609600"/>
            <a:ext cx="7772400" cy="533400"/>
          </a:xfrm>
        </p:spPr>
        <p:txBody>
          <a:bodyPr/>
          <a:lstStyle/>
          <a:p>
            <a:r>
              <a:rPr lang="en-US" dirty="0"/>
              <a:t>IRM element</a:t>
            </a:r>
          </a:p>
        </p:txBody>
      </p:sp>
      <p:sp>
        <p:nvSpPr>
          <p:cNvPr id="4" name="Date Placeholder 3"/>
          <p:cNvSpPr>
            <a:spLocks noGrp="1"/>
          </p:cNvSpPr>
          <p:nvPr>
            <p:ph type="dt" sz="half" idx="10"/>
          </p:nvPr>
        </p:nvSpPr>
        <p:spPr/>
        <p:txBody>
          <a:bodyPr/>
          <a:lstStyle/>
          <a:p>
            <a:pPr>
              <a:defRPr/>
            </a:pPr>
            <a:r>
              <a:rPr lang="en-US"/>
              <a:t>May 2022</a:t>
            </a:r>
            <a:endParaRPr lang="en-US" dirty="0"/>
          </a:p>
        </p:txBody>
      </p:sp>
      <p:sp>
        <p:nvSpPr>
          <p:cNvPr id="5" name="Footer Placeholder 4"/>
          <p:cNvSpPr>
            <a:spLocks noGrp="1"/>
          </p:cNvSpPr>
          <p:nvPr>
            <p:ph type="ftr" sz="quarter" idx="11"/>
          </p:nvPr>
        </p:nvSpPr>
        <p:spPr/>
        <p:txBody>
          <a:bodyPr/>
          <a:lstStyle/>
          <a:p>
            <a:pPr>
              <a:defRPr/>
            </a:pPr>
            <a:r>
              <a:rPr lang="en-US"/>
              <a:t>Graham Smith, SR Technologies</a:t>
            </a:r>
          </a:p>
        </p:txBody>
      </p:sp>
      <p:sp>
        <p:nvSpPr>
          <p:cNvPr id="6" name="Slide Number Placeholder 5"/>
          <p:cNvSpPr>
            <a:spLocks noGrp="1"/>
          </p:cNvSpPr>
          <p:nvPr>
            <p:ph type="sldNum" sz="quarter" idx="12"/>
          </p:nvPr>
        </p:nvSpPr>
        <p:spPr/>
        <p:txBody>
          <a:bodyPr/>
          <a:lstStyle/>
          <a:p>
            <a:pPr>
              <a:defRPr/>
            </a:pPr>
            <a:r>
              <a:rPr lang="en-US"/>
              <a:t>Slide </a:t>
            </a:r>
            <a:fld id="{31D45EC1-4C6A-4C4C-A230-3BDF24B584F8}" type="slidenum">
              <a:rPr lang="en-US" smtClean="0"/>
              <a:pPr>
                <a:defRPr/>
              </a:pPr>
              <a:t>9</a:t>
            </a:fld>
            <a:endParaRPr lang="en-US" dirty="0"/>
          </a:p>
        </p:txBody>
      </p:sp>
      <p:sp>
        <p:nvSpPr>
          <p:cNvPr id="11" name="TextBox 10"/>
          <p:cNvSpPr txBox="1"/>
          <p:nvPr/>
        </p:nvSpPr>
        <p:spPr>
          <a:xfrm>
            <a:off x="990600" y="1232902"/>
            <a:ext cx="5100948" cy="830997"/>
          </a:xfrm>
          <a:prstGeom prst="rect">
            <a:avLst/>
          </a:prstGeom>
          <a:noFill/>
        </p:spPr>
        <p:txBody>
          <a:bodyPr wrap="none" rtlCol="0">
            <a:spAutoFit/>
          </a:bodyPr>
          <a:lstStyle/>
          <a:p>
            <a:r>
              <a:rPr lang="en-US" sz="1600" b="0" dirty="0"/>
              <a:t>STA can use “private” address</a:t>
            </a:r>
          </a:p>
          <a:p>
            <a:r>
              <a:rPr lang="en-US" sz="1600" b="0" dirty="0"/>
              <a:t>IRM element sent in Association Request</a:t>
            </a:r>
          </a:p>
          <a:p>
            <a:r>
              <a:rPr lang="en-US" sz="1600" b="0" dirty="0"/>
              <a:t>AP then knows if STA IRMK already known (stored) or not</a:t>
            </a:r>
          </a:p>
        </p:txBody>
      </p:sp>
      <p:sp>
        <p:nvSpPr>
          <p:cNvPr id="9" name="TextBox 8"/>
          <p:cNvSpPr txBox="1"/>
          <p:nvPr/>
        </p:nvSpPr>
        <p:spPr>
          <a:xfrm>
            <a:off x="6500505" y="2736563"/>
            <a:ext cx="1212191" cy="307777"/>
          </a:xfrm>
          <a:prstGeom prst="rect">
            <a:avLst/>
          </a:prstGeom>
          <a:noFill/>
        </p:spPr>
        <p:txBody>
          <a:bodyPr wrap="none" rtlCol="0">
            <a:spAutoFit/>
          </a:bodyPr>
          <a:lstStyle/>
          <a:p>
            <a:r>
              <a:rPr lang="en-US" sz="1400" dirty="0"/>
              <a:t>See next slide</a:t>
            </a:r>
          </a:p>
        </p:txBody>
      </p:sp>
      <p:pic>
        <p:nvPicPr>
          <p:cNvPr id="15" name="Picture 14"/>
          <p:cNvPicPr>
            <a:picLocks noChangeAspect="1"/>
          </p:cNvPicPr>
          <p:nvPr/>
        </p:nvPicPr>
        <p:blipFill>
          <a:blip r:embed="rId2"/>
          <a:stretch>
            <a:fillRect/>
          </a:stretch>
        </p:blipFill>
        <p:spPr>
          <a:xfrm>
            <a:off x="962119" y="3044340"/>
            <a:ext cx="6803296" cy="2711417"/>
          </a:xfrm>
          <a:prstGeom prst="rect">
            <a:avLst/>
          </a:prstGeom>
        </p:spPr>
      </p:pic>
      <p:pic>
        <p:nvPicPr>
          <p:cNvPr id="13" name="Picture 12"/>
          <p:cNvPicPr>
            <a:picLocks noChangeAspect="1"/>
          </p:cNvPicPr>
          <p:nvPr/>
        </p:nvPicPr>
        <p:blipFill>
          <a:blip r:embed="rId3"/>
          <a:stretch>
            <a:fillRect/>
          </a:stretch>
        </p:blipFill>
        <p:spPr>
          <a:xfrm>
            <a:off x="960120" y="2160760"/>
            <a:ext cx="6406694" cy="775895"/>
          </a:xfrm>
          <a:prstGeom prst="rect">
            <a:avLst/>
          </a:prstGeom>
        </p:spPr>
      </p:pic>
      <p:sp>
        <p:nvSpPr>
          <p:cNvPr id="2" name="TextBox 1"/>
          <p:cNvSpPr txBox="1"/>
          <p:nvPr/>
        </p:nvSpPr>
        <p:spPr>
          <a:xfrm>
            <a:off x="1155372" y="6019800"/>
            <a:ext cx="5876737" cy="307777"/>
          </a:xfrm>
          <a:prstGeom prst="rect">
            <a:avLst/>
          </a:prstGeom>
          <a:noFill/>
        </p:spPr>
        <p:txBody>
          <a:bodyPr wrap="none" rtlCol="0">
            <a:spAutoFit/>
          </a:bodyPr>
          <a:lstStyle/>
          <a:p>
            <a:r>
              <a:rPr lang="en-US" sz="1400" dirty="0"/>
              <a:t>Thinking about adding indicators such as “ID”.  Tells AP STA has an ID.   </a:t>
            </a:r>
          </a:p>
        </p:txBody>
      </p:sp>
    </p:spTree>
    <p:extLst>
      <p:ext uri="{BB962C8B-B14F-4D97-AF65-F5344CB8AC3E}">
        <p14:creationId xmlns:p14="http://schemas.microsoft.com/office/powerpoint/2010/main" val="792773603"/>
      </p:ext>
    </p:extLst>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104763</TotalTime>
  <Words>1605</Words>
  <Application>Microsoft Office PowerPoint</Application>
  <PresentationFormat>On-screen Show (4:3)</PresentationFormat>
  <Paragraphs>196</Paragraphs>
  <Slides>15</Slides>
  <Notes>1</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15</vt:i4>
      </vt:variant>
    </vt:vector>
  </HeadingPairs>
  <TitlesOfParts>
    <vt:vector size="17" baseType="lpstr">
      <vt:lpstr>Times New Roman</vt:lpstr>
      <vt:lpstr>Default Design</vt:lpstr>
      <vt:lpstr>TG bh Identifiable Random MAC Address (revised)</vt:lpstr>
      <vt:lpstr>Intro</vt:lpstr>
      <vt:lpstr>802.11 Definitions</vt:lpstr>
      <vt:lpstr>Identifiable Random MAC Address - IRMA</vt:lpstr>
      <vt:lpstr>CAPABILITY BIT</vt:lpstr>
      <vt:lpstr>Basic Steps for IRM</vt:lpstr>
      <vt:lpstr>STA Re-Associates</vt:lpstr>
      <vt:lpstr>IRMK and IRM OKM function</vt:lpstr>
      <vt:lpstr>IRM element</vt:lpstr>
      <vt:lpstr>IRMK Check field</vt:lpstr>
      <vt:lpstr>Pre-Association</vt:lpstr>
      <vt:lpstr>IRM is very Secure</vt:lpstr>
      <vt:lpstr>STA details and Storage</vt:lpstr>
      <vt:lpstr>Advantages</vt:lpstr>
      <vt:lpstr>Motion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Outdoor Enterprise DSC</dc:title>
  <dc:creator>gsmith@srtrl.com</dc:creator>
  <cp:lastModifiedBy>Smith, Graham</cp:lastModifiedBy>
  <cp:revision>1792</cp:revision>
  <cp:lastPrinted>1998-02-10T13:28:06Z</cp:lastPrinted>
  <dcterms:created xsi:type="dcterms:W3CDTF">1998-02-10T13:07:52Z</dcterms:created>
  <dcterms:modified xsi:type="dcterms:W3CDTF">2022-05-12T13:49:27Z</dcterms:modified>
</cp:coreProperties>
</file>