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5" r:id="rId8"/>
    <p:sldId id="271" r:id="rId9"/>
    <p:sldId id="272" r:id="rId10"/>
    <p:sldId id="273" r:id="rId11"/>
    <p:sldId id="27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AD3"/>
    <a:srgbClr val="DFF1CB"/>
    <a:srgbClr val="D5EBBF"/>
    <a:srgbClr val="ECF6E2"/>
    <a:srgbClr val="F2F9EB"/>
    <a:srgbClr val="FBFDF9"/>
    <a:srgbClr val="C9E7A7"/>
    <a:srgbClr val="B6D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125" autoAdjust="0"/>
    <p:restoredTop sz="94660"/>
  </p:normalViewPr>
  <p:slideViewPr>
    <p:cSldViewPr>
      <p:cViewPr varScale="1">
        <p:scale>
          <a:sx n="82" d="100"/>
          <a:sy n="82" d="100"/>
        </p:scale>
        <p:origin x="120" y="2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29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802.11-22/0734r0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802.11-22/0734r0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1228c062293_5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1228c062293_5_100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g1228c062293_5_100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1113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1228c062293_5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1228c062293_5_93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g1228c062293_5_93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5258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1228c062293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1228c062293_5_0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g1228c062293_5_0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7336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6173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1228c062293_5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1228c062293_5_30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g1228c062293_5_30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6909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1228c062293_5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8" name="Google Shape;498;g1228c062293_5_43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99" name="Google Shape;499;g1228c062293_5_43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3022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1228c062293_5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7" name="Google Shape;517;g1228c062293_5_79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8" name="Google Shape;518;g1228c062293_5_79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089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1228c062293_5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1228c062293_5_3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g1228c062293_5_3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7676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1228c062293_5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1228c062293_5_24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g1228c062293_5_24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7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t">
  <p:cSld name="2_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32"/>
          <p:cNvPicPr preferRelativeResize="0"/>
          <p:nvPr/>
        </p:nvPicPr>
        <p:blipFill rotWithShape="1">
          <a:blip r:embed="rId2">
            <a:alphaModFix/>
          </a:blip>
          <a:srcRect t="44112"/>
          <a:stretch/>
        </p:blipFill>
        <p:spPr>
          <a:xfrm>
            <a:off x="0" y="2785923"/>
            <a:ext cx="12192000" cy="346247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2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0820400" cy="1423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marR="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marR="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marR="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4pPr>
            <a:lvl5pPr marL="2286000" marR="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title"/>
          </p:nvPr>
        </p:nvSpPr>
        <p:spPr>
          <a:xfrm>
            <a:off x="413004" y="551311"/>
            <a:ext cx="11365992" cy="366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9829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Vinko Erceg, Broadcom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Erceg, Broadcom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Vinko Erceg, Broadcom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8229600" y="357166"/>
            <a:ext cx="31051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802.11-22/0734r0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363-03-00be-proposals-on-unused-bandwidth-utilizations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Next Gen After 11be: Main Directions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2022-05-10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193310"/>
              </p:ext>
            </p:extLst>
          </p:nvPr>
        </p:nvGraphicFramePr>
        <p:xfrm>
          <a:off x="990600" y="2422525"/>
          <a:ext cx="10012363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Document" r:id="rId4" imgW="10448057" imgH="2576034" progId="Word.Document.8">
                  <p:embed/>
                </p:oleObj>
              </mc:Choice>
              <mc:Fallback>
                <p:oleObj name="Document" r:id="rId4" imgW="10448057" imgH="25760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22525"/>
                        <a:ext cx="10012363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Vinko Erceg, Broadcom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1228c062293_5_100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Benefits Matrix of Potential Wi-Fi 8 Features </a:t>
            </a:r>
            <a:endParaRPr dirty="0"/>
          </a:p>
        </p:txBody>
      </p:sp>
      <p:graphicFrame>
        <p:nvGraphicFramePr>
          <p:cNvPr id="542" name="Google Shape;542;g1228c062293_5_100"/>
          <p:cNvGraphicFramePr/>
          <p:nvPr>
            <p:extLst>
              <p:ext uri="{D42A27DB-BD31-4B8C-83A1-F6EECF244321}">
                <p14:modId xmlns:p14="http://schemas.microsoft.com/office/powerpoint/2010/main" val="452941570"/>
              </p:ext>
            </p:extLst>
          </p:nvPr>
        </p:nvGraphicFramePr>
        <p:xfrm>
          <a:off x="990575" y="1295400"/>
          <a:ext cx="10287025" cy="499749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6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9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9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9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Gain 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Peak Throughput 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System Throughput 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b="1">
                          <a:solidFill>
                            <a:schemeClr val="dk1"/>
                          </a:solidFill>
                        </a:rPr>
                        <a:t>Latency 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Range</a:t>
                      </a:r>
                      <a:r>
                        <a:rPr lang="en-US" sz="1200" b="1" dirty="0" smtClean="0"/>
                        <a:t>/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Higher </a:t>
                      </a:r>
                      <a:r>
                        <a:rPr lang="en-US" sz="1200" b="1" dirty="0"/>
                        <a:t>Rate at Range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Higher Reliability </a:t>
                      </a:r>
                      <a:endParaRPr sz="12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Multi-AP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multiplicative 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YES (for JT)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AE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YES</a:t>
                      </a:r>
                      <a:endParaRPr sz="120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Secondary channel access 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multiplicative 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YES</a:t>
                      </a:r>
                      <a:endParaRPr sz="120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Wider bandwidths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multiplicative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YES</a:t>
                      </a:r>
                      <a:endParaRPr sz="120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</a:rPr>
                        <a:t>YES</a:t>
                      </a:r>
                      <a:endParaRPr sz="120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TB Punctured PPDU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efficiency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6936709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A-PPDU 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efficiency 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Multi-layer transmission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additive</a:t>
                      </a:r>
                      <a:r>
                        <a:rPr lang="en-US" sz="1200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AE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Lower CSI feedback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efficiency 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YES</a:t>
                      </a:r>
                      <a:endParaRPr sz="120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BA </a:t>
                      </a:r>
                      <a:r>
                        <a:rPr lang="en-US" sz="1200" b="1" dirty="0" smtClean="0">
                          <a:solidFill>
                            <a:schemeClr val="dk1"/>
                          </a:solidFill>
                        </a:rPr>
                        <a:t>modification 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efficiency</a:t>
                      </a:r>
                    </a:p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coexistence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AE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AE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>
                          <a:solidFill>
                            <a:schemeClr val="dk1"/>
                          </a:solidFill>
                        </a:rPr>
                        <a:t>Enhanced long range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improved</a:t>
                      </a:r>
                      <a:r>
                        <a:rPr lang="en-US" sz="1200" baseline="0" dirty="0" smtClean="0">
                          <a:solidFill>
                            <a:schemeClr val="dk1"/>
                          </a:solidFill>
                        </a:rPr>
                        <a:t> performance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YES</a:t>
                      </a:r>
                      <a:endParaRPr sz="1200" dirty="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950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g1228c062293_5_93"/>
          <p:cNvSpPr txBox="1">
            <a:spLocks noGrp="1"/>
          </p:cNvSpPr>
          <p:nvPr>
            <p:ph type="body" idx="1"/>
          </p:nvPr>
        </p:nvSpPr>
        <p:spPr>
          <a:xfrm>
            <a:off x="381000" y="1186544"/>
            <a:ext cx="10820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Core: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Meaningful subset of Multi-AP features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 smtClean="0"/>
              <a:t>Secondary channel access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Wider </a:t>
            </a:r>
            <a:r>
              <a:rPr lang="en-US" dirty="0" smtClean="0"/>
              <a:t>bandwidth </a:t>
            </a:r>
            <a:endParaRPr lang="en-US" dirty="0"/>
          </a:p>
          <a:p>
            <a:pPr marL="571500" lvl="1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smtClean="0"/>
              <a:t> </a:t>
            </a:r>
            <a:endParaRPr dirty="0" smtClean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 smtClean="0"/>
              <a:t>Subset of the following features:</a:t>
            </a:r>
            <a:endParaRPr dirty="0" smtClean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900" dirty="0" smtClean="0"/>
              <a:t>TB </a:t>
            </a:r>
            <a:r>
              <a:rPr lang="en-US" sz="1900" dirty="0"/>
              <a:t>Punctured PPDU</a:t>
            </a:r>
            <a:endParaRPr sz="19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900" dirty="0"/>
              <a:t>A-PPDU (aggregate OFDMA PPDU, 11be/next gen aggregation</a:t>
            </a:r>
            <a:r>
              <a:rPr lang="en-US" sz="1900" dirty="0" smtClean="0"/>
              <a:t>)</a:t>
            </a:r>
            <a:endParaRPr sz="17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900" dirty="0" smtClean="0"/>
              <a:t>Lower </a:t>
            </a:r>
            <a:r>
              <a:rPr lang="en-US" sz="1900" dirty="0"/>
              <a:t>CSI </a:t>
            </a:r>
            <a:r>
              <a:rPr lang="en-US" sz="1900" dirty="0" smtClean="0"/>
              <a:t>feedback</a:t>
            </a: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900" dirty="0" smtClean="0"/>
              <a:t>BA Modification</a:t>
            </a:r>
            <a:endParaRPr sz="19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900" dirty="0"/>
              <a:t>Improved link adaptation</a:t>
            </a:r>
            <a:endParaRPr sz="1900" dirty="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700" dirty="0"/>
              <a:t>Fast feedback</a:t>
            </a:r>
            <a:endParaRPr sz="1700" dirty="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700" dirty="0"/>
              <a:t>Added MCS for denser grid</a:t>
            </a:r>
            <a:endParaRPr sz="1700" dirty="0"/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700" dirty="0" smtClean="0"/>
              <a:t>Multi-layer </a:t>
            </a:r>
            <a:r>
              <a:rPr lang="en-US" sz="1700" dirty="0"/>
              <a:t>Transmission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Other: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 smtClean="0"/>
              <a:t>Enhanced long range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TBD (SG/TG will for sure come up with quite a few other compelling ideas)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9" name="Google Shape;549;g1228c062293_5_93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Next Gen: Possible </a:t>
            </a:r>
            <a:r>
              <a:rPr lang="en-US" dirty="0"/>
              <a:t>Feature Set </a:t>
            </a:r>
            <a:r>
              <a:rPr lang="en-US" dirty="0" smtClean="0"/>
              <a:t>for Consideration - Summary</a:t>
            </a:r>
            <a:endParaRPr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55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Main Directions Proposal for the Next </a:t>
            </a:r>
            <a:r>
              <a:rPr lang="en-GB" dirty="0"/>
              <a:t>Generation PHY/MAC Task Group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1228c062293_5_0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10820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19100" indent="-342900">
              <a:spcBef>
                <a:spcPts val="0"/>
              </a:spcBef>
              <a:buSzPts val="2400"/>
            </a:pPr>
            <a:r>
              <a:rPr lang="en-US" sz="2400" dirty="0">
                <a:solidFill>
                  <a:srgbClr val="C00000"/>
                </a:solidFill>
              </a:rPr>
              <a:t>We prefer </a:t>
            </a:r>
            <a:r>
              <a:rPr lang="en-US" sz="2400" dirty="0" smtClean="0">
                <a:solidFill>
                  <a:srgbClr val="C00000"/>
                </a:solidFill>
              </a:rPr>
              <a:t>a focused and </a:t>
            </a:r>
            <a:r>
              <a:rPr lang="en-US" sz="2400" dirty="0">
                <a:solidFill>
                  <a:srgbClr val="C00000"/>
                </a:solidFill>
              </a:rPr>
              <a:t>unified approach to improve </a:t>
            </a:r>
            <a:r>
              <a:rPr lang="en-US" sz="2400" dirty="0" smtClean="0">
                <a:solidFill>
                  <a:srgbClr val="C00000"/>
                </a:solidFill>
              </a:rPr>
              <a:t>usage of the newly </a:t>
            </a:r>
            <a:r>
              <a:rPr lang="en-US" sz="2400" dirty="0">
                <a:solidFill>
                  <a:srgbClr val="C00000"/>
                </a:solidFill>
              </a:rPr>
              <a:t>received 6GHz spectrum along with 5GHz and 2.4GHz </a:t>
            </a:r>
            <a:r>
              <a:rPr lang="en-US" sz="2400" dirty="0" smtClean="0">
                <a:solidFill>
                  <a:srgbClr val="C00000"/>
                </a:solidFill>
              </a:rPr>
              <a:t>spectrum</a:t>
            </a:r>
            <a:endParaRPr lang="en-US" sz="2400" dirty="0">
              <a:solidFill>
                <a:srgbClr val="C00000"/>
              </a:solidFill>
            </a:endParaRPr>
          </a:p>
          <a:p>
            <a:pPr marL="419100" indent="-342900">
              <a:spcBef>
                <a:spcPts val="0"/>
              </a:spcBef>
              <a:buSzPts val="2400"/>
            </a:pPr>
            <a:r>
              <a:rPr lang="en-US" sz="2400" dirty="0">
                <a:solidFill>
                  <a:srgbClr val="C00000"/>
                </a:solidFill>
              </a:rPr>
              <a:t>In our view spectrum below 7GHz provides the best way to achieve reliable </a:t>
            </a:r>
            <a:r>
              <a:rPr lang="en-US" sz="2400" dirty="0" smtClean="0">
                <a:solidFill>
                  <a:srgbClr val="C00000"/>
                </a:solidFill>
              </a:rPr>
              <a:t>communication with high data rate, </a:t>
            </a:r>
            <a:r>
              <a:rPr lang="en-US" sz="2400" dirty="0">
                <a:solidFill>
                  <a:srgbClr val="C00000"/>
                </a:solidFill>
              </a:rPr>
              <a:t>especially in NLOS </a:t>
            </a:r>
            <a:r>
              <a:rPr lang="en-US" sz="2400" dirty="0" smtClean="0">
                <a:solidFill>
                  <a:srgbClr val="C00000"/>
                </a:solidFill>
              </a:rPr>
              <a:t>conditions common </a:t>
            </a:r>
            <a:r>
              <a:rPr lang="en-US" sz="2400" dirty="0">
                <a:solidFill>
                  <a:srgbClr val="C00000"/>
                </a:solidFill>
              </a:rPr>
              <a:t>in indoor/outdoor </a:t>
            </a:r>
            <a:r>
              <a:rPr lang="en-US" sz="2400" dirty="0" smtClean="0">
                <a:solidFill>
                  <a:srgbClr val="C00000"/>
                </a:solidFill>
              </a:rPr>
              <a:t>environments</a:t>
            </a:r>
          </a:p>
          <a:p>
            <a:pPr marL="76200" indent="0">
              <a:spcBef>
                <a:spcPts val="0"/>
              </a:spcBef>
              <a:buSzPts val="2400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Higher spectral efficiency/throughput</a:t>
            </a:r>
            <a:endParaRPr sz="2400"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 sz="2000" dirty="0" smtClean="0"/>
              <a:t>Approach 1Gbps </a:t>
            </a:r>
            <a:r>
              <a:rPr lang="en-US" sz="2000" dirty="0"/>
              <a:t>throughput over target area </a:t>
            </a:r>
            <a:endParaRPr sz="2000" dirty="0"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000" dirty="0"/>
              <a:t>House, apartment buildings, office, venues, ..</a:t>
            </a:r>
            <a:r>
              <a:rPr lang="en-US" sz="2400" dirty="0"/>
              <a:t> </a:t>
            </a:r>
            <a:endParaRPr sz="2400" dirty="0"/>
          </a:p>
          <a:p>
            <a:pPr lvl="0" indent="-381000">
              <a:spcBef>
                <a:spcPts val="0"/>
              </a:spcBef>
              <a:buSzPts val="2400"/>
            </a:pPr>
            <a:r>
              <a:rPr lang="en-US" sz="2400" dirty="0"/>
              <a:t>Significantly more efficient channel access </a:t>
            </a:r>
          </a:p>
          <a:p>
            <a:pPr lvl="1" indent="-381000">
              <a:spcBef>
                <a:spcPts val="0"/>
              </a:spcBef>
              <a:buSzPts val="2400"/>
            </a:pPr>
            <a:r>
              <a:rPr lang="en-US" sz="2400" dirty="0"/>
              <a:t>Results in better usage of wider </a:t>
            </a:r>
            <a:r>
              <a:rPr lang="en-US" sz="2400" dirty="0" smtClean="0"/>
              <a:t>bandwidths</a:t>
            </a:r>
          </a:p>
          <a:p>
            <a:pPr lvl="0" indent="-381000">
              <a:buSzPts val="2400"/>
            </a:pPr>
            <a:r>
              <a:rPr lang="en-US" sz="2400" dirty="0" smtClean="0"/>
              <a:t>Higher </a:t>
            </a:r>
            <a:r>
              <a:rPr lang="en-US" sz="2400" dirty="0"/>
              <a:t>reliability</a:t>
            </a:r>
          </a:p>
          <a:p>
            <a:pPr lvl="0" indent="-381000">
              <a:spcBef>
                <a:spcPts val="0"/>
              </a:spcBef>
              <a:buSzPts val="2400"/>
            </a:pPr>
            <a:r>
              <a:rPr lang="en-US" sz="2400" dirty="0"/>
              <a:t>Better </a:t>
            </a:r>
            <a:r>
              <a:rPr lang="en-US" sz="2400" dirty="0" smtClean="0"/>
              <a:t>coverage</a:t>
            </a:r>
          </a:p>
          <a:p>
            <a:pPr lvl="0" indent="-381000">
              <a:spcBef>
                <a:spcPts val="0"/>
              </a:spcBef>
              <a:buSzPts val="2400"/>
            </a:pPr>
            <a:r>
              <a:rPr lang="en-US" sz="2400" dirty="0" smtClean="0"/>
              <a:t>Lower latency</a:t>
            </a: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US" sz="2400" dirty="0"/>
          </a:p>
        </p:txBody>
      </p:sp>
      <p:sp>
        <p:nvSpPr>
          <p:cNvPr id="473" name="Google Shape;473;g1228c062293_5_0"/>
          <p:cNvSpPr txBox="1">
            <a:spLocks noGrp="1"/>
          </p:cNvSpPr>
          <p:nvPr>
            <p:ph type="title"/>
          </p:nvPr>
        </p:nvSpPr>
        <p:spPr>
          <a:xfrm>
            <a:off x="413004" y="7767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C00000"/>
                </a:solidFill>
              </a:rPr>
              <a:t>High Level Approach </a:t>
            </a:r>
            <a:r>
              <a:rPr lang="en-US" dirty="0" smtClean="0">
                <a:solidFill>
                  <a:schemeClr val="tx1"/>
                </a:solidFill>
              </a:rPr>
              <a:t>and Potential Next Gen Targets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5793318" y="6475414"/>
            <a:ext cx="704849" cy="363537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1200" y="6477000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56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0820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AR/VR</a:t>
            </a: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Video Distribution</a:t>
            </a:r>
          </a:p>
          <a:p>
            <a:pPr indent="-381000">
              <a:spcBef>
                <a:spcPts val="0"/>
              </a:spcBef>
              <a:buSzPts val="2400"/>
            </a:pPr>
            <a:r>
              <a:rPr lang="en-US" sz="2400" dirty="0"/>
              <a:t>Fast data </a:t>
            </a:r>
            <a:r>
              <a:rPr lang="en-US" sz="2400" dirty="0" smtClean="0"/>
              <a:t>transfers 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Gaming 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Automation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Automotive 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Robotics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Medical</a:t>
            </a:r>
            <a:endParaRPr lang="en-US" sz="2400" dirty="0"/>
          </a:p>
          <a:p>
            <a:pPr lvl="1" indent="-381000">
              <a:spcBef>
                <a:spcPts val="0"/>
              </a:spcBef>
              <a:buSzPts val="2400"/>
              <a:buChar char="•"/>
            </a:pPr>
            <a:r>
              <a:rPr lang="en-US" sz="2000" dirty="0" smtClean="0"/>
              <a:t>Surgical Applications </a:t>
            </a:r>
            <a:endParaRPr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Backhaul 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 smtClean="0"/>
              <a:t>Social Media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Main Use Cases </a:t>
            </a:r>
            <a:r>
              <a:rPr lang="en-US" dirty="0" smtClean="0"/>
              <a:t>Envisioned  </a:t>
            </a:r>
            <a:endParaRPr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1228c062293_5_30"/>
          <p:cNvSpPr txBox="1">
            <a:spLocks noGrp="1"/>
          </p:cNvSpPr>
          <p:nvPr>
            <p:ph type="body" idx="1"/>
          </p:nvPr>
        </p:nvSpPr>
        <p:spPr>
          <a:xfrm>
            <a:off x="380999" y="905870"/>
            <a:ext cx="11146971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92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 dirty="0"/>
              <a:t>Multi-AP</a:t>
            </a:r>
            <a:endParaRPr sz="19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r>
              <a:rPr lang="en-US" sz="1700" dirty="0" smtClean="0"/>
              <a:t>Frequency/Time </a:t>
            </a:r>
            <a:r>
              <a:rPr lang="en-US" sz="1700" dirty="0"/>
              <a:t>coordination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r>
              <a:rPr lang="en-US" sz="1700" dirty="0"/>
              <a:t>Coordinated SR 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r>
              <a:rPr lang="en-US" sz="1700" dirty="0" smtClean="0">
                <a:solidFill>
                  <a:schemeClr val="tx1"/>
                </a:solidFill>
              </a:rPr>
              <a:t>BF and nulling </a:t>
            </a:r>
            <a:endParaRPr sz="1700" dirty="0">
              <a:solidFill>
                <a:schemeClr val="tx1"/>
              </a:solidFill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r>
              <a:rPr lang="en-US" sz="1700" dirty="0"/>
              <a:t>JT</a:t>
            </a:r>
            <a:endParaRPr sz="1700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 dirty="0"/>
              <a:t>Secondary channel access protocol</a:t>
            </a:r>
            <a:endParaRPr sz="19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r>
              <a:rPr lang="en-US" sz="1700" dirty="0"/>
              <a:t>Important for wider BWs</a:t>
            </a:r>
            <a:endParaRPr sz="1700" dirty="0">
              <a:highlight>
                <a:srgbClr val="FFFF00"/>
              </a:highlight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 dirty="0" smtClean="0"/>
              <a:t>TB </a:t>
            </a:r>
            <a:r>
              <a:rPr lang="en-US" sz="1900" dirty="0"/>
              <a:t>Punctured PPDU</a:t>
            </a:r>
            <a:endParaRPr sz="1900" dirty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 dirty="0"/>
              <a:t>A-PPDU (aggregate OFDMA PPDU, 11be/next gen aggregation</a:t>
            </a:r>
            <a:r>
              <a:rPr lang="en-US" sz="1900" dirty="0" smtClean="0"/>
              <a:t>)</a:t>
            </a: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 dirty="0" smtClean="0"/>
              <a:t>Lower </a:t>
            </a:r>
            <a:r>
              <a:rPr lang="en-US" sz="1900" dirty="0"/>
              <a:t>CSI feedback </a:t>
            </a:r>
            <a:endParaRPr lang="en-US" sz="1900" dirty="0" smtClean="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 dirty="0" smtClean="0"/>
              <a:t>BA Modification</a:t>
            </a:r>
            <a:endParaRPr sz="1900" dirty="0">
              <a:solidFill>
                <a:schemeClr val="tx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 dirty="0"/>
              <a:t>Improved link adaptation</a:t>
            </a:r>
            <a:endParaRPr sz="19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r>
              <a:rPr lang="en-US" sz="1700" dirty="0"/>
              <a:t>Fast feedback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r>
              <a:rPr lang="en-US" sz="1700" dirty="0"/>
              <a:t>Added MCS for denser grid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r>
              <a:rPr lang="en-US" sz="1700" dirty="0" smtClean="0"/>
              <a:t>Multi-layer Transmission</a:t>
            </a: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</a:pPr>
            <a:endParaRPr lang="en-US" sz="1700" dirty="0"/>
          </a:p>
          <a:p>
            <a:pPr marL="120650" indent="0">
              <a:spcBef>
                <a:spcPts val="0"/>
              </a:spcBef>
              <a:buClr>
                <a:schemeClr val="dk1"/>
              </a:buClr>
              <a:buSzPts val="1700"/>
              <a:buNone/>
            </a:pPr>
            <a:r>
              <a:rPr lang="en-US" sz="1900" dirty="0" smtClean="0"/>
              <a:t>Note: HARQ seems too complex for gains </a:t>
            </a:r>
            <a:r>
              <a:rPr lang="en-US" sz="1900" dirty="0" smtClean="0">
                <a:solidFill>
                  <a:schemeClr val="tx1"/>
                </a:solidFill>
              </a:rPr>
              <a:t>seen</a:t>
            </a:r>
            <a:r>
              <a:rPr lang="en-US" sz="1900" dirty="0" smtClean="0"/>
              <a:t> (improved link adaptation may be a better choice)</a:t>
            </a:r>
          </a:p>
        </p:txBody>
      </p:sp>
      <p:sp>
        <p:nvSpPr>
          <p:cNvPr id="487" name="Google Shape;487;g1228c062293_5_30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Features From </a:t>
            </a:r>
            <a:r>
              <a:rPr lang="en-US" dirty="0" smtClean="0"/>
              <a:t>11be That May </a:t>
            </a:r>
            <a:r>
              <a:rPr lang="en-US" dirty="0"/>
              <a:t>be Reconsidered for </a:t>
            </a:r>
            <a:r>
              <a:rPr lang="en-US" dirty="0" smtClean="0"/>
              <a:t>Next Gen</a:t>
            </a:r>
            <a:endParaRPr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27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1228c062293_5_43"/>
          <p:cNvSpPr txBox="1">
            <a:spLocks noGrp="1"/>
          </p:cNvSpPr>
          <p:nvPr>
            <p:ph type="title"/>
          </p:nvPr>
        </p:nvSpPr>
        <p:spPr>
          <a:xfrm>
            <a:off x="413004" y="685800"/>
            <a:ext cx="113661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smtClean="0"/>
              <a:t>New Feature: BW </a:t>
            </a:r>
            <a:r>
              <a:rPr lang="en-US" dirty="0"/>
              <a:t>Expansion </a:t>
            </a:r>
            <a:r>
              <a:rPr lang="en-US" dirty="0" smtClean="0"/>
              <a:t>in 5GHz </a:t>
            </a:r>
            <a:r>
              <a:rPr lang="en-US" dirty="0"/>
              <a:t>Band </a:t>
            </a:r>
            <a:endParaRPr dirty="0"/>
          </a:p>
        </p:txBody>
      </p:sp>
      <p:sp>
        <p:nvSpPr>
          <p:cNvPr id="502" name="Google Shape;502;g1228c062293_5_43"/>
          <p:cNvSpPr txBox="1">
            <a:spLocks noGrp="1"/>
          </p:cNvSpPr>
          <p:nvPr>
            <p:ph type="body" idx="1"/>
          </p:nvPr>
        </p:nvSpPr>
        <p:spPr>
          <a:xfrm>
            <a:off x="413000" y="1371600"/>
            <a:ext cx="10143900" cy="51957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41400" lvl="2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indent="-228600">
              <a:lnSpc>
                <a:spcPct val="115000"/>
              </a:lnSpc>
              <a:spcBef>
                <a:spcPts val="0"/>
              </a:spcBef>
              <a:buSzPts val="1600"/>
              <a:buNone/>
            </a:pPr>
            <a:endParaRPr lang="en-US" sz="1600" dirty="0" smtClean="0"/>
          </a:p>
          <a:p>
            <a:pPr indent="-228600">
              <a:lnSpc>
                <a:spcPct val="115000"/>
              </a:lnSpc>
              <a:spcBef>
                <a:spcPts val="0"/>
              </a:spcBef>
              <a:buSzPts val="1600"/>
              <a:buNone/>
            </a:pPr>
            <a:endParaRPr lang="en-US" sz="1600" dirty="0"/>
          </a:p>
          <a:p>
            <a:pPr indent="-228600">
              <a:lnSpc>
                <a:spcPct val="115000"/>
              </a:lnSpc>
              <a:spcBef>
                <a:spcPts val="0"/>
              </a:spcBef>
              <a:buSzPts val="1600"/>
              <a:buNone/>
            </a:pPr>
            <a:endParaRPr lang="en-US" sz="1600" dirty="0" smtClean="0"/>
          </a:p>
          <a:p>
            <a:pPr marL="469900" indent="-342900">
              <a:lnSpc>
                <a:spcPct val="115000"/>
              </a:lnSpc>
              <a:spcBef>
                <a:spcPts val="0"/>
              </a:spcBef>
              <a:buSzPts val="1600"/>
            </a:pPr>
            <a:r>
              <a:rPr lang="en-US" sz="2400" dirty="0" smtClean="0"/>
              <a:t>Expand </a:t>
            </a:r>
            <a:r>
              <a:rPr lang="en-US" sz="2400" dirty="0"/>
              <a:t>to 240MHz BW in </a:t>
            </a:r>
            <a:r>
              <a:rPr lang="en-US" sz="2400" dirty="0" smtClean="0"/>
              <a:t>UNII2</a:t>
            </a:r>
            <a:endParaRPr sz="1600" b="1" dirty="0"/>
          </a:p>
          <a:p>
            <a:pPr marL="13716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sp>
        <p:nvSpPr>
          <p:cNvPr id="503" name="Google Shape;503;g1228c062293_5_43" descr="enter image description here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4" name="Google Shape;504;g1228c062293_5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65464" y="1549224"/>
            <a:ext cx="8877300" cy="2514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5" name="Google Shape;505;g1228c062293_5_43"/>
          <p:cNvGrpSpPr/>
          <p:nvPr/>
        </p:nvGrpSpPr>
        <p:grpSpPr>
          <a:xfrm>
            <a:off x="4144650" y="1612240"/>
            <a:ext cx="2078397" cy="2451600"/>
            <a:chOff x="4144488" y="1371600"/>
            <a:chExt cx="2054564" cy="2451600"/>
          </a:xfrm>
        </p:grpSpPr>
        <p:sp>
          <p:nvSpPr>
            <p:cNvPr id="506" name="Google Shape;506;g1228c062293_5_43"/>
            <p:cNvSpPr/>
            <p:nvPr/>
          </p:nvSpPr>
          <p:spPr>
            <a:xfrm>
              <a:off x="4144488" y="1371600"/>
              <a:ext cx="1531800" cy="2451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g1228c062293_5_43"/>
            <p:cNvSpPr/>
            <p:nvPr/>
          </p:nvSpPr>
          <p:spPr>
            <a:xfrm>
              <a:off x="5557652" y="1371600"/>
              <a:ext cx="641400" cy="243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508" name="Google Shape;508;g1228c062293_5_43"/>
          <p:cNvCxnSpPr/>
          <p:nvPr/>
        </p:nvCxnSpPr>
        <p:spPr>
          <a:xfrm>
            <a:off x="5694115" y="2211944"/>
            <a:ext cx="0" cy="13299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09" name="Google Shape;509;g1228c062293_5_43"/>
          <p:cNvSpPr txBox="1"/>
          <p:nvPr/>
        </p:nvSpPr>
        <p:spPr>
          <a:xfrm>
            <a:off x="5431863" y="3534304"/>
            <a:ext cx="550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5490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MHz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g1228c062293_5_43"/>
          <p:cNvSpPr/>
          <p:nvPr/>
        </p:nvSpPr>
        <p:spPr>
          <a:xfrm>
            <a:off x="9607138" y="1855684"/>
            <a:ext cx="641400" cy="249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11" name="Google Shape;511;g1228c062293_5_43"/>
          <p:cNvCxnSpPr/>
          <p:nvPr/>
        </p:nvCxnSpPr>
        <p:spPr>
          <a:xfrm>
            <a:off x="9607137" y="2204268"/>
            <a:ext cx="0" cy="13299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12" name="Google Shape;512;g1228c062293_5_43"/>
          <p:cNvSpPr txBox="1"/>
          <p:nvPr/>
        </p:nvSpPr>
        <p:spPr>
          <a:xfrm>
            <a:off x="9344885" y="3526628"/>
            <a:ext cx="550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5895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MHz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13" name="Google Shape;513;g1228c062293_5_43"/>
          <p:cNvCxnSpPr/>
          <p:nvPr/>
        </p:nvCxnSpPr>
        <p:spPr>
          <a:xfrm>
            <a:off x="8073241" y="2201497"/>
            <a:ext cx="0" cy="13299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14" name="Google Shape;514;g1228c062293_5_43"/>
          <p:cNvSpPr txBox="1"/>
          <p:nvPr/>
        </p:nvSpPr>
        <p:spPr>
          <a:xfrm>
            <a:off x="7814098" y="3994593"/>
            <a:ext cx="550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5735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MHz</a:t>
            </a:r>
            <a:endParaRPr sz="14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486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1228c062293_5_79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 smtClean="0"/>
              <a:t>New Feature: BW </a:t>
            </a:r>
            <a:r>
              <a:rPr lang="en-US" dirty="0"/>
              <a:t>Expansion </a:t>
            </a:r>
            <a:r>
              <a:rPr lang="en-US" dirty="0" smtClean="0"/>
              <a:t>in </a:t>
            </a:r>
            <a:r>
              <a:rPr lang="en-US" dirty="0"/>
              <a:t>6GHz </a:t>
            </a:r>
            <a:r>
              <a:rPr lang="en-US" dirty="0" smtClean="0"/>
              <a:t>Band</a:t>
            </a:r>
            <a:endParaRPr dirty="0"/>
          </a:p>
        </p:txBody>
      </p:sp>
      <p:sp>
        <p:nvSpPr>
          <p:cNvPr id="521" name="Google Shape;521;g1228c062293_5_79"/>
          <p:cNvSpPr txBox="1">
            <a:spLocks noGrp="1"/>
          </p:cNvSpPr>
          <p:nvPr>
            <p:ph type="body" idx="1"/>
          </p:nvPr>
        </p:nvSpPr>
        <p:spPr>
          <a:xfrm>
            <a:off x="413004" y="1346200"/>
            <a:ext cx="10143900" cy="51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800" dirty="0" smtClean="0"/>
              <a:t>802.11be </a:t>
            </a:r>
            <a:r>
              <a:rPr lang="en-US" sz="1800" dirty="0"/>
              <a:t>Channelization</a:t>
            </a:r>
            <a:endParaRPr sz="1800" dirty="0"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400" dirty="0"/>
              <a:t>320 MHz channelization is defined</a:t>
            </a:r>
            <a:endParaRPr sz="1400" dirty="0"/>
          </a:p>
          <a:p>
            <a:pPr marL="1371600" lvl="2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400" dirty="0"/>
              <a:t>P</a:t>
            </a:r>
            <a:r>
              <a:rPr lang="en-US" sz="1400" dirty="0" smtClean="0"/>
              <a:t>artially </a:t>
            </a:r>
            <a:r>
              <a:rPr lang="en-US" sz="1400" dirty="0"/>
              <a:t>overlapping 320 channels to maximize utility </a:t>
            </a:r>
            <a:endParaRPr sz="1400"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13716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0" lvl="2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indent="-330200">
              <a:lnSpc>
                <a:spcPct val="115000"/>
              </a:lnSpc>
              <a:spcBef>
                <a:spcPts val="0"/>
              </a:spcBef>
              <a:buSzPts val="1600"/>
            </a:pPr>
            <a:endParaRPr lang="en-US" dirty="0" smtClean="0"/>
          </a:p>
          <a:p>
            <a:pPr indent="-330200">
              <a:lnSpc>
                <a:spcPct val="115000"/>
              </a:lnSpc>
              <a:spcBef>
                <a:spcPts val="0"/>
              </a:spcBef>
              <a:buSzPts val="1600"/>
            </a:pPr>
            <a:endParaRPr lang="en-US" dirty="0"/>
          </a:p>
          <a:p>
            <a:pPr indent="-330200">
              <a:lnSpc>
                <a:spcPct val="115000"/>
              </a:lnSpc>
              <a:spcBef>
                <a:spcPts val="0"/>
              </a:spcBef>
              <a:buSzPts val="1600"/>
            </a:pPr>
            <a:r>
              <a:rPr lang="en-US" sz="1800" dirty="0" smtClean="0"/>
              <a:t>Expand </a:t>
            </a:r>
            <a:r>
              <a:rPr lang="en-US" sz="1800" dirty="0"/>
              <a:t>to 480MHz </a:t>
            </a:r>
            <a:r>
              <a:rPr lang="en-US" sz="1800" dirty="0" smtClean="0"/>
              <a:t>channels – e.g. 4 channels, two for 320-1 set and two for 320-2 set </a:t>
            </a:r>
          </a:p>
          <a:p>
            <a:pPr indent="-330200">
              <a:lnSpc>
                <a:spcPct val="115000"/>
              </a:lnSpc>
              <a:spcBef>
                <a:spcPts val="0"/>
              </a:spcBef>
              <a:buSzPts val="1600"/>
            </a:pPr>
            <a:r>
              <a:rPr lang="en-US" sz="1800" dirty="0" smtClean="0"/>
              <a:t>Expand </a:t>
            </a:r>
            <a:r>
              <a:rPr lang="en-US" sz="1800" dirty="0"/>
              <a:t>to 640MHz </a:t>
            </a:r>
            <a:r>
              <a:rPr lang="en-US" sz="1800" dirty="0" smtClean="0"/>
              <a:t>channels </a:t>
            </a:r>
            <a:endParaRPr sz="1800" dirty="0"/>
          </a:p>
          <a:p>
            <a:pPr lvl="1" indent="-330200">
              <a:lnSpc>
                <a:spcPct val="115000"/>
              </a:lnSpc>
              <a:spcBef>
                <a:spcPts val="0"/>
              </a:spcBef>
              <a:buSzPts val="1600"/>
            </a:pPr>
            <a:r>
              <a:rPr lang="en-US" sz="1600" dirty="0"/>
              <a:t>Two non-overlapping  </a:t>
            </a:r>
            <a:r>
              <a:rPr lang="en-US" sz="1600" dirty="0" smtClean="0"/>
              <a:t>560MHz </a:t>
            </a:r>
            <a:r>
              <a:rPr lang="en-US" sz="1600" dirty="0"/>
              <a:t>channels </a:t>
            </a:r>
            <a:endParaRPr lang="en-US" sz="1600" dirty="0" smtClean="0"/>
          </a:p>
          <a:p>
            <a:pPr lvl="1" indent="-330200">
              <a:lnSpc>
                <a:spcPct val="115000"/>
              </a:lnSpc>
              <a:spcBef>
                <a:spcPts val="0"/>
              </a:spcBef>
              <a:buSzPts val="1600"/>
            </a:pPr>
            <a:r>
              <a:rPr lang="en-US" sz="1600" dirty="0" smtClean="0"/>
              <a:t>Two </a:t>
            </a:r>
            <a:r>
              <a:rPr lang="en-US" sz="1600" dirty="0"/>
              <a:t>640MHz channels with 160MHz </a:t>
            </a:r>
            <a:r>
              <a:rPr lang="en-US" sz="1600" dirty="0" smtClean="0"/>
              <a:t>overlap</a:t>
            </a:r>
            <a:endParaRPr sz="1600" dirty="0"/>
          </a:p>
          <a:p>
            <a:pPr marL="13716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828800" y="2360613"/>
          <a:ext cx="7237413" cy="2599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4" imgW="5940848" imgH="2133534" progId="Word.Document.12">
                  <p:embed/>
                </p:oleObj>
              </mc:Choice>
              <mc:Fallback>
                <p:oleObj name="Document" r:id="rId4" imgW="5940848" imgH="2133534" progId="Word.Documen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2360613"/>
                        <a:ext cx="7237413" cy="2599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873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1228c062293_5_36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0820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Wider bandwidths </a:t>
            </a:r>
            <a:r>
              <a:rPr lang="en-US" sz="1800" dirty="0" smtClean="0"/>
              <a:t>(along </a:t>
            </a:r>
            <a:r>
              <a:rPr lang="en-US" sz="1800" dirty="0"/>
              <a:t>with STR and MU-MIMO option)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600" dirty="0"/>
              <a:t>240 MHz in 5GHz band</a:t>
            </a:r>
            <a:endParaRPr sz="16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600" dirty="0"/>
              <a:t>480 MHz in 6GHz band</a:t>
            </a:r>
            <a:endParaRPr sz="16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600" dirty="0"/>
              <a:t>640 MHz in 6GHz band</a:t>
            </a:r>
            <a:endParaRPr dirty="0"/>
          </a:p>
        </p:txBody>
      </p:sp>
      <p:sp>
        <p:nvSpPr>
          <p:cNvPr id="494" name="Google Shape;494;g1228c062293_5_36"/>
          <p:cNvSpPr txBox="1">
            <a:spLocks noGrp="1"/>
          </p:cNvSpPr>
          <p:nvPr>
            <p:ph type="title"/>
          </p:nvPr>
        </p:nvSpPr>
        <p:spPr>
          <a:xfrm>
            <a:off x="413003" y="700500"/>
            <a:ext cx="11697353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New Features: Bandwidth Expansion Summary of Rates</a:t>
            </a:r>
            <a:endParaRPr dirty="0"/>
          </a:p>
        </p:txBody>
      </p:sp>
      <p:graphicFrame>
        <p:nvGraphicFramePr>
          <p:cNvPr id="495" name="Google Shape;495;g1228c062293_5_36"/>
          <p:cNvGraphicFramePr/>
          <p:nvPr>
            <p:extLst>
              <p:ext uri="{D42A27DB-BD31-4B8C-83A1-F6EECF244321}">
                <p14:modId xmlns:p14="http://schemas.microsoft.com/office/powerpoint/2010/main" val="2152389672"/>
              </p:ext>
            </p:extLst>
          </p:nvPr>
        </p:nvGraphicFramePr>
        <p:xfrm>
          <a:off x="413100" y="2895600"/>
          <a:ext cx="11538400" cy="283220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2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7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7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7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1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01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435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161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77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/>
                        <a:t>5GHz (</a:t>
                      </a:r>
                      <a:r>
                        <a:rPr lang="en-US" sz="1300" b="1" dirty="0" err="1"/>
                        <a:t>Gbps</a:t>
                      </a:r>
                      <a:r>
                        <a:rPr lang="en-US" sz="1300" b="1" dirty="0"/>
                        <a:t>)</a:t>
                      </a:r>
                      <a:endParaRPr sz="1300" b="1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/>
                        <a:t>6GHz (</a:t>
                      </a:r>
                      <a:r>
                        <a:rPr lang="en-US" sz="1300" b="1" dirty="0" err="1"/>
                        <a:t>Gbps</a:t>
                      </a:r>
                      <a:r>
                        <a:rPr lang="en-US" sz="1300" b="1" dirty="0"/>
                        <a:t>) </a:t>
                      </a:r>
                      <a:endParaRPr sz="1300" b="1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/>
                        <a:t>Total SU-MIMO (MLO STR) 5GH+6GHz (Gbps)</a:t>
                      </a:r>
                      <a:endParaRPr sz="1300" b="1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>
                          <a:solidFill>
                            <a:schemeClr val="dk1"/>
                          </a:solidFill>
                        </a:rPr>
                        <a:t>Total MU-MIMO (3 users, x3) (MLO STR) 5GH+6GHz (Gbps)</a:t>
                      </a:r>
                      <a:endParaRPr sz="1300"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err="1">
                          <a:solidFill>
                            <a:schemeClr val="dk1"/>
                          </a:solidFill>
                        </a:rPr>
                        <a:t>Nss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dk1"/>
                          </a:solidFill>
                        </a:rPr>
                        <a:t>(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per user) </a:t>
                      </a:r>
                      <a:endParaRPr sz="14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240MHz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320MHz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480MHz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640MHz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240MHz+320MHz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240MHz+480MHz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240MHz+640MHz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Total </a:t>
                      </a:r>
                      <a:r>
                        <a:rPr lang="en-US" sz="1400" dirty="0" err="1">
                          <a:solidFill>
                            <a:schemeClr val="dk1"/>
                          </a:solidFill>
                        </a:rPr>
                        <a:t>Nss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/ Total # </a:t>
                      </a:r>
                      <a:r>
                        <a:rPr lang="en-US" sz="1400" dirty="0" smtClean="0">
                          <a:solidFill>
                            <a:schemeClr val="dk1"/>
                          </a:solidFill>
                        </a:rPr>
                        <a:t>AP</a:t>
                      </a:r>
                      <a:r>
                        <a:rPr lang="en-US" sz="1400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dk1"/>
                          </a:solidFill>
                        </a:rPr>
                        <a:t>antennas</a:t>
                      </a:r>
                      <a:endParaRPr sz="14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240MHz+ 320MHz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240MHz+480MHz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240MHz+ 640MHz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>
                          <a:solidFill>
                            <a:schemeClr val="dk1"/>
                          </a:solidFill>
                        </a:rPr>
                        <a:t>2</a:t>
                      </a:r>
                      <a:endParaRPr sz="130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4.4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/>
                        <a:t>5.8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8.7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11.6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10.2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13.1</a:t>
                      </a:r>
                      <a:endParaRPr sz="13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16</a:t>
                      </a:r>
                      <a:endParaRPr sz="13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6/8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30.6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39.3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48</a:t>
                      </a:r>
                      <a:endParaRPr sz="13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>
                          <a:solidFill>
                            <a:schemeClr val="dk1"/>
                          </a:solidFill>
                        </a:rPr>
                        <a:t>3</a:t>
                      </a:r>
                      <a:endParaRPr sz="130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6.5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8.7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13.1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17.4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15.2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19.6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23.9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>
                          <a:solidFill>
                            <a:schemeClr val="dk1"/>
                          </a:solidFill>
                        </a:rPr>
                        <a:t>9/12</a:t>
                      </a:r>
                      <a:endParaRPr sz="13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45.6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58.8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71.7</a:t>
                      </a:r>
                      <a:endParaRPr sz="13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>
                          <a:solidFill>
                            <a:schemeClr val="dk1"/>
                          </a:solidFill>
                        </a:rPr>
                        <a:t>4</a:t>
                      </a:r>
                      <a:endParaRPr sz="1300"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/>
                        <a:t>8.8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11.6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17.4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/>
                        <a:t>23.2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/>
                        <a:t>20.4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/>
                        <a:t>26.2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/>
                        <a:t>32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>
                          <a:solidFill>
                            <a:schemeClr val="dk1"/>
                          </a:solidFill>
                        </a:rPr>
                        <a:t>12/16</a:t>
                      </a:r>
                      <a:endParaRPr sz="13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/>
                        <a:t>61.2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/>
                        <a:t>78.6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smtClean="0"/>
                        <a:t>96</a:t>
                      </a:r>
                      <a:endParaRPr sz="13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730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1228c062293_5_24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11876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algn="l" rtl="0">
              <a:spcBef>
                <a:spcPts val="12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Very important in order to utilize wider bandwidths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Currently Wi-Fi greatly suffers because of artificial channel access rules applied for 20MHz channels 20+ years ago 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Wider BW transmission can be utilized only if primary channels are free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Incredible waste of efficiency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dirty="0"/>
              <a:t>Should have been already addressed during 11ac standard development 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Allow transmissions on secondary channels when primary channels are occupied 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Crucial for 160MHz and larger bandwidths, even for 80MHz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https://mentor.ieee.org/802.11/dcn/20/11-20-0363-03-00be-proposals-on-unused-bandwidth-utilizations.pptx</a:t>
            </a:r>
            <a:endParaRPr dirty="0"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-US" dirty="0"/>
              <a:t>Already specified by the ETSI harmonized standard for 5 GHz (EN 301 893)</a:t>
            </a:r>
            <a:endParaRPr dirty="0"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-US" dirty="0"/>
              <a:t>Expected to be copied into the ETSI rules for 6GHz</a:t>
            </a:r>
            <a:endParaRPr dirty="0"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-US" dirty="0"/>
              <a:t>Already supported by LAA and NR-U</a:t>
            </a:r>
            <a:endParaRPr sz="1200" dirty="0"/>
          </a:p>
        </p:txBody>
      </p:sp>
      <p:sp>
        <p:nvSpPr>
          <p:cNvPr id="535" name="Google Shape;535;g1228c062293_5_24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Secondary Channel Utilization </a:t>
            </a:r>
            <a:endParaRPr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7000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18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398</TotalTime>
  <Words>739</Words>
  <Application>Microsoft Office PowerPoint</Application>
  <PresentationFormat>Widescreen</PresentationFormat>
  <Paragraphs>255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Next Gen After 11be: Main Directions Proposal</vt:lpstr>
      <vt:lpstr>Abstract</vt:lpstr>
      <vt:lpstr>High Level Approach and Potential Next Gen Targets </vt:lpstr>
      <vt:lpstr>Main Use Cases Envisioned  </vt:lpstr>
      <vt:lpstr>Features From 11be That May be Reconsidered for Next Gen</vt:lpstr>
      <vt:lpstr>New Feature: BW Expansion in 5GHz Band </vt:lpstr>
      <vt:lpstr>New Feature: BW Expansion in 6GHz Band</vt:lpstr>
      <vt:lpstr>New Features: Bandwidth Expansion Summary of Rates</vt:lpstr>
      <vt:lpstr>Secondary Channel Utilization </vt:lpstr>
      <vt:lpstr>Benefits Matrix of Potential Wi-Fi 8 Features </vt:lpstr>
      <vt:lpstr>Next Gen: Possible Feature Set for Consideration - Summary</vt:lpstr>
    </vt:vector>
  </TitlesOfParts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Vinko Erceg</dc:creator>
  <cp:lastModifiedBy>Vinko Erceg</cp:lastModifiedBy>
  <cp:revision>50</cp:revision>
  <cp:lastPrinted>1601-01-01T00:00:00Z</cp:lastPrinted>
  <dcterms:created xsi:type="dcterms:W3CDTF">2022-01-05T21:40:58Z</dcterms:created>
  <dcterms:modified xsi:type="dcterms:W3CDTF">2022-05-10T19:22:33Z</dcterms:modified>
</cp:coreProperties>
</file>