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269" r:id="rId2"/>
    <p:sldId id="2144327603" r:id="rId3"/>
    <p:sldId id="2144327604" r:id="rId4"/>
    <p:sldId id="2134096300" r:id="rId5"/>
    <p:sldId id="2144327610" r:id="rId6"/>
    <p:sldId id="2144327602" r:id="rId7"/>
    <p:sldId id="2144327605" r:id="rId8"/>
    <p:sldId id="2144327609" r:id="rId9"/>
    <p:sldId id="2144327606" r:id="rId10"/>
    <p:sldId id="2144327607" r:id="rId11"/>
    <p:sldId id="28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EE8443-7BA0-58C8-68A2-C7137259E896}" name="Cavalcanti, Dave" initials="CD" userId="S::dave.cavalcanti@intel.com::9ea5236a-efed-4310-84d3-1764e087ca35" providerId="AD"/>
  <p188:author id="{068716AC-5C5F-3739-7C5A-85D010608F86}" name="Stacey, Robert" initials="SR" userId="S::robert.stacey@intel.com::8f61b79c-1993-4b76-a5c5-6bb0e2071c28" providerId="AD"/>
  <p188:author id="{F6C63BC0-BD27-6D3B-88EA-53E340D29BCE}" name="Perez-ramirez, Javier" initials="PJ" userId="S::javier.perez-ramirez@intel.com::1aafdd08-7861-427e-bbbe-7d9d905c9fbf" providerId="AD"/>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Cordeiro, Carlos" initials="CC" lastIdx="14" clrIdx="1">
    <p:extLst>
      <p:ext uri="{19B8F6BF-5375-455C-9EA6-DF929625EA0E}">
        <p15:presenceInfo xmlns:p15="http://schemas.microsoft.com/office/powerpoint/2012/main" userId="S::carlos.cordeiro@intel.com::88fae4d8-0bc4-44b0-bd3b-95ac83b12c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477BEF-EB07-4E6B-81D3-0F4B6B562F93}" v="6" dt="2022-05-10T12:33:42.23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96" autoAdjust="0"/>
    <p:restoredTop sz="95226" autoAdjust="0"/>
  </p:normalViewPr>
  <p:slideViewPr>
    <p:cSldViewPr>
      <p:cViewPr varScale="1">
        <p:scale>
          <a:sx n="86" d="100"/>
          <a:sy n="86" d="100"/>
        </p:scale>
        <p:origin x="1555"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824"/>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9629"/>
            <a:ext cx="8229600" cy="1152000"/>
          </a:xfrm>
        </p:spPr>
        <p:txBody>
          <a:bodyPr>
            <a:normAutofit/>
          </a:bodyPr>
          <a:lstStyle>
            <a:lvl1pPr>
              <a:defRPr sz="2400">
                <a:latin typeface="Intel Clear" panose="020B0604020203020204" pitchFamily="34" charset="0"/>
              </a:defRPr>
            </a:lvl1pPr>
          </a:lstStyle>
          <a:p>
            <a:r>
              <a:rPr lang="de-DE" dirty="0"/>
              <a:t>24pt Headline</a:t>
            </a:r>
          </a:p>
        </p:txBody>
      </p:sp>
      <p:sp>
        <p:nvSpPr>
          <p:cNvPr id="3" name="Datumsplatzhalter 2"/>
          <p:cNvSpPr>
            <a:spLocks noGrp="1"/>
          </p:cNvSpPr>
          <p:nvPr>
            <p:ph type="dt" sz="half" idx="10"/>
          </p:nvPr>
        </p:nvSpPr>
        <p:spPr>
          <a:xfrm>
            <a:off x="457200" y="6356352"/>
            <a:ext cx="2133600" cy="365125"/>
          </a:xfrm>
          <a:prstGeom prst="rect">
            <a:avLst/>
          </a:prstGeom>
        </p:spPr>
        <p:txBody>
          <a:bodyPr/>
          <a:lstStyle>
            <a:lvl1pPr>
              <a:defRPr>
                <a:latin typeface="Intel Clear" panose="020B0604020203020204" pitchFamily="34" charset="0"/>
              </a:defRPr>
            </a:lvl1pPr>
          </a:lstStyle>
          <a:p>
            <a:endParaRPr lang="en-US" dirty="0"/>
          </a:p>
        </p:txBody>
      </p:sp>
      <p:sp>
        <p:nvSpPr>
          <p:cNvPr id="9" name="Textplatzhalter 8"/>
          <p:cNvSpPr>
            <a:spLocks noGrp="1"/>
          </p:cNvSpPr>
          <p:nvPr>
            <p:ph type="body" sz="quarter" idx="13"/>
          </p:nvPr>
        </p:nvSpPr>
        <p:spPr>
          <a:xfrm>
            <a:off x="455613" y="1598400"/>
            <a:ext cx="8229600" cy="4526400"/>
          </a:xfrm>
        </p:spPr>
        <p:txBody>
          <a:bodyPr/>
          <a:lstStyle>
            <a:lvl1pPr>
              <a:spcBef>
                <a:spcPts val="600"/>
              </a:spcBef>
              <a:defRPr>
                <a:latin typeface="Intel Clear" panose="020B0604020203020204" pitchFamily="34" charset="0"/>
              </a:defRPr>
            </a:lvl1pPr>
            <a:lvl2pPr marL="360000" indent="-180000">
              <a:spcBef>
                <a:spcPts val="300"/>
              </a:spcBef>
              <a:buFont typeface="Verdana" panose="020B0604030504040204" pitchFamily="34" charset="0"/>
              <a:buChar char="−"/>
              <a:defRPr>
                <a:solidFill>
                  <a:schemeClr val="tx1"/>
                </a:solidFill>
                <a:latin typeface="Intel Clear" panose="020B0604020203020204" pitchFamily="34" charset="0"/>
              </a:defRPr>
            </a:lvl2pPr>
            <a:lvl3pPr marL="541338" indent="-180000">
              <a:spcBef>
                <a:spcPts val="300"/>
              </a:spcBef>
              <a:buFont typeface="Arial" panose="020B0604020202020204" pitchFamily="34" charset="0"/>
              <a:buChar cha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2305570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428528" y="571501"/>
            <a:ext cx="8258112"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3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428528" y="1673455"/>
            <a:ext cx="8258175"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50263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 name="TextBox 9">
            <a:extLst>
              <a:ext uri="{FF2B5EF4-FFF2-40B4-BE49-F238E27FC236}">
                <a16:creationId xmlns:a16="http://schemas.microsoft.com/office/drawing/2014/main" id="{12E29386-00BA-4A80-BD3A-93CE9A105AA2}"/>
              </a:ext>
            </a:extLst>
          </p:cNvPr>
          <p:cNvSpPr txBox="1"/>
          <p:nvPr userDrawn="1"/>
        </p:nvSpPr>
        <p:spPr>
          <a:xfrm>
            <a:off x="4038600" y="304800"/>
            <a:ext cx="4572000" cy="369332"/>
          </a:xfrm>
          <a:prstGeom prst="rect">
            <a:avLst/>
          </a:prstGeom>
          <a:noFill/>
        </p:spPr>
        <p:txBody>
          <a:bodyPr wrap="square">
            <a:spAutoFit/>
          </a:bodyPr>
          <a:lstStyle/>
          <a:p>
            <a:pPr algn="r"/>
            <a:r>
              <a:rPr lang="en-US" sz="1800" b="1" i="0" dirty="0">
                <a:solidFill>
                  <a:srgbClr val="000000"/>
                </a:solidFill>
                <a:effectLst/>
                <a:latin typeface="+mj-lt"/>
              </a:rPr>
              <a:t>Doc.: IEEE 802.11-22/0729r1</a:t>
            </a:r>
            <a:endParaRPr lang="en-US" sz="1800" dirty="0">
              <a:latin typeface="+mj-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ent.cariou@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Xiaogang.chen@intel.com" TargetMode="External"/><Relationship Id="rId4" Type="http://schemas.openxmlformats.org/officeDocument/2006/relationships/hyperlink" Target="mailto:robert.stacey@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1/11-21-1536-00-0000-some-observations-on-optimizing-802-11be-release-1-with-respect-to-enterprise-ap-use-cases.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Specs/archive/22_series/22.261/22261-i50.zip"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cid:image002.png@01CF1805.46D6A950" TargetMode="External"/><Relationship Id="rId5" Type="http://schemas.openxmlformats.org/officeDocument/2006/relationships/image" Target="../media/image2.png"/><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751538"/>
            <a:ext cx="7772400" cy="1066800"/>
          </a:xfrm>
          <a:noFill/>
        </p:spPr>
        <p:txBody>
          <a:bodyPr/>
          <a:lstStyle/>
          <a:p>
            <a:r>
              <a:rPr lang="en-US" sz="2800" dirty="0">
                <a:solidFill>
                  <a:schemeClr val="tx1"/>
                </a:solidFill>
              </a:rPr>
              <a:t>802.11 GEN8 Study Group</a:t>
            </a:r>
          </a:p>
        </p:txBody>
      </p:sp>
      <p:sp>
        <p:nvSpPr>
          <p:cNvPr id="7173" name="Rectangle 6"/>
          <p:cNvSpPr>
            <a:spLocks noGrp="1" noChangeArrowheads="1"/>
          </p:cNvSpPr>
          <p:nvPr>
            <p:ph idx="1"/>
          </p:nvPr>
        </p:nvSpPr>
        <p:spPr>
          <a:xfrm>
            <a:off x="685800" y="1905000"/>
            <a:ext cx="7772400" cy="4114800"/>
          </a:xfrm>
          <a:noFill/>
        </p:spPr>
        <p:txBody>
          <a:bodyPr/>
          <a:lstStyle/>
          <a:p>
            <a:pPr algn="ctr">
              <a:buFontTx/>
              <a:buNone/>
            </a:pPr>
            <a:r>
              <a:rPr lang="en-US" sz="2000" dirty="0"/>
              <a:t>Date:</a:t>
            </a:r>
            <a:r>
              <a:rPr lang="en-US" sz="2000" b="0" dirty="0"/>
              <a:t> 2022-05-10</a:t>
            </a:r>
          </a:p>
        </p:txBody>
      </p:sp>
      <p:sp>
        <p:nvSpPr>
          <p:cNvPr id="7171" name="Slide Number Placeholder 4"/>
          <p:cNvSpPr>
            <a:spLocks noGrp="1"/>
          </p:cNvSpPr>
          <p:nvPr>
            <p:ph type="sldNum" sz="quarter" idx="11"/>
          </p:nvPr>
        </p:nvSpPr>
        <p:spPr>
          <a:xfrm>
            <a:off x="4393695" y="6475413"/>
            <a:ext cx="432812" cy="184666"/>
          </a:xfrm>
          <a:noFill/>
        </p:spPr>
        <p:txBody>
          <a:bodyPr/>
          <a:lstStyle/>
          <a:p>
            <a:r>
              <a:rPr lang="en-US" dirty="0"/>
              <a:t>Slide </a:t>
            </a:r>
            <a:fld id="{831AB61F-ACC7-4806-8EC5-F675C64C5C64}" type="slidenum">
              <a:rPr lang="en-US" smtClean="0"/>
              <a:t>1</a:t>
            </a:fld>
            <a:endParaRPr lang="en-US" dirty="0"/>
          </a:p>
        </p:txBody>
      </p:sp>
      <p:sp>
        <p:nvSpPr>
          <p:cNvPr id="8" name="Rectangle 12"/>
          <p:cNvSpPr>
            <a:spLocks noChangeArrowheads="1"/>
          </p:cNvSpPr>
          <p:nvPr/>
        </p:nvSpPr>
        <p:spPr bwMode="auto">
          <a:xfrm>
            <a:off x="685800" y="2696348"/>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1141488179"/>
              </p:ext>
            </p:extLst>
          </p:nvPr>
        </p:nvGraphicFramePr>
        <p:xfrm>
          <a:off x="838200" y="3305948"/>
          <a:ext cx="7239000" cy="1189852"/>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27545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Laurent Cariou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+1-503-712-5560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3"/>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000000"/>
                          </a:solidFill>
                          <a:latin typeface="+mn-lt"/>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rgbClr val="000000"/>
                          </a:solidFill>
                          <a:latin typeface="+mn-lt"/>
                          <a:ea typeface="Times New Roman"/>
                          <a:cs typeface="Arial"/>
                          <a:hlinkClick r:id="rId4"/>
                        </a:rPr>
                        <a:t>robert.stacey@intel.com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algn="ctr">
                        <a:spcBef>
                          <a:spcPts val="0"/>
                        </a:spcBef>
                        <a:spcAft>
                          <a:spcPts val="0"/>
                        </a:spcAft>
                      </a:pPr>
                      <a:r>
                        <a:rPr lang="en-US" sz="1200" dirty="0">
                          <a:latin typeface="Times New Roman"/>
                          <a:ea typeface="Times New Roman"/>
                          <a:cs typeface="Arial"/>
                        </a:rPr>
                        <a:t>Carlos Cordeiro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hlinkClick r:id="rId5"/>
                        </a:rPr>
                        <a:t>carlos.cordeiro@intel.com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Rectangle 3">
            <a:extLst>
              <a:ext uri="{FF2B5EF4-FFF2-40B4-BE49-F238E27FC236}">
                <a16:creationId xmlns:a16="http://schemas.microsoft.com/office/drawing/2014/main" id="{284960E2-E1E0-4043-8C1B-B7ED0658B122}"/>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11" name="Footer Placeholder 3">
            <a:extLst>
              <a:ext uri="{FF2B5EF4-FFF2-40B4-BE49-F238E27FC236}">
                <a16:creationId xmlns:a16="http://schemas.microsoft.com/office/drawing/2014/main" id="{A32E6309-CFF1-4572-BB9D-8B5B46F5B7FF}"/>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4BAE9-D046-42F4-A782-B6C38AC1EC83}"/>
              </a:ext>
            </a:extLst>
          </p:cNvPr>
          <p:cNvSpPr>
            <a:spLocks noGrp="1"/>
          </p:cNvSpPr>
          <p:nvPr>
            <p:ph type="title"/>
          </p:nvPr>
        </p:nvSpPr>
        <p:spPr/>
        <p:txBody>
          <a:bodyPr/>
          <a:lstStyle/>
          <a:p>
            <a:r>
              <a:rPr lang="en-US" dirty="0"/>
              <a:t>Spectrum for 802.11 GEN8</a:t>
            </a:r>
          </a:p>
        </p:txBody>
      </p:sp>
      <p:sp>
        <p:nvSpPr>
          <p:cNvPr id="3" name="Content Placeholder 2">
            <a:extLst>
              <a:ext uri="{FF2B5EF4-FFF2-40B4-BE49-F238E27FC236}">
                <a16:creationId xmlns:a16="http://schemas.microsoft.com/office/drawing/2014/main" id="{F09BE148-F9F6-4B2C-8D9A-2E504CB42E70}"/>
              </a:ext>
            </a:extLst>
          </p:cNvPr>
          <p:cNvSpPr>
            <a:spLocks noGrp="1"/>
          </p:cNvSpPr>
          <p:nvPr>
            <p:ph idx="1"/>
          </p:nvPr>
        </p:nvSpPr>
        <p:spPr>
          <a:xfrm>
            <a:off x="457200" y="1981200"/>
            <a:ext cx="8001000" cy="4114800"/>
          </a:xfrm>
        </p:spPr>
        <p:txBody>
          <a:bodyPr/>
          <a:lstStyle/>
          <a:p>
            <a:r>
              <a:rPr lang="en-US" sz="2000" dirty="0"/>
              <a:t>While we can make some tweaks to 802.11 to increase throughout and slightly reduce latency, we believe the only real, future-proof solution is to increase capacity</a:t>
            </a:r>
          </a:p>
          <a:p>
            <a:r>
              <a:rPr lang="en-US" sz="2000" dirty="0"/>
              <a:t>We believe a primary goal of the study group should be to identify the additional bands (beyond 2.4/5/6 GHz) for mainstream Wi-Fi circa 2028</a:t>
            </a:r>
          </a:p>
          <a:p>
            <a:pPr lvl="1"/>
            <a:r>
              <a:rPr lang="en-US" sz="1600" dirty="0"/>
              <a:t>To us, the 60 GHz unlicensed band looks compelling</a:t>
            </a:r>
          </a:p>
          <a:p>
            <a:pPr lvl="2"/>
            <a:r>
              <a:rPr lang="en-US" sz="1400" dirty="0"/>
              <a:t>Up to 14 GHz of available unlicensed spectrum and worldwide allocations</a:t>
            </a:r>
          </a:p>
          <a:p>
            <a:pPr lvl="2"/>
            <a:r>
              <a:rPr lang="en-US" sz="1400" dirty="0"/>
              <a:t>Even in dense environments links are isolated from each other</a:t>
            </a:r>
          </a:p>
          <a:p>
            <a:pPr lvl="2"/>
            <a:r>
              <a:rPr lang="en-US" sz="1400" dirty="0"/>
              <a:t>Competitive with 3GPP</a:t>
            </a:r>
            <a:endParaRPr lang="en-US" sz="1400" strike="sngStrike" dirty="0">
              <a:solidFill>
                <a:srgbClr val="FF0000"/>
              </a:solidFill>
            </a:endParaRPr>
          </a:p>
          <a:p>
            <a:pPr lvl="2"/>
            <a:r>
              <a:rPr lang="en-US" sz="1400" dirty="0"/>
              <a:t>Goal to reuse the 2.4/5/6 GHz design in 60 GHz to keep complexity within the bounds of lower band 802.11</a:t>
            </a:r>
          </a:p>
          <a:p>
            <a:pPr lvl="1"/>
            <a:r>
              <a:rPr lang="en-US" sz="1600" dirty="0"/>
              <a:t>Investigate opportunities for additional unlicensed or lightly licensed spectrum in this timeframe</a:t>
            </a:r>
          </a:p>
        </p:txBody>
      </p:sp>
      <p:sp>
        <p:nvSpPr>
          <p:cNvPr id="4" name="Slide Number Placeholder 3">
            <a:extLst>
              <a:ext uri="{FF2B5EF4-FFF2-40B4-BE49-F238E27FC236}">
                <a16:creationId xmlns:a16="http://schemas.microsoft.com/office/drawing/2014/main" id="{820B8E1C-3C2F-4586-BF53-0029BA0FDB9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6" name="Rectangle 3">
            <a:extLst>
              <a:ext uri="{FF2B5EF4-FFF2-40B4-BE49-F238E27FC236}">
                <a16:creationId xmlns:a16="http://schemas.microsoft.com/office/drawing/2014/main" id="{43CD3BFC-51F4-447A-9E1A-9F9FC3C990F2}"/>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17B7E2FA-C867-48EB-AD7D-7FC3F436834B}"/>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1580376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629"/>
            <a:ext cx="8229600" cy="1152000"/>
          </a:xfrm>
        </p:spPr>
        <p:txBody>
          <a:bodyPr>
            <a:normAutofit/>
          </a:bodyPr>
          <a:lstStyle/>
          <a:p>
            <a:r>
              <a:rPr lang="en-US" sz="2800" dirty="0">
                <a:latin typeface="+mj-lt"/>
              </a:rPr>
              <a:t>Conclusion</a:t>
            </a:r>
          </a:p>
        </p:txBody>
      </p:sp>
      <p:sp>
        <p:nvSpPr>
          <p:cNvPr id="3" name="Text Placeholder 2"/>
          <p:cNvSpPr>
            <a:spLocks noGrp="1"/>
          </p:cNvSpPr>
          <p:nvPr>
            <p:ph type="body" sz="quarter" idx="13"/>
          </p:nvPr>
        </p:nvSpPr>
        <p:spPr>
          <a:xfrm>
            <a:off x="455613" y="1874400"/>
            <a:ext cx="8229600" cy="4526400"/>
          </a:xfrm>
        </p:spPr>
        <p:txBody>
          <a:bodyPr/>
          <a:lstStyle/>
          <a:p>
            <a:r>
              <a:rPr lang="en-US" sz="2000" dirty="0">
                <a:latin typeface="+mj-lt"/>
              </a:rPr>
              <a:t>Form study group at the July session</a:t>
            </a:r>
          </a:p>
          <a:p>
            <a:endParaRPr lang="en-US" sz="2000" dirty="0">
              <a:latin typeface="+mj-lt"/>
            </a:endParaRPr>
          </a:p>
          <a:p>
            <a:r>
              <a:rPr lang="en-US" sz="2000" dirty="0">
                <a:latin typeface="+mj-lt"/>
              </a:rPr>
              <a:t>Suggest calling it the GEN8 SG</a:t>
            </a:r>
          </a:p>
          <a:p>
            <a:pPr lvl="1"/>
            <a:r>
              <a:rPr lang="en-US" sz="1600" dirty="0">
                <a:latin typeface="+mj-lt"/>
              </a:rPr>
              <a:t>Aligns with broader Wi-Fi market generational naming</a:t>
            </a:r>
          </a:p>
          <a:p>
            <a:pPr lvl="1"/>
            <a:r>
              <a:rPr lang="en-US" sz="1600" dirty="0">
                <a:latin typeface="+mj-lt"/>
              </a:rPr>
              <a:t>Does not emphasize one performance metric over another</a:t>
            </a:r>
          </a:p>
          <a:p>
            <a:endParaRPr lang="en-US" sz="2000" dirty="0">
              <a:latin typeface="+mj-lt"/>
            </a:endParaRPr>
          </a:p>
          <a:p>
            <a:r>
              <a:rPr lang="en-US" sz="2000" dirty="0">
                <a:latin typeface="+mj-lt"/>
              </a:rPr>
              <a:t>Propose the scope to be focused on improving throughput and deterministic/worst-case latency especially in dense environments</a:t>
            </a:r>
          </a:p>
          <a:p>
            <a:endParaRPr lang="en-US" sz="2000" dirty="0">
              <a:latin typeface="+mj-lt"/>
            </a:endParaRPr>
          </a:p>
          <a:p>
            <a:r>
              <a:rPr lang="en-US" sz="2000" dirty="0">
                <a:latin typeface="+mj-lt"/>
              </a:rPr>
              <a:t>A primary goal of the study group should be identifying bands beyond 2.4/5/6 GHz that we target for mainstream Wi-Fi circa 2028</a:t>
            </a:r>
          </a:p>
          <a:p>
            <a:endParaRPr lang="en-US" sz="1800" dirty="0">
              <a:latin typeface="+mj-lt"/>
            </a:endParaRPr>
          </a:p>
        </p:txBody>
      </p:sp>
      <p:sp>
        <p:nvSpPr>
          <p:cNvPr id="4" name="Footer Placeholder 3"/>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
        <p:nvSpPr>
          <p:cNvPr id="5" name="Slide Number Placeholder 4"/>
          <p:cNvSpPr txBox="1">
            <a:spLocks/>
          </p:cNvSpPr>
          <p:nvPr/>
        </p:nvSpPr>
        <p:spPr>
          <a:xfrm>
            <a:off x="4393694" y="6475413"/>
            <a:ext cx="711706"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Slide </a:t>
            </a:r>
            <a:fld id="{D2E1F99A-0936-477E-A948-89E15A93EAA8}" type="slidenum">
              <a:rPr lang="en-US"/>
              <a:t>11</a:t>
            </a:fld>
            <a:endParaRPr lang="en-US" dirty="0"/>
          </a:p>
        </p:txBody>
      </p:sp>
      <p:sp>
        <p:nvSpPr>
          <p:cNvPr id="6" name="Rectangle 3">
            <a:extLst>
              <a:ext uri="{FF2B5EF4-FFF2-40B4-BE49-F238E27FC236}">
                <a16:creationId xmlns:a16="http://schemas.microsoft.com/office/drawing/2014/main" id="{363A7774-ACDE-4E4B-9604-4F1038E34CDD}"/>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Tree>
    <p:extLst>
      <p:ext uri="{BB962C8B-B14F-4D97-AF65-F5344CB8AC3E}">
        <p14:creationId xmlns:p14="http://schemas.microsoft.com/office/powerpoint/2010/main" val="37189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F1BAD-FA38-4560-A4AD-DCBBD321D5C9}"/>
              </a:ext>
            </a:extLst>
          </p:cNvPr>
          <p:cNvSpPr>
            <a:spLocks noGrp="1"/>
          </p:cNvSpPr>
          <p:nvPr>
            <p:ph type="title"/>
          </p:nvPr>
        </p:nvSpPr>
        <p:spPr>
          <a:xfrm>
            <a:off x="685800" y="609600"/>
            <a:ext cx="7772400" cy="1066800"/>
          </a:xfrm>
        </p:spPr>
        <p:txBody>
          <a:bodyPr/>
          <a:lstStyle/>
          <a:p>
            <a:r>
              <a:rPr lang="en-US" dirty="0"/>
              <a:t>GEN8 Study Group</a:t>
            </a:r>
          </a:p>
        </p:txBody>
      </p:sp>
      <p:sp>
        <p:nvSpPr>
          <p:cNvPr id="3" name="Content Placeholder 2">
            <a:extLst>
              <a:ext uri="{FF2B5EF4-FFF2-40B4-BE49-F238E27FC236}">
                <a16:creationId xmlns:a16="http://schemas.microsoft.com/office/drawing/2014/main" id="{9602292D-5026-4999-82EB-AA31C90DCE2A}"/>
              </a:ext>
            </a:extLst>
          </p:cNvPr>
          <p:cNvSpPr>
            <a:spLocks noGrp="1"/>
          </p:cNvSpPr>
          <p:nvPr>
            <p:ph idx="1"/>
          </p:nvPr>
        </p:nvSpPr>
        <p:spPr/>
        <p:txBody>
          <a:bodyPr/>
          <a:lstStyle/>
          <a:p>
            <a:r>
              <a:rPr lang="en-US" dirty="0"/>
              <a:t>Key drivers</a:t>
            </a:r>
          </a:p>
          <a:p>
            <a:pPr lvl="1"/>
            <a:r>
              <a:rPr lang="en-US" dirty="0"/>
              <a:t>XR applications</a:t>
            </a:r>
          </a:p>
          <a:p>
            <a:pPr lvl="2"/>
            <a:r>
              <a:rPr lang="en-US" dirty="0"/>
              <a:t>Demand for higher throughput</a:t>
            </a:r>
          </a:p>
          <a:p>
            <a:pPr lvl="2"/>
            <a:r>
              <a:rPr lang="en-US" dirty="0"/>
              <a:t>Combined with low and predictable/deterministic latency</a:t>
            </a:r>
          </a:p>
          <a:p>
            <a:pPr lvl="1"/>
            <a:r>
              <a:rPr lang="en-US" dirty="0"/>
              <a:t>More P2P links</a:t>
            </a:r>
          </a:p>
          <a:p>
            <a:pPr lvl="1"/>
            <a:r>
              <a:rPr lang="en-US" dirty="0"/>
              <a:t>More devices</a:t>
            </a:r>
          </a:p>
          <a:p>
            <a:pPr lvl="2"/>
            <a:r>
              <a:rPr lang="en-US" dirty="0"/>
              <a:t>Laptops/tablets/phones/watches</a:t>
            </a:r>
          </a:p>
          <a:p>
            <a:pPr lvl="2"/>
            <a:r>
              <a:rPr lang="en-US" dirty="0"/>
              <a:t>Gaming consoles/Displays/Cameras/Personal assistants, Etc.</a:t>
            </a:r>
          </a:p>
          <a:p>
            <a:pPr lvl="2"/>
            <a:r>
              <a:rPr lang="en-US" dirty="0"/>
              <a:t>Usage everywhere (densification issue)</a:t>
            </a:r>
          </a:p>
        </p:txBody>
      </p:sp>
      <p:sp>
        <p:nvSpPr>
          <p:cNvPr id="4" name="Slide Number Placeholder 3">
            <a:extLst>
              <a:ext uri="{FF2B5EF4-FFF2-40B4-BE49-F238E27FC236}">
                <a16:creationId xmlns:a16="http://schemas.microsoft.com/office/drawing/2014/main" id="{DF65C779-BD0E-4C02-B041-D220A4807D1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6" name="Rectangle 3">
            <a:extLst>
              <a:ext uri="{FF2B5EF4-FFF2-40B4-BE49-F238E27FC236}">
                <a16:creationId xmlns:a16="http://schemas.microsoft.com/office/drawing/2014/main" id="{76918FB8-A92F-4303-960E-A7C691419A4A}"/>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E635825C-57D0-4818-B623-5F1234688D4B}"/>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410540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F1BAD-FA38-4560-A4AD-DCBBD321D5C9}"/>
              </a:ext>
            </a:extLst>
          </p:cNvPr>
          <p:cNvSpPr>
            <a:spLocks noGrp="1"/>
          </p:cNvSpPr>
          <p:nvPr>
            <p:ph type="title"/>
          </p:nvPr>
        </p:nvSpPr>
        <p:spPr/>
        <p:txBody>
          <a:bodyPr/>
          <a:lstStyle/>
          <a:p>
            <a:r>
              <a:rPr lang="en-US" dirty="0">
                <a:solidFill>
                  <a:schemeClr val="tx1"/>
                </a:solidFill>
              </a:rPr>
              <a:t>GEN8 Study Group: key objectives</a:t>
            </a:r>
          </a:p>
        </p:txBody>
      </p:sp>
      <p:sp>
        <p:nvSpPr>
          <p:cNvPr id="3" name="Content Placeholder 2">
            <a:extLst>
              <a:ext uri="{FF2B5EF4-FFF2-40B4-BE49-F238E27FC236}">
                <a16:creationId xmlns:a16="http://schemas.microsoft.com/office/drawing/2014/main" id="{9602292D-5026-4999-82EB-AA31C90DCE2A}"/>
              </a:ext>
            </a:extLst>
          </p:cNvPr>
          <p:cNvSpPr>
            <a:spLocks noGrp="1"/>
          </p:cNvSpPr>
          <p:nvPr>
            <p:ph idx="1"/>
          </p:nvPr>
        </p:nvSpPr>
        <p:spPr>
          <a:xfrm>
            <a:off x="685800" y="2057400"/>
            <a:ext cx="7772400" cy="4114800"/>
          </a:xfrm>
        </p:spPr>
        <p:txBody>
          <a:bodyPr/>
          <a:lstStyle/>
          <a:p>
            <a:r>
              <a:rPr lang="en-US" sz="2000" dirty="0"/>
              <a:t>Where should Wi-Fi be in 2028, six years from now?</a:t>
            </a:r>
          </a:p>
          <a:p>
            <a:endParaRPr lang="en-US" sz="2000" dirty="0"/>
          </a:p>
          <a:p>
            <a:r>
              <a:rPr lang="en-US" sz="2000" dirty="0"/>
              <a:t>Real-life and practical improvements in terms of:</a:t>
            </a:r>
          </a:p>
          <a:p>
            <a:pPr lvl="1"/>
            <a:r>
              <a:rPr lang="en-US" sz="1800" dirty="0"/>
              <a:t>Per-device and system-wide throughput</a:t>
            </a:r>
          </a:p>
          <a:p>
            <a:pPr lvl="1"/>
            <a:r>
              <a:rPr lang="en-US" sz="1800" dirty="0"/>
              <a:t>Deterministic/worst-case latency and further reduce latency</a:t>
            </a:r>
          </a:p>
          <a:p>
            <a:pPr lvl="1"/>
            <a:r>
              <a:rPr lang="en-US" sz="1800" dirty="0"/>
              <a:t>Improve throughput/deterministic latency in dense environments</a:t>
            </a:r>
          </a:p>
          <a:p>
            <a:pPr lvl="2"/>
            <a:r>
              <a:rPr lang="en-US" sz="1400" dirty="0"/>
              <a:t>Achieve consistent experience whether in a dense or sparse environment</a:t>
            </a:r>
          </a:p>
        </p:txBody>
      </p:sp>
      <p:sp>
        <p:nvSpPr>
          <p:cNvPr id="4" name="Slide Number Placeholder 3">
            <a:extLst>
              <a:ext uri="{FF2B5EF4-FFF2-40B4-BE49-F238E27FC236}">
                <a16:creationId xmlns:a16="http://schemas.microsoft.com/office/drawing/2014/main" id="{DF65C779-BD0E-4C02-B041-D220A4807D1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6" name="Rectangle 3">
            <a:extLst>
              <a:ext uri="{FF2B5EF4-FFF2-40B4-BE49-F238E27FC236}">
                <a16:creationId xmlns:a16="http://schemas.microsoft.com/office/drawing/2014/main" id="{B606B612-334C-47D9-B69C-442891DF55C1}"/>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D8796031-1FCF-40B0-8CCC-5F9643F7EE93}"/>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3407686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4188-C85D-47F6-857A-5BB47EB0B8F8}"/>
              </a:ext>
            </a:extLst>
          </p:cNvPr>
          <p:cNvSpPr>
            <a:spLocks noGrp="1"/>
          </p:cNvSpPr>
          <p:nvPr>
            <p:ph type="title"/>
          </p:nvPr>
        </p:nvSpPr>
        <p:spPr>
          <a:xfrm>
            <a:off x="685800" y="685800"/>
            <a:ext cx="7772400" cy="1066800"/>
          </a:xfrm>
        </p:spPr>
        <p:txBody>
          <a:bodyPr/>
          <a:lstStyle/>
          <a:p>
            <a:r>
              <a:rPr lang="en-US" dirty="0"/>
              <a:t>GEN8 Study Group – main candidate lighthouse features</a:t>
            </a:r>
          </a:p>
        </p:txBody>
      </p:sp>
      <p:sp>
        <p:nvSpPr>
          <p:cNvPr id="3" name="Text Placeholder 2">
            <a:extLst>
              <a:ext uri="{FF2B5EF4-FFF2-40B4-BE49-F238E27FC236}">
                <a16:creationId xmlns:a16="http://schemas.microsoft.com/office/drawing/2014/main" id="{F32997AA-2E41-4D9F-9D2B-1E5666A8AF7E}"/>
              </a:ext>
            </a:extLst>
          </p:cNvPr>
          <p:cNvSpPr>
            <a:spLocks noGrp="1"/>
          </p:cNvSpPr>
          <p:nvPr>
            <p:ph idx="1"/>
          </p:nvPr>
        </p:nvSpPr>
        <p:spPr>
          <a:xfrm>
            <a:off x="671209" y="2057400"/>
            <a:ext cx="8077200" cy="4344194"/>
          </a:xfrm>
        </p:spPr>
        <p:txBody>
          <a:bodyPr>
            <a:normAutofit/>
          </a:bodyPr>
          <a:lstStyle/>
          <a:p>
            <a:r>
              <a:rPr lang="en-US" sz="1600" dirty="0"/>
              <a:t>Multi-AP set of features in sub-7 GHz</a:t>
            </a:r>
          </a:p>
          <a:p>
            <a:pPr lvl="1"/>
            <a:r>
              <a:rPr lang="en-US" sz="1400" dirty="0"/>
              <a:t>different flavors of cooperation between APs. (C-TDMA, C-OFDMA, C-SR, C-BF, MU-MIMO JP). Targets multiple objectives: throughput, latency, range, area throughput, reliability, …</a:t>
            </a:r>
          </a:p>
          <a:p>
            <a:pPr lvl="1"/>
            <a:r>
              <a:rPr lang="en-US" sz="1400" dirty="0"/>
              <a:t>Coordination with P2P</a:t>
            </a:r>
          </a:p>
          <a:p>
            <a:r>
              <a:rPr lang="en-US" sz="1600" dirty="0"/>
              <a:t>New spectrum</a:t>
            </a:r>
          </a:p>
          <a:p>
            <a:pPr lvl="1"/>
            <a:r>
              <a:rPr lang="en-US" sz="1400" dirty="0"/>
              <a:t>Only meaningful way to improve throughput/latency is to reduce congestion</a:t>
            </a:r>
          </a:p>
          <a:p>
            <a:pPr lvl="1"/>
            <a:r>
              <a:rPr lang="en-US" sz="1400" dirty="0"/>
              <a:t>MLO framework makes it easy to add new bands</a:t>
            </a:r>
          </a:p>
          <a:p>
            <a:r>
              <a:rPr lang="en-US" sz="1600" dirty="0"/>
              <a:t>Some Low latency/QoS features</a:t>
            </a:r>
          </a:p>
          <a:p>
            <a:endParaRPr lang="en-US" sz="1600" dirty="0"/>
          </a:p>
          <a:p>
            <a:r>
              <a:rPr lang="en-US" sz="1600" dirty="0"/>
              <a:t>Note: Other features (A-PPDU, …) not raising to the level of a lighthouse feature</a:t>
            </a:r>
          </a:p>
          <a:p>
            <a:r>
              <a:rPr lang="en-US" sz="1600" dirty="0"/>
              <a:t>Note: Increasing BW in 5/6 GHz will not deliver real-life gains</a:t>
            </a:r>
          </a:p>
          <a:p>
            <a:pPr lvl="1"/>
            <a:r>
              <a:rPr lang="en-US" sz="1400" dirty="0"/>
              <a:t>dense deployments require high frequency reuse, 320 MHz already not usable in enterprise deployments because of not enough frequency reuse - </a:t>
            </a:r>
            <a:r>
              <a:rPr lang="en-US" sz="1400" dirty="0">
                <a:hlinkClick r:id="rId2"/>
              </a:rPr>
              <a:t>21/1536-some-observations-on-optimizing-802-11be-release-1-with-respect-to-enterprise-ap-use-cases.pptx</a:t>
            </a:r>
            <a:r>
              <a:rPr lang="en-US" sz="1400" dirty="0"/>
              <a:t> </a:t>
            </a:r>
          </a:p>
        </p:txBody>
      </p:sp>
      <p:sp>
        <p:nvSpPr>
          <p:cNvPr id="4" name="Slide Number Placeholder 4">
            <a:extLst>
              <a:ext uri="{FF2B5EF4-FFF2-40B4-BE49-F238E27FC236}">
                <a16:creationId xmlns:a16="http://schemas.microsoft.com/office/drawing/2014/main" id="{CF2D2CAE-B1CD-4D56-97A1-36A9483A18D7}"/>
              </a:ext>
            </a:extLst>
          </p:cNvPr>
          <p:cNvSpPr txBox="1">
            <a:spLocks/>
          </p:cNvSpPr>
          <p:nvPr/>
        </p:nvSpPr>
        <p:spPr>
          <a:xfrm>
            <a:off x="4393694" y="6475413"/>
            <a:ext cx="711706"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Slide </a:t>
            </a:r>
            <a:fld id="{BC830539-AF27-4754-BF21-2C377A335D0A}" type="slidenum">
              <a:rPr lang="en-US" smtClean="0"/>
              <a:t>4</a:t>
            </a:fld>
            <a:endParaRPr lang="en-US" dirty="0"/>
          </a:p>
        </p:txBody>
      </p:sp>
      <p:sp>
        <p:nvSpPr>
          <p:cNvPr id="6" name="Rectangle 3">
            <a:extLst>
              <a:ext uri="{FF2B5EF4-FFF2-40B4-BE49-F238E27FC236}">
                <a16:creationId xmlns:a16="http://schemas.microsoft.com/office/drawing/2014/main" id="{365912EF-B925-42EF-9779-03D793DA3166}"/>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E62EB4F4-80AE-46F1-8C03-11AE892AA452}"/>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3264539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82;p10">
            <a:extLst>
              <a:ext uri="{FF2B5EF4-FFF2-40B4-BE49-F238E27FC236}">
                <a16:creationId xmlns:a16="http://schemas.microsoft.com/office/drawing/2014/main" id="{E407384E-57FA-49A2-B88C-37FE3C2F0C71}"/>
              </a:ext>
            </a:extLst>
          </p:cNvPr>
          <p:cNvSpPr txBox="1">
            <a:spLocks/>
          </p:cNvSpPr>
          <p:nvPr/>
        </p:nvSpPr>
        <p:spPr bwMode="auto">
          <a:xfrm>
            <a:off x="139994" y="808038"/>
            <a:ext cx="8864011" cy="701318"/>
          </a:xfrm>
          <a:prstGeom prst="rect">
            <a:avLst/>
          </a:prstGeom>
          <a:noFill/>
          <a:ln w="9525">
            <a:noFill/>
            <a:miter lim="800000"/>
            <a:headEnd/>
            <a:tailEnd/>
          </a:ln>
        </p:spPr>
        <p:txBody>
          <a:bodyPr spcFirstLastPara="1" vert="horz" wrap="square" lIns="0" tIns="0" rIns="0" bIns="0" numCol="1" rtlCol="0" anchor="t" anchorCtr="0" compatLnSpc="1">
            <a:prstTxWarp prst="textNoShape">
              <a:avLst/>
            </a:prstTxWarp>
            <a:noAutofit/>
          </a:bodyPr>
          <a:lstStyle>
            <a:lvl1pPr algn="ctr" rtl="0" eaLnBrk="0" fontAlgn="base" hangingPunct="0">
              <a:spcBef>
                <a:spcPct val="0"/>
              </a:spcBef>
              <a:spcAft>
                <a:spcPct val="0"/>
              </a:spcAft>
              <a:defRPr sz="2400" b="1">
                <a:solidFill>
                  <a:schemeClr val="tx2"/>
                </a:solidFill>
                <a:latin typeface="Intel Clear" panose="020B0604020203020204" pitchFamily="34" charset="0"/>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a:latin typeface="+mj-lt"/>
              </a:rPr>
              <a:t>Some applications throughput/latency requirements</a:t>
            </a:r>
          </a:p>
        </p:txBody>
      </p:sp>
      <p:graphicFrame>
        <p:nvGraphicFramePr>
          <p:cNvPr id="5" name="Table 4">
            <a:extLst>
              <a:ext uri="{FF2B5EF4-FFF2-40B4-BE49-F238E27FC236}">
                <a16:creationId xmlns:a16="http://schemas.microsoft.com/office/drawing/2014/main" id="{18DC7BDF-B683-430F-9873-C43862EE33EB}"/>
              </a:ext>
            </a:extLst>
          </p:cNvPr>
          <p:cNvGraphicFramePr>
            <a:graphicFrameLocks noGrp="1"/>
          </p:cNvGraphicFramePr>
          <p:nvPr>
            <p:extLst>
              <p:ext uri="{D42A27DB-BD31-4B8C-83A1-F6EECF244321}">
                <p14:modId xmlns:p14="http://schemas.microsoft.com/office/powerpoint/2010/main" val="1814341730"/>
              </p:ext>
            </p:extLst>
          </p:nvPr>
        </p:nvGraphicFramePr>
        <p:xfrm>
          <a:off x="381000" y="2286000"/>
          <a:ext cx="8382000" cy="3993001"/>
        </p:xfrm>
        <a:graphic>
          <a:graphicData uri="http://schemas.openxmlformats.org/drawingml/2006/table">
            <a:tbl>
              <a:tblPr firstRow="1" firstCol="1" bandRow="1"/>
              <a:tblGrid>
                <a:gridCol w="1359560">
                  <a:extLst>
                    <a:ext uri="{9D8B030D-6E8A-4147-A177-3AD203B41FA5}">
                      <a16:colId xmlns:a16="http://schemas.microsoft.com/office/drawing/2014/main" val="2758779561"/>
                    </a:ext>
                  </a:extLst>
                </a:gridCol>
                <a:gridCol w="1419661">
                  <a:extLst>
                    <a:ext uri="{9D8B030D-6E8A-4147-A177-3AD203B41FA5}">
                      <a16:colId xmlns:a16="http://schemas.microsoft.com/office/drawing/2014/main" val="2333130035"/>
                    </a:ext>
                  </a:extLst>
                </a:gridCol>
                <a:gridCol w="2038393">
                  <a:extLst>
                    <a:ext uri="{9D8B030D-6E8A-4147-A177-3AD203B41FA5}">
                      <a16:colId xmlns:a16="http://schemas.microsoft.com/office/drawing/2014/main" val="3821473734"/>
                    </a:ext>
                  </a:extLst>
                </a:gridCol>
                <a:gridCol w="880776">
                  <a:extLst>
                    <a:ext uri="{9D8B030D-6E8A-4147-A177-3AD203B41FA5}">
                      <a16:colId xmlns:a16="http://schemas.microsoft.com/office/drawing/2014/main" val="2513629558"/>
                    </a:ext>
                  </a:extLst>
                </a:gridCol>
                <a:gridCol w="708808">
                  <a:extLst>
                    <a:ext uri="{9D8B030D-6E8A-4147-A177-3AD203B41FA5}">
                      <a16:colId xmlns:a16="http://schemas.microsoft.com/office/drawing/2014/main" val="4047070746"/>
                    </a:ext>
                  </a:extLst>
                </a:gridCol>
                <a:gridCol w="990812">
                  <a:extLst>
                    <a:ext uri="{9D8B030D-6E8A-4147-A177-3AD203B41FA5}">
                      <a16:colId xmlns:a16="http://schemas.microsoft.com/office/drawing/2014/main" val="3847542379"/>
                    </a:ext>
                  </a:extLst>
                </a:gridCol>
                <a:gridCol w="983990">
                  <a:extLst>
                    <a:ext uri="{9D8B030D-6E8A-4147-A177-3AD203B41FA5}">
                      <a16:colId xmlns:a16="http://schemas.microsoft.com/office/drawing/2014/main" val="444180033"/>
                    </a:ext>
                  </a:extLst>
                </a:gridCol>
              </a:tblGrid>
              <a:tr h="265941">
                <a:tc rowSpan="2">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Use Cases</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3">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Characteristic parameter (KPI)</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3">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Influence quantity</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4454771"/>
                  </a:ext>
                </a:extLst>
              </a:tr>
              <a:tr h="313205">
                <a:tc vMerge="1">
                  <a:txBody>
                    <a:bodyPr/>
                    <a:lstStyle/>
                    <a:p>
                      <a:endParaRPr lang="en-US"/>
                    </a:p>
                  </a:txBody>
                  <a:tcPr/>
                </a:tc>
                <a:tc>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Max allowed end-to-end latency</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Service bit rate: user-experienced data rate</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Reliability</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a:solidFill>
                            <a:schemeClr val="tx1"/>
                          </a:solidFill>
                          <a:effectLst/>
                          <a:latin typeface="Times New Roman" panose="02020603050405020304" pitchFamily="18" charset="0"/>
                          <a:cs typeface="Times New Roman" panose="02020603050405020304" pitchFamily="18" charset="0"/>
                        </a:rPr>
                        <a:t># of UEs</a:t>
                      </a:r>
                      <a:endParaRPr lang="en-US" sz="1000" b="1">
                        <a:solidFill>
                          <a:schemeClr val="tx1"/>
                        </a:solidFill>
                        <a:effectLst/>
                        <a:latin typeface="Times New Roman" panose="02020603050405020304" pitchFamily="18" charset="0"/>
                        <a:cs typeface="Times New Roman" panose="02020603050405020304" pitchFamily="18" charset="0"/>
                      </a:endParaRPr>
                    </a:p>
                    <a:p>
                      <a:pPr marL="0" marR="0" algn="ctr" hangingPunct="0">
                        <a:spcBef>
                          <a:spcPts val="0"/>
                        </a:spcBef>
                        <a:spcAft>
                          <a:spcPts val="0"/>
                        </a:spcAft>
                      </a:pPr>
                      <a:r>
                        <a:rPr lang="en-GB" sz="1000" b="1">
                          <a:solidFill>
                            <a:schemeClr val="tx1"/>
                          </a:solidFill>
                          <a:effectLst/>
                          <a:latin typeface="Times New Roman" panose="02020603050405020304" pitchFamily="18" charset="0"/>
                          <a:cs typeface="Times New Roman" panose="02020603050405020304" pitchFamily="18" charset="0"/>
                        </a:rPr>
                        <a:t> </a:t>
                      </a:r>
                      <a:endParaRPr lang="en-US" sz="10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dirty="0">
                          <a:effectLst/>
                          <a:latin typeface="Times New Roman" panose="02020603050405020304" pitchFamily="18" charset="0"/>
                          <a:cs typeface="Times New Roman" panose="02020603050405020304" pitchFamily="18" charset="0"/>
                        </a:rPr>
                        <a:t>UE Speed</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dirty="0">
                          <a:effectLst/>
                          <a:latin typeface="Times New Roman" panose="02020603050405020304" pitchFamily="18" charset="0"/>
                          <a:cs typeface="Times New Roman" panose="02020603050405020304" pitchFamily="18" charset="0"/>
                        </a:rPr>
                        <a:t>Service Area</a:t>
                      </a:r>
                      <a:endParaRPr lang="en-US" sz="1000" b="1" dirty="0">
                        <a:effectLst/>
                        <a:latin typeface="Times New Roman" panose="02020603050405020304" pitchFamily="18" charset="0"/>
                        <a:cs typeface="Times New Roman" panose="02020603050405020304" pitchFamily="18" charset="0"/>
                      </a:endParaRPr>
                    </a:p>
                    <a:p>
                      <a:pPr marL="0" marR="0" algn="ctr" hangingPunct="0">
                        <a:spcBef>
                          <a:spcPts val="0"/>
                        </a:spcBef>
                        <a:spcAft>
                          <a:spcPts val="0"/>
                        </a:spcAft>
                      </a:pPr>
                      <a:r>
                        <a:rPr lang="en-GB" sz="1000" b="1" dirty="0">
                          <a:effectLst/>
                          <a:latin typeface="Times New Roman" panose="02020603050405020304" pitchFamily="18" charset="0"/>
                          <a:cs typeface="Times New Roman" panose="02020603050405020304" pitchFamily="18" charset="0"/>
                        </a:rPr>
                        <a:t>(note 2)</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1832815"/>
                  </a:ext>
                </a:extLst>
              </a:tr>
              <a:tr h="783013">
                <a:tc>
                  <a:txBody>
                    <a:bodyPr/>
                    <a:lstStyle/>
                    <a:p>
                      <a:pPr marL="0" marR="0" algn="l" hangingPunct="0">
                        <a:spcBef>
                          <a:spcPts val="0"/>
                        </a:spcBef>
                        <a:spcAft>
                          <a:spcPts val="0"/>
                        </a:spcAft>
                      </a:pPr>
                      <a:r>
                        <a:rPr lang="en-US" sz="1000" b="1" dirty="0">
                          <a:solidFill>
                            <a:schemeClr val="tx1"/>
                          </a:solidFill>
                          <a:effectLst/>
                          <a:latin typeface="Times New Roman" panose="02020603050405020304" pitchFamily="18" charset="0"/>
                          <a:cs typeface="Times New Roman" panose="02020603050405020304" pitchFamily="18" charset="0"/>
                        </a:rPr>
                        <a:t>Cloud/Edge/Split Rendering</a:t>
                      </a:r>
                    </a:p>
                    <a:p>
                      <a:pPr marL="0" marR="0" hangingPunct="0">
                        <a:spcBef>
                          <a:spcPts val="0"/>
                        </a:spcBef>
                        <a:spcAft>
                          <a:spcPts val="0"/>
                        </a:spcAft>
                      </a:pPr>
                      <a:r>
                        <a:rPr lang="en-US" sz="1000" b="1" dirty="0">
                          <a:solidFill>
                            <a:schemeClr val="tx1"/>
                          </a:solidFill>
                          <a:effectLst/>
                          <a:latin typeface="Times New Roman" panose="02020603050405020304" pitchFamily="18" charset="0"/>
                          <a:cs typeface="Times New Roman" panose="02020603050405020304" pitchFamily="18" charset="0"/>
                        </a:rPr>
                        <a:t>(note 1)</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5 </a:t>
                      </a:r>
                      <a:r>
                        <a:rPr lang="en-GB" sz="1000" b="1" dirty="0" err="1">
                          <a:solidFill>
                            <a:schemeClr val="tx1"/>
                          </a:solidFill>
                          <a:effectLst/>
                          <a:latin typeface="Times New Roman" panose="02020603050405020304" pitchFamily="18" charset="0"/>
                          <a:cs typeface="Times New Roman" panose="02020603050405020304" pitchFamily="18" charset="0"/>
                        </a:rPr>
                        <a:t>ms</a:t>
                      </a:r>
                      <a:r>
                        <a:rPr lang="en-GB" sz="1000" b="1" dirty="0">
                          <a:solidFill>
                            <a:schemeClr val="tx1"/>
                          </a:solidFill>
                          <a:effectLst/>
                          <a:latin typeface="Times New Roman" panose="02020603050405020304" pitchFamily="18" charset="0"/>
                          <a:cs typeface="Times New Roman" panose="02020603050405020304" pitchFamily="18" charset="0"/>
                        </a:rPr>
                        <a:t> </a:t>
                      </a:r>
                      <a:r>
                        <a:rPr lang="en-GB" sz="1000" b="0" dirty="0">
                          <a:solidFill>
                            <a:schemeClr val="tx1"/>
                          </a:solidFill>
                          <a:effectLst/>
                          <a:latin typeface="Times New Roman" panose="02020603050405020304" pitchFamily="18" charset="0"/>
                          <a:cs typeface="Times New Roman" panose="02020603050405020304" pitchFamily="18" charset="0"/>
                        </a:rPr>
                        <a:t>(i.e. UL+DL between UE and the interface to data network) (note 4) </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0,1 to [1] Gbit/s supporting visual content (e.g. VR based or high definition video) with 4K, 8K resolution and up to120 frames per second content.</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a:solidFill>
                            <a:schemeClr val="tx1"/>
                          </a:solidFill>
                          <a:effectLst/>
                          <a:latin typeface="Times New Roman" panose="02020603050405020304" pitchFamily="18" charset="0"/>
                          <a:cs typeface="Times New Roman" panose="02020603050405020304" pitchFamily="18" charset="0"/>
                        </a:rPr>
                        <a:t>99,99 % in uplink and 99,9 % in downlink (note 4)</a:t>
                      </a:r>
                      <a:endParaRPr lang="en-US" sz="10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a:solidFill>
                            <a:schemeClr val="tx1"/>
                          </a:solidFill>
                          <a:effectLst/>
                          <a:latin typeface="Times New Roman" panose="02020603050405020304" pitchFamily="18" charset="0"/>
                          <a:cs typeface="Times New Roman" panose="02020603050405020304" pitchFamily="18" charset="0"/>
                        </a:rPr>
                        <a:t>-</a:t>
                      </a:r>
                      <a:endParaRPr lang="en-US" sz="10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effectLst/>
                          <a:latin typeface="Times New Roman" panose="02020603050405020304" pitchFamily="18" charset="0"/>
                          <a:cs typeface="Times New Roman" panose="02020603050405020304" pitchFamily="18" charset="0"/>
                        </a:rPr>
                        <a:t>Stationary or Pedestrian</a:t>
                      </a:r>
                      <a:endParaRPr lang="en-US" sz="1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a:effectLst/>
                          <a:latin typeface="Times New Roman" panose="02020603050405020304" pitchFamily="18" charset="0"/>
                          <a:cs typeface="Times New Roman" panose="02020603050405020304" pitchFamily="18" charset="0"/>
                        </a:rPr>
                        <a:t>Countrywide</a:t>
                      </a:r>
                      <a:endParaRPr lang="en-US" sz="10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9707812"/>
                  </a:ext>
                </a:extLst>
              </a:tr>
              <a:tr h="783013">
                <a:tc>
                  <a:txBody>
                    <a:bodyPr/>
                    <a:lstStyle/>
                    <a:p>
                      <a:pPr marL="0" marR="0"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Gaming or Interactive Data Exchanging </a:t>
                      </a:r>
                      <a:endParaRPr lang="en-US" sz="1000" b="1"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(note 3)</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10ms</a:t>
                      </a:r>
                      <a:r>
                        <a:rPr lang="en-GB" sz="1000" b="0" dirty="0">
                          <a:solidFill>
                            <a:schemeClr val="tx1"/>
                          </a:solidFill>
                          <a:effectLst/>
                          <a:latin typeface="Times New Roman" panose="02020603050405020304" pitchFamily="18" charset="0"/>
                          <a:cs typeface="Times New Roman" panose="02020603050405020304" pitchFamily="18" charset="0"/>
                        </a:rPr>
                        <a:t> (note 4)</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0,1 to [1] Gbit/s supporting visual content (e.g. VR based or high definition video) with 4K, 8K resolution and up to120 frames per second content.</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99,99 % (note 4)</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 [10]</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a:effectLst/>
                          <a:latin typeface="Times New Roman" panose="02020603050405020304" pitchFamily="18" charset="0"/>
                          <a:cs typeface="Times New Roman" panose="02020603050405020304" pitchFamily="18" charset="0"/>
                        </a:rPr>
                        <a:t>Stationary or Pedestrian</a:t>
                      </a:r>
                      <a:endParaRPr lang="en-US" sz="10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a:effectLst/>
                          <a:latin typeface="Times New Roman" panose="02020603050405020304" pitchFamily="18" charset="0"/>
                          <a:cs typeface="Times New Roman" panose="02020603050405020304" pitchFamily="18" charset="0"/>
                        </a:rPr>
                        <a:t>20 m x 10 m; in one vehicle (up to 120 km/h) and in one train (up to 500 km/h)</a:t>
                      </a:r>
                      <a:endParaRPr lang="en-US" sz="10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0179417"/>
                  </a:ext>
                </a:extLst>
              </a:tr>
              <a:tr h="626410">
                <a:tc>
                  <a:txBody>
                    <a:bodyPr/>
                    <a:lstStyle/>
                    <a:p>
                      <a:pPr marL="0" marR="0"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Consumption of VR content via tethered VR headset </a:t>
                      </a:r>
                      <a:endParaRPr lang="en-US" sz="1000" b="1"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(note 6)</a:t>
                      </a:r>
                      <a:endParaRPr lang="en-US" sz="1000" b="1" dirty="0">
                        <a:solidFill>
                          <a:schemeClr val="tx1"/>
                        </a:solidFill>
                        <a:effectLst/>
                        <a:latin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[5 to 10] </a:t>
                      </a:r>
                      <a:r>
                        <a:rPr lang="en-GB" sz="1000" b="1" dirty="0" err="1">
                          <a:solidFill>
                            <a:schemeClr val="tx1"/>
                          </a:solidFill>
                          <a:effectLst/>
                          <a:latin typeface="Times New Roman" panose="02020603050405020304" pitchFamily="18" charset="0"/>
                          <a:cs typeface="Times New Roman" panose="02020603050405020304" pitchFamily="18" charset="0"/>
                        </a:rPr>
                        <a:t>ms</a:t>
                      </a:r>
                      <a:endParaRPr lang="en-US" sz="1000" b="1"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(note 5)</a:t>
                      </a:r>
                      <a:endParaRPr lang="en-US" sz="1000" b="0" dirty="0">
                        <a:solidFill>
                          <a:schemeClr val="tx1"/>
                        </a:solidFill>
                        <a:effectLst/>
                        <a:latin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 </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 0,1 to [10] Gbit/s </a:t>
                      </a:r>
                      <a:endParaRPr lang="en-US" sz="1000" b="0"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(note 5)</a:t>
                      </a:r>
                      <a:endParaRPr lang="en-US" sz="1000" b="0"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 </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[99,99 %]</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effectLst/>
                          <a:latin typeface="Times New Roman" panose="02020603050405020304" pitchFamily="18" charset="0"/>
                          <a:cs typeface="Times New Roman" panose="02020603050405020304" pitchFamily="18" charset="0"/>
                        </a:rPr>
                        <a:t>Stationary or Pedestrian</a:t>
                      </a:r>
                      <a:endParaRPr lang="en-US" sz="1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effectLst/>
                          <a:latin typeface="Times New Roman" panose="02020603050405020304" pitchFamily="18" charset="0"/>
                          <a:cs typeface="Times New Roman" panose="02020603050405020304" pitchFamily="18" charset="0"/>
                        </a:rPr>
                        <a:t>-</a:t>
                      </a:r>
                      <a:endParaRPr lang="en-US" sz="1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4170846"/>
                  </a:ext>
                </a:extLst>
              </a:tr>
              <a:tr h="1221419">
                <a:tc gridSpan="7">
                  <a:txBody>
                    <a:bodyPr/>
                    <a:lstStyle/>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1:	Unless otherwise specified, all communication via wireless link is between UEs and network node (UE to network node </a:t>
                      </a:r>
                      <a:r>
                        <a:rPr lang="en-US" sz="900" b="0" dirty="0">
                          <a:solidFill>
                            <a:schemeClr val="tx1"/>
                          </a:solidFill>
                          <a:effectLst/>
                          <a:latin typeface="Times New Roman" panose="02020603050405020304" pitchFamily="18" charset="0"/>
                          <a:cs typeface="Times New Roman" panose="02020603050405020304" pitchFamily="18" charset="0"/>
                        </a:rPr>
                        <a:t>and/</a:t>
                      </a:r>
                      <a:r>
                        <a:rPr lang="en-GB" sz="900" b="0" dirty="0">
                          <a:solidFill>
                            <a:schemeClr val="tx1"/>
                          </a:solidFill>
                          <a:effectLst/>
                          <a:latin typeface="Times New Roman" panose="02020603050405020304" pitchFamily="18" charset="0"/>
                          <a:cs typeface="Times New Roman" panose="02020603050405020304" pitchFamily="18" charset="0"/>
                        </a:rPr>
                        <a:t>or network node to UE) rather than direct wireless links (UE to UE).</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2:	Length x width (x height).</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3:	Communication includes direct wireless links (UE to UE). </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4:	Latency and reliability KPIs can vary based on specific use case/architecture, e.g. for cloud/edge/split rendering, and may be represented by a range of values.</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5:	The decoding capability in the VR headset and the encoding/decoding complexity/time of the stream will set the required bit rate and latency over the direct wireless link between the tethered VR headset and its connected UE, bit rate from 100 Mbit/s to [10] Gbit/s and latency from 5 </a:t>
                      </a:r>
                      <a:r>
                        <a:rPr lang="en-GB" sz="900" b="0" dirty="0" err="1">
                          <a:solidFill>
                            <a:schemeClr val="tx1"/>
                          </a:solidFill>
                          <a:effectLst/>
                          <a:latin typeface="Times New Roman" panose="02020603050405020304" pitchFamily="18" charset="0"/>
                          <a:cs typeface="Times New Roman" panose="02020603050405020304" pitchFamily="18" charset="0"/>
                        </a:rPr>
                        <a:t>ms</a:t>
                      </a:r>
                      <a:r>
                        <a:rPr lang="en-GB" sz="900" b="0" dirty="0">
                          <a:solidFill>
                            <a:schemeClr val="tx1"/>
                          </a:solidFill>
                          <a:effectLst/>
                          <a:latin typeface="Times New Roman" panose="02020603050405020304" pitchFamily="18" charset="0"/>
                          <a:cs typeface="Times New Roman" panose="02020603050405020304" pitchFamily="18" charset="0"/>
                        </a:rPr>
                        <a:t> to 10 </a:t>
                      </a:r>
                      <a:r>
                        <a:rPr lang="en-GB" sz="900" b="0" dirty="0" err="1">
                          <a:solidFill>
                            <a:schemeClr val="tx1"/>
                          </a:solidFill>
                          <a:effectLst/>
                          <a:latin typeface="Times New Roman" panose="02020603050405020304" pitchFamily="18" charset="0"/>
                          <a:cs typeface="Times New Roman" panose="02020603050405020304" pitchFamily="18" charset="0"/>
                        </a:rPr>
                        <a:t>ms</a:t>
                      </a:r>
                      <a:r>
                        <a:rPr lang="en-GB" sz="900" b="0" dirty="0">
                          <a:solidFill>
                            <a:schemeClr val="tx1"/>
                          </a:solidFill>
                          <a:effectLst/>
                          <a:latin typeface="Times New Roman" panose="02020603050405020304" pitchFamily="18" charset="0"/>
                          <a:cs typeface="Times New Roman" panose="02020603050405020304" pitchFamily="18" charset="0"/>
                        </a:rPr>
                        <a:t>. </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6:	The performance requirement is valid for the direct wireless link between the tethered VR headset and its connected UE.</a:t>
                      </a:r>
                      <a:endParaRPr lang="en-US" sz="9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32853504"/>
                  </a:ext>
                </a:extLst>
              </a:tr>
            </a:tbl>
          </a:graphicData>
        </a:graphic>
      </p:graphicFrame>
      <p:sp>
        <p:nvSpPr>
          <p:cNvPr id="6" name="TextBox 5">
            <a:extLst>
              <a:ext uri="{FF2B5EF4-FFF2-40B4-BE49-F238E27FC236}">
                <a16:creationId xmlns:a16="http://schemas.microsoft.com/office/drawing/2014/main" id="{EFE4DCF9-52D2-41C1-B69A-3DFACEB25FCD}"/>
              </a:ext>
            </a:extLst>
          </p:cNvPr>
          <p:cNvSpPr txBox="1"/>
          <p:nvPr/>
        </p:nvSpPr>
        <p:spPr>
          <a:xfrm>
            <a:off x="990600" y="1905000"/>
            <a:ext cx="8276823" cy="276999"/>
          </a:xfrm>
          <a:prstGeom prst="rect">
            <a:avLst/>
          </a:prstGeom>
          <a:noFill/>
        </p:spPr>
        <p:txBody>
          <a:bodyPr wrap="square" rtlCol="0">
            <a:spAutoFit/>
          </a:bodyPr>
          <a:lstStyle/>
          <a:p>
            <a:r>
              <a:rPr lang="en-US" dirty="0"/>
              <a:t>Table 7.6.1-1 KPI Table for additional high data rate and low latency service</a:t>
            </a:r>
          </a:p>
        </p:txBody>
      </p:sp>
      <p:sp>
        <p:nvSpPr>
          <p:cNvPr id="7" name="Rectangle 3">
            <a:extLst>
              <a:ext uri="{FF2B5EF4-FFF2-40B4-BE49-F238E27FC236}">
                <a16:creationId xmlns:a16="http://schemas.microsoft.com/office/drawing/2014/main" id="{827D9CBC-8F8F-4586-977F-24E7D72ED535}"/>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8" name="Footer Placeholder 3">
            <a:extLst>
              <a:ext uri="{FF2B5EF4-FFF2-40B4-BE49-F238E27FC236}">
                <a16:creationId xmlns:a16="http://schemas.microsoft.com/office/drawing/2014/main" id="{3791CC1C-6FB2-4849-A356-DF8ADA5076F2}"/>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
        <p:nvSpPr>
          <p:cNvPr id="9" name="TextBox 8">
            <a:extLst>
              <a:ext uri="{FF2B5EF4-FFF2-40B4-BE49-F238E27FC236}">
                <a16:creationId xmlns:a16="http://schemas.microsoft.com/office/drawing/2014/main" id="{E7C049AE-7043-4C45-AFB5-EFC9F0A6E696}"/>
              </a:ext>
            </a:extLst>
          </p:cNvPr>
          <p:cNvSpPr txBox="1"/>
          <p:nvPr/>
        </p:nvSpPr>
        <p:spPr>
          <a:xfrm>
            <a:off x="990600" y="1676400"/>
            <a:ext cx="4649820" cy="338554"/>
          </a:xfrm>
          <a:prstGeom prst="rect">
            <a:avLst/>
          </a:prstGeom>
          <a:noFill/>
        </p:spPr>
        <p:txBody>
          <a:bodyPr wrap="square">
            <a:spAutoFit/>
          </a:bodyPr>
          <a:lstStyle/>
          <a:p>
            <a:r>
              <a:rPr lang="en-US" sz="1600" b="1" kern="0" dirty="0"/>
              <a:t>3GPP TS 22.261 </a:t>
            </a:r>
            <a:r>
              <a:rPr lang="en-US" sz="1600" b="1" kern="0" dirty="0">
                <a:hlinkClick r:id="rId2"/>
              </a:rPr>
              <a:t>v18.5.0</a:t>
            </a:r>
            <a:endParaRPr lang="en-US" sz="1600" b="1" kern="0" dirty="0"/>
          </a:p>
        </p:txBody>
      </p:sp>
    </p:spTree>
    <p:extLst>
      <p:ext uri="{BB962C8B-B14F-4D97-AF65-F5344CB8AC3E}">
        <p14:creationId xmlns:p14="http://schemas.microsoft.com/office/powerpoint/2010/main" val="1039974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52A5B-D765-4199-9172-F982EC4EE4FE}"/>
              </a:ext>
            </a:extLst>
          </p:cNvPr>
          <p:cNvSpPr>
            <a:spLocks noGrp="1"/>
          </p:cNvSpPr>
          <p:nvPr>
            <p:ph type="title"/>
          </p:nvPr>
        </p:nvSpPr>
        <p:spPr>
          <a:xfrm>
            <a:off x="304960" y="723901"/>
            <a:ext cx="8458040" cy="952499"/>
          </a:xfrm>
        </p:spPr>
        <p:txBody>
          <a:bodyPr/>
          <a:lstStyle/>
          <a:p>
            <a:pPr algn="l"/>
            <a:r>
              <a:rPr lang="en-US" sz="2800" dirty="0">
                <a:solidFill>
                  <a:schemeClr val="tx1"/>
                </a:solidFill>
              </a:rPr>
              <a:t>Example of enterprise scenario capturing some key challenges</a:t>
            </a:r>
            <a:br>
              <a:rPr lang="en-US" sz="2800" dirty="0">
                <a:solidFill>
                  <a:schemeClr val="tx1"/>
                </a:solidFill>
              </a:rPr>
            </a:br>
            <a:r>
              <a:rPr lang="en-US" sz="1800" dirty="0">
                <a:solidFill>
                  <a:schemeClr val="tx1"/>
                </a:solidFill>
              </a:rPr>
              <a:t>One among many representative dense scenarios (e-learning, auditorium, hospital…)</a:t>
            </a:r>
            <a:endParaRPr lang="en-US" sz="2800" dirty="0">
              <a:solidFill>
                <a:schemeClr val="tx1"/>
              </a:solidFill>
            </a:endParaRPr>
          </a:p>
        </p:txBody>
      </p:sp>
      <p:sp>
        <p:nvSpPr>
          <p:cNvPr id="3" name="Content Placeholder 2">
            <a:extLst>
              <a:ext uri="{FF2B5EF4-FFF2-40B4-BE49-F238E27FC236}">
                <a16:creationId xmlns:a16="http://schemas.microsoft.com/office/drawing/2014/main" id="{8C32BC7F-B775-4C05-A99C-89B110C22C9F}"/>
              </a:ext>
            </a:extLst>
          </p:cNvPr>
          <p:cNvSpPr>
            <a:spLocks noGrp="1"/>
          </p:cNvSpPr>
          <p:nvPr>
            <p:ph sz="quarter" idx="28"/>
          </p:nvPr>
        </p:nvSpPr>
        <p:spPr>
          <a:xfrm>
            <a:off x="76200" y="2133600"/>
            <a:ext cx="4096870" cy="4000499"/>
          </a:xfrm>
        </p:spPr>
        <p:txBody>
          <a:bodyPr/>
          <a:lstStyle/>
          <a:p>
            <a:r>
              <a:rPr lang="en-US" sz="1400" dirty="0"/>
              <a:t>Cubicle scenario</a:t>
            </a:r>
          </a:p>
          <a:p>
            <a:pPr lvl="1"/>
            <a:r>
              <a:rPr lang="en-US" sz="1200" dirty="0"/>
              <a:t>16 cubes within a 10m square</a:t>
            </a:r>
          </a:p>
          <a:p>
            <a:pPr lvl="1"/>
            <a:r>
              <a:rPr lang="en-US" sz="1200" dirty="0"/>
              <a:t>XR P2P links in some cubes:</a:t>
            </a:r>
          </a:p>
          <a:p>
            <a:pPr lvl="2"/>
            <a:r>
              <a:rPr lang="en-US" sz="1100" dirty="0"/>
              <a:t>LOS, around 1m range</a:t>
            </a:r>
          </a:p>
          <a:p>
            <a:pPr lvl="2"/>
            <a:r>
              <a:rPr lang="en-US" sz="1100" dirty="0"/>
              <a:t>Requirements: DL up to 10Gbps (average 1Gbps), UL low throughput but 2ms latency </a:t>
            </a:r>
          </a:p>
          <a:p>
            <a:pPr lvl="1"/>
            <a:r>
              <a:rPr lang="en-US" sz="1200" dirty="0"/>
              <a:t>Infrastructure APs to serve fixed or mobile users in the area</a:t>
            </a:r>
          </a:p>
          <a:p>
            <a:endParaRPr lang="en-US" sz="1400" dirty="0"/>
          </a:p>
          <a:p>
            <a:r>
              <a:rPr lang="en-US" sz="1400" dirty="0"/>
              <a:t>Deployment in 5/6GHz:</a:t>
            </a:r>
          </a:p>
          <a:p>
            <a:pPr marL="628650" lvl="1" indent="-171450">
              <a:buFont typeface="Arial" panose="020B0604020202020204" pitchFamily="34" charset="0"/>
              <a:buChar char="•"/>
            </a:pPr>
            <a:r>
              <a:rPr lang="en-US" sz="1200" dirty="0"/>
              <a:t>Spectrum needs to be shared between infrastructure APs and all P2P links that are in the same area</a:t>
            </a:r>
          </a:p>
          <a:p>
            <a:pPr marL="628650" lvl="1" indent="-171450">
              <a:buFont typeface="Arial" panose="020B0604020202020204" pitchFamily="34" charset="0"/>
              <a:buChar char="•"/>
            </a:pPr>
            <a:r>
              <a:rPr lang="en-US" sz="1200" dirty="0"/>
              <a:t>Interference between XR P2P links</a:t>
            </a:r>
          </a:p>
          <a:p>
            <a:pPr marL="628650" lvl="1" indent="-171450">
              <a:buFont typeface="Arial" panose="020B0604020202020204" pitchFamily="34" charset="0"/>
              <a:buChar char="•"/>
            </a:pPr>
            <a:r>
              <a:rPr lang="en-US" sz="1200" dirty="0"/>
              <a:t>Interference with infrastructure BSSs</a:t>
            </a:r>
          </a:p>
          <a:p>
            <a:pPr marL="628650" lvl="1" indent="-171450">
              <a:buFont typeface="Arial" panose="020B0604020202020204" pitchFamily="34" charset="0"/>
              <a:buChar char="•"/>
            </a:pPr>
            <a:endParaRPr lang="en-US" sz="1200" dirty="0"/>
          </a:p>
          <a:p>
            <a:pPr marL="228600" indent="-171450">
              <a:buFont typeface="Arial" panose="020B0604020202020204" pitchFamily="34" charset="0"/>
              <a:buChar char="•"/>
            </a:pPr>
            <a:r>
              <a:rPr lang="en-US" sz="1400" dirty="0"/>
              <a:t>Even with full 6 GHz band: not enough capacity</a:t>
            </a:r>
          </a:p>
          <a:p>
            <a:pPr marL="228600" indent="-171450">
              <a:buFont typeface="Arial" panose="020B0604020202020204" pitchFamily="34" charset="0"/>
              <a:buChar char="•"/>
            </a:pPr>
            <a:endParaRPr lang="en-US" sz="1600" dirty="0"/>
          </a:p>
        </p:txBody>
      </p:sp>
      <p:sp>
        <p:nvSpPr>
          <p:cNvPr id="5" name="Rectangle 2">
            <a:extLst>
              <a:ext uri="{FF2B5EF4-FFF2-40B4-BE49-F238E27FC236}">
                <a16:creationId xmlns:a16="http://schemas.microsoft.com/office/drawing/2014/main" id="{F6923B3D-5D71-49CD-9D06-FCDB0184BB8D}"/>
              </a:ext>
            </a:extLst>
          </p:cNvPr>
          <p:cNvSpPr>
            <a:spLocks noChangeArrowheads="1"/>
          </p:cNvSpPr>
          <p:nvPr/>
        </p:nvSpPr>
        <p:spPr bwMode="auto">
          <a:xfrm>
            <a:off x="3829050" y="1524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a:extLst>
              <a:ext uri="{FF2B5EF4-FFF2-40B4-BE49-F238E27FC236}">
                <a16:creationId xmlns:a16="http://schemas.microsoft.com/office/drawing/2014/main" id="{63499CC5-F51B-4E00-BCF4-D85539FA44C7}"/>
              </a:ext>
            </a:extLst>
          </p:cNvPr>
          <p:cNvGraphicFramePr>
            <a:graphicFrameLocks noChangeAspect="1"/>
          </p:cNvGraphicFramePr>
          <p:nvPr>
            <p:extLst>
              <p:ext uri="{D42A27DB-BD31-4B8C-83A1-F6EECF244321}">
                <p14:modId xmlns:p14="http://schemas.microsoft.com/office/powerpoint/2010/main" val="1191306088"/>
              </p:ext>
            </p:extLst>
          </p:nvPr>
        </p:nvGraphicFramePr>
        <p:xfrm>
          <a:off x="4191000" y="2009775"/>
          <a:ext cx="1276350" cy="1266825"/>
        </p:xfrm>
        <a:graphic>
          <a:graphicData uri="http://schemas.openxmlformats.org/presentationml/2006/ole">
            <mc:AlternateContent xmlns:mc="http://schemas.openxmlformats.org/markup-compatibility/2006">
              <mc:Choice xmlns:v="urn:schemas-microsoft-com:vml" Requires="v">
                <p:oleObj spid="_x0000_s1026" name="Visio" r:id="rId3" imgW="2196721" imgH="2221689" progId="Visio.Drawing.11">
                  <p:embed/>
                </p:oleObj>
              </mc:Choice>
              <mc:Fallback>
                <p:oleObj name="Visio" r:id="rId3" imgW="2196721" imgH="2221689" progId="Visio.Drawing.11">
                  <p:embed/>
                  <p:pic>
                    <p:nvPicPr>
                      <p:cNvPr id="6" name="Object 5">
                        <a:extLst>
                          <a:ext uri="{FF2B5EF4-FFF2-40B4-BE49-F238E27FC236}">
                            <a16:creationId xmlns:a16="http://schemas.microsoft.com/office/drawing/2014/main" id="{63499CC5-F51B-4E00-BCF4-D85539FA44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2009775"/>
                        <a:ext cx="1276350" cy="1266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a:extLst>
              <a:ext uri="{FF2B5EF4-FFF2-40B4-BE49-F238E27FC236}">
                <a16:creationId xmlns:a16="http://schemas.microsoft.com/office/drawing/2014/main" id="{6EA807CF-346A-44D2-9A44-46863A7DB1B9}"/>
              </a:ext>
            </a:extLst>
          </p:cNvPr>
          <p:cNvSpPr txBox="1"/>
          <p:nvPr/>
        </p:nvSpPr>
        <p:spPr>
          <a:xfrm>
            <a:off x="4495799" y="2585979"/>
            <a:ext cx="685801" cy="400110"/>
          </a:xfrm>
          <a:prstGeom prst="rect">
            <a:avLst/>
          </a:prstGeom>
          <a:noFill/>
        </p:spPr>
        <p:txBody>
          <a:bodyPr wrap="square" rtlCol="0">
            <a:spAutoFit/>
          </a:bodyPr>
          <a:lstStyle/>
          <a:p>
            <a:r>
              <a:rPr lang="en-US" sz="1000" dirty="0">
                <a:solidFill>
                  <a:srgbClr val="FF0000"/>
                </a:solidFill>
              </a:rPr>
              <a:t>XR HDM</a:t>
            </a:r>
          </a:p>
        </p:txBody>
      </p:sp>
      <p:cxnSp>
        <p:nvCxnSpPr>
          <p:cNvPr id="10" name="Straight Arrow Connector 9">
            <a:extLst>
              <a:ext uri="{FF2B5EF4-FFF2-40B4-BE49-F238E27FC236}">
                <a16:creationId xmlns:a16="http://schemas.microsoft.com/office/drawing/2014/main" id="{901A0204-E4B2-4F93-B42C-D17912C5AB99}"/>
              </a:ext>
            </a:extLst>
          </p:cNvPr>
          <p:cNvCxnSpPr>
            <a:cxnSpLocks/>
          </p:cNvCxnSpPr>
          <p:nvPr/>
        </p:nvCxnSpPr>
        <p:spPr bwMode="auto">
          <a:xfrm flipH="1" flipV="1">
            <a:off x="4572000" y="2376489"/>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12" name="Straight Arrow Connector 11">
            <a:extLst>
              <a:ext uri="{FF2B5EF4-FFF2-40B4-BE49-F238E27FC236}">
                <a16:creationId xmlns:a16="http://schemas.microsoft.com/office/drawing/2014/main" id="{CD4DC81B-8985-4201-8434-890C2015C4C2}"/>
              </a:ext>
            </a:extLst>
          </p:cNvPr>
          <p:cNvCxnSpPr>
            <a:cxnSpLocks/>
          </p:cNvCxnSpPr>
          <p:nvPr/>
        </p:nvCxnSpPr>
        <p:spPr bwMode="auto">
          <a:xfrm flipH="1" flipV="1">
            <a:off x="59436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14" name="Straight Arrow Connector 13">
            <a:extLst>
              <a:ext uri="{FF2B5EF4-FFF2-40B4-BE49-F238E27FC236}">
                <a16:creationId xmlns:a16="http://schemas.microsoft.com/office/drawing/2014/main" id="{35E3E075-B567-40B4-AD14-2E076CE97DBB}"/>
              </a:ext>
            </a:extLst>
          </p:cNvPr>
          <p:cNvCxnSpPr>
            <a:cxnSpLocks/>
          </p:cNvCxnSpPr>
          <p:nvPr/>
        </p:nvCxnSpPr>
        <p:spPr bwMode="auto">
          <a:xfrm flipH="1" flipV="1">
            <a:off x="62484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16" name="Straight Arrow Connector 15">
            <a:extLst>
              <a:ext uri="{FF2B5EF4-FFF2-40B4-BE49-F238E27FC236}">
                <a16:creationId xmlns:a16="http://schemas.microsoft.com/office/drawing/2014/main" id="{364DB46A-2EA7-477A-8E99-96D1798F652B}"/>
              </a:ext>
            </a:extLst>
          </p:cNvPr>
          <p:cNvCxnSpPr>
            <a:cxnSpLocks/>
          </p:cNvCxnSpPr>
          <p:nvPr/>
        </p:nvCxnSpPr>
        <p:spPr bwMode="auto">
          <a:xfrm flipH="1" flipV="1">
            <a:off x="66294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18" name="Straight Arrow Connector 17">
            <a:extLst>
              <a:ext uri="{FF2B5EF4-FFF2-40B4-BE49-F238E27FC236}">
                <a16:creationId xmlns:a16="http://schemas.microsoft.com/office/drawing/2014/main" id="{4157A236-3B7C-4CA4-BD54-7A30304ECFC7}"/>
              </a:ext>
            </a:extLst>
          </p:cNvPr>
          <p:cNvCxnSpPr>
            <a:cxnSpLocks/>
          </p:cNvCxnSpPr>
          <p:nvPr/>
        </p:nvCxnSpPr>
        <p:spPr bwMode="auto">
          <a:xfrm flipH="1" flipV="1">
            <a:off x="69342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1" name="Straight Arrow Connector 20">
            <a:extLst>
              <a:ext uri="{FF2B5EF4-FFF2-40B4-BE49-F238E27FC236}">
                <a16:creationId xmlns:a16="http://schemas.microsoft.com/office/drawing/2014/main" id="{54ECB71A-0D44-45AA-86D5-F98CADA25009}"/>
              </a:ext>
            </a:extLst>
          </p:cNvPr>
          <p:cNvCxnSpPr>
            <a:cxnSpLocks/>
          </p:cNvCxnSpPr>
          <p:nvPr/>
        </p:nvCxnSpPr>
        <p:spPr bwMode="auto">
          <a:xfrm flipH="1" flipV="1">
            <a:off x="76962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2" name="Straight Arrow Connector 21">
            <a:extLst>
              <a:ext uri="{FF2B5EF4-FFF2-40B4-BE49-F238E27FC236}">
                <a16:creationId xmlns:a16="http://schemas.microsoft.com/office/drawing/2014/main" id="{F6BE511B-B911-45B7-972B-FA8AABC2F834}"/>
              </a:ext>
            </a:extLst>
          </p:cNvPr>
          <p:cNvCxnSpPr>
            <a:cxnSpLocks/>
          </p:cNvCxnSpPr>
          <p:nvPr/>
        </p:nvCxnSpPr>
        <p:spPr bwMode="auto">
          <a:xfrm flipH="1" flipV="1">
            <a:off x="76962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3" name="Straight Arrow Connector 22">
            <a:extLst>
              <a:ext uri="{FF2B5EF4-FFF2-40B4-BE49-F238E27FC236}">
                <a16:creationId xmlns:a16="http://schemas.microsoft.com/office/drawing/2014/main" id="{42BA2DBE-FB20-496A-B834-DE20E9469AEB}"/>
              </a:ext>
            </a:extLst>
          </p:cNvPr>
          <p:cNvCxnSpPr>
            <a:cxnSpLocks/>
          </p:cNvCxnSpPr>
          <p:nvPr/>
        </p:nvCxnSpPr>
        <p:spPr bwMode="auto">
          <a:xfrm flipH="1" flipV="1">
            <a:off x="73914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4" name="Straight Arrow Connector 23">
            <a:extLst>
              <a:ext uri="{FF2B5EF4-FFF2-40B4-BE49-F238E27FC236}">
                <a16:creationId xmlns:a16="http://schemas.microsoft.com/office/drawing/2014/main" id="{FCFE717E-C6E8-49BC-A974-351EE4DD2AF4}"/>
              </a:ext>
            </a:extLst>
          </p:cNvPr>
          <p:cNvCxnSpPr>
            <a:cxnSpLocks/>
          </p:cNvCxnSpPr>
          <p:nvPr/>
        </p:nvCxnSpPr>
        <p:spPr bwMode="auto">
          <a:xfrm flipH="1" flipV="1">
            <a:off x="80772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5" name="Straight Arrow Connector 24">
            <a:extLst>
              <a:ext uri="{FF2B5EF4-FFF2-40B4-BE49-F238E27FC236}">
                <a16:creationId xmlns:a16="http://schemas.microsoft.com/office/drawing/2014/main" id="{C49B16AD-755D-4507-BD98-41E045AA7865}"/>
              </a:ext>
            </a:extLst>
          </p:cNvPr>
          <p:cNvCxnSpPr>
            <a:cxnSpLocks/>
          </p:cNvCxnSpPr>
          <p:nvPr/>
        </p:nvCxnSpPr>
        <p:spPr bwMode="auto">
          <a:xfrm flipH="1" flipV="1">
            <a:off x="83820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6" name="Straight Arrow Connector 25">
            <a:extLst>
              <a:ext uri="{FF2B5EF4-FFF2-40B4-BE49-F238E27FC236}">
                <a16:creationId xmlns:a16="http://schemas.microsoft.com/office/drawing/2014/main" id="{782E6EC2-B133-42DD-B726-E8E1A40ADE80}"/>
              </a:ext>
            </a:extLst>
          </p:cNvPr>
          <p:cNvCxnSpPr>
            <a:cxnSpLocks/>
          </p:cNvCxnSpPr>
          <p:nvPr/>
        </p:nvCxnSpPr>
        <p:spPr bwMode="auto">
          <a:xfrm flipH="1" flipV="1">
            <a:off x="83820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8" name="Straight Arrow Connector 27">
            <a:extLst>
              <a:ext uri="{FF2B5EF4-FFF2-40B4-BE49-F238E27FC236}">
                <a16:creationId xmlns:a16="http://schemas.microsoft.com/office/drawing/2014/main" id="{0DC71FAC-630C-4D5B-9FF4-163739374CD9}"/>
              </a:ext>
            </a:extLst>
          </p:cNvPr>
          <p:cNvCxnSpPr>
            <a:cxnSpLocks/>
          </p:cNvCxnSpPr>
          <p:nvPr/>
        </p:nvCxnSpPr>
        <p:spPr bwMode="auto">
          <a:xfrm flipH="1" flipV="1">
            <a:off x="59436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9" name="Straight Arrow Connector 28">
            <a:extLst>
              <a:ext uri="{FF2B5EF4-FFF2-40B4-BE49-F238E27FC236}">
                <a16:creationId xmlns:a16="http://schemas.microsoft.com/office/drawing/2014/main" id="{CBEC8911-6C96-4BA8-97A8-0589ED966C01}"/>
              </a:ext>
            </a:extLst>
          </p:cNvPr>
          <p:cNvCxnSpPr>
            <a:cxnSpLocks/>
          </p:cNvCxnSpPr>
          <p:nvPr/>
        </p:nvCxnSpPr>
        <p:spPr bwMode="auto">
          <a:xfrm flipH="1" flipV="1">
            <a:off x="62484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1" name="Straight Arrow Connector 30">
            <a:extLst>
              <a:ext uri="{FF2B5EF4-FFF2-40B4-BE49-F238E27FC236}">
                <a16:creationId xmlns:a16="http://schemas.microsoft.com/office/drawing/2014/main" id="{D845E3FA-1541-44A1-92DE-BED1DB9FB209}"/>
              </a:ext>
            </a:extLst>
          </p:cNvPr>
          <p:cNvCxnSpPr>
            <a:cxnSpLocks/>
          </p:cNvCxnSpPr>
          <p:nvPr/>
        </p:nvCxnSpPr>
        <p:spPr bwMode="auto">
          <a:xfrm flipH="1" flipV="1">
            <a:off x="59436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3" name="Straight Arrow Connector 32">
            <a:extLst>
              <a:ext uri="{FF2B5EF4-FFF2-40B4-BE49-F238E27FC236}">
                <a16:creationId xmlns:a16="http://schemas.microsoft.com/office/drawing/2014/main" id="{66642512-D4C6-4574-A1EC-034036F5205D}"/>
              </a:ext>
            </a:extLst>
          </p:cNvPr>
          <p:cNvCxnSpPr>
            <a:cxnSpLocks/>
          </p:cNvCxnSpPr>
          <p:nvPr/>
        </p:nvCxnSpPr>
        <p:spPr bwMode="auto">
          <a:xfrm flipH="1" flipV="1">
            <a:off x="69342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4" name="Straight Arrow Connector 33">
            <a:extLst>
              <a:ext uri="{FF2B5EF4-FFF2-40B4-BE49-F238E27FC236}">
                <a16:creationId xmlns:a16="http://schemas.microsoft.com/office/drawing/2014/main" id="{90D35660-F7F4-4E6B-B8FE-D39E245722EB}"/>
              </a:ext>
            </a:extLst>
          </p:cNvPr>
          <p:cNvCxnSpPr>
            <a:cxnSpLocks/>
          </p:cNvCxnSpPr>
          <p:nvPr/>
        </p:nvCxnSpPr>
        <p:spPr bwMode="auto">
          <a:xfrm flipH="1" flipV="1">
            <a:off x="69342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5" name="Straight Arrow Connector 34">
            <a:extLst>
              <a:ext uri="{FF2B5EF4-FFF2-40B4-BE49-F238E27FC236}">
                <a16:creationId xmlns:a16="http://schemas.microsoft.com/office/drawing/2014/main" id="{E7D57D22-FA71-4FCB-85B7-B761FFC8B8B1}"/>
              </a:ext>
            </a:extLst>
          </p:cNvPr>
          <p:cNvCxnSpPr>
            <a:cxnSpLocks/>
          </p:cNvCxnSpPr>
          <p:nvPr/>
        </p:nvCxnSpPr>
        <p:spPr bwMode="auto">
          <a:xfrm flipH="1" flipV="1">
            <a:off x="66294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7" name="Straight Arrow Connector 36">
            <a:extLst>
              <a:ext uri="{FF2B5EF4-FFF2-40B4-BE49-F238E27FC236}">
                <a16:creationId xmlns:a16="http://schemas.microsoft.com/office/drawing/2014/main" id="{DE8D30B1-D83A-4E66-85BB-36F1A25AA516}"/>
              </a:ext>
            </a:extLst>
          </p:cNvPr>
          <p:cNvCxnSpPr>
            <a:cxnSpLocks/>
          </p:cNvCxnSpPr>
          <p:nvPr/>
        </p:nvCxnSpPr>
        <p:spPr bwMode="auto">
          <a:xfrm flipH="1" flipV="1">
            <a:off x="76962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8" name="Straight Arrow Connector 37">
            <a:extLst>
              <a:ext uri="{FF2B5EF4-FFF2-40B4-BE49-F238E27FC236}">
                <a16:creationId xmlns:a16="http://schemas.microsoft.com/office/drawing/2014/main" id="{7D8E0C2D-2D3A-4619-93F5-B7F450CFCAB4}"/>
              </a:ext>
            </a:extLst>
          </p:cNvPr>
          <p:cNvCxnSpPr>
            <a:cxnSpLocks/>
          </p:cNvCxnSpPr>
          <p:nvPr/>
        </p:nvCxnSpPr>
        <p:spPr bwMode="auto">
          <a:xfrm flipH="1" flipV="1">
            <a:off x="76962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9" name="Straight Arrow Connector 38">
            <a:extLst>
              <a:ext uri="{FF2B5EF4-FFF2-40B4-BE49-F238E27FC236}">
                <a16:creationId xmlns:a16="http://schemas.microsoft.com/office/drawing/2014/main" id="{A4491272-9833-4AB1-945F-E66E3791D9D0}"/>
              </a:ext>
            </a:extLst>
          </p:cNvPr>
          <p:cNvCxnSpPr>
            <a:cxnSpLocks/>
          </p:cNvCxnSpPr>
          <p:nvPr/>
        </p:nvCxnSpPr>
        <p:spPr bwMode="auto">
          <a:xfrm flipH="1" flipV="1">
            <a:off x="73914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0" name="Straight Arrow Connector 39">
            <a:extLst>
              <a:ext uri="{FF2B5EF4-FFF2-40B4-BE49-F238E27FC236}">
                <a16:creationId xmlns:a16="http://schemas.microsoft.com/office/drawing/2014/main" id="{E03767B0-6F73-4544-A0BD-CD5083FD24B9}"/>
              </a:ext>
            </a:extLst>
          </p:cNvPr>
          <p:cNvCxnSpPr>
            <a:cxnSpLocks/>
          </p:cNvCxnSpPr>
          <p:nvPr/>
        </p:nvCxnSpPr>
        <p:spPr bwMode="auto">
          <a:xfrm flipH="1" flipV="1">
            <a:off x="80772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1" name="Straight Arrow Connector 40">
            <a:extLst>
              <a:ext uri="{FF2B5EF4-FFF2-40B4-BE49-F238E27FC236}">
                <a16:creationId xmlns:a16="http://schemas.microsoft.com/office/drawing/2014/main" id="{1B7CEF1F-FF0E-4019-AFFB-992C86F0EDD1}"/>
              </a:ext>
            </a:extLst>
          </p:cNvPr>
          <p:cNvCxnSpPr>
            <a:cxnSpLocks/>
          </p:cNvCxnSpPr>
          <p:nvPr/>
        </p:nvCxnSpPr>
        <p:spPr bwMode="auto">
          <a:xfrm flipH="1" flipV="1">
            <a:off x="83820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2" name="Straight Arrow Connector 41">
            <a:extLst>
              <a:ext uri="{FF2B5EF4-FFF2-40B4-BE49-F238E27FC236}">
                <a16:creationId xmlns:a16="http://schemas.microsoft.com/office/drawing/2014/main" id="{7CE788AD-4CC7-49F7-A4A4-8EFD17560F47}"/>
              </a:ext>
            </a:extLst>
          </p:cNvPr>
          <p:cNvCxnSpPr>
            <a:cxnSpLocks/>
          </p:cNvCxnSpPr>
          <p:nvPr/>
        </p:nvCxnSpPr>
        <p:spPr bwMode="auto">
          <a:xfrm flipH="1" flipV="1">
            <a:off x="83820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5" name="Straight Arrow Connector 44">
            <a:extLst>
              <a:ext uri="{FF2B5EF4-FFF2-40B4-BE49-F238E27FC236}">
                <a16:creationId xmlns:a16="http://schemas.microsoft.com/office/drawing/2014/main" id="{CD5D8ED2-D6F7-41C4-B47F-2DE8C7D550B1}"/>
              </a:ext>
            </a:extLst>
          </p:cNvPr>
          <p:cNvCxnSpPr>
            <a:cxnSpLocks/>
          </p:cNvCxnSpPr>
          <p:nvPr/>
        </p:nvCxnSpPr>
        <p:spPr bwMode="auto">
          <a:xfrm flipH="1" flipV="1">
            <a:off x="62484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6" name="Straight Arrow Connector 45">
            <a:extLst>
              <a:ext uri="{FF2B5EF4-FFF2-40B4-BE49-F238E27FC236}">
                <a16:creationId xmlns:a16="http://schemas.microsoft.com/office/drawing/2014/main" id="{9E123DE9-81A6-4AFE-AF97-99CD1B5EC140}"/>
              </a:ext>
            </a:extLst>
          </p:cNvPr>
          <p:cNvCxnSpPr>
            <a:cxnSpLocks/>
          </p:cNvCxnSpPr>
          <p:nvPr/>
        </p:nvCxnSpPr>
        <p:spPr bwMode="auto">
          <a:xfrm flipH="1" flipV="1">
            <a:off x="62484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7" name="Straight Arrow Connector 46">
            <a:extLst>
              <a:ext uri="{FF2B5EF4-FFF2-40B4-BE49-F238E27FC236}">
                <a16:creationId xmlns:a16="http://schemas.microsoft.com/office/drawing/2014/main" id="{5291E514-77D5-497C-AF71-060ADB83C653}"/>
              </a:ext>
            </a:extLst>
          </p:cNvPr>
          <p:cNvCxnSpPr>
            <a:cxnSpLocks/>
          </p:cNvCxnSpPr>
          <p:nvPr/>
        </p:nvCxnSpPr>
        <p:spPr bwMode="auto">
          <a:xfrm flipH="1" flipV="1">
            <a:off x="59436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8" name="Straight Arrow Connector 47">
            <a:extLst>
              <a:ext uri="{FF2B5EF4-FFF2-40B4-BE49-F238E27FC236}">
                <a16:creationId xmlns:a16="http://schemas.microsoft.com/office/drawing/2014/main" id="{9B0D28F3-2F6E-4E75-9291-46CC3C76F2B1}"/>
              </a:ext>
            </a:extLst>
          </p:cNvPr>
          <p:cNvCxnSpPr>
            <a:cxnSpLocks/>
          </p:cNvCxnSpPr>
          <p:nvPr/>
        </p:nvCxnSpPr>
        <p:spPr bwMode="auto">
          <a:xfrm flipH="1" flipV="1">
            <a:off x="66294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9" name="Straight Arrow Connector 48">
            <a:extLst>
              <a:ext uri="{FF2B5EF4-FFF2-40B4-BE49-F238E27FC236}">
                <a16:creationId xmlns:a16="http://schemas.microsoft.com/office/drawing/2014/main" id="{1E3263D5-159C-47AA-9987-EE0A0EB2EC8F}"/>
              </a:ext>
            </a:extLst>
          </p:cNvPr>
          <p:cNvCxnSpPr>
            <a:cxnSpLocks/>
          </p:cNvCxnSpPr>
          <p:nvPr/>
        </p:nvCxnSpPr>
        <p:spPr bwMode="auto">
          <a:xfrm flipH="1" flipV="1">
            <a:off x="69342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0" name="Straight Arrow Connector 49">
            <a:extLst>
              <a:ext uri="{FF2B5EF4-FFF2-40B4-BE49-F238E27FC236}">
                <a16:creationId xmlns:a16="http://schemas.microsoft.com/office/drawing/2014/main" id="{A8B1762E-D27C-4D72-8928-579F01749A71}"/>
              </a:ext>
            </a:extLst>
          </p:cNvPr>
          <p:cNvCxnSpPr>
            <a:cxnSpLocks/>
          </p:cNvCxnSpPr>
          <p:nvPr/>
        </p:nvCxnSpPr>
        <p:spPr bwMode="auto">
          <a:xfrm flipH="1" flipV="1">
            <a:off x="69342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3" name="Straight Arrow Connector 52">
            <a:extLst>
              <a:ext uri="{FF2B5EF4-FFF2-40B4-BE49-F238E27FC236}">
                <a16:creationId xmlns:a16="http://schemas.microsoft.com/office/drawing/2014/main" id="{B82F0FBB-E156-4CB4-A57F-4F386B0E1780}"/>
              </a:ext>
            </a:extLst>
          </p:cNvPr>
          <p:cNvCxnSpPr>
            <a:cxnSpLocks/>
          </p:cNvCxnSpPr>
          <p:nvPr/>
        </p:nvCxnSpPr>
        <p:spPr bwMode="auto">
          <a:xfrm flipH="1" flipV="1">
            <a:off x="76962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5" name="Straight Arrow Connector 54">
            <a:extLst>
              <a:ext uri="{FF2B5EF4-FFF2-40B4-BE49-F238E27FC236}">
                <a16:creationId xmlns:a16="http://schemas.microsoft.com/office/drawing/2014/main" id="{75B852AD-9606-4235-874C-B7D5A73D221C}"/>
              </a:ext>
            </a:extLst>
          </p:cNvPr>
          <p:cNvCxnSpPr>
            <a:cxnSpLocks/>
          </p:cNvCxnSpPr>
          <p:nvPr/>
        </p:nvCxnSpPr>
        <p:spPr bwMode="auto">
          <a:xfrm flipH="1" flipV="1">
            <a:off x="73914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6" name="Straight Arrow Connector 55">
            <a:extLst>
              <a:ext uri="{FF2B5EF4-FFF2-40B4-BE49-F238E27FC236}">
                <a16:creationId xmlns:a16="http://schemas.microsoft.com/office/drawing/2014/main" id="{B1358445-9965-498B-AE74-EA251092710A}"/>
              </a:ext>
            </a:extLst>
          </p:cNvPr>
          <p:cNvCxnSpPr>
            <a:cxnSpLocks/>
          </p:cNvCxnSpPr>
          <p:nvPr/>
        </p:nvCxnSpPr>
        <p:spPr bwMode="auto">
          <a:xfrm flipH="1" flipV="1">
            <a:off x="80772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7" name="Straight Arrow Connector 56">
            <a:extLst>
              <a:ext uri="{FF2B5EF4-FFF2-40B4-BE49-F238E27FC236}">
                <a16:creationId xmlns:a16="http://schemas.microsoft.com/office/drawing/2014/main" id="{CFEF4784-6178-4A84-BD47-228AE9BDCC32}"/>
              </a:ext>
            </a:extLst>
          </p:cNvPr>
          <p:cNvCxnSpPr>
            <a:cxnSpLocks/>
          </p:cNvCxnSpPr>
          <p:nvPr/>
        </p:nvCxnSpPr>
        <p:spPr bwMode="auto">
          <a:xfrm flipH="1" flipV="1">
            <a:off x="83820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8" name="Straight Arrow Connector 57">
            <a:extLst>
              <a:ext uri="{FF2B5EF4-FFF2-40B4-BE49-F238E27FC236}">
                <a16:creationId xmlns:a16="http://schemas.microsoft.com/office/drawing/2014/main" id="{91DBDBD8-3243-478C-9C0C-7A5A33667F76}"/>
              </a:ext>
            </a:extLst>
          </p:cNvPr>
          <p:cNvCxnSpPr>
            <a:cxnSpLocks/>
          </p:cNvCxnSpPr>
          <p:nvPr/>
        </p:nvCxnSpPr>
        <p:spPr bwMode="auto">
          <a:xfrm flipH="1" flipV="1">
            <a:off x="83820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9" name="Straight Arrow Connector 58">
            <a:extLst>
              <a:ext uri="{FF2B5EF4-FFF2-40B4-BE49-F238E27FC236}">
                <a16:creationId xmlns:a16="http://schemas.microsoft.com/office/drawing/2014/main" id="{BACC8BF5-BF7E-4CCC-BD23-01532AC41724}"/>
              </a:ext>
            </a:extLst>
          </p:cNvPr>
          <p:cNvCxnSpPr>
            <a:cxnSpLocks/>
          </p:cNvCxnSpPr>
          <p:nvPr/>
        </p:nvCxnSpPr>
        <p:spPr bwMode="auto">
          <a:xfrm flipH="1" flipV="1">
            <a:off x="80772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0" name="Straight Arrow Connector 59">
            <a:extLst>
              <a:ext uri="{FF2B5EF4-FFF2-40B4-BE49-F238E27FC236}">
                <a16:creationId xmlns:a16="http://schemas.microsoft.com/office/drawing/2014/main" id="{E5CB5550-B0FF-4484-929E-69B330C561F7}"/>
              </a:ext>
            </a:extLst>
          </p:cNvPr>
          <p:cNvCxnSpPr>
            <a:cxnSpLocks/>
          </p:cNvCxnSpPr>
          <p:nvPr/>
        </p:nvCxnSpPr>
        <p:spPr bwMode="auto">
          <a:xfrm flipH="1" flipV="1">
            <a:off x="59436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2" name="Straight Arrow Connector 61">
            <a:extLst>
              <a:ext uri="{FF2B5EF4-FFF2-40B4-BE49-F238E27FC236}">
                <a16:creationId xmlns:a16="http://schemas.microsoft.com/office/drawing/2014/main" id="{BA25A833-D425-44E1-9D6E-6695A3D82BDD}"/>
              </a:ext>
            </a:extLst>
          </p:cNvPr>
          <p:cNvCxnSpPr>
            <a:cxnSpLocks/>
          </p:cNvCxnSpPr>
          <p:nvPr/>
        </p:nvCxnSpPr>
        <p:spPr bwMode="auto">
          <a:xfrm flipH="1" flipV="1">
            <a:off x="62484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3" name="Straight Arrow Connector 62">
            <a:extLst>
              <a:ext uri="{FF2B5EF4-FFF2-40B4-BE49-F238E27FC236}">
                <a16:creationId xmlns:a16="http://schemas.microsoft.com/office/drawing/2014/main" id="{C3EF43E8-6A0B-48DC-9BE5-E7745BC1A4C0}"/>
              </a:ext>
            </a:extLst>
          </p:cNvPr>
          <p:cNvCxnSpPr>
            <a:cxnSpLocks/>
          </p:cNvCxnSpPr>
          <p:nvPr/>
        </p:nvCxnSpPr>
        <p:spPr bwMode="auto">
          <a:xfrm flipH="1" flipV="1">
            <a:off x="59436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4" name="Straight Arrow Connector 63">
            <a:extLst>
              <a:ext uri="{FF2B5EF4-FFF2-40B4-BE49-F238E27FC236}">
                <a16:creationId xmlns:a16="http://schemas.microsoft.com/office/drawing/2014/main" id="{5D134CDA-6C5E-4F8A-A761-B66EDEE2A8B2}"/>
              </a:ext>
            </a:extLst>
          </p:cNvPr>
          <p:cNvCxnSpPr>
            <a:cxnSpLocks/>
          </p:cNvCxnSpPr>
          <p:nvPr/>
        </p:nvCxnSpPr>
        <p:spPr bwMode="auto">
          <a:xfrm flipH="1" flipV="1">
            <a:off x="66294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5" name="Straight Arrow Connector 64">
            <a:extLst>
              <a:ext uri="{FF2B5EF4-FFF2-40B4-BE49-F238E27FC236}">
                <a16:creationId xmlns:a16="http://schemas.microsoft.com/office/drawing/2014/main" id="{B6FB668C-7A9A-4C10-A276-989956406BE8}"/>
              </a:ext>
            </a:extLst>
          </p:cNvPr>
          <p:cNvCxnSpPr>
            <a:cxnSpLocks/>
          </p:cNvCxnSpPr>
          <p:nvPr/>
        </p:nvCxnSpPr>
        <p:spPr bwMode="auto">
          <a:xfrm flipH="1" flipV="1">
            <a:off x="69342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7" name="Straight Arrow Connector 66">
            <a:extLst>
              <a:ext uri="{FF2B5EF4-FFF2-40B4-BE49-F238E27FC236}">
                <a16:creationId xmlns:a16="http://schemas.microsoft.com/office/drawing/2014/main" id="{8572D9EA-DF07-407F-AFB6-74E23A76406F}"/>
              </a:ext>
            </a:extLst>
          </p:cNvPr>
          <p:cNvCxnSpPr>
            <a:cxnSpLocks/>
          </p:cNvCxnSpPr>
          <p:nvPr/>
        </p:nvCxnSpPr>
        <p:spPr bwMode="auto">
          <a:xfrm flipH="1" flipV="1">
            <a:off x="66294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9" name="Straight Arrow Connector 68">
            <a:extLst>
              <a:ext uri="{FF2B5EF4-FFF2-40B4-BE49-F238E27FC236}">
                <a16:creationId xmlns:a16="http://schemas.microsoft.com/office/drawing/2014/main" id="{CDBF882E-0DBC-4EA2-A8A7-031B037FA381}"/>
              </a:ext>
            </a:extLst>
          </p:cNvPr>
          <p:cNvCxnSpPr>
            <a:cxnSpLocks/>
          </p:cNvCxnSpPr>
          <p:nvPr/>
        </p:nvCxnSpPr>
        <p:spPr bwMode="auto">
          <a:xfrm flipH="1" flipV="1">
            <a:off x="76962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70" name="Straight Arrow Connector 69">
            <a:extLst>
              <a:ext uri="{FF2B5EF4-FFF2-40B4-BE49-F238E27FC236}">
                <a16:creationId xmlns:a16="http://schemas.microsoft.com/office/drawing/2014/main" id="{0241B97D-C817-47CE-B6EE-CE5FB47CF9A3}"/>
              </a:ext>
            </a:extLst>
          </p:cNvPr>
          <p:cNvCxnSpPr>
            <a:cxnSpLocks/>
          </p:cNvCxnSpPr>
          <p:nvPr/>
        </p:nvCxnSpPr>
        <p:spPr bwMode="auto">
          <a:xfrm flipH="1" flipV="1">
            <a:off x="76962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71" name="Straight Arrow Connector 70">
            <a:extLst>
              <a:ext uri="{FF2B5EF4-FFF2-40B4-BE49-F238E27FC236}">
                <a16:creationId xmlns:a16="http://schemas.microsoft.com/office/drawing/2014/main" id="{3C9329B2-D069-4408-86A6-595EBAE70048}"/>
              </a:ext>
            </a:extLst>
          </p:cNvPr>
          <p:cNvCxnSpPr>
            <a:cxnSpLocks/>
          </p:cNvCxnSpPr>
          <p:nvPr/>
        </p:nvCxnSpPr>
        <p:spPr bwMode="auto">
          <a:xfrm flipH="1" flipV="1">
            <a:off x="73914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72" name="Straight Arrow Connector 71">
            <a:extLst>
              <a:ext uri="{FF2B5EF4-FFF2-40B4-BE49-F238E27FC236}">
                <a16:creationId xmlns:a16="http://schemas.microsoft.com/office/drawing/2014/main" id="{98ECD43A-C849-4C8E-B542-A9611B7F4554}"/>
              </a:ext>
            </a:extLst>
          </p:cNvPr>
          <p:cNvCxnSpPr>
            <a:cxnSpLocks/>
          </p:cNvCxnSpPr>
          <p:nvPr/>
        </p:nvCxnSpPr>
        <p:spPr bwMode="auto">
          <a:xfrm flipH="1" flipV="1">
            <a:off x="80772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74" name="Straight Arrow Connector 73">
            <a:extLst>
              <a:ext uri="{FF2B5EF4-FFF2-40B4-BE49-F238E27FC236}">
                <a16:creationId xmlns:a16="http://schemas.microsoft.com/office/drawing/2014/main" id="{EF2D3D69-89D0-405F-9384-6E82B44B78B5}"/>
              </a:ext>
            </a:extLst>
          </p:cNvPr>
          <p:cNvCxnSpPr>
            <a:cxnSpLocks/>
          </p:cNvCxnSpPr>
          <p:nvPr/>
        </p:nvCxnSpPr>
        <p:spPr bwMode="auto">
          <a:xfrm flipH="1" flipV="1">
            <a:off x="83820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pic>
        <p:nvPicPr>
          <p:cNvPr id="79" name="Picture 78">
            <a:extLst>
              <a:ext uri="{FF2B5EF4-FFF2-40B4-BE49-F238E27FC236}">
                <a16:creationId xmlns:a16="http://schemas.microsoft.com/office/drawing/2014/main" id="{A05AFE03-685F-426E-850E-FA23AAF45673}"/>
              </a:ext>
            </a:extLst>
          </p:cNvPr>
          <p:cNvPicPr/>
          <p:nvPr/>
        </p:nvPicPr>
        <p:blipFill>
          <a:blip r:embed="rId5" r:link="rId6" cstate="print">
            <a:extLst>
              <a:ext uri="{28A0092B-C50C-407E-A947-70E740481C1C}">
                <a14:useLocalDpi xmlns:a14="http://schemas.microsoft.com/office/drawing/2010/main" val="0"/>
              </a:ext>
            </a:extLst>
          </a:blip>
          <a:srcRect/>
          <a:stretch>
            <a:fillRect/>
          </a:stretch>
        </p:blipFill>
        <p:spPr bwMode="auto">
          <a:xfrm>
            <a:off x="5619115" y="1944370"/>
            <a:ext cx="3143885" cy="3084830"/>
          </a:xfrm>
          <a:prstGeom prst="rect">
            <a:avLst/>
          </a:prstGeom>
          <a:noFill/>
          <a:ln>
            <a:noFill/>
          </a:ln>
        </p:spPr>
      </p:pic>
      <p:sp>
        <p:nvSpPr>
          <p:cNvPr id="76" name="Slide Number Placeholder 4">
            <a:extLst>
              <a:ext uri="{FF2B5EF4-FFF2-40B4-BE49-F238E27FC236}">
                <a16:creationId xmlns:a16="http://schemas.microsoft.com/office/drawing/2014/main" id="{A0E910DA-A97B-4CB0-A99A-157247209AA5}"/>
              </a:ext>
            </a:extLst>
          </p:cNvPr>
          <p:cNvSpPr txBox="1">
            <a:spLocks/>
          </p:cNvSpPr>
          <p:nvPr/>
        </p:nvSpPr>
        <p:spPr>
          <a:xfrm>
            <a:off x="4393694" y="6475413"/>
            <a:ext cx="711706"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Slide </a:t>
            </a:r>
            <a:fld id="{BC830539-AF27-4754-BF21-2C377A335D0A}" type="slidenum">
              <a:rPr lang="en-US" smtClean="0"/>
              <a:t>6</a:t>
            </a:fld>
            <a:endParaRPr lang="en-US" dirty="0"/>
          </a:p>
        </p:txBody>
      </p:sp>
      <p:pic>
        <p:nvPicPr>
          <p:cNvPr id="1027" name="Google Shape;85;p18">
            <a:extLst>
              <a:ext uri="{FF2B5EF4-FFF2-40B4-BE49-F238E27FC236}">
                <a16:creationId xmlns:a16="http://schemas.microsoft.com/office/drawing/2014/main" id="{866B847B-0219-4C3E-8BB2-3046728CA26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24500" y="4982789"/>
            <a:ext cx="2552700" cy="14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Rectangle 3">
            <a:extLst>
              <a:ext uri="{FF2B5EF4-FFF2-40B4-BE49-F238E27FC236}">
                <a16:creationId xmlns:a16="http://schemas.microsoft.com/office/drawing/2014/main" id="{CE86D822-B3CD-4C52-96AA-8ACB2AED4153}"/>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66" name="Footer Placeholder 3">
            <a:extLst>
              <a:ext uri="{FF2B5EF4-FFF2-40B4-BE49-F238E27FC236}">
                <a16:creationId xmlns:a16="http://schemas.microsoft.com/office/drawing/2014/main" id="{28F96483-7474-45AB-BBD8-8F83E9C80B6F}"/>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38562185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1BCA-66EF-4FC6-BF8C-1C9461F2D5C1}"/>
              </a:ext>
            </a:extLst>
          </p:cNvPr>
          <p:cNvSpPr>
            <a:spLocks noGrp="1"/>
          </p:cNvSpPr>
          <p:nvPr>
            <p:ph type="title"/>
          </p:nvPr>
        </p:nvSpPr>
        <p:spPr/>
        <p:txBody>
          <a:bodyPr/>
          <a:lstStyle/>
          <a:p>
            <a:r>
              <a:rPr lang="en-US" dirty="0"/>
              <a:t>Lessons learned on most effective types of features</a:t>
            </a:r>
          </a:p>
        </p:txBody>
      </p:sp>
      <p:sp>
        <p:nvSpPr>
          <p:cNvPr id="3" name="Content Placeholder 2">
            <a:extLst>
              <a:ext uri="{FF2B5EF4-FFF2-40B4-BE49-F238E27FC236}">
                <a16:creationId xmlns:a16="http://schemas.microsoft.com/office/drawing/2014/main" id="{F463EF07-685E-4D05-900F-83BE4F62C364}"/>
              </a:ext>
            </a:extLst>
          </p:cNvPr>
          <p:cNvSpPr>
            <a:spLocks noGrp="1"/>
          </p:cNvSpPr>
          <p:nvPr>
            <p:ph idx="1"/>
          </p:nvPr>
        </p:nvSpPr>
        <p:spPr>
          <a:xfrm>
            <a:off x="533400" y="1905000"/>
            <a:ext cx="8077200" cy="4114800"/>
          </a:xfrm>
        </p:spPr>
        <p:txBody>
          <a:bodyPr/>
          <a:lstStyle/>
          <a:p>
            <a:r>
              <a:rPr lang="en-US" sz="1800" dirty="0"/>
              <a:t>Analysis shows clearly that big leap forward on real life performance are generated by new bands and larger bandwidths with sufficient </a:t>
            </a:r>
            <a:r>
              <a:rPr lang="en-US" sz="1800" dirty="0" err="1"/>
              <a:t>freq</a:t>
            </a:r>
            <a:r>
              <a:rPr lang="en-US" sz="1800" dirty="0"/>
              <a:t> reuse</a:t>
            </a:r>
          </a:p>
          <a:p>
            <a:pPr lvl="1"/>
            <a:r>
              <a:rPr lang="en-US" sz="1600" dirty="0"/>
              <a:t>802.11ax as a good example trying to solve the densification issue</a:t>
            </a:r>
          </a:p>
          <a:p>
            <a:pPr lvl="2"/>
            <a:r>
              <a:rPr lang="en-US" sz="1400" dirty="0"/>
              <a:t>Multi-user operation (OFDMA) brought densification benefits, but did not bring significant throughput gains in the end in most of the scenarios</a:t>
            </a:r>
          </a:p>
          <a:p>
            <a:pPr lvl="2"/>
            <a:r>
              <a:rPr lang="en-US" sz="1400" dirty="0"/>
              <a:t>6 GHz operation generates many user experience gains</a:t>
            </a:r>
          </a:p>
          <a:p>
            <a:pPr lvl="3"/>
            <a:r>
              <a:rPr lang="en-US" sz="1200" dirty="0"/>
              <a:t>enabler for larger BW (160MHz) even in enterprise</a:t>
            </a:r>
          </a:p>
          <a:p>
            <a:pPr lvl="3"/>
            <a:r>
              <a:rPr lang="en-US" sz="1200" dirty="0"/>
              <a:t>More channels, less contention -&gt; better throughput, better latency, …</a:t>
            </a:r>
          </a:p>
          <a:p>
            <a:pPr lvl="3"/>
            <a:r>
              <a:rPr lang="en-US" sz="1200" dirty="0"/>
              <a:t>However, not enough 320MHz channels available to be used on enterprise deployments (need reuse 8-9)</a:t>
            </a:r>
          </a:p>
          <a:p>
            <a:endParaRPr lang="en-US" sz="1800" dirty="0"/>
          </a:p>
          <a:p>
            <a:r>
              <a:rPr lang="en-US" sz="1800" dirty="0"/>
              <a:t>This is even more true now as we are getting closer to the spectrum efficiency enhancement limits and every application requires more throughput and bandwidth as we highlighted in previous presentation (22/0046r1)</a:t>
            </a:r>
          </a:p>
          <a:p>
            <a:pPr lvl="1"/>
            <a:r>
              <a:rPr lang="en-US" sz="1600" dirty="0"/>
              <a:t>We reached a point where it becomes very hard to increase capacity/density by adding more antennas, wider channels, higher order modulation..</a:t>
            </a:r>
            <a:endParaRPr lang="en-US" sz="3600" dirty="0"/>
          </a:p>
          <a:p>
            <a:pPr lvl="1"/>
            <a:endParaRPr lang="en-US" sz="1400" dirty="0"/>
          </a:p>
        </p:txBody>
      </p:sp>
      <p:sp>
        <p:nvSpPr>
          <p:cNvPr id="4" name="Slide Number Placeholder 3">
            <a:extLst>
              <a:ext uri="{FF2B5EF4-FFF2-40B4-BE49-F238E27FC236}">
                <a16:creationId xmlns:a16="http://schemas.microsoft.com/office/drawing/2014/main" id="{DCFF7666-2243-40DA-B72C-C86D665B470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6" name="Arrow: Down 5">
            <a:extLst>
              <a:ext uri="{FF2B5EF4-FFF2-40B4-BE49-F238E27FC236}">
                <a16:creationId xmlns:a16="http://schemas.microsoft.com/office/drawing/2014/main" id="{9D92C895-A27F-402E-AFC3-EB619DB34405}"/>
              </a:ext>
            </a:extLst>
          </p:cNvPr>
          <p:cNvSpPr/>
          <p:nvPr/>
        </p:nvSpPr>
        <p:spPr bwMode="auto">
          <a:xfrm>
            <a:off x="1295400" y="2895600"/>
            <a:ext cx="152400" cy="152400"/>
          </a:xfrm>
          <a:prstGeom prst="down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Arrow: Down 7">
            <a:extLst>
              <a:ext uri="{FF2B5EF4-FFF2-40B4-BE49-F238E27FC236}">
                <a16:creationId xmlns:a16="http://schemas.microsoft.com/office/drawing/2014/main" id="{ADB930C6-0A4B-43A2-B9A8-D06CB142698B}"/>
              </a:ext>
            </a:extLst>
          </p:cNvPr>
          <p:cNvSpPr/>
          <p:nvPr/>
        </p:nvSpPr>
        <p:spPr bwMode="auto">
          <a:xfrm rot="10800000">
            <a:off x="1290687" y="3352800"/>
            <a:ext cx="152400" cy="152400"/>
          </a:xfrm>
          <a:prstGeom prst="down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3">
            <a:extLst>
              <a:ext uri="{FF2B5EF4-FFF2-40B4-BE49-F238E27FC236}">
                <a16:creationId xmlns:a16="http://schemas.microsoft.com/office/drawing/2014/main" id="{CD038EA4-F846-47A4-AB0B-399E2115727C}"/>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10" name="Footer Placeholder 3">
            <a:extLst>
              <a:ext uri="{FF2B5EF4-FFF2-40B4-BE49-F238E27FC236}">
                <a16:creationId xmlns:a16="http://schemas.microsoft.com/office/drawing/2014/main" id="{43ECA50D-B3A3-4414-B6DA-CD970FF33215}"/>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254391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2C36-6E99-40FE-9F3A-63A8E4FA4CE0}"/>
              </a:ext>
            </a:extLst>
          </p:cNvPr>
          <p:cNvSpPr>
            <a:spLocks noGrp="1"/>
          </p:cNvSpPr>
          <p:nvPr>
            <p:ph type="title"/>
          </p:nvPr>
        </p:nvSpPr>
        <p:spPr/>
        <p:txBody>
          <a:bodyPr/>
          <a:lstStyle/>
          <a:p>
            <a:r>
              <a:rPr lang="en-US" dirty="0"/>
              <a:t>Challenges for GEN8 SG/TG</a:t>
            </a:r>
          </a:p>
        </p:txBody>
      </p:sp>
      <p:sp>
        <p:nvSpPr>
          <p:cNvPr id="3" name="Content Placeholder 2">
            <a:extLst>
              <a:ext uri="{FF2B5EF4-FFF2-40B4-BE49-F238E27FC236}">
                <a16:creationId xmlns:a16="http://schemas.microsoft.com/office/drawing/2014/main" id="{5FFEAFE8-E2AB-4D95-8F4F-B65320895257}"/>
              </a:ext>
            </a:extLst>
          </p:cNvPr>
          <p:cNvSpPr>
            <a:spLocks noGrp="1"/>
          </p:cNvSpPr>
          <p:nvPr>
            <p:ph idx="1"/>
          </p:nvPr>
        </p:nvSpPr>
        <p:spPr>
          <a:xfrm>
            <a:off x="685800" y="2057400"/>
            <a:ext cx="7858060" cy="4038600"/>
          </a:xfrm>
        </p:spPr>
        <p:txBody>
          <a:bodyPr/>
          <a:lstStyle/>
          <a:p>
            <a:r>
              <a:rPr lang="en-US" sz="1800" dirty="0"/>
              <a:t>Benefits from Multi-AP features will likely resemble Multi-user benefits seen with MU features in 11ax</a:t>
            </a:r>
          </a:p>
          <a:p>
            <a:pPr lvl="1"/>
            <a:r>
              <a:rPr lang="en-US" sz="1600" dirty="0"/>
              <a:t>Limited gains for the reasonable M-AP features</a:t>
            </a:r>
          </a:p>
          <a:p>
            <a:endParaRPr lang="en-US" sz="1800" dirty="0"/>
          </a:p>
          <a:p>
            <a:r>
              <a:rPr lang="en-US" sz="1800" dirty="0"/>
              <a:t>Latency/throughput in 2.4/5/6 GHz will be limited by channel load</a:t>
            </a:r>
          </a:p>
          <a:p>
            <a:pPr lvl="1"/>
            <a:r>
              <a:rPr lang="en-US" sz="1400" dirty="0"/>
              <a:t>M-AP and other coordination tools mostly try and preserve efficiency until a slightly higher load</a:t>
            </a:r>
          </a:p>
          <a:p>
            <a:pPr lvl="1"/>
            <a:r>
              <a:rPr lang="en-US" sz="1400" dirty="0"/>
              <a:t>Limitations will be seen very quickly on representative scenarios</a:t>
            </a:r>
          </a:p>
          <a:p>
            <a:endParaRPr lang="en-US" sz="1800" dirty="0"/>
          </a:p>
          <a:p>
            <a:r>
              <a:rPr lang="en-US" sz="1800" dirty="0"/>
              <a:t>Most efficient tool will be to get more spectrum to get more 160 MHz channels or to enable deployments of 320 MHz channels</a:t>
            </a:r>
          </a:p>
          <a:p>
            <a:pPr lvl="1"/>
            <a:r>
              <a:rPr lang="en-US" sz="1400" dirty="0"/>
              <a:t>Again, 320MHz won’t be usable in real life enterprise deployments because of only 3 channels available. If we manage to get more channels, that becomes possible</a:t>
            </a:r>
          </a:p>
        </p:txBody>
      </p:sp>
      <p:sp>
        <p:nvSpPr>
          <p:cNvPr id="4" name="Slide Number Placeholder 3">
            <a:extLst>
              <a:ext uri="{FF2B5EF4-FFF2-40B4-BE49-F238E27FC236}">
                <a16:creationId xmlns:a16="http://schemas.microsoft.com/office/drawing/2014/main" id="{B2A06C2F-3CCE-4E1B-8EAF-F082C6A4CDD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6" name="Rectangle 3">
            <a:extLst>
              <a:ext uri="{FF2B5EF4-FFF2-40B4-BE49-F238E27FC236}">
                <a16:creationId xmlns:a16="http://schemas.microsoft.com/office/drawing/2014/main" id="{3FD8AA23-4EE1-4176-85E4-1C7075AEF33D}"/>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C8F5C7B1-8DB3-49FD-93AB-0F00EB8DF948}"/>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769062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1BCA-66EF-4FC6-BF8C-1C9461F2D5C1}"/>
              </a:ext>
            </a:extLst>
          </p:cNvPr>
          <p:cNvSpPr>
            <a:spLocks noGrp="1"/>
          </p:cNvSpPr>
          <p:nvPr>
            <p:ph type="title"/>
          </p:nvPr>
        </p:nvSpPr>
        <p:spPr/>
        <p:txBody>
          <a:bodyPr/>
          <a:lstStyle/>
          <a:p>
            <a:r>
              <a:rPr lang="en-US" dirty="0"/>
              <a:t>Demand for new spectrum</a:t>
            </a:r>
          </a:p>
        </p:txBody>
      </p:sp>
      <p:sp>
        <p:nvSpPr>
          <p:cNvPr id="3" name="Content Placeholder 2">
            <a:extLst>
              <a:ext uri="{FF2B5EF4-FFF2-40B4-BE49-F238E27FC236}">
                <a16:creationId xmlns:a16="http://schemas.microsoft.com/office/drawing/2014/main" id="{F463EF07-685E-4D05-900F-83BE4F62C364}"/>
              </a:ext>
            </a:extLst>
          </p:cNvPr>
          <p:cNvSpPr>
            <a:spLocks noGrp="1"/>
          </p:cNvSpPr>
          <p:nvPr>
            <p:ph idx="1"/>
          </p:nvPr>
        </p:nvSpPr>
        <p:spPr>
          <a:xfrm>
            <a:off x="685800" y="1828800"/>
            <a:ext cx="7772400" cy="4419600"/>
          </a:xfrm>
        </p:spPr>
        <p:txBody>
          <a:bodyPr/>
          <a:lstStyle/>
          <a:p>
            <a:r>
              <a:rPr lang="en-US" sz="1800" dirty="0"/>
              <a:t>Mainstream Wi-Fi has expanded into new spectrum over generations:</a:t>
            </a:r>
          </a:p>
          <a:p>
            <a:pPr lvl="1"/>
            <a:r>
              <a:rPr lang="en-US" sz="1400" dirty="0"/>
              <a:t>2.4 GHz band: Through 2007 meets most consumer needs. Almost all devices are single band.</a:t>
            </a:r>
          </a:p>
          <a:p>
            <a:pPr lvl="1"/>
            <a:r>
              <a:rPr lang="en-US" sz="1400" dirty="0"/>
              <a:t>5 GHz band: Starting with 11n deployments and rapidly accelerating with 11ac deployments, consumers increasing turn to 5 GHz band to reduce congestion. By 2021 [probably earlier] nearly 100% of device are dual-band.</a:t>
            </a:r>
            <a:endParaRPr lang="en-US" sz="1100" dirty="0"/>
          </a:p>
          <a:p>
            <a:pPr lvl="1"/>
            <a:r>
              <a:rPr lang="en-US" sz="1400" dirty="0"/>
              <a:t>6 GHz band: With 11ax deployments there is increasing use of the 6 GHz band. This ramp is much faster than we saw with 11n/11ac. By 2028 we expect all devices to be tri-band.</a:t>
            </a:r>
          </a:p>
          <a:p>
            <a:r>
              <a:rPr lang="en-US" sz="1800" dirty="0"/>
              <a:t>We expect that around 2028 there will be significant demand for new spectrum, driven by:</a:t>
            </a:r>
          </a:p>
          <a:p>
            <a:pPr lvl="1"/>
            <a:r>
              <a:rPr lang="en-US" sz="1400" dirty="0"/>
              <a:t>The increasing demand for increased throughput and reduced latency from new applications</a:t>
            </a:r>
          </a:p>
          <a:p>
            <a:pPr lvl="1"/>
            <a:r>
              <a:rPr lang="en-US" sz="1400" dirty="0"/>
              <a:t>The increasing number of devices using the spectrum</a:t>
            </a:r>
          </a:p>
          <a:p>
            <a:pPr lvl="1"/>
            <a:r>
              <a:rPr lang="en-US" sz="1400" dirty="0"/>
              <a:t>The limited availability of 160/320 MHz channels and the need to share this spectrum</a:t>
            </a:r>
          </a:p>
          <a:p>
            <a:r>
              <a:rPr lang="en-US" sz="1800" dirty="0"/>
              <a:t>In some regions this demand will hit sooner, for example:</a:t>
            </a:r>
          </a:p>
          <a:p>
            <a:pPr lvl="1"/>
            <a:r>
              <a:rPr lang="en-US" sz="1400" dirty="0"/>
              <a:t>Some regions don’t have access to the upper 6 GHz band (e.g., EU)</a:t>
            </a:r>
          </a:p>
          <a:p>
            <a:pPr lvl="1"/>
            <a:r>
              <a:rPr lang="en-US" sz="1400" dirty="0"/>
              <a:t>Other regions don’t have access to 6 GHz band at all (e.g., China)</a:t>
            </a:r>
          </a:p>
        </p:txBody>
      </p:sp>
      <p:sp>
        <p:nvSpPr>
          <p:cNvPr id="4" name="Slide Number Placeholder 3">
            <a:extLst>
              <a:ext uri="{FF2B5EF4-FFF2-40B4-BE49-F238E27FC236}">
                <a16:creationId xmlns:a16="http://schemas.microsoft.com/office/drawing/2014/main" id="{DCFF7666-2243-40DA-B72C-C86D665B470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6" name="Arrow: Down 5">
            <a:extLst>
              <a:ext uri="{FF2B5EF4-FFF2-40B4-BE49-F238E27FC236}">
                <a16:creationId xmlns:a16="http://schemas.microsoft.com/office/drawing/2014/main" id="{DE04F93B-0554-4337-84AF-85C81A644FD2}"/>
              </a:ext>
            </a:extLst>
          </p:cNvPr>
          <p:cNvSpPr/>
          <p:nvPr/>
        </p:nvSpPr>
        <p:spPr bwMode="auto">
          <a:xfrm>
            <a:off x="838200" y="2286000"/>
            <a:ext cx="304800" cy="12192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 name="Rectangle 3">
            <a:extLst>
              <a:ext uri="{FF2B5EF4-FFF2-40B4-BE49-F238E27FC236}">
                <a16:creationId xmlns:a16="http://schemas.microsoft.com/office/drawing/2014/main" id="{7FB90FC3-C0C5-47C8-9C2A-6583BA2A34FC}"/>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9" name="Footer Placeholder 3">
            <a:extLst>
              <a:ext uri="{FF2B5EF4-FFF2-40B4-BE49-F238E27FC236}">
                <a16:creationId xmlns:a16="http://schemas.microsoft.com/office/drawing/2014/main" id="{B570B3D4-782D-4CE1-9FFD-3C4662D8EDB0}"/>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400803586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83066</TotalTime>
  <Words>1681</Words>
  <Application>Microsoft Office PowerPoint</Application>
  <PresentationFormat>On-screen Show (4:3)</PresentationFormat>
  <Paragraphs>201</Paragraphs>
  <Slides>11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Intel Clear</vt:lpstr>
      <vt:lpstr>Times New Roman</vt:lpstr>
      <vt:lpstr>Verdana</vt:lpstr>
      <vt:lpstr>ACcord Submission Template</vt:lpstr>
      <vt:lpstr>Visio</vt:lpstr>
      <vt:lpstr>802.11 GEN8 Study Group</vt:lpstr>
      <vt:lpstr>GEN8 Study Group</vt:lpstr>
      <vt:lpstr>GEN8 Study Group: key objectives</vt:lpstr>
      <vt:lpstr>GEN8 Study Group – main candidate lighthouse features</vt:lpstr>
      <vt:lpstr>PowerPoint Presentation</vt:lpstr>
      <vt:lpstr>Example of enterprise scenario capturing some key challenges One among many representative dense scenarios (e-learning, auditorium, hospital…)</vt:lpstr>
      <vt:lpstr>Lessons learned on most effective types of features</vt:lpstr>
      <vt:lpstr>Challenges for GEN8 SG/TG</vt:lpstr>
      <vt:lpstr>Demand for new spectrum</vt:lpstr>
      <vt:lpstr>Spectrum for 802.11 GEN8</vt:lpstr>
      <vt:lpstr>Conclusion</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Cariou, Laurent</cp:lastModifiedBy>
  <cp:revision>1047</cp:revision>
  <cp:lastPrinted>1998-02-10T13:28:06Z</cp:lastPrinted>
  <dcterms:created xsi:type="dcterms:W3CDTF">2009-12-02T19:05:24Z</dcterms:created>
  <dcterms:modified xsi:type="dcterms:W3CDTF">2022-05-10T17:30:16Z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MSIP_Label_9aa06179-68b3-4e2b-b09b-a2424735516b_Enabled">
    <vt:lpwstr>True</vt:lpwstr>
  </property>
  <property fmtid="{D5CDD505-2E9C-101B-9397-08002B2CF9AE}" pid="10" name="MSIP_Label_9aa06179-68b3-4e2b-b09b-a2424735516b_SiteId">
    <vt:lpwstr>46c98d88-e344-4ed4-8496-4ed7712e255d</vt:lpwstr>
  </property>
  <property fmtid="{D5CDD505-2E9C-101B-9397-08002B2CF9AE}" pid="11" name="MSIP_Label_9aa06179-68b3-4e2b-b09b-a2424735516b_Owner">
    <vt:lpwstr>laurent.cariou@intel.com</vt:lpwstr>
  </property>
  <property fmtid="{D5CDD505-2E9C-101B-9397-08002B2CF9AE}" pid="12" name="MSIP_Label_9aa06179-68b3-4e2b-b09b-a2424735516b_SetDate">
    <vt:lpwstr>2021-10-28T12:51:41.4239734Z</vt:lpwstr>
  </property>
  <property fmtid="{D5CDD505-2E9C-101B-9397-08002B2CF9AE}" pid="13" name="MSIP_Label_9aa06179-68b3-4e2b-b09b-a2424735516b_Name">
    <vt:lpwstr>Intel Confidential</vt:lpwstr>
  </property>
  <property fmtid="{D5CDD505-2E9C-101B-9397-08002B2CF9AE}" pid="14" name="MSIP_Label_9aa06179-68b3-4e2b-b09b-a2424735516b_Application">
    <vt:lpwstr>Microsoft Azure Information Protection</vt:lpwstr>
  </property>
  <property fmtid="{D5CDD505-2E9C-101B-9397-08002B2CF9AE}" pid="15" name="MSIP_Label_9aa06179-68b3-4e2b-b09b-a2424735516b_ActionId">
    <vt:lpwstr>11ba8c79-9225-43ff-ad4f-e7676fad71d2</vt:lpwstr>
  </property>
  <property fmtid="{D5CDD505-2E9C-101B-9397-08002B2CF9AE}" pid="16" name="MSIP_Label_9aa06179-68b3-4e2b-b09b-a2424735516b_Extended_MSFT_Method">
    <vt:lpwstr>Automatic</vt:lpwstr>
  </property>
  <property fmtid="{D5CDD505-2E9C-101B-9397-08002B2CF9AE}" pid="17" name="Sensitivity">
    <vt:lpwstr>Intel Confidential</vt:lpwstr>
  </property>
</Properties>
</file>