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412" r:id="rId3"/>
    <p:sldId id="416" r:id="rId4"/>
    <p:sldId id="417" r:id="rId5"/>
    <p:sldId id="418" r:id="rId6"/>
    <p:sldId id="419" r:id="rId7"/>
    <p:sldId id="420" r:id="rId8"/>
    <p:sldId id="421" r:id="rId9"/>
    <p:sldId id="423" r:id="rId10"/>
    <p:sldId id="414" r:id="rId11"/>
    <p:sldId id="424" r:id="rId12"/>
    <p:sldId id="422" r:id="rId13"/>
    <p:sldId id="415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1" clrIdx="1">
    <p:extLst>
      <p:ext uri="{19B8F6BF-5375-455C-9EA6-DF929625EA0E}">
        <p15:presenceInfo xmlns:p15="http://schemas.microsoft.com/office/powerpoint/2012/main" userId="Ming Gan" providerId="None"/>
      </p:ext>
    </p:extLst>
  </p:cmAuthor>
  <p:cmAuthor id="3" name="Stephen McCann" initials="SM" lastIdx="1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B050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424" autoAdjust="0"/>
  </p:normalViewPr>
  <p:slideViewPr>
    <p:cSldViewPr>
      <p:cViewPr varScale="1">
        <p:scale>
          <a:sx n="94" d="100"/>
          <a:sy n="94" d="100"/>
        </p:scale>
        <p:origin x="4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/>
              <a:t>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69988" y="332601"/>
            <a:ext cx="39755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802.11-22/0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723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-00-0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wng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/>
              <a:t>Ming Gan,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39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Further discussion on next generation WLAN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2022-</a:t>
            </a:r>
            <a:r>
              <a:rPr lang="en-US" altLang="zh-CN" sz="2000" b="0" dirty="0" smtClean="0"/>
              <a:t>05</a:t>
            </a:r>
            <a:r>
              <a:rPr lang="en-US" sz="2000" b="0" dirty="0" smtClean="0"/>
              <a:t>-09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 </a:t>
            </a:r>
            <a:r>
              <a:rPr lang="en-US" dirty="0"/>
              <a:t>2022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378633"/>
              </p:ext>
            </p:extLst>
          </p:nvPr>
        </p:nvGraphicFramePr>
        <p:xfrm>
          <a:off x="953294" y="2590800"/>
          <a:ext cx="7313612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8" name="Document" r:id="rId4" imgW="7313586" imgH="3572408" progId="Word.Document.8">
                  <p:embed/>
                </p:oleObj>
              </mc:Choice>
              <mc:Fallback>
                <p:oleObj name="Document" r:id="rId4" imgW="7313586" imgH="3572408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53294" y="2590800"/>
                        <a:ext cx="7313612" cy="357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Primary objectives and KPIs for beyond be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9812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The following use cases that drive “beyond be” have been discussed so far</a:t>
            </a:r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The main/key use cases, such </a:t>
            </a:r>
            <a:r>
              <a:rPr lang="en-US" altLang="zh-CN" sz="2000" dirty="0"/>
              <a:t>as </a:t>
            </a:r>
            <a:r>
              <a:rPr lang="en-US" altLang="zh-CN" sz="2000" dirty="0" err="1" smtClean="0"/>
              <a:t>metaverse</a:t>
            </a:r>
            <a:r>
              <a:rPr lang="en-US" altLang="zh-CN" sz="2000" dirty="0" smtClean="0"/>
              <a:t>, AR/VR/XR, urgently demand further improvement on throughput and latency </a:t>
            </a:r>
            <a:endParaRPr lang="en-US" altLang="zh-CN" sz="2000" dirty="0"/>
          </a:p>
          <a:p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2022</a:t>
            </a:r>
            <a:endParaRPr lang="en-US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055339"/>
              </p:ext>
            </p:extLst>
          </p:nvPr>
        </p:nvGraphicFramePr>
        <p:xfrm>
          <a:off x="914400" y="2663666"/>
          <a:ext cx="7761288" cy="291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7096"/>
                <a:gridCol w="5174192"/>
              </a:tblGrid>
              <a:tr h="12192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Categories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Use</a:t>
                      </a:r>
                      <a:r>
                        <a:rPr lang="en-US" altLang="zh-CN" baseline="0" dirty="0" smtClean="0"/>
                        <a:t> cases</a:t>
                      </a:r>
                      <a:endParaRPr lang="zh-CN" alt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High throughput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Metaverse</a:t>
                      </a:r>
                      <a:r>
                        <a:rPr lang="en-US" altLang="zh-CN" sz="1200" dirty="0" smtClean="0"/>
                        <a:t>, digital twin, Cloud AR/VR/XR/MR, wireless projection, 8K/16K Video  </a:t>
                      </a:r>
                      <a:endParaRPr lang="zh-CN" altLang="en-US" sz="12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Low latency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Metaverse</a:t>
                      </a:r>
                      <a:r>
                        <a:rPr lang="en-US" altLang="zh-CN" sz="1200" dirty="0" smtClean="0"/>
                        <a:t>, 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Microsoft Himalaya" panose="01010100010101010101" pitchFamily="2" charset="0"/>
                          <a:cs typeface="Microsoft Himalaya" panose="01010100010101010101" pitchFamily="2" charset="0"/>
                        </a:rPr>
                        <a:t>real-time </a:t>
                      </a:r>
                      <a:r>
                        <a:rPr lang="en-US" altLang="zh-CN" sz="1200" dirty="0" smtClean="0"/>
                        <a:t>AR/VR/XR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Microsoft Himalaya" panose="01010100010101010101" pitchFamily="2" charset="0"/>
                          <a:cs typeface="Microsoft Himalaya" panose="01010100010101010101" pitchFamily="2" charset="0"/>
                        </a:rPr>
                        <a:t>, gaming, tactile signals,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Industrial PLC control,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Cloud/edge computing, 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p2p links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distributed sharing/operation between devices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Microsoft Himalaya" panose="01010100010101010101" pitchFamily="2" charset="0"/>
                          <a:cs typeface="Microsoft Himalaya" panose="01010100010101010101" pitchFamily="2" charset="0"/>
                        </a:rPr>
                        <a:t> </a:t>
                      </a:r>
                      <a:endParaRPr lang="zh-CN" altLang="en-US" sz="1200" dirty="0"/>
                    </a:p>
                  </a:txBody>
                  <a:tcPr/>
                </a:tc>
              </a:tr>
              <a:tr h="455083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Extended coverage</a:t>
                      </a:r>
                      <a:r>
                        <a:rPr lang="en-US" altLang="zh-CN" sz="1400" baseline="0" dirty="0" smtClean="0"/>
                        <a:t>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Large home/office, wireless video doorbells and wireless home security surveillance cameras </a:t>
                      </a:r>
                      <a:endParaRPr lang="zh-CN" altLang="en-US" sz="12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Reliability/manageability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‘Private Cellular’ networking (e.g.,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for </a:t>
                      </a:r>
                      <a:r>
                        <a:rPr lang="en-US" altLang="zh-CN" sz="1200" dirty="0" err="1" smtClean="0"/>
                        <a:t>IoT</a:t>
                      </a:r>
                      <a:r>
                        <a:rPr lang="en-US" altLang="zh-CN" sz="1200" dirty="0" smtClean="0"/>
                        <a:t> industrial)</a:t>
                      </a:r>
                      <a:endParaRPr lang="zh-CN" altLang="en-US" sz="12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Device power consumption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combat/limit climate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change,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e.g., carbon-neutral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AI/ML </a:t>
                      </a:r>
                      <a:r>
                        <a:rPr lang="en-US" altLang="zh-CN" sz="1400" dirty="0" smtClean="0"/>
                        <a:t>enabled (differen</a:t>
                      </a:r>
                      <a:r>
                        <a:rPr lang="en-US" altLang="zh-CN" sz="1400" baseline="0" dirty="0" smtClean="0"/>
                        <a:t>t from other categories</a:t>
                      </a:r>
                      <a:r>
                        <a:rPr lang="en-US" altLang="zh-CN" sz="1400" dirty="0" smtClean="0"/>
                        <a:t>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Traffic prediction,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Enhanced roaming/mobility, </a:t>
                      </a:r>
                      <a:endParaRPr lang="zh-CN" altLang="zh-CN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Multi-RU/channel allocation, channel</a:t>
                      </a:r>
                      <a:r>
                        <a:rPr lang="en-US" altLang="zh-CN" sz="1200" baseline="0" dirty="0" smtClean="0"/>
                        <a:t> access,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effectLst/>
                        </a:rPr>
                        <a:t>MU-MIMO MAC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effectLst/>
                        </a:rPr>
                        <a:t>scheduling … 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62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Primary objectives for beyond be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</a:t>
            </a:r>
            <a:r>
              <a:rPr lang="en-US" altLang="zh-CN" sz="2000" dirty="0" smtClean="0"/>
              <a:t>wo primary objectives for this new “beyond be” amendment are proposed: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Increase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throughput for both AP and non-AP STA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Improve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worst-case delay bound </a:t>
            </a:r>
            <a:endParaRPr lang="en-US" altLang="zh-CN" sz="1600" dirty="0" smtClean="0"/>
          </a:p>
          <a:p>
            <a:r>
              <a:rPr lang="en-US" altLang="zh-CN" sz="2000" dirty="0"/>
              <a:t>T</a:t>
            </a:r>
            <a:r>
              <a:rPr lang="en-US" altLang="zh-CN" sz="2000" dirty="0" smtClean="0"/>
              <a:t>he KPIs of these two primary objectives are: 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100 </a:t>
            </a:r>
            <a:r>
              <a:rPr lang="en-US" altLang="zh-CN" sz="1600" kern="1200" dirty="0" err="1">
                <a:ea typeface="宋体" panose="02010600030101010101" pitchFamily="2" charset="-122"/>
                <a:cs typeface="+mn-cs"/>
              </a:rPr>
              <a:t>Gbps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 for peak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aggregated throughput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[1] and 10 </a:t>
            </a:r>
            <a:r>
              <a:rPr lang="en-US" altLang="zh-CN" sz="1600" kern="1200" dirty="0" err="1">
                <a:ea typeface="宋体" panose="02010600030101010101" pitchFamily="2" charset="-122"/>
                <a:cs typeface="+mn-cs"/>
              </a:rPr>
              <a:t>Gbps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 for non-AP STA with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2 spatial streams[3]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     </a:t>
            </a:r>
            <a:r>
              <a:rPr lang="en-US" altLang="zh-CN" sz="1200" kern="1200" dirty="0" smtClean="0">
                <a:ea typeface="宋体" panose="02010600030101010101" pitchFamily="2" charset="-122"/>
              </a:rPr>
              <a:t>Note- the above numbers are in terms of PHY data rate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Less than or equal to 1 </a:t>
            </a:r>
            <a:r>
              <a:rPr lang="en-US" altLang="zh-CN" sz="1600" kern="1200" dirty="0" err="1" smtClean="0">
                <a:ea typeface="宋体" panose="02010600030101010101" pitchFamily="2" charset="-122"/>
                <a:cs typeface="+mn-cs"/>
              </a:rPr>
              <a:t>ms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 for worst-case delay bound in at least one scenario [6]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For other objectives, such as intelligence, converge, Reliability/manageability, mobility, power consumption, we could continue to discuss them in a TIG/SG</a:t>
            </a:r>
          </a:p>
          <a:p>
            <a:pPr lvl="1">
              <a:lnSpc>
                <a:spcPct val="90000"/>
              </a:lnSpc>
            </a:pPr>
            <a:endParaRPr lang="en-US" altLang="zh-CN" sz="1800" kern="1200" dirty="0" smtClean="0"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0223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A discussion about the machine </a:t>
            </a:r>
            <a:r>
              <a:rPr lang="en-US" altLang="zh-CN" sz="2000" dirty="0"/>
              <a:t>learning (ML) impact on </a:t>
            </a:r>
            <a:r>
              <a:rPr lang="en-US" altLang="zh-CN" sz="2000" dirty="0" smtClean="0"/>
              <a:t>802.11 standardization and possible ways to continue the study of machine learning are provided in this contribution.</a:t>
            </a:r>
          </a:p>
          <a:p>
            <a:r>
              <a:rPr lang="en-US" altLang="zh-CN" sz="2000" dirty="0"/>
              <a:t>T</a:t>
            </a:r>
            <a:r>
              <a:rPr lang="en-US" altLang="zh-CN" sz="2000" dirty="0" smtClean="0"/>
              <a:t>wo </a:t>
            </a:r>
            <a:r>
              <a:rPr lang="en-US" altLang="zh-CN" sz="2000" dirty="0"/>
              <a:t>primary objectives are proposed for “beyond be”, including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Increase throughput for both AP and non-AP STA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Improve worst-case delay bound 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8678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References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[1] 11-22-0030-01-0wng-look-ahead-to-next-generation</a:t>
            </a:r>
          </a:p>
          <a:p>
            <a:r>
              <a:rPr lang="en-US" altLang="zh-CN" sz="1800" dirty="0"/>
              <a:t>[2] 11-22-0032-00-0wng-next-gen-after-11be</a:t>
            </a:r>
          </a:p>
          <a:p>
            <a:r>
              <a:rPr lang="en-US" altLang="zh-CN" sz="1800" dirty="0"/>
              <a:t>[3] 11-22-0046-01-0wng-next-generation-after-802-11be</a:t>
            </a:r>
          </a:p>
          <a:p>
            <a:r>
              <a:rPr lang="en-US" altLang="zh-CN" sz="1800" dirty="0"/>
              <a:t>[4] 11-22-0059-00-0wng-beyond-be</a:t>
            </a:r>
          </a:p>
          <a:p>
            <a:r>
              <a:rPr lang="en-US" altLang="zh-CN" sz="1800" dirty="0" smtClean="0"/>
              <a:t>[5] </a:t>
            </a:r>
            <a:r>
              <a:rPr lang="en-US" altLang="zh-CN" sz="1800" dirty="0"/>
              <a:t>11-22-0418-00-0wng-considerations-of-next-generation-beyond-11be</a:t>
            </a:r>
          </a:p>
          <a:p>
            <a:r>
              <a:rPr lang="en-US" altLang="zh-CN" sz="1800" dirty="0" smtClean="0"/>
              <a:t>[6] </a:t>
            </a:r>
            <a:r>
              <a:rPr lang="en-US" altLang="zh-CN" sz="1800" dirty="0" smtClean="0"/>
              <a:t>11-22-0458-01-0wng-looking-ahead-to-next-generation-follow-up</a:t>
            </a:r>
          </a:p>
          <a:p>
            <a:r>
              <a:rPr lang="en-US" altLang="zh-CN" sz="1800" dirty="0" smtClean="0"/>
              <a:t>[7] </a:t>
            </a:r>
            <a:r>
              <a:rPr lang="en-US" altLang="zh-CN" sz="1800" dirty="0"/>
              <a:t>https://www.3gpp.org/ftp/specs/archive/37_series/37.817/37817-h00.zip</a:t>
            </a:r>
          </a:p>
          <a:p>
            <a:r>
              <a:rPr lang="en-US" altLang="zh-CN" sz="1800" dirty="0" smtClean="0"/>
              <a:t>[8] https</a:t>
            </a:r>
            <a:r>
              <a:rPr lang="en-US" altLang="zh-CN" sz="1800" dirty="0"/>
              <a:t>://www.3gpp.org/ftp/TSG_RAN/TSG_RAN/TSGR_94e/Docs/RP-212708.zip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4611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4259" y="1773194"/>
            <a:ext cx="7772400" cy="4399005"/>
          </a:xfrm>
        </p:spPr>
        <p:txBody>
          <a:bodyPr/>
          <a:lstStyle/>
          <a:p>
            <a:r>
              <a:rPr lang="en-US" altLang="zh-CN" dirty="0" smtClean="0"/>
              <a:t>In previous WNG SC meetings, 6 contributions [1-6] about “beyond be”  were presented and it is expected that more and more contributions will pop up.</a:t>
            </a:r>
          </a:p>
          <a:p>
            <a:r>
              <a:rPr lang="en-US" altLang="zh-CN" dirty="0" smtClean="0"/>
              <a:t>802.11 members are almost aligned to start a next generation “beyond be” activity this year (e.g., September or later). </a:t>
            </a:r>
          </a:p>
          <a:p>
            <a:r>
              <a:rPr lang="en-US" altLang="zh-CN" dirty="0" smtClean="0"/>
              <a:t>In this contribution, we will focus on the following two areas:</a:t>
            </a:r>
          </a:p>
          <a:p>
            <a:pPr lvl="1">
              <a:lnSpc>
                <a:spcPct val="90000"/>
              </a:lnSpc>
            </a:pPr>
            <a:r>
              <a:rPr lang="en-US" altLang="zh-CN" sz="1800" kern="1200" dirty="0">
                <a:ea typeface="宋体" panose="02010600030101010101" pitchFamily="2" charset="-122"/>
                <a:cs typeface="+mn-cs"/>
              </a:rPr>
              <a:t>Provide preliminary answer to the </a:t>
            </a:r>
            <a:r>
              <a:rPr lang="en-US" altLang="zh-CN" sz="1800" kern="1200" dirty="0" smtClean="0">
                <a:ea typeface="宋体" panose="02010600030101010101" pitchFamily="2" charset="-122"/>
                <a:cs typeface="+mn-cs"/>
              </a:rPr>
              <a:t>questions </a:t>
            </a:r>
            <a:r>
              <a:rPr lang="en-US" altLang="zh-CN" sz="1800" kern="1200" dirty="0">
                <a:ea typeface="宋体" panose="02010600030101010101" pitchFamily="2" charset="-122"/>
                <a:cs typeface="+mn-cs"/>
              </a:rPr>
              <a:t>in the last WNG SC meeting about </a:t>
            </a:r>
            <a:r>
              <a:rPr lang="en-US" altLang="zh-CN" sz="1800" kern="1200" dirty="0" smtClean="0">
                <a:ea typeface="宋体" panose="02010600030101010101" pitchFamily="2" charset="-122"/>
                <a:cs typeface="+mn-cs"/>
              </a:rPr>
              <a:t>machine learning (ML) impact on standardization</a:t>
            </a:r>
            <a:endParaRPr lang="en-US" altLang="zh-CN" sz="1800" kern="1200" dirty="0">
              <a:ea typeface="宋体" panose="02010600030101010101" pitchFamily="2" charset="-122"/>
              <a:cs typeface="+mn-cs"/>
            </a:endParaRPr>
          </a:p>
          <a:p>
            <a:pPr lvl="1">
              <a:lnSpc>
                <a:spcPct val="90000"/>
              </a:lnSpc>
            </a:pPr>
            <a:r>
              <a:rPr lang="en-US" altLang="zh-CN" sz="1800" kern="1200" dirty="0">
                <a:ea typeface="宋体" panose="02010600030101010101" pitchFamily="2" charset="-122"/>
                <a:cs typeface="+mn-cs"/>
              </a:rPr>
              <a:t>Initiate a discussion about the primary objectives and their corresponding KPIs for </a:t>
            </a:r>
            <a:r>
              <a:rPr lang="en-US" altLang="zh-CN" sz="1800" kern="1200" dirty="0" smtClean="0">
                <a:ea typeface="宋体" panose="02010600030101010101" pitchFamily="2" charset="-122"/>
                <a:cs typeface="+mn-cs"/>
              </a:rPr>
              <a:t>a “beyond </a:t>
            </a:r>
            <a:r>
              <a:rPr lang="en-US" altLang="zh-CN" sz="1800" kern="1200" dirty="0">
                <a:ea typeface="宋体" panose="02010600030101010101" pitchFamily="2" charset="-122"/>
                <a:cs typeface="+mn-cs"/>
              </a:rPr>
              <a:t>be” </a:t>
            </a:r>
            <a:r>
              <a:rPr lang="en-US" altLang="zh-CN" sz="1800" kern="1200" dirty="0" smtClean="0">
                <a:ea typeface="宋体" panose="02010600030101010101" pitchFamily="2" charset="-122"/>
                <a:cs typeface="+mn-cs"/>
              </a:rPr>
              <a:t>activity.</a:t>
            </a:r>
            <a:endParaRPr lang="en-US" altLang="zh-CN" sz="1800" kern="1200" dirty="0">
              <a:ea typeface="宋体" panose="02010600030101010101" pitchFamily="2" charset="-122"/>
              <a:cs typeface="+mn-cs"/>
            </a:endParaRPr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9531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Machine learning</a:t>
            </a:r>
            <a:r>
              <a:rPr lang="en-US" altLang="zh-CN" dirty="0" smtClean="0"/>
              <a:t> </a:t>
            </a:r>
            <a:r>
              <a:rPr lang="en-US" altLang="zh-CN" dirty="0"/>
              <a:t>enabled use cases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In reference [6], we initialized a discussion on machine learning (ML) enabled use cases, as shown below</a:t>
            </a:r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r>
              <a:rPr lang="en-US" altLang="zh-CN" sz="1800" dirty="0" smtClean="0"/>
              <a:t>Next step: to </a:t>
            </a:r>
            <a:r>
              <a:rPr lang="en-US" altLang="zh-CN" sz="1800" dirty="0"/>
              <a:t>continue </a:t>
            </a:r>
            <a:r>
              <a:rPr lang="en-US" altLang="zh-CN" sz="1800" dirty="0" smtClean="0"/>
              <a:t>the </a:t>
            </a:r>
            <a:r>
              <a:rPr lang="en-US" altLang="zh-CN" sz="1800" dirty="0"/>
              <a:t>study </a:t>
            </a:r>
            <a:r>
              <a:rPr lang="en-US" altLang="zh-CN" sz="1800" dirty="0" smtClean="0"/>
              <a:t>of </a:t>
            </a:r>
            <a:r>
              <a:rPr lang="en-US" altLang="zh-CN" sz="1800" dirty="0"/>
              <a:t>ML enabled use cases and identify target use cases that impact the specification.</a:t>
            </a:r>
          </a:p>
          <a:p>
            <a:endParaRPr lang="en-US" altLang="zh-CN" sz="1800" dirty="0" smtClean="0"/>
          </a:p>
          <a:p>
            <a:endParaRPr lang="zh-CN" alt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2022</a:t>
            </a:r>
            <a:endParaRPr lang="en-US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290539"/>
              </p:ext>
            </p:extLst>
          </p:nvPr>
        </p:nvGraphicFramePr>
        <p:xfrm>
          <a:off x="1143000" y="2679584"/>
          <a:ext cx="7239000" cy="2868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37590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Delay insensitive use cases</a:t>
                      </a:r>
                      <a:endParaRPr lang="zh-CN" sz="15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500" kern="1200">
                          <a:effectLst/>
                        </a:rPr>
                        <a:t>Delay sensitive use cases</a:t>
                      </a:r>
                      <a:endParaRPr lang="zh-CN" sz="15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29742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Enhanced roaming/mobility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Distributed channel access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520484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Multi-RU/channel allocation</a:t>
                      </a:r>
                    </a:p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(preamble puncture,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channel bonding, </a:t>
                      </a:r>
                    </a:p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channel assignment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Channel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estimation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29742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Latency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Qo</a:t>
                      </a:r>
                      <a:r>
                        <a:rPr lang="en-US" altLang="zh-CN" sz="1200" kern="12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optimization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Link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adaptation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29742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Traffic 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prediction 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Beam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433737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Device level power consumption 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MU-MIMO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MAC scheduling </a:t>
                      </a:r>
                      <a:endParaRPr lang="en-US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user selection and resource allocation)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29742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Spatial reuse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CSI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compression and feedback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29742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MIMO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detection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3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 </a:t>
            </a:r>
            <a:r>
              <a:rPr lang="en-US" altLang="zh-CN" dirty="0"/>
              <a:t>example- Machine learning </a:t>
            </a:r>
            <a:r>
              <a:rPr lang="en-US" altLang="zh-CN" dirty="0" smtClean="0"/>
              <a:t>framework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9100" y="1676400"/>
            <a:ext cx="8382000" cy="4114800"/>
          </a:xfrm>
        </p:spPr>
        <p:txBody>
          <a:bodyPr/>
          <a:lstStyle/>
          <a:p>
            <a:r>
              <a:rPr lang="en-US" altLang="zh-CN" sz="1600" dirty="0" smtClean="0"/>
              <a:t>To identify </a:t>
            </a:r>
            <a:r>
              <a:rPr lang="en-US" altLang="zh-CN" sz="1600" dirty="0"/>
              <a:t>target use cases that impact the </a:t>
            </a:r>
            <a:r>
              <a:rPr lang="en-US" altLang="zh-CN" sz="1600" dirty="0" smtClean="0"/>
              <a:t>specification, we should first have a common understanding on an ML framework. An example of a ML </a:t>
            </a:r>
            <a:r>
              <a:rPr lang="en-US" altLang="zh-CN" sz="1600" dirty="0" smtClean="0"/>
              <a:t>framework[7][8] </a:t>
            </a:r>
            <a:r>
              <a:rPr lang="en-US" altLang="zh-CN" sz="1600" dirty="0" smtClean="0"/>
              <a:t>from 3GPP </a:t>
            </a:r>
            <a:r>
              <a:rPr lang="en-US" altLang="zh-CN" sz="1600" dirty="0"/>
              <a:t>is shown in the figure </a:t>
            </a:r>
            <a:r>
              <a:rPr lang="en-US" altLang="zh-CN" sz="1600" dirty="0" smtClean="0"/>
              <a:t>below:</a:t>
            </a:r>
            <a:endParaRPr lang="en-US" altLang="zh-CN" sz="1600" dirty="0"/>
          </a:p>
          <a:p>
            <a:r>
              <a:rPr lang="en-US" altLang="zh-CN" sz="1600" dirty="0" smtClean="0"/>
              <a:t>Data Collection</a:t>
            </a:r>
            <a:r>
              <a:rPr lang="en-US" altLang="zh-CN" sz="1600" dirty="0"/>
              <a:t>:</a:t>
            </a:r>
            <a:r>
              <a:rPr lang="en-US" altLang="zh-CN" sz="1600" dirty="0" smtClean="0"/>
              <a:t> </a:t>
            </a:r>
            <a:r>
              <a:rPr lang="en-US" altLang="zh-CN" sz="1600" b="0" dirty="0"/>
              <a:t>a function that provides input data to </a:t>
            </a:r>
            <a:r>
              <a:rPr lang="en-US" altLang="zh-CN" sz="1600" b="0" dirty="0" smtClean="0"/>
              <a:t>the ML </a:t>
            </a:r>
            <a:r>
              <a:rPr lang="en-US" altLang="zh-CN" sz="1600" b="0" dirty="0"/>
              <a:t>Model </a:t>
            </a:r>
            <a:r>
              <a:rPr lang="en-US" altLang="zh-CN" sz="1600" b="0" dirty="0" smtClean="0"/>
              <a:t>Training </a:t>
            </a:r>
            <a:r>
              <a:rPr lang="en-US" altLang="zh-CN" sz="1600" b="0" dirty="0"/>
              <a:t>and ML Model </a:t>
            </a:r>
            <a:r>
              <a:rPr lang="en-US" altLang="zh-CN" sz="1600" b="0" dirty="0" smtClean="0"/>
              <a:t>Inference </a:t>
            </a:r>
            <a:r>
              <a:rPr lang="en-US" altLang="zh-CN" sz="1600" b="0" dirty="0"/>
              <a:t>functions. </a:t>
            </a:r>
            <a:r>
              <a:rPr lang="en-US" altLang="zh-CN" sz="1600" b="0" dirty="0" smtClean="0"/>
              <a:t>It may involve the exchange of data between an AP and non-AP STA.</a:t>
            </a:r>
          </a:p>
          <a:p>
            <a:r>
              <a:rPr lang="en-GB" altLang="zh-CN" sz="1600" dirty="0" smtClean="0"/>
              <a:t>ML Model Training: </a:t>
            </a:r>
            <a:r>
              <a:rPr lang="en-GB" altLang="zh-CN" sz="1600" b="0" dirty="0" smtClean="0"/>
              <a:t>a </a:t>
            </a:r>
            <a:r>
              <a:rPr lang="en-GB" altLang="zh-CN" sz="1600" b="0" dirty="0"/>
              <a:t>function that </a:t>
            </a:r>
            <a:r>
              <a:rPr lang="en-GB" altLang="zh-CN" sz="1600" b="0" dirty="0" smtClean="0"/>
              <a:t>creates an ML </a:t>
            </a:r>
            <a:r>
              <a:rPr lang="en-GB" altLang="zh-CN" sz="1600" b="0" dirty="0"/>
              <a:t>model </a:t>
            </a:r>
            <a:r>
              <a:rPr lang="en-US" altLang="zh-CN" sz="1600" b="0" dirty="0" smtClean="0"/>
              <a:t>to learn features and patterns that best represent the training data automatically</a:t>
            </a:r>
            <a:r>
              <a:rPr lang="en-GB" altLang="zh-CN" sz="1600" b="0" dirty="0" smtClean="0"/>
              <a:t>. It may be time-consuming</a:t>
            </a:r>
            <a:r>
              <a:rPr lang="en-US" altLang="zh-CN" sz="1600" b="0" dirty="0"/>
              <a:t>.</a:t>
            </a:r>
            <a:endParaRPr lang="en-US" altLang="zh-CN" sz="1600" b="0" dirty="0" smtClean="0"/>
          </a:p>
          <a:p>
            <a:r>
              <a:rPr lang="en-US" altLang="zh-CN" sz="1600" dirty="0" smtClean="0"/>
              <a:t>ML Model Inference:  </a:t>
            </a:r>
            <a:r>
              <a:rPr lang="en-US" altLang="zh-CN" sz="1600" b="0" dirty="0" smtClean="0"/>
              <a:t>a function that </a:t>
            </a:r>
            <a:r>
              <a:rPr lang="en-GB" altLang="zh-CN" sz="1600" b="0" dirty="0" smtClean="0"/>
              <a:t>uses a pre-trained </a:t>
            </a:r>
            <a:r>
              <a:rPr lang="en-GB" altLang="zh-CN" sz="1600" b="0" dirty="0"/>
              <a:t>machine learning </a:t>
            </a:r>
            <a:r>
              <a:rPr lang="en-GB" altLang="zh-CN" sz="1600" b="0" dirty="0" smtClean="0"/>
              <a:t>model </a:t>
            </a:r>
            <a:r>
              <a:rPr lang="en-GB" altLang="zh-CN" sz="1600" b="0" dirty="0"/>
              <a:t>to make a prediction and guide the </a:t>
            </a:r>
            <a:r>
              <a:rPr lang="en-GB" altLang="zh-CN" sz="1600" b="0" dirty="0" smtClean="0"/>
              <a:t>decision</a:t>
            </a:r>
            <a:r>
              <a:rPr lang="en-US" altLang="zh-CN" sz="1600" b="0" dirty="0" smtClean="0"/>
              <a:t>. It is less computationally intense.</a:t>
            </a:r>
          </a:p>
          <a:p>
            <a:r>
              <a:rPr lang="en-GB" altLang="zh-CN" sz="1600" dirty="0"/>
              <a:t>Typically, there are three types of machine learning algorithms: </a:t>
            </a:r>
            <a:r>
              <a:rPr lang="en-GB" altLang="zh-CN" sz="1600" b="0" dirty="0"/>
              <a:t>supervised learning, unsupervised learning and reinforcement learning. </a:t>
            </a:r>
            <a:endParaRPr lang="zh-CN" altLang="zh-CN" sz="1600" b="0" dirty="0"/>
          </a:p>
          <a:p>
            <a:endParaRPr lang="zh-CN" altLang="en-US" sz="1800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Ming Gan, Huawei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Slide </a:t>
            </a:r>
            <a:fld id="{303B08C7-0CD1-8846-8502-BF7BB64F440C}" type="slidenum">
              <a:rPr lang="en-US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000000"/>
                </a:solidFill>
              </a:rPr>
              <a:t>May 2022</a:t>
            </a: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665127" y="4279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752600" y="3829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7263"/>
              </p:ext>
            </p:extLst>
          </p:nvPr>
        </p:nvGraphicFramePr>
        <p:xfrm>
          <a:off x="4348163" y="4573588"/>
          <a:ext cx="4641850" cy="189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name="Visio" r:id="rId3" imgW="5048113" imgH="2485909" progId="Visio.Drawing.15">
                  <p:embed/>
                </p:oleObj>
              </mc:Choice>
              <mc:Fallback>
                <p:oleObj name="Visio" r:id="rId3" imgW="5048113" imgH="2485909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8163" y="4573588"/>
                        <a:ext cx="4641850" cy="1897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163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Machine learning </a:t>
            </a:r>
            <a:r>
              <a:rPr lang="en-US" altLang="zh-CN" dirty="0" smtClean="0"/>
              <a:t>for air interface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zh-CN" sz="1600" dirty="0" smtClean="0"/>
              <a:t>For a machine learning framework, the AP and non-AP STA can act as different function nodes. Based on the placement </a:t>
            </a:r>
            <a:r>
              <a:rPr lang="en-US" altLang="zh-CN" sz="1600" dirty="0"/>
              <a:t>of ML model </a:t>
            </a:r>
            <a:r>
              <a:rPr lang="en-US" altLang="zh-CN" sz="1600" dirty="0" smtClean="0"/>
              <a:t>training/inference functionality, the follow two types are recommended </a:t>
            </a:r>
          </a:p>
          <a:p>
            <a:r>
              <a:rPr lang="en-US" altLang="zh-CN" sz="1600" dirty="0" smtClean="0"/>
              <a:t>Type 1: the air interface has </a:t>
            </a:r>
            <a:r>
              <a:rPr lang="en-US" altLang="zh-CN" sz="1600" dirty="0"/>
              <a:t>limited </a:t>
            </a:r>
            <a:r>
              <a:rPr lang="en-US" altLang="zh-CN" sz="1600" dirty="0" smtClean="0"/>
              <a:t>support of light information exchange, excluding the parameters of the ML model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Ming Gan, Huawei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Slide </a:t>
            </a:r>
            <a:fld id="{303B08C7-0CD1-8846-8502-BF7BB64F440C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000000"/>
                </a:solidFill>
              </a:rPr>
              <a:t>May 2022</a:t>
            </a: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914400" y="3671391"/>
            <a:ext cx="966893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AP</a:t>
            </a:r>
          </a:p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(ML Model Training &amp;Inference)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971799" y="3671391"/>
            <a:ext cx="814493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Non-AP</a:t>
            </a:r>
            <a:endParaRPr lang="zh-CN" altLang="en-US" dirty="0">
              <a:solidFill>
                <a:srgbClr val="000000"/>
              </a:solidFill>
            </a:endParaRPr>
          </a:p>
        </p:txBody>
      </p:sp>
      <p:cxnSp>
        <p:nvCxnSpPr>
          <p:cNvPr id="10" name="肘形连接符 9"/>
          <p:cNvCxnSpPr>
            <a:stCxn id="8" idx="0"/>
            <a:endCxn id="7" idx="0"/>
          </p:cNvCxnSpPr>
          <p:nvPr/>
        </p:nvCxnSpPr>
        <p:spPr bwMode="auto">
          <a:xfrm rot="16200000" flipV="1">
            <a:off x="2388447" y="2680791"/>
            <a:ext cx="12700" cy="1981199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1600201" y="320337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Feedback from </a:t>
            </a:r>
          </a:p>
          <a:p>
            <a:pPr algn="ctr"/>
            <a:r>
              <a:rPr lang="en-US" altLang="zh-CN" dirty="0">
                <a:solidFill>
                  <a:srgbClr val="000000"/>
                </a:solidFill>
              </a:rPr>
              <a:t>n</a:t>
            </a:r>
            <a:r>
              <a:rPr lang="en-US" altLang="zh-CN" dirty="0" smtClean="0">
                <a:solidFill>
                  <a:srgbClr val="000000"/>
                </a:solidFill>
              </a:rPr>
              <a:t>on-AP</a:t>
            </a:r>
            <a:endParaRPr lang="zh-CN" altLang="en-US" dirty="0">
              <a:solidFill>
                <a:srgbClr val="000000"/>
              </a:solidFill>
            </a:endParaRPr>
          </a:p>
        </p:txBody>
      </p:sp>
      <p:cxnSp>
        <p:nvCxnSpPr>
          <p:cNvPr id="13" name="直接箭头连接符 12"/>
          <p:cNvCxnSpPr>
            <a:stCxn id="7" idx="3"/>
            <a:endCxn id="8" idx="1"/>
          </p:cNvCxnSpPr>
          <p:nvPr/>
        </p:nvCxnSpPr>
        <p:spPr bwMode="auto">
          <a:xfrm>
            <a:off x="1881293" y="4280991"/>
            <a:ext cx="10905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2133600" y="4052391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Output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45346" y="5012630"/>
            <a:ext cx="396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ML Model Training &amp; Inference and Data collection are implemented at the AP side, the non-AP STA can perform action according to the received output of ML Model Inference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The non-AP STA can provide feedback, such as performance metric or SINR, to the Data Collection </a:t>
            </a:r>
            <a:r>
              <a:rPr lang="en-US" altLang="zh-CN" dirty="0">
                <a:solidFill>
                  <a:srgbClr val="000000"/>
                </a:solidFill>
              </a:rPr>
              <a:t>component as </a:t>
            </a:r>
            <a:r>
              <a:rPr lang="en-US" altLang="zh-CN" dirty="0" smtClean="0">
                <a:solidFill>
                  <a:srgbClr val="000000"/>
                </a:solidFill>
              </a:rPr>
              <a:t>a close-looped ML </a:t>
            </a:r>
            <a:r>
              <a:rPr lang="en-US" altLang="zh-CN" dirty="0">
                <a:solidFill>
                  <a:srgbClr val="000000"/>
                </a:solidFill>
              </a:rPr>
              <a:t>framework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5207000" y="3676471"/>
            <a:ext cx="966893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AP</a:t>
            </a:r>
          </a:p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(Data collection)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7459132" y="3671390"/>
            <a:ext cx="999068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Non-AP</a:t>
            </a:r>
          </a:p>
          <a:p>
            <a:pPr algn="ctr"/>
            <a:r>
              <a:rPr lang="en-US" altLang="zh-CN" dirty="0">
                <a:solidFill>
                  <a:srgbClr val="000000"/>
                </a:solidFill>
              </a:rPr>
              <a:t>(ML Model Training &amp;Inference)</a:t>
            </a:r>
            <a:endParaRPr lang="zh-CN" altLang="en-US" dirty="0">
              <a:solidFill>
                <a:srgbClr val="000000"/>
              </a:solidFill>
            </a:endParaRPr>
          </a:p>
          <a:p>
            <a:pPr algn="ctr"/>
            <a:endParaRPr lang="zh-CN" altLang="en-US" dirty="0">
              <a:solidFill>
                <a:srgbClr val="000000"/>
              </a:solidFill>
            </a:endParaRPr>
          </a:p>
        </p:txBody>
      </p:sp>
      <p:cxnSp>
        <p:nvCxnSpPr>
          <p:cNvPr id="18" name="肘形连接符 17"/>
          <p:cNvCxnSpPr>
            <a:stCxn id="17" idx="0"/>
            <a:endCxn id="16" idx="0"/>
          </p:cNvCxnSpPr>
          <p:nvPr/>
        </p:nvCxnSpPr>
        <p:spPr bwMode="auto">
          <a:xfrm rot="16200000" flipH="1" flipV="1">
            <a:off x="6822016" y="2539820"/>
            <a:ext cx="5081" cy="2268219"/>
          </a:xfrm>
          <a:prstGeom prst="bentConnector3">
            <a:avLst>
              <a:gd name="adj1" fmla="val -449911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直接箭头连接符 19"/>
          <p:cNvCxnSpPr>
            <a:stCxn id="16" idx="3"/>
            <a:endCxn id="17" idx="1"/>
          </p:cNvCxnSpPr>
          <p:nvPr/>
        </p:nvCxnSpPr>
        <p:spPr bwMode="auto">
          <a:xfrm flipV="1">
            <a:off x="6173893" y="4280990"/>
            <a:ext cx="1285239" cy="50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文本框 21"/>
          <p:cNvSpPr txBox="1"/>
          <p:nvPr/>
        </p:nvSpPr>
        <p:spPr>
          <a:xfrm>
            <a:off x="4736254" y="5008701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ML Model Training &amp; Inference are implemented at the non-AP STA side, but the data collection is done at the AP side and the requested data is delivered to the non-AP STA over the air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The non-AP STA </a:t>
            </a:r>
            <a:r>
              <a:rPr lang="en-US" altLang="zh-CN" dirty="0" smtClean="0">
                <a:solidFill>
                  <a:srgbClr val="000000"/>
                </a:solidFill>
              </a:rPr>
              <a:t>also </a:t>
            </a:r>
            <a:r>
              <a:rPr lang="en-US" altLang="zh-CN" dirty="0" smtClean="0">
                <a:solidFill>
                  <a:srgbClr val="000000"/>
                </a:solidFill>
              </a:rPr>
              <a:t>provides </a:t>
            </a:r>
            <a:r>
              <a:rPr lang="en-US" altLang="zh-CN" dirty="0" smtClean="0">
                <a:solidFill>
                  <a:srgbClr val="000000"/>
                </a:solidFill>
              </a:rPr>
              <a:t>feedback, such as performance metrics or SINR, to the </a:t>
            </a:r>
            <a:r>
              <a:rPr lang="en-US" altLang="zh-CN" dirty="0" smtClean="0">
                <a:solidFill>
                  <a:srgbClr val="000000"/>
                </a:solidFill>
              </a:rPr>
              <a:t>AP if needed.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994400" y="3216076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Feedback from </a:t>
            </a:r>
          </a:p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non-AP 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015567" y="3975437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Feedback from AP </a:t>
            </a:r>
            <a:endParaRPr lang="zh-CN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41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Machine learning for air </a:t>
            </a:r>
            <a:r>
              <a:rPr lang="en-US" altLang="zh-CN" dirty="0" smtClean="0"/>
              <a:t>interface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Type </a:t>
            </a:r>
            <a:r>
              <a:rPr lang="en-US" altLang="zh-CN" sz="2000" dirty="0" smtClean="0"/>
              <a:t>2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the air </a:t>
            </a:r>
            <a:r>
              <a:rPr lang="en-US" altLang="zh-CN" sz="2000" dirty="0"/>
              <a:t>interface </a:t>
            </a:r>
            <a:r>
              <a:rPr lang="en-US" altLang="zh-CN" sz="2000" dirty="0" smtClean="0"/>
              <a:t>is supposed to support both model deployment and parameter updates.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Ming Gan, Huawei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Slide </a:t>
            </a:r>
            <a:fld id="{303B08C7-0CD1-8846-8502-BF7BB64F440C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000000"/>
                </a:solidFill>
              </a:rPr>
              <a:t>May 2022</a:t>
            </a: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832799" y="3460575"/>
            <a:ext cx="966893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AP</a:t>
            </a:r>
          </a:p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(ML Model Training)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3117953" y="3460574"/>
            <a:ext cx="915247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Non-AP</a:t>
            </a:r>
          </a:p>
          <a:p>
            <a:pPr algn="ctr"/>
            <a:r>
              <a:rPr lang="en-US" altLang="zh-CN" dirty="0">
                <a:solidFill>
                  <a:srgbClr val="000000"/>
                </a:solidFill>
              </a:rPr>
              <a:t>(ML Model </a:t>
            </a:r>
            <a:r>
              <a:rPr lang="en-US" altLang="zh-CN" dirty="0" smtClean="0">
                <a:solidFill>
                  <a:srgbClr val="000000"/>
                </a:solidFill>
              </a:rPr>
              <a:t>Inference)</a:t>
            </a:r>
            <a:endParaRPr lang="zh-CN" altLang="en-US" dirty="0">
              <a:solidFill>
                <a:srgbClr val="000000"/>
              </a:solidFill>
            </a:endParaRPr>
          </a:p>
          <a:p>
            <a:pPr algn="ctr"/>
            <a:endParaRPr lang="zh-CN" altLang="en-US" dirty="0">
              <a:solidFill>
                <a:srgbClr val="000000"/>
              </a:solidFill>
            </a:endParaRPr>
          </a:p>
        </p:txBody>
      </p:sp>
      <p:cxnSp>
        <p:nvCxnSpPr>
          <p:cNvPr id="9" name="肘形连接符 8"/>
          <p:cNvCxnSpPr>
            <a:stCxn id="8" idx="0"/>
            <a:endCxn id="7" idx="0"/>
          </p:cNvCxnSpPr>
          <p:nvPr/>
        </p:nvCxnSpPr>
        <p:spPr bwMode="auto">
          <a:xfrm rot="16200000" flipH="1" flipV="1">
            <a:off x="2445911" y="2330908"/>
            <a:ext cx="1" cy="2259331"/>
          </a:xfrm>
          <a:prstGeom prst="bentConnector3">
            <a:avLst>
              <a:gd name="adj1" fmla="val -228600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文本框 9"/>
          <p:cNvSpPr txBox="1"/>
          <p:nvPr/>
        </p:nvSpPr>
        <p:spPr>
          <a:xfrm>
            <a:off x="1594801" y="2992559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Feedback from </a:t>
            </a:r>
          </a:p>
          <a:p>
            <a:pPr algn="ctr"/>
            <a:r>
              <a:rPr lang="en-US" altLang="zh-CN" dirty="0">
                <a:solidFill>
                  <a:srgbClr val="000000"/>
                </a:solidFill>
              </a:rPr>
              <a:t>n</a:t>
            </a:r>
            <a:r>
              <a:rPr lang="en-US" altLang="zh-CN" dirty="0" smtClean="0">
                <a:solidFill>
                  <a:srgbClr val="000000"/>
                </a:solidFill>
              </a:rPr>
              <a:t>on-AP</a:t>
            </a:r>
            <a:endParaRPr lang="zh-CN" altLang="en-US" dirty="0">
              <a:solidFill>
                <a:srgbClr val="000000"/>
              </a:solidFill>
            </a:endParaRPr>
          </a:p>
        </p:txBody>
      </p:sp>
      <p:cxnSp>
        <p:nvCxnSpPr>
          <p:cNvPr id="11" name="直接箭头连接符 10"/>
          <p:cNvCxnSpPr>
            <a:stCxn id="7" idx="3"/>
            <a:endCxn id="8" idx="1"/>
          </p:cNvCxnSpPr>
          <p:nvPr/>
        </p:nvCxnSpPr>
        <p:spPr bwMode="auto">
          <a:xfrm flipV="1">
            <a:off x="1799692" y="4070174"/>
            <a:ext cx="131826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1777257" y="3632302"/>
            <a:ext cx="1396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>
              <a:solidFill>
                <a:srgbClr val="000000"/>
              </a:solidFill>
            </a:endParaRPr>
          </a:p>
          <a:p>
            <a:pPr algn="ctr"/>
            <a:r>
              <a:rPr lang="en-US" altLang="zh-CN" dirty="0">
                <a:solidFill>
                  <a:srgbClr val="000000"/>
                </a:solidFill>
              </a:rPr>
              <a:t>Model deployment/ update 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57200" y="51054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ML Model Training is implemented at the AP side, </a:t>
            </a:r>
            <a:r>
              <a:rPr lang="en-US" altLang="zh-CN" dirty="0">
                <a:solidFill>
                  <a:srgbClr val="000000"/>
                </a:solidFill>
              </a:rPr>
              <a:t>ML Model </a:t>
            </a:r>
            <a:r>
              <a:rPr lang="en-US" altLang="zh-CN" dirty="0" smtClean="0">
                <a:solidFill>
                  <a:srgbClr val="000000"/>
                </a:solidFill>
              </a:rPr>
              <a:t>Inference is implemented at non-AP STA side. The non-AP performs ML Model Inference and action according to the output of </a:t>
            </a:r>
            <a:r>
              <a:rPr lang="en-US" altLang="zh-CN" dirty="0">
                <a:solidFill>
                  <a:srgbClr val="000000"/>
                </a:solidFill>
              </a:rPr>
              <a:t>ML Model Inference 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The non-AP STA can provide feedback, such as performance metrics to update the trained ML Model  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5174507" y="3466925"/>
            <a:ext cx="966893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AP</a:t>
            </a:r>
          </a:p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(ML Model Training &amp;Inference)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7453732" y="3460574"/>
            <a:ext cx="999068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Non-AP</a:t>
            </a:r>
          </a:p>
          <a:p>
            <a:pPr algn="ctr"/>
            <a:r>
              <a:rPr lang="en-US" altLang="zh-CN" dirty="0">
                <a:solidFill>
                  <a:srgbClr val="000000"/>
                </a:solidFill>
              </a:rPr>
              <a:t>(ML Model Training &amp;Inference)</a:t>
            </a:r>
            <a:endParaRPr lang="zh-CN" altLang="en-US" dirty="0">
              <a:solidFill>
                <a:srgbClr val="000000"/>
              </a:solidFill>
            </a:endParaRPr>
          </a:p>
          <a:p>
            <a:pPr algn="ctr"/>
            <a:endParaRPr lang="zh-CN" altLang="en-US" dirty="0">
              <a:solidFill>
                <a:srgbClr val="000000"/>
              </a:solidFill>
            </a:endParaRPr>
          </a:p>
        </p:txBody>
      </p:sp>
      <p:cxnSp>
        <p:nvCxnSpPr>
          <p:cNvPr id="16" name="肘形连接符 15"/>
          <p:cNvCxnSpPr>
            <a:stCxn id="15" idx="0"/>
            <a:endCxn id="14" idx="0"/>
          </p:cNvCxnSpPr>
          <p:nvPr/>
        </p:nvCxnSpPr>
        <p:spPr bwMode="auto">
          <a:xfrm rot="16200000" flipH="1" flipV="1">
            <a:off x="6802434" y="2316093"/>
            <a:ext cx="6351" cy="2295312"/>
          </a:xfrm>
          <a:prstGeom prst="bentConnector3">
            <a:avLst>
              <a:gd name="adj1" fmla="val -359943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直接箭头连接符 16"/>
          <p:cNvCxnSpPr>
            <a:stCxn id="14" idx="3"/>
            <a:endCxn id="15" idx="1"/>
          </p:cNvCxnSpPr>
          <p:nvPr/>
        </p:nvCxnSpPr>
        <p:spPr bwMode="auto">
          <a:xfrm flipV="1">
            <a:off x="6141400" y="4070174"/>
            <a:ext cx="1312332" cy="63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4749800" y="5110480"/>
            <a:ext cx="396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ML Model Training &amp; Inference are implemented at both the AP and the non-AP STA side, the general ML </a:t>
            </a:r>
            <a:r>
              <a:rPr lang="en-US" altLang="zh-CN" dirty="0">
                <a:solidFill>
                  <a:srgbClr val="000000"/>
                </a:solidFill>
              </a:rPr>
              <a:t>model is </a:t>
            </a:r>
            <a:r>
              <a:rPr lang="en-US" altLang="zh-CN" dirty="0" smtClean="0">
                <a:solidFill>
                  <a:srgbClr val="000000"/>
                </a:solidFill>
              </a:rPr>
              <a:t>downloaded/updated from a control center-AP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The non-AP STA refines the received general ML mode using it’s own environment and performance and can provide feedback, such </a:t>
            </a:r>
            <a:r>
              <a:rPr lang="en-US" altLang="zh-CN" dirty="0">
                <a:solidFill>
                  <a:srgbClr val="000000"/>
                </a:solidFill>
              </a:rPr>
              <a:t>as performance </a:t>
            </a:r>
            <a:r>
              <a:rPr lang="en-US" altLang="zh-CN" dirty="0" smtClean="0">
                <a:solidFill>
                  <a:srgbClr val="000000"/>
                </a:solidFill>
              </a:rPr>
              <a:t>metrics </a:t>
            </a:r>
            <a:r>
              <a:rPr lang="en-US" altLang="zh-CN" dirty="0">
                <a:solidFill>
                  <a:srgbClr val="000000"/>
                </a:solidFill>
              </a:rPr>
              <a:t>to update </a:t>
            </a:r>
            <a:r>
              <a:rPr lang="en-US" altLang="zh-CN" dirty="0" smtClean="0">
                <a:solidFill>
                  <a:srgbClr val="000000"/>
                </a:solidFill>
              </a:rPr>
              <a:t>the general trained ML Model 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989000" y="300526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Feedback from </a:t>
            </a:r>
          </a:p>
          <a:p>
            <a:pPr algn="ctr"/>
            <a:r>
              <a:rPr lang="en-US" altLang="zh-CN" dirty="0" smtClean="0">
                <a:solidFill>
                  <a:srgbClr val="000000"/>
                </a:solidFill>
              </a:rPr>
              <a:t>non-AP 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118964" y="3632302"/>
            <a:ext cx="1396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>
              <a:solidFill>
                <a:srgbClr val="000000"/>
              </a:solidFill>
            </a:endParaRPr>
          </a:p>
          <a:p>
            <a:pPr algn="ctr"/>
            <a:r>
              <a:rPr lang="en-US" altLang="zh-CN" dirty="0">
                <a:solidFill>
                  <a:srgbClr val="000000"/>
                </a:solidFill>
              </a:rPr>
              <a:t>Model deployment/ update </a:t>
            </a:r>
          </a:p>
        </p:txBody>
      </p:sp>
    </p:spTree>
    <p:extLst>
      <p:ext uri="{BB962C8B-B14F-4D97-AF65-F5344CB8AC3E}">
        <p14:creationId xmlns:p14="http://schemas.microsoft.com/office/powerpoint/2010/main" val="103451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Possible </a:t>
            </a:r>
            <a:r>
              <a:rPr lang="en-US" altLang="zh-CN" dirty="0" smtClean="0"/>
              <a:t>way to continue </a:t>
            </a:r>
            <a:r>
              <a:rPr lang="en-US" altLang="zh-CN" dirty="0"/>
              <a:t>m</a:t>
            </a:r>
            <a:r>
              <a:rPr lang="en-US" altLang="zh-CN" dirty="0" smtClean="0"/>
              <a:t>achine leaning study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kern="1200" dirty="0" smtClean="0">
                <a:ea typeface="宋体" panose="02010600030101010101" pitchFamily="2" charset="-122"/>
              </a:rPr>
              <a:t>Exchange over the air interface in slide 5 and 6 could provide some insights on the specification impact. To have more deep understanding, we suggest the group consider the following work:</a:t>
            </a:r>
          </a:p>
          <a:p>
            <a:r>
              <a:rPr lang="en-US" altLang="zh-CN" sz="2000" kern="1200" dirty="0" smtClean="0">
                <a:ea typeface="宋体" panose="02010600030101010101" pitchFamily="2" charset="-122"/>
              </a:rPr>
              <a:t>Collect ML </a:t>
            </a:r>
            <a:r>
              <a:rPr lang="en-US" altLang="zh-CN" sz="2000" kern="1200" dirty="0">
                <a:ea typeface="宋体" panose="02010600030101010101" pitchFamily="2" charset="-122"/>
              </a:rPr>
              <a:t>background </a:t>
            </a:r>
            <a:r>
              <a:rPr lang="en-US" altLang="zh-CN" sz="2000" kern="1200" dirty="0" smtClean="0">
                <a:ea typeface="宋体" panose="02010600030101010101" pitchFamily="2" charset="-122"/>
              </a:rPr>
              <a:t>information and reach an alignment on ML terminology.  Propose some high level principles, such as </a:t>
            </a:r>
          </a:p>
          <a:p>
            <a:pPr lvl="1"/>
            <a:r>
              <a:rPr lang="en-US" altLang="zh-CN" sz="1400" dirty="0"/>
              <a:t>Which parts of ML should be implementation specific, e.g., the detailed ML model?</a:t>
            </a:r>
          </a:p>
          <a:p>
            <a:pPr lvl="1"/>
            <a:r>
              <a:rPr lang="en-GB" altLang="zh-CN" sz="1400" dirty="0"/>
              <a:t>Where </a:t>
            </a:r>
            <a:r>
              <a:rPr lang="en-US" altLang="zh-CN" sz="1400" dirty="0"/>
              <a:t>should </a:t>
            </a:r>
            <a:r>
              <a:rPr lang="en-GB" altLang="zh-CN" sz="1400" dirty="0"/>
              <a:t>ML functionality reside within the current 802.11 architecture?</a:t>
            </a:r>
          </a:p>
          <a:p>
            <a:pPr lvl="1"/>
            <a:r>
              <a:rPr lang="en-US" altLang="zh-CN" sz="1400" dirty="0"/>
              <a:t>How to ensure training data represents a realistic environment, both in terms of quality and quantity, possibly with synthetic data augmented with real data</a:t>
            </a:r>
            <a:r>
              <a:rPr lang="en-US" altLang="zh-CN" sz="1400" dirty="0" smtClean="0"/>
              <a:t>?</a:t>
            </a:r>
            <a:endParaRPr lang="en-US" altLang="zh-CN" sz="1400" kern="1200" dirty="0" smtClean="0">
              <a:ea typeface="宋体" panose="02010600030101010101" pitchFamily="2" charset="-122"/>
            </a:endParaRPr>
          </a:p>
          <a:p>
            <a:r>
              <a:rPr lang="en-US" altLang="zh-CN" sz="2000" dirty="0"/>
              <a:t>Study and specify </a:t>
            </a:r>
            <a:r>
              <a:rPr lang="en-US" altLang="zh-CN" sz="2000" dirty="0" smtClean="0"/>
              <a:t>a machine </a:t>
            </a:r>
            <a:r>
              <a:rPr lang="en-US" altLang="zh-CN" sz="2000" dirty="0"/>
              <a:t>learning framework </a:t>
            </a:r>
            <a:r>
              <a:rPr lang="en-US" altLang="zh-CN" sz="2000" dirty="0" smtClean="0"/>
              <a:t>for 802.11</a:t>
            </a:r>
          </a:p>
          <a:p>
            <a:pPr lvl="1"/>
            <a:r>
              <a:rPr lang="en-US" altLang="zh-CN" sz="1400" kern="1200" dirty="0" smtClean="0">
                <a:ea typeface="宋体" panose="02010600030101010101" pitchFamily="2" charset="-122"/>
                <a:cs typeface="+mn-cs"/>
              </a:rPr>
              <a:t>Create a generic ML framework, including training and inference components/functionalities</a:t>
            </a:r>
          </a:p>
          <a:p>
            <a:pPr lvl="1"/>
            <a:r>
              <a:rPr lang="en-US" altLang="zh-CN" sz="1400" kern="1200" dirty="0" smtClean="0">
                <a:ea typeface="宋体" panose="02010600030101010101" pitchFamily="2" charset="-122"/>
                <a:cs typeface="+mn-cs"/>
              </a:rPr>
              <a:t>Determine the placement of ML model training and ML model inference functions</a:t>
            </a:r>
          </a:p>
          <a:p>
            <a:pPr lvl="1"/>
            <a:r>
              <a:rPr lang="en-US" altLang="zh-CN" sz="1400" kern="1200" dirty="0" smtClean="0">
                <a:ea typeface="宋体" panose="02010600030101010101" pitchFamily="2" charset="-122"/>
                <a:cs typeface="+mn-cs"/>
              </a:rPr>
              <a:t>Specify air interfaces updates to </a:t>
            </a:r>
            <a:r>
              <a:rPr lang="en-US" altLang="zh-CN" sz="1400" kern="1200" dirty="0">
                <a:ea typeface="宋体" panose="02010600030101010101" pitchFamily="2" charset="-122"/>
                <a:cs typeface="+mn-cs"/>
              </a:rPr>
              <a:t>convey the required </a:t>
            </a:r>
            <a:r>
              <a:rPr lang="en-US" altLang="zh-CN" sz="1400" kern="1200" dirty="0" smtClean="0">
                <a:ea typeface="宋体" panose="02010600030101010101" pitchFamily="2" charset="-122"/>
                <a:cs typeface="+mn-cs"/>
              </a:rPr>
              <a:t>data for </a:t>
            </a:r>
            <a:r>
              <a:rPr lang="en-US" altLang="zh-CN" sz="1400" kern="1200" dirty="0">
                <a:ea typeface="宋体" panose="02010600030101010101" pitchFamily="2" charset="-122"/>
                <a:cs typeface="+mn-cs"/>
              </a:rPr>
              <a:t>AI </a:t>
            </a:r>
            <a:r>
              <a:rPr lang="en-US" altLang="zh-CN" sz="1400" kern="1200" dirty="0" smtClean="0">
                <a:ea typeface="宋体" panose="02010600030101010101" pitchFamily="2" charset="-122"/>
                <a:cs typeface="+mn-cs"/>
              </a:rPr>
              <a:t>functions</a:t>
            </a:r>
            <a:endParaRPr lang="en-US" altLang="zh-CN" sz="1400" kern="1200" dirty="0"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Ming Gan, Huawei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Slide </a:t>
            </a:r>
            <a:fld id="{303B08C7-0CD1-8846-8502-BF7BB64F440C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000000"/>
                </a:solidFill>
              </a:rPr>
              <a:t>May 2022</a:t>
            </a:r>
            <a:endParaRPr lang="en-US" altLang="zh-CN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7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Possible way to continue machine leaning study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b="1" kern="1200" dirty="0">
                <a:ea typeface="宋体" panose="02010600030101010101" pitchFamily="2" charset="-122"/>
                <a:cs typeface="+mn-cs"/>
              </a:rPr>
              <a:t>Accuracy of a STA’s ML model can also be improved by utilizing other STAs’ ML models.</a:t>
            </a:r>
          </a:p>
          <a:p>
            <a:pPr lvl="1"/>
            <a:r>
              <a:rPr lang="en-US" altLang="zh-CN" sz="1600" kern="1200" dirty="0">
                <a:ea typeface="宋体" panose="02010600030101010101" pitchFamily="2" charset="-122"/>
              </a:rPr>
              <a:t>Study and evaluate the model performance under distributed and federated ML-enabled 802.11</a:t>
            </a:r>
          </a:p>
          <a:p>
            <a:pPr lvl="1"/>
            <a:r>
              <a:rPr lang="en-US" altLang="zh-CN" sz="1600" kern="1200" dirty="0">
                <a:ea typeface="宋体" panose="02010600030101010101" pitchFamily="2" charset="-122"/>
              </a:rPr>
              <a:t>Study and evaluate the standardization impacts for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an ML </a:t>
            </a:r>
            <a:r>
              <a:rPr lang="en-US" altLang="zh-CN" sz="1600" kern="1200" dirty="0">
                <a:ea typeface="宋体" panose="02010600030101010101" pitchFamily="2" charset="-122"/>
              </a:rPr>
              <a:t>model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shared </a:t>
            </a:r>
            <a:r>
              <a:rPr lang="en-US" altLang="zh-CN" sz="1600" kern="1200" dirty="0">
                <a:ea typeface="宋体" panose="02010600030101010101" pitchFamily="2" charset="-122"/>
              </a:rPr>
              <a:t>between two STAs or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an ML </a:t>
            </a:r>
            <a:r>
              <a:rPr lang="en-US" altLang="zh-CN" sz="1600" kern="1200" dirty="0">
                <a:ea typeface="宋体" panose="02010600030101010101" pitchFamily="2" charset="-122"/>
              </a:rPr>
              <a:t>model downloaded from an AP (or network server) to a STA </a:t>
            </a:r>
          </a:p>
          <a:p>
            <a:r>
              <a:rPr lang="en-US" altLang="zh-CN" sz="2000" kern="1200" dirty="0" smtClean="0">
                <a:ea typeface="宋体" panose="02010600030101010101" pitchFamily="2" charset="-122"/>
              </a:rPr>
              <a:t>Study and specify ML target use cases that could benefit from machine learning, including  </a:t>
            </a:r>
          </a:p>
          <a:p>
            <a:pPr lvl="1"/>
            <a:r>
              <a:rPr lang="en-US" altLang="zh-CN" sz="1600" kern="1200" dirty="0">
                <a:ea typeface="宋体" panose="02010600030101010101" pitchFamily="2" charset="-122"/>
              </a:rPr>
              <a:t>Identify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a set of </a:t>
            </a:r>
            <a:r>
              <a:rPr lang="en-US" altLang="zh-CN" sz="1600" kern="1200" dirty="0">
                <a:ea typeface="宋体" panose="02010600030101010101" pitchFamily="2" charset="-122"/>
              </a:rPr>
              <a:t>limited ML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target use cases with their specification impacts</a:t>
            </a:r>
          </a:p>
          <a:p>
            <a:pPr lvl="1"/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E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valuate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the standardization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impacts,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including data collection, input/output from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the Model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Training and Model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Inference functions</a:t>
            </a:r>
            <a:endParaRPr lang="en-US" altLang="zh-CN" sz="1600" kern="1200" dirty="0">
              <a:ea typeface="宋体" panose="02010600030101010101" pitchFamily="2" charset="-122"/>
              <a:cs typeface="+mn-cs"/>
            </a:endParaRPr>
          </a:p>
          <a:p>
            <a:pPr lvl="1"/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Determine the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standardization impacts on the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air interface to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convey the necessary information/data to support the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ML functionalities</a:t>
            </a:r>
            <a:endParaRPr lang="en-US" altLang="zh-CN" sz="1600" kern="1200" dirty="0">
              <a:ea typeface="宋体" panose="02010600030101010101" pitchFamily="2" charset="-122"/>
              <a:cs typeface="+mn-cs"/>
            </a:endParaRPr>
          </a:p>
          <a:p>
            <a:pPr lvl="1"/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A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lign evaluation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methodology metrics and data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model</a:t>
            </a:r>
            <a:endParaRPr lang="en-US" altLang="zh-CN" sz="1600" kern="1200" dirty="0">
              <a:ea typeface="宋体" panose="02010600030101010101" pitchFamily="2" charset="-122"/>
              <a:cs typeface="+mn-cs"/>
            </a:endParaRPr>
          </a:p>
          <a:p>
            <a:pPr lvl="1"/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E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valuate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the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performance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gain of various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ML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based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solutions</a:t>
            </a:r>
            <a:endParaRPr lang="en-US" altLang="zh-CN" sz="1600" kern="1200" dirty="0">
              <a:ea typeface="宋体" panose="02010600030101010101" pitchFamily="2" charset="-122"/>
              <a:cs typeface="+mn-cs"/>
            </a:endParaRPr>
          </a:p>
          <a:p>
            <a:pPr marL="342900" lvl="1" indent="-342900">
              <a:buFontTx/>
              <a:buChar char="•"/>
            </a:pPr>
            <a:endParaRPr lang="en-US" altLang="zh-CN" kern="1200" dirty="0" smtClean="0">
              <a:ea typeface="宋体" panose="02010600030101010101" pitchFamily="2" charset="-122"/>
            </a:endParaRPr>
          </a:p>
          <a:p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Ming Gan, Huawei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Slide </a:t>
            </a:r>
            <a:fld id="{303B08C7-0CD1-8846-8502-BF7BB64F440C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000000"/>
                </a:solidFill>
              </a:rPr>
              <a:t>May 2022</a:t>
            </a:r>
            <a:endParaRPr lang="en-US" altLang="zh-CN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85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Primary </a:t>
            </a:r>
            <a:r>
              <a:rPr lang="en-US" altLang="zh-CN" dirty="0"/>
              <a:t>objectives and </a:t>
            </a:r>
            <a:r>
              <a:rPr lang="en-US" altLang="zh-CN" dirty="0" smtClean="0"/>
              <a:t>KPIs for beyond be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Based on the motion </a:t>
            </a:r>
            <a:r>
              <a:rPr lang="en-US" altLang="zh-CN" dirty="0"/>
              <a:t>text about the formation of </a:t>
            </a:r>
            <a:r>
              <a:rPr lang="en-US" altLang="zh-CN" dirty="0" smtClean="0"/>
              <a:t>the </a:t>
            </a:r>
            <a:r>
              <a:rPr lang="en-US" altLang="zh-CN" dirty="0"/>
              <a:t>EHT SG, we initiate a</a:t>
            </a:r>
            <a:r>
              <a:rPr lang="en-US" altLang="zh-CN" dirty="0" smtClean="0"/>
              <a:t> </a:t>
            </a:r>
            <a:r>
              <a:rPr lang="en-US" altLang="zh-CN" dirty="0"/>
              <a:t>discussion about the primary objectives </a:t>
            </a:r>
            <a:r>
              <a:rPr lang="en-US" altLang="zh-CN" dirty="0" smtClean="0"/>
              <a:t>and their corresponding KPIs for </a:t>
            </a:r>
            <a:r>
              <a:rPr lang="en-US" altLang="zh-CN" dirty="0"/>
              <a:t>a</a:t>
            </a:r>
            <a:r>
              <a:rPr lang="en-US" altLang="zh-CN" dirty="0" smtClean="0"/>
              <a:t> </a:t>
            </a:r>
            <a:r>
              <a:rPr lang="en-US" altLang="zh-CN" dirty="0"/>
              <a:t>new </a:t>
            </a:r>
            <a:r>
              <a:rPr lang="en-US" altLang="zh-CN" dirty="0" smtClean="0"/>
              <a:t>“beyond be” </a:t>
            </a:r>
            <a:r>
              <a:rPr lang="en-US" altLang="zh-CN" dirty="0"/>
              <a:t>amendment</a:t>
            </a:r>
            <a:r>
              <a:rPr lang="en-US" altLang="zh-CN" dirty="0" smtClean="0"/>
              <a:t>.</a:t>
            </a:r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9020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86594</TotalTime>
  <Words>1577</Words>
  <Application>Microsoft Office PowerPoint</Application>
  <PresentationFormat>全屏显示(4:3)</PresentationFormat>
  <Paragraphs>202</Paragraphs>
  <Slides>13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ＭＳ Ｐゴシック</vt:lpstr>
      <vt:lpstr>宋体</vt:lpstr>
      <vt:lpstr>微软雅黑</vt:lpstr>
      <vt:lpstr>Arial</vt:lpstr>
      <vt:lpstr>Microsoft Himalaya</vt:lpstr>
      <vt:lpstr>Times New Roman</vt:lpstr>
      <vt:lpstr>802-11-Submission</vt:lpstr>
      <vt:lpstr>Document</vt:lpstr>
      <vt:lpstr>Visio</vt:lpstr>
      <vt:lpstr>Further discussion on next generation WLAN</vt:lpstr>
      <vt:lpstr>Introduction</vt:lpstr>
      <vt:lpstr>Machine learning enabled use cases</vt:lpstr>
      <vt:lpstr>An example- Machine learning framework</vt:lpstr>
      <vt:lpstr>Machine learning for air interface</vt:lpstr>
      <vt:lpstr>Machine learning for air interface</vt:lpstr>
      <vt:lpstr>Possible way to continue machine leaning study </vt:lpstr>
      <vt:lpstr>Possible way to continue machine leaning study </vt:lpstr>
      <vt:lpstr>Primary objectives and KPIs for beyond be</vt:lpstr>
      <vt:lpstr>Primary objectives and KPIs for beyond be</vt:lpstr>
      <vt:lpstr>Primary objectives for beyond be</vt:lpstr>
      <vt:lpstr>Summary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760</cp:revision>
  <cp:lastPrinted>1998-02-10T13:28:06Z</cp:lastPrinted>
  <dcterms:created xsi:type="dcterms:W3CDTF">2013-11-12T18:41:50Z</dcterms:created>
  <dcterms:modified xsi:type="dcterms:W3CDTF">2022-05-09T15:55:30Z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(3)CRiZd36wMF91Fi4LwBNYhkBuclaYdOdxHyB9+RmlNg2E9mIAXO64LacnINekqi3ng9RqN/ns
Q/I8Whtgmbocs9rcZTjFwLd7vW7plId+BfeK4Bg6r9vhyfdVHs0yQH1B3EE5SbSu2CO5hD7P
7o6XQuxyrFzIt3JO2GxLc67XVblU8P3B6cp5D728/GNZOpWJ48MHjj/uqK+/XQLU8MxYdLf2
kjIaBRIQKn26KfTxAp</vt:lpwstr>
  </property>
  <property fmtid="{D5CDD505-2E9C-101B-9397-08002B2CF9AE}" pid="4" name="_2015_ms_pID_7253431">
    <vt:lpwstr>o+q1dmTpNQK2EXP+k/FW10YwH2jPoDwBufL+Kj/mDjoULoMhF3jsYe
f9msYPsyFAx9JBaz4qS3FXnMktTOZfz+j8/wNXaxu1Uzfve9ePIBpJLGc+W6DSu1R4SPYoMg
kwDsL5UgF6TWarmpS2eJM4o5PU8EgI8Q25BjC4crnELkawhG5b0zUJoHdeYy+yw3YWqgz5Kn
6pdlBkX6i80YCNsDcVL14WqWJKtBNPEGpAGb</vt:lpwstr>
  </property>
  <property fmtid="{D5CDD505-2E9C-101B-9397-08002B2CF9AE}" pid="5" name="_2015_ms_pID_7253432">
    <vt:lpwstr>FmwxvUszG03D+71O860jg0k=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1651835558</vt:lpwstr>
  </property>
</Properties>
</file>