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352" r:id="rId3"/>
    <p:sldId id="598" r:id="rId4"/>
    <p:sldId id="602" r:id="rId5"/>
    <p:sldId id="600" r:id="rId6"/>
    <p:sldId id="603" r:id="rId7"/>
    <p:sldId id="604" r:id="rId8"/>
    <p:sldId id="605" r:id="rId9"/>
    <p:sldId id="312"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3300"/>
    <a:srgbClr val="8BE1FF"/>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660B408-B3CF-4A94-85FC-2B1E0A45F4A2}" styleName="深色样式 2 - 强调 1/强调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深色样式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主题样式 2 - 强调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2" autoAdjust="0"/>
    <p:restoredTop sz="92385" autoAdjust="0"/>
  </p:normalViewPr>
  <p:slideViewPr>
    <p:cSldViewPr>
      <p:cViewPr varScale="1">
        <p:scale>
          <a:sx n="114" d="100"/>
          <a:sy n="114" d="100"/>
        </p:scale>
        <p:origin x="1446"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1632" y="-6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Tree>
    <p:extLst>
      <p:ext uri="{BB962C8B-B14F-4D97-AF65-F5344CB8AC3E}">
        <p14:creationId xmlns:p14="http://schemas.microsoft.com/office/powerpoint/2010/main" val="3585754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a:t>Pei Zhou (</a:t>
            </a:r>
            <a:r>
              <a:rPr lang="en-US" altLang="zh-CN" dirty="0"/>
              <a:t>OPPO</a:t>
            </a:r>
            <a:r>
              <a:rPr lang="en-US" altLang="ko-KR" dirty="0"/>
              <a:t>)</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Tree>
    <p:extLst>
      <p:ext uri="{BB962C8B-B14F-4D97-AF65-F5344CB8AC3E}">
        <p14:creationId xmlns:p14="http://schemas.microsoft.com/office/powerpoint/2010/main" val="25935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Tree>
    <p:extLst>
      <p:ext uri="{BB962C8B-B14F-4D97-AF65-F5344CB8AC3E}">
        <p14:creationId xmlns:p14="http://schemas.microsoft.com/office/powerpoint/2010/main" val="853319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Tree>
    <p:extLst>
      <p:ext uri="{BB962C8B-B14F-4D97-AF65-F5344CB8AC3E}">
        <p14:creationId xmlns:p14="http://schemas.microsoft.com/office/powerpoint/2010/main" val="2185256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a:t>Pei Zhou (</a:t>
            </a:r>
            <a:r>
              <a:rPr lang="en-US" altLang="zh-CN" dirty="0"/>
              <a:t>OPPO</a:t>
            </a:r>
            <a:r>
              <a:rPr lang="en-US" altLang="ko-KR" dirty="0"/>
              <a:t>)</a:t>
            </a:r>
            <a:endParaRPr lang="en-US" altLang="zh-CN"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Tree>
    <p:extLst>
      <p:ext uri="{BB962C8B-B14F-4D97-AF65-F5344CB8AC3E}">
        <p14:creationId xmlns:p14="http://schemas.microsoft.com/office/powerpoint/2010/main" val="35589240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a:t>Pei Zhou (</a:t>
            </a:r>
            <a:r>
              <a:rPr lang="en-US" altLang="zh-CN" dirty="0"/>
              <a:t>OPPO</a:t>
            </a:r>
            <a:r>
              <a:rPr lang="en-US" altLang="ko-KR" dirty="0"/>
              <a:t>)</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802.11-22/</a:t>
            </a:r>
            <a:r>
              <a:rPr lang="en-US" altLang="zh-CN" sz="1800" b="1" dirty="0"/>
              <a:t>0721</a:t>
            </a:r>
            <a:r>
              <a:rPr lang="en-US" altLang="en-US" sz="1800" b="1" dirty="0"/>
              <a:t>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dirty="0"/>
              <a:t>May</a:t>
            </a:r>
            <a:r>
              <a:rPr lang="en-US" altLang="en-US" sz="1800" b="1" dirty="0"/>
              <a:t> 202</a:t>
            </a:r>
            <a:r>
              <a:rPr lang="en-US" altLang="zh-CN" sz="1800" b="1" dirty="0"/>
              <a:t>2</a:t>
            </a:r>
            <a:endParaRPr lang="en-US" altLang="en-US" sz="1800" b="1" dirty="0"/>
          </a:p>
        </p:txBody>
      </p:sp>
    </p:spTree>
  </p:cSld>
  <p:clrMap bg1="lt1" tx1="dk1" bg2="lt2" tx2="dk2" accent1="accent1" accent2="accent2" accent3="accent3" accent4="accent4" accent5="accent5" accent6="accent6" hlink="hlink" folHlink="folHlink"/>
  <p:sldLayoutIdLst>
    <p:sldLayoutId id="2147486135" r:id="rId1"/>
    <p:sldLayoutId id="2147486140" r:id="rId2"/>
    <p:sldLayoutId id="2147486141" r:id="rId3"/>
    <p:sldLayoutId id="2147486136" r:id="rId4"/>
    <p:sldLayoutId id="2147486138" r:id="rId5"/>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xfrm>
            <a:off x="4393695"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latin typeface="+mn-lt"/>
                <a:ea typeface="+mn-ea"/>
              </a:rPr>
              <a:t>Slide </a:t>
            </a:r>
            <a:fld id="{53ABCD13-380B-4CB5-B9B1-96CEC68A8A42}" type="slidenum">
              <a:rPr lang="en-US" altLang="en-US" sz="1200" b="0" smtClean="0">
                <a:latin typeface="+mn-lt"/>
                <a:ea typeface="+mn-ea"/>
              </a:rPr>
              <a:pPr>
                <a:spcBef>
                  <a:spcPct val="0"/>
                </a:spcBef>
                <a:buFontTx/>
                <a:buNone/>
              </a:pPr>
              <a:t>1</a:t>
            </a:fld>
            <a:endParaRPr lang="en-US" altLang="en-US" sz="1200" b="0" dirty="0">
              <a:latin typeface="+mn-lt"/>
              <a:ea typeface="+mn-ea"/>
            </a:endParaRPr>
          </a:p>
        </p:txBody>
      </p:sp>
      <p:sp>
        <p:nvSpPr>
          <p:cNvPr id="13317" name="Rectangle 2"/>
          <p:cNvSpPr>
            <a:spLocks noGrp="1" noChangeArrowheads="1"/>
          </p:cNvSpPr>
          <p:nvPr>
            <p:ph type="title"/>
          </p:nvPr>
        </p:nvSpPr>
        <p:spPr>
          <a:xfrm>
            <a:off x="685800" y="609600"/>
            <a:ext cx="7772400" cy="1066800"/>
          </a:xfrm>
        </p:spPr>
        <p:txBody>
          <a:bodyPr/>
          <a:lstStyle/>
          <a:p>
            <a:r>
              <a:rPr lang="en-US" altLang="zh-CN" sz="2400" dirty="0">
                <a:latin typeface="+mn-lt"/>
                <a:ea typeface="+mn-ea"/>
                <a:cs typeface="Arial" panose="020B0604020202020204" pitchFamily="34" charset="0"/>
              </a:rPr>
              <a:t>Discussion on the length of Measurement Setup ID</a:t>
            </a:r>
            <a:endParaRPr lang="en-US" altLang="en-US" sz="2400" dirty="0">
              <a:latin typeface="+mn-lt"/>
              <a:ea typeface="+mn-ea"/>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ea typeface="+mn-ea"/>
                <a:cs typeface="Arial" panose="020B0604020202020204" pitchFamily="34" charset="0"/>
              </a:rPr>
              <a:t>Date:</a:t>
            </a:r>
            <a:r>
              <a:rPr lang="en-US" altLang="en-US" sz="2000" b="0" dirty="0">
                <a:ea typeface="+mn-ea"/>
                <a:cs typeface="Arial" panose="020B0604020202020204" pitchFamily="34" charset="0"/>
              </a:rPr>
              <a:t> 2022-0</a:t>
            </a:r>
            <a:r>
              <a:rPr lang="en-US" altLang="zh-CN" sz="2000" b="0" dirty="0">
                <a:ea typeface="+mn-ea"/>
                <a:cs typeface="Arial" panose="020B0604020202020204" pitchFamily="34" charset="0"/>
              </a:rPr>
              <a:t>5</a:t>
            </a:r>
            <a:r>
              <a:rPr lang="en-US" altLang="en-US" sz="2000" b="0" dirty="0">
                <a:ea typeface="+mn-ea"/>
                <a:cs typeface="Arial" panose="020B0604020202020204" pitchFamily="34" charset="0"/>
              </a:rPr>
              <a:t>-</a:t>
            </a:r>
            <a:r>
              <a:rPr lang="en-US" altLang="zh-CN" sz="2000" b="0" dirty="0">
                <a:ea typeface="+mn-ea"/>
                <a:cs typeface="Arial" panose="020B0604020202020204" pitchFamily="34" charset="0"/>
              </a:rPr>
              <a:t>07</a:t>
            </a:r>
            <a:endParaRPr lang="en-US" altLang="en-US" sz="2000" b="0" dirty="0">
              <a:ea typeface="+mn-ea"/>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mn-lt"/>
                <a:ea typeface="+mn-ea"/>
                <a:cs typeface="Arial" panose="020B0604020202020204" pitchFamily="34" charset="0"/>
              </a:rPr>
              <a:t> Authors:</a:t>
            </a:r>
            <a:endParaRPr lang="en-US" altLang="en-US" sz="2000" b="0" dirty="0">
              <a:latin typeface="+mn-lt"/>
              <a:ea typeface="+mn-ea"/>
              <a:cs typeface="Arial" panose="020B0604020202020204" pitchFamily="34" charset="0"/>
            </a:endParaRPr>
          </a:p>
        </p:txBody>
      </p:sp>
      <p:sp>
        <p:nvSpPr>
          <p:cNvPr id="17" name="Footer Placeholder 3"/>
          <p:cNvSpPr>
            <a:spLocks noGrp="1"/>
          </p:cNvSpPr>
          <p:nvPr>
            <p:ph type="ftr" sz="quarter" idx="11"/>
          </p:nvPr>
        </p:nvSpPr>
        <p:spPr>
          <a:xfrm>
            <a:off x="5791200" y="6475413"/>
            <a:ext cx="2752725" cy="184666"/>
          </a:xfrm>
        </p:spPr>
        <p:txBody>
          <a:bodyPr/>
          <a:lstStyle/>
          <a:p>
            <a:pPr>
              <a:defRPr/>
            </a:pPr>
            <a:r>
              <a:rPr lang="en-US" altLang="zh-CN" dirty="0">
                <a:latin typeface="+mn-lt"/>
              </a:rPr>
              <a:t>Pei Zhou </a:t>
            </a:r>
            <a:r>
              <a:rPr lang="en-US" altLang="ko-KR" dirty="0">
                <a:latin typeface="+mn-lt"/>
              </a:rPr>
              <a:t>(OPPO)</a:t>
            </a:r>
          </a:p>
        </p:txBody>
      </p:sp>
      <p:graphicFrame>
        <p:nvGraphicFramePr>
          <p:cNvPr id="8" name="Table 7">
            <a:extLst>
              <a:ext uri="{FF2B5EF4-FFF2-40B4-BE49-F238E27FC236}">
                <a16:creationId xmlns:a16="http://schemas.microsoft.com/office/drawing/2014/main" id="{4D35453E-01D6-416A-8BCF-BCABF95104F2}"/>
              </a:ext>
            </a:extLst>
          </p:cNvPr>
          <p:cNvGraphicFramePr>
            <a:graphicFrameLocks noGrp="1"/>
          </p:cNvGraphicFramePr>
          <p:nvPr>
            <p:extLst>
              <p:ext uri="{D42A27DB-BD31-4B8C-83A1-F6EECF244321}">
                <p14:modId xmlns:p14="http://schemas.microsoft.com/office/powerpoint/2010/main" val="3353271068"/>
              </p:ext>
            </p:extLst>
          </p:nvPr>
        </p:nvGraphicFramePr>
        <p:xfrm>
          <a:off x="685799" y="2880360"/>
          <a:ext cx="7858124" cy="1767840"/>
        </p:xfrm>
        <a:graphic>
          <a:graphicData uri="http://schemas.openxmlformats.org/drawingml/2006/table">
            <a:tbl>
              <a:tblPr>
                <a:tableStyleId>{5940675A-B579-460E-94D1-54222C63F5DA}</a:tableStyleId>
              </a:tblPr>
              <a:tblGrid>
                <a:gridCol w="1676400">
                  <a:extLst>
                    <a:ext uri="{9D8B030D-6E8A-4147-A177-3AD203B41FA5}">
                      <a16:colId xmlns:a16="http://schemas.microsoft.com/office/drawing/2014/main" val="20000"/>
                    </a:ext>
                  </a:extLst>
                </a:gridCol>
                <a:gridCol w="1143001">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2447923">
                  <a:extLst>
                    <a:ext uri="{9D8B030D-6E8A-4147-A177-3AD203B41FA5}">
                      <a16:colId xmlns:a16="http://schemas.microsoft.com/office/drawing/2014/main" val="20004"/>
                    </a:ext>
                  </a:extLst>
                </a:gridCol>
              </a:tblGrid>
              <a:tr h="441960">
                <a:tc>
                  <a:txBody>
                    <a:bodyPr/>
                    <a:lstStyle/>
                    <a:p>
                      <a:pPr algn="ctr"/>
                      <a:r>
                        <a:rPr lang="en-US" sz="1600" b="1" dirty="0"/>
                        <a:t>Name</a:t>
                      </a:r>
                    </a:p>
                  </a:txBody>
                  <a:tcPr/>
                </a:tc>
                <a:tc>
                  <a:txBody>
                    <a:bodyPr/>
                    <a:lstStyle/>
                    <a:p>
                      <a:pPr algn="ctr"/>
                      <a:r>
                        <a:rPr lang="en-US" sz="1600" b="1" dirty="0"/>
                        <a:t>Affiliation</a:t>
                      </a:r>
                    </a:p>
                  </a:txBody>
                  <a:tcPr/>
                </a:tc>
                <a:tc>
                  <a:txBody>
                    <a:bodyPr/>
                    <a:lstStyle/>
                    <a:p>
                      <a:pPr algn="ctr"/>
                      <a:r>
                        <a:rPr lang="en-US" sz="1600" b="1" dirty="0"/>
                        <a:t>Address</a:t>
                      </a:r>
                    </a:p>
                  </a:txBody>
                  <a:tcPr/>
                </a:tc>
                <a:tc>
                  <a:txBody>
                    <a:bodyPr/>
                    <a:lstStyle/>
                    <a:p>
                      <a:pPr algn="ctr"/>
                      <a:r>
                        <a:rPr lang="en-US" sz="1600" b="1" dirty="0"/>
                        <a:t>Phone</a:t>
                      </a:r>
                    </a:p>
                  </a:txBody>
                  <a:tcPr/>
                </a:tc>
                <a:tc>
                  <a:txBody>
                    <a:bodyPr/>
                    <a:lstStyle/>
                    <a:p>
                      <a:pPr algn="ctr"/>
                      <a:r>
                        <a:rPr lang="en-US" sz="1600" b="1" dirty="0"/>
                        <a:t>Email</a:t>
                      </a:r>
                    </a:p>
                  </a:txBody>
                  <a:tcPr/>
                </a:tc>
                <a:extLst>
                  <a:ext uri="{0D108BD9-81ED-4DB2-BD59-A6C34878D82A}">
                    <a16:rowId xmlns:a16="http://schemas.microsoft.com/office/drawing/2014/main" val="10000"/>
                  </a:ext>
                </a:extLst>
              </a:tr>
              <a:tr h="331470">
                <a:tc>
                  <a:txBody>
                    <a:bodyPr/>
                    <a:lstStyle/>
                    <a:p>
                      <a:pPr marL="0" algn="ctr"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Pei Zhou</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rowSpan="4">
                  <a:txBody>
                    <a:bodyPr/>
                    <a:lstStyle/>
                    <a:p>
                      <a:pPr algn="ctr">
                        <a:lnSpc>
                          <a:spcPct val="400000"/>
                        </a:lnSpc>
                        <a:spcAft>
                          <a:spcPts val="0"/>
                        </a:spcAft>
                      </a:pPr>
                      <a:r>
                        <a:rPr lang="en-US" altLang="zh-CN" sz="1600" b="0" dirty="0">
                          <a:effectLst/>
                          <a:latin typeface="Times New Roman" panose="02020603050405020304" pitchFamily="18" charset="0"/>
                          <a:ea typeface="맑은 고딕" panose="020B0503020000020004" pitchFamily="50" charset="-127"/>
                        </a:rPr>
                        <a:t>OPPO</a:t>
                      </a:r>
                      <a:endParaRPr lang="en-US" alt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zhoupei1@oppo.com</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3082496378"/>
                  </a:ext>
                </a:extLst>
              </a:tr>
              <a:tr h="331470">
                <a:tc>
                  <a:txBody>
                    <a:bodyPr/>
                    <a:lstStyle/>
                    <a:p>
                      <a:pPr marL="0" algn="ctr" defTabSz="914400" rtl="0" eaLnBrk="1" latinLnBrk="0" hangingPunct="1">
                        <a:spcAft>
                          <a:spcPts val="0"/>
                        </a:spcAft>
                      </a:pPr>
                      <a:r>
                        <a:rPr lang="en-US" sz="1600" b="0" kern="0" dirty="0">
                          <a:solidFill>
                            <a:schemeClr val="tx1"/>
                          </a:solidFill>
                          <a:effectLst/>
                          <a:latin typeface="Times New Roman" panose="02020603050405020304" pitchFamily="18" charset="0"/>
                          <a:ea typeface="+mn-ea"/>
                          <a:cs typeface="+mn-cs"/>
                        </a:rPr>
                        <a:t>Lei Huang</a:t>
                      </a:r>
                      <a:endParaRPr lang="ko-KR"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857919050"/>
                  </a:ext>
                </a:extLst>
              </a:tr>
              <a:tr h="3314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600" b="0" kern="0" dirty="0">
                          <a:solidFill>
                            <a:schemeClr val="tx1"/>
                          </a:solidFill>
                          <a:effectLst/>
                          <a:latin typeface="Times New Roman" panose="02020603050405020304" pitchFamily="18" charset="0"/>
                          <a:ea typeface="+mn-ea"/>
                          <a:cs typeface="+mn-cs"/>
                        </a:rPr>
                        <a:t>Chaoming Luo</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r>
                        <a:rPr lang="en-US" sz="1600" b="0" dirty="0">
                          <a:effectLst/>
                          <a:latin typeface="Times New Roman" panose="02020603050405020304" pitchFamily="18" charset="0"/>
                          <a:ea typeface="맑은 고딕" panose="020B0503020000020004" pitchFamily="50" charset="-127"/>
                        </a:rPr>
                        <a:t> </a:t>
                      </a: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957454712"/>
                  </a:ext>
                </a:extLst>
              </a:tr>
              <a:tr h="33147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600" b="0" kern="0" dirty="0">
                          <a:solidFill>
                            <a:schemeClr val="tx1"/>
                          </a:solidFill>
                          <a:effectLst/>
                          <a:latin typeface="Times New Roman" panose="02020603050405020304" pitchFamily="18" charset="0"/>
                          <a:ea typeface="+mn-ea"/>
                          <a:cs typeface="+mn-cs"/>
                        </a:rPr>
                        <a:t>Ning Gao</a:t>
                      </a:r>
                      <a:endParaRPr lang="ko-KR" altLang="zh-CN" sz="16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lgn="ctr">
                        <a:spcAft>
                          <a:spcPts val="0"/>
                        </a:spcAft>
                      </a:pPr>
                      <a:endParaRPr lang="ko-KR" sz="18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lgn="ctr">
                        <a:spcAft>
                          <a:spcPts val="0"/>
                        </a:spcAft>
                      </a:pPr>
                      <a:endParaRPr lang="ko-KR" sz="1600" b="0" dirty="0">
                        <a:effectLst/>
                        <a:latin typeface="Times New Roman" panose="02020603050405020304" pitchFamily="18" charset="0"/>
                        <a:ea typeface="맑은 고딕" panose="020B0503020000020004" pitchFamily="50" charset="-127"/>
                      </a:endParaRPr>
                    </a:p>
                  </a:txBody>
                  <a:tcPr marL="68580" marR="68580" marT="0" marB="0"/>
                </a:tc>
                <a:extLst>
                  <a:ext uri="{0D108BD9-81ED-4DB2-BD59-A6C34878D82A}">
                    <a16:rowId xmlns:a16="http://schemas.microsoft.com/office/drawing/2014/main" val="250797053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sz="2400" dirty="0">
                <a:cs typeface="Arial" panose="020B0604020202020204" pitchFamily="34" charset="0"/>
              </a:rPr>
              <a:t>Motivation</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2</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1"/>
            <a:ext cx="7934325" cy="4845051"/>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According to 802.11bf SFD [1], the Measurement Setup ID may be used to identify attributes of the sensing measurement instances (Motion 24, 21/0644r4).</a:t>
            </a:r>
          </a:p>
          <a:p>
            <a:pPr>
              <a:buFont typeface="Wingdings" panose="05000000000000000000" pitchFamily="2" charset="2"/>
              <a:buChar char="q"/>
            </a:pPr>
            <a:r>
              <a:rPr lang="en-US" altLang="zh-CN" sz="1600" b="0" kern="0" dirty="0">
                <a:cs typeface="Arial" panose="020B0604020202020204" pitchFamily="34" charset="0"/>
              </a:rPr>
              <a:t>However, the length of Measurement Setup ID is still TBD in 802.11bf D0.1 [2].</a:t>
            </a: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r>
              <a:rPr lang="en-US" altLang="zh-CN" sz="1600" b="0" kern="0" dirty="0">
                <a:cs typeface="Arial" panose="020B0604020202020204" pitchFamily="34" charset="0"/>
              </a:rPr>
              <a:t>Because many frames/elements (e.g., Sensing Measurement Setup Request frame, Sensing Measurement Setup Termination frame) contain Measurement Setup ID field, it is better to determine the length of Measurement Setup ID first, which will make the design of related frames/elements more convenient.</a:t>
            </a:r>
          </a:p>
          <a:p>
            <a:pPr>
              <a:buFont typeface="Wingdings" panose="05000000000000000000" pitchFamily="2" charset="2"/>
              <a:buChar char="q"/>
            </a:pPr>
            <a:endParaRPr lang="en-US" altLang="zh-CN" sz="1600" b="0" kern="0" dirty="0">
              <a:cs typeface="Arial" panose="020B0604020202020204" pitchFamily="34" charset="0"/>
            </a:endParaRPr>
          </a:p>
          <a:p>
            <a:pPr>
              <a:buFont typeface="Wingdings" panose="05000000000000000000" pitchFamily="2" charset="2"/>
              <a:buChar char="q"/>
            </a:pPr>
            <a:r>
              <a:rPr lang="en-US" altLang="zh-CN" sz="1600" b="0" kern="0" dirty="0">
                <a:cs typeface="Arial" panose="020B0604020202020204" pitchFamily="34" charset="0"/>
              </a:rPr>
              <a:t>The length of Measurement Instance ID is also discussed in this contribution.</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pic>
        <p:nvPicPr>
          <p:cNvPr id="3" name="图片 2">
            <a:extLst>
              <a:ext uri="{FF2B5EF4-FFF2-40B4-BE49-F238E27FC236}">
                <a16:creationId xmlns:a16="http://schemas.microsoft.com/office/drawing/2014/main" id="{11B80ABB-2FA6-4F1F-94FD-980397FBF3DF}"/>
              </a:ext>
            </a:extLst>
          </p:cNvPr>
          <p:cNvPicPr>
            <a:picLocks noChangeAspect="1"/>
          </p:cNvPicPr>
          <p:nvPr/>
        </p:nvPicPr>
        <p:blipFill>
          <a:blip r:embed="rId2"/>
          <a:stretch>
            <a:fillRect/>
          </a:stretch>
        </p:blipFill>
        <p:spPr>
          <a:xfrm>
            <a:off x="2528472" y="2590800"/>
            <a:ext cx="4022885" cy="1159411"/>
          </a:xfrm>
          <a:prstGeom prst="rect">
            <a:avLst/>
          </a:prstGeom>
        </p:spPr>
      </p:pic>
    </p:spTree>
    <p:extLst>
      <p:ext uri="{BB962C8B-B14F-4D97-AF65-F5344CB8AC3E}">
        <p14:creationId xmlns:p14="http://schemas.microsoft.com/office/powerpoint/2010/main" val="3310466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sz="2400" dirty="0">
                <a:cs typeface="Arial" panose="020B0604020202020204" pitchFamily="34" charset="0"/>
              </a:rPr>
              <a:t>WLAN Sensing Use </a:t>
            </a:r>
            <a:r>
              <a:rPr lang="en-US" altLang="zh-CN" sz="2400" dirty="0">
                <a:cs typeface="Arial" panose="020B0604020202020204" pitchFamily="34" charset="0"/>
              </a:rPr>
              <a:t>Cases [3]</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3</a:t>
            </a:fld>
            <a:endParaRPr lang="en-US" altLang="en-US"/>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graphicFrame>
        <p:nvGraphicFramePr>
          <p:cNvPr id="3" name="表格 2">
            <a:extLst>
              <a:ext uri="{FF2B5EF4-FFF2-40B4-BE49-F238E27FC236}">
                <a16:creationId xmlns:a16="http://schemas.microsoft.com/office/drawing/2014/main" id="{730B93D9-C538-443D-9116-526EBF8F5214}"/>
              </a:ext>
            </a:extLst>
          </p:cNvPr>
          <p:cNvGraphicFramePr>
            <a:graphicFrameLocks noGrp="1"/>
          </p:cNvGraphicFramePr>
          <p:nvPr>
            <p:extLst>
              <p:ext uri="{D42A27DB-BD31-4B8C-83A1-F6EECF244321}">
                <p14:modId xmlns:p14="http://schemas.microsoft.com/office/powerpoint/2010/main" val="3717522056"/>
              </p:ext>
            </p:extLst>
          </p:nvPr>
        </p:nvGraphicFramePr>
        <p:xfrm>
          <a:off x="76200" y="1524000"/>
          <a:ext cx="4891802" cy="4193745"/>
        </p:xfrm>
        <a:graphic>
          <a:graphicData uri="http://schemas.openxmlformats.org/drawingml/2006/table">
            <a:tbl>
              <a:tblPr>
                <a:tableStyleId>{35758FB7-9AC5-4552-8A53-C91805E547FA}</a:tableStyleId>
              </a:tblPr>
              <a:tblGrid>
                <a:gridCol w="343284">
                  <a:extLst>
                    <a:ext uri="{9D8B030D-6E8A-4147-A177-3AD203B41FA5}">
                      <a16:colId xmlns:a16="http://schemas.microsoft.com/office/drawing/2014/main" val="1284112384"/>
                    </a:ext>
                  </a:extLst>
                </a:gridCol>
                <a:gridCol w="736632">
                  <a:extLst>
                    <a:ext uri="{9D8B030D-6E8A-4147-A177-3AD203B41FA5}">
                      <a16:colId xmlns:a16="http://schemas.microsoft.com/office/drawing/2014/main" val="1014121133"/>
                    </a:ext>
                  </a:extLst>
                </a:gridCol>
                <a:gridCol w="1637753">
                  <a:extLst>
                    <a:ext uri="{9D8B030D-6E8A-4147-A177-3AD203B41FA5}">
                      <a16:colId xmlns:a16="http://schemas.microsoft.com/office/drawing/2014/main" val="3772350159"/>
                    </a:ext>
                  </a:extLst>
                </a:gridCol>
                <a:gridCol w="479167">
                  <a:extLst>
                    <a:ext uri="{9D8B030D-6E8A-4147-A177-3AD203B41FA5}">
                      <a16:colId xmlns:a16="http://schemas.microsoft.com/office/drawing/2014/main" val="566890505"/>
                    </a:ext>
                  </a:extLst>
                </a:gridCol>
                <a:gridCol w="457712">
                  <a:extLst>
                    <a:ext uri="{9D8B030D-6E8A-4147-A177-3AD203B41FA5}">
                      <a16:colId xmlns:a16="http://schemas.microsoft.com/office/drawing/2014/main" val="1088465360"/>
                    </a:ext>
                  </a:extLst>
                </a:gridCol>
                <a:gridCol w="500623">
                  <a:extLst>
                    <a:ext uri="{9D8B030D-6E8A-4147-A177-3AD203B41FA5}">
                      <a16:colId xmlns:a16="http://schemas.microsoft.com/office/drawing/2014/main" val="3154066369"/>
                    </a:ext>
                  </a:extLst>
                </a:gridCol>
                <a:gridCol w="393347">
                  <a:extLst>
                    <a:ext uri="{9D8B030D-6E8A-4147-A177-3AD203B41FA5}">
                      <a16:colId xmlns:a16="http://schemas.microsoft.com/office/drawing/2014/main" val="1681102079"/>
                    </a:ext>
                  </a:extLst>
                </a:gridCol>
                <a:gridCol w="343284">
                  <a:extLst>
                    <a:ext uri="{9D8B030D-6E8A-4147-A177-3AD203B41FA5}">
                      <a16:colId xmlns:a16="http://schemas.microsoft.com/office/drawing/2014/main" val="4089358116"/>
                    </a:ext>
                  </a:extLst>
                </a:gridCol>
              </a:tblGrid>
              <a:tr h="235959">
                <a:tc>
                  <a:txBody>
                    <a:bodyPr/>
                    <a:lstStyle/>
                    <a:p>
                      <a:pPr algn="ctr" fontAlgn="b"/>
                      <a:r>
                        <a:rPr lang="en-US" sz="700" b="1" u="none" strike="noStrike" dirty="0">
                          <a:effectLst/>
                        </a:rPr>
                        <a:t>Index</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Name</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details</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Max range (m)</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Range Accuracy (m)</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Max Velocity (m/s)/Velocity Accuracy</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angular Accuracy (deg)</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60GHz Only</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2804020435"/>
                  </a:ext>
                </a:extLst>
              </a:tr>
              <a:tr h="51974">
                <a:tc gridSpan="8">
                  <a:txBody>
                    <a:bodyPr/>
                    <a:lstStyle/>
                    <a:p>
                      <a:pPr algn="l" fontAlgn="b"/>
                      <a:r>
                        <a:rPr lang="en-US" sz="700" u="none" strike="noStrike" dirty="0">
                          <a:effectLst/>
                          <a:highlight>
                            <a:srgbClr val="FFFF00"/>
                          </a:highlight>
                        </a:rPr>
                        <a:t>Room Sensing</a:t>
                      </a:r>
                      <a:r>
                        <a:rPr lang="zh-CN" altLang="en-US" sz="700" u="none" strike="noStrike" dirty="0">
                          <a:effectLst/>
                        </a:rPr>
                        <a:t>　</a:t>
                      </a:r>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2584429342"/>
                  </a:ext>
                </a:extLst>
              </a:tr>
              <a:tr h="155922">
                <a:tc>
                  <a:txBody>
                    <a:bodyPr/>
                    <a:lstStyle/>
                    <a:p>
                      <a:pPr algn="l" fontAlgn="b"/>
                      <a:r>
                        <a:rPr lang="en-US" altLang="zh-CN" sz="700" u="none" strike="noStrike">
                          <a:effectLst/>
                        </a:rPr>
                        <a:t>2.1.1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Room Sensing</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presence detection, counting the number of people in the room</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15</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0.5-2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2/0.1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2493229603"/>
                  </a:ext>
                </a:extLst>
              </a:tr>
              <a:tr h="155922">
                <a:tc>
                  <a:txBody>
                    <a:bodyPr/>
                    <a:lstStyle/>
                    <a:p>
                      <a:pPr algn="l" fontAlgn="b"/>
                      <a:r>
                        <a:rPr lang="en-US" altLang="zh-CN" sz="700" u="none" strike="noStrike">
                          <a:effectLst/>
                        </a:rPr>
                        <a:t>2.1.2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Smart meeting room</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presence detection, counting the number of people in the room, localization of active people</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10</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0.5-2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1/0.1-0.3</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3736056659"/>
                  </a:ext>
                </a:extLst>
              </a:tr>
              <a:tr h="103948">
                <a:tc>
                  <a:txBody>
                    <a:bodyPr/>
                    <a:lstStyle/>
                    <a:p>
                      <a:pPr algn="l" fontAlgn="b"/>
                      <a:r>
                        <a:rPr lang="en-US" altLang="zh-CN" sz="700" u="none" strike="noStrike">
                          <a:effectLst/>
                        </a:rPr>
                        <a:t>2.1.3</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Motion detection in a room</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Detection of motion of in a room (of Human)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10</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3785513870"/>
                  </a:ext>
                </a:extLst>
              </a:tr>
              <a:tr h="207897">
                <a:tc>
                  <a:txBody>
                    <a:bodyPr/>
                    <a:lstStyle/>
                    <a:p>
                      <a:pPr algn="l" fontAlgn="b"/>
                      <a:r>
                        <a:rPr lang="en-US" altLang="zh-CN" sz="700" u="none" strike="noStrike">
                          <a:effectLst/>
                        </a:rPr>
                        <a:t>2.1.4</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Home security</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Detection of presence of intruders in a home</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10</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0.5-2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3/0.1-0.3</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medium</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2035149959"/>
                  </a:ext>
                </a:extLst>
              </a:tr>
              <a:tr h="155922">
                <a:tc>
                  <a:txBody>
                    <a:bodyPr/>
                    <a:lstStyle/>
                    <a:p>
                      <a:pPr algn="l" fontAlgn="b"/>
                      <a:r>
                        <a:rPr lang="en-US" altLang="zh-CN" sz="700" u="none" strike="noStrike">
                          <a:effectLst/>
                        </a:rPr>
                        <a:t>2.1.5</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Audio with user tracking</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Tracking persons in a room and pointing the sound of an audio system at those people</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6</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0.5/0.05</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3</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Y</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201124152"/>
                  </a:ext>
                </a:extLst>
              </a:tr>
              <a:tr h="155922">
                <a:tc>
                  <a:txBody>
                    <a:bodyPr/>
                    <a:lstStyle/>
                    <a:p>
                      <a:pPr algn="l" fontAlgn="b"/>
                      <a:r>
                        <a:rPr lang="en-US" altLang="zh-CN" sz="700" u="none" strike="noStrike">
                          <a:effectLst/>
                        </a:rPr>
                        <a:t>2.1.6</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Store Sensing</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Counting number of people in a store, their location, speed of movement.  Accuracy less important</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20</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0.5-2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1/0.1-0.3</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3</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1061825350"/>
                  </a:ext>
                </a:extLst>
              </a:tr>
              <a:tr h="103948">
                <a:tc>
                  <a:txBody>
                    <a:bodyPr/>
                    <a:lstStyle/>
                    <a:p>
                      <a:pPr algn="l" fontAlgn="b"/>
                      <a:r>
                        <a:rPr lang="en-US" altLang="zh-CN" sz="700" u="none" strike="noStrike">
                          <a:effectLst/>
                        </a:rPr>
                        <a:t>2.1.7</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Home Appliance Control</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Tracking person and motion/ gesture detection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10</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&lt;1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2085830602"/>
                  </a:ext>
                </a:extLst>
              </a:tr>
              <a:tr h="0">
                <a:tc gridSpan="8">
                  <a:txBody>
                    <a:bodyPr/>
                    <a:lstStyle/>
                    <a:p>
                      <a:pPr algn="l" fontAlgn="b"/>
                      <a:r>
                        <a:rPr lang="en-US" sz="700" u="none" strike="noStrike" dirty="0">
                          <a:effectLst/>
                          <a:highlight>
                            <a:srgbClr val="FFFF00"/>
                          </a:highlight>
                        </a:rPr>
                        <a:t>Gesture Recognition</a:t>
                      </a:r>
                      <a:endParaRPr lang="en-US" sz="700" b="0" i="0" u="none" strike="noStrike" dirty="0">
                        <a:solidFill>
                          <a:srgbClr val="000000"/>
                        </a:solidFill>
                        <a:effectLst/>
                        <a:highlight>
                          <a:srgbClr val="FFFF00"/>
                        </a:highlight>
                        <a:latin typeface="+mn-lt"/>
                        <a:ea typeface="等线" panose="02010600030101010101" pitchFamily="2" charset="-122"/>
                      </a:endParaRPr>
                    </a:p>
                  </a:txBody>
                  <a:tcPr marL="2418" marR="2418" marT="2418" marB="0" anchor="b"/>
                </a:tc>
                <a:tc hMerge="1">
                  <a:txBody>
                    <a:bodyPr/>
                    <a:lstStyle/>
                    <a:p>
                      <a:pPr algn="l" fontAlgn="b"/>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25512435"/>
                  </a:ext>
                </a:extLst>
              </a:tr>
              <a:tr h="155922">
                <a:tc>
                  <a:txBody>
                    <a:bodyPr/>
                    <a:lstStyle/>
                    <a:p>
                      <a:pPr algn="l" fontAlgn="b"/>
                      <a:r>
                        <a:rPr lang="en-US" altLang="zh-CN" sz="700" u="none" strike="noStrike">
                          <a:effectLst/>
                        </a:rPr>
                        <a:t>2.2.1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Gesture recognition - short range (finger movement)</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Identification of a gesture from a set of gestures - range &lt; 0.5m</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0.5</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7</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3</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Y</a:t>
                      </a:r>
                      <a:endParaRPr lang="en-US" sz="700" b="0" i="0" u="none" strike="noStrike">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3118870365"/>
                  </a:ext>
                </a:extLst>
              </a:tr>
              <a:tr h="155922">
                <a:tc>
                  <a:txBody>
                    <a:bodyPr/>
                    <a:lstStyle/>
                    <a:p>
                      <a:pPr algn="l" fontAlgn="b"/>
                      <a:r>
                        <a:rPr lang="en-US" altLang="zh-CN" sz="700" u="none" strike="noStrike">
                          <a:effectLst/>
                        </a:rPr>
                        <a:t>2.2.2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Gesture recognition - medium range (hand movement)</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Indentification of a gesture from a set of gestures - range &gt; 0.5m</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Y</a:t>
                      </a:r>
                      <a:endParaRPr lang="en-US" sz="700" b="0" i="0" u="none" strike="noStrike">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3969172395"/>
                  </a:ext>
                </a:extLst>
              </a:tr>
              <a:tr h="155922">
                <a:tc>
                  <a:txBody>
                    <a:bodyPr/>
                    <a:lstStyle/>
                    <a:p>
                      <a:pPr algn="l" fontAlgn="b"/>
                      <a:r>
                        <a:rPr lang="en-US" altLang="zh-CN" sz="700" u="none" strike="noStrike">
                          <a:effectLst/>
                        </a:rPr>
                        <a:t>2.2.3</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Gesture recognition - large range (full body movement)</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Indentification of a gesture from a set of gestures - range &gt; 2m</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7</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2/0.1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5</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885772626"/>
                  </a:ext>
                </a:extLst>
              </a:tr>
              <a:tr h="207897">
                <a:tc>
                  <a:txBody>
                    <a:bodyPr/>
                    <a:lstStyle/>
                    <a:p>
                      <a:pPr algn="l" fontAlgn="b"/>
                      <a:r>
                        <a:rPr lang="en-US" altLang="zh-CN" sz="700" u="none" strike="noStrike">
                          <a:effectLst/>
                        </a:rPr>
                        <a:t>2.2.4</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err="1">
                          <a:effectLst/>
                        </a:rPr>
                        <a:t>Aliveliness</a:t>
                      </a:r>
                      <a:r>
                        <a:rPr lang="en-US" sz="700" u="none" strike="noStrike" dirty="0">
                          <a:effectLst/>
                        </a:rPr>
                        <a:t> detection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Determination whether a close by object is alive or not</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0.05</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Y</a:t>
                      </a:r>
                      <a:endParaRPr lang="en-US" sz="700" b="0" i="0" u="none" strike="noStrike">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60557132"/>
                  </a:ext>
                </a:extLst>
              </a:tr>
              <a:tr h="103948">
                <a:tc>
                  <a:txBody>
                    <a:bodyPr/>
                    <a:lstStyle/>
                    <a:p>
                      <a:pPr algn="l" fontAlgn="b"/>
                      <a:r>
                        <a:rPr lang="en-US" altLang="zh-CN" sz="700" u="none" strike="noStrike">
                          <a:effectLst/>
                        </a:rPr>
                        <a:t>2.2.5</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Face/Body Recognition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Selection of the  identity of a person from a set of known persons</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0.02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Y</a:t>
                      </a:r>
                      <a:endParaRPr lang="en-US" sz="700" b="0" i="0" u="none" strike="noStrike">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1228574785"/>
                  </a:ext>
                </a:extLst>
              </a:tr>
              <a:tr h="103948">
                <a:tc>
                  <a:txBody>
                    <a:bodyPr/>
                    <a:lstStyle/>
                    <a:p>
                      <a:pPr algn="l" fontAlgn="b"/>
                      <a:r>
                        <a:rPr lang="en-US" altLang="zh-CN" sz="700" u="none" strike="noStrike">
                          <a:effectLst/>
                        </a:rPr>
                        <a:t>2.2.6</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Proximity Detection </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Detection of object in close proximity of device</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0.5</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0.02-2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1.5/0.2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none</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2481232309"/>
                  </a:ext>
                </a:extLst>
              </a:tr>
              <a:tr h="103948">
                <a:tc>
                  <a:txBody>
                    <a:bodyPr/>
                    <a:lstStyle/>
                    <a:p>
                      <a:pPr algn="l" fontAlgn="b"/>
                      <a:r>
                        <a:rPr lang="en-US" altLang="zh-CN" sz="700" u="none" strike="noStrike">
                          <a:effectLst/>
                        </a:rPr>
                        <a:t>2.2.7</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Home Appliance Control</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Gesture Detection </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3</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&lt;1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3/0.1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10229596"/>
                  </a:ext>
                </a:extLst>
              </a:tr>
            </a:tbl>
          </a:graphicData>
        </a:graphic>
      </p:graphicFrame>
      <p:graphicFrame>
        <p:nvGraphicFramePr>
          <p:cNvPr id="8" name="表格 7">
            <a:extLst>
              <a:ext uri="{FF2B5EF4-FFF2-40B4-BE49-F238E27FC236}">
                <a16:creationId xmlns:a16="http://schemas.microsoft.com/office/drawing/2014/main" id="{8EB7E39B-7566-42C2-B3BE-77C0E5222CF1}"/>
              </a:ext>
            </a:extLst>
          </p:cNvPr>
          <p:cNvGraphicFramePr>
            <a:graphicFrameLocks noGrp="1"/>
          </p:cNvGraphicFramePr>
          <p:nvPr>
            <p:extLst>
              <p:ext uri="{D42A27DB-BD31-4B8C-83A1-F6EECF244321}">
                <p14:modId xmlns:p14="http://schemas.microsoft.com/office/powerpoint/2010/main" val="4079558851"/>
              </p:ext>
            </p:extLst>
          </p:nvPr>
        </p:nvGraphicFramePr>
        <p:xfrm>
          <a:off x="5029200" y="1524000"/>
          <a:ext cx="4038600" cy="2737500"/>
        </p:xfrm>
        <a:graphic>
          <a:graphicData uri="http://schemas.openxmlformats.org/drawingml/2006/table">
            <a:tbl>
              <a:tblPr>
                <a:tableStyleId>{35758FB7-9AC5-4552-8A53-C91805E547FA}</a:tableStyleId>
              </a:tblPr>
              <a:tblGrid>
                <a:gridCol w="283410">
                  <a:extLst>
                    <a:ext uri="{9D8B030D-6E8A-4147-A177-3AD203B41FA5}">
                      <a16:colId xmlns:a16="http://schemas.microsoft.com/office/drawing/2014/main" val="1284112384"/>
                    </a:ext>
                  </a:extLst>
                </a:gridCol>
                <a:gridCol w="608153">
                  <a:extLst>
                    <a:ext uri="{9D8B030D-6E8A-4147-A177-3AD203B41FA5}">
                      <a16:colId xmlns:a16="http://schemas.microsoft.com/office/drawing/2014/main" val="1014121133"/>
                    </a:ext>
                  </a:extLst>
                </a:gridCol>
                <a:gridCol w="1352105">
                  <a:extLst>
                    <a:ext uri="{9D8B030D-6E8A-4147-A177-3AD203B41FA5}">
                      <a16:colId xmlns:a16="http://schemas.microsoft.com/office/drawing/2014/main" val="3772350159"/>
                    </a:ext>
                  </a:extLst>
                </a:gridCol>
                <a:gridCol w="395593">
                  <a:extLst>
                    <a:ext uri="{9D8B030D-6E8A-4147-A177-3AD203B41FA5}">
                      <a16:colId xmlns:a16="http://schemas.microsoft.com/office/drawing/2014/main" val="566890505"/>
                    </a:ext>
                  </a:extLst>
                </a:gridCol>
                <a:gridCol w="377880">
                  <a:extLst>
                    <a:ext uri="{9D8B030D-6E8A-4147-A177-3AD203B41FA5}">
                      <a16:colId xmlns:a16="http://schemas.microsoft.com/office/drawing/2014/main" val="1088465360"/>
                    </a:ext>
                  </a:extLst>
                </a:gridCol>
                <a:gridCol w="413307">
                  <a:extLst>
                    <a:ext uri="{9D8B030D-6E8A-4147-A177-3AD203B41FA5}">
                      <a16:colId xmlns:a16="http://schemas.microsoft.com/office/drawing/2014/main" val="3154066369"/>
                    </a:ext>
                  </a:extLst>
                </a:gridCol>
                <a:gridCol w="324742">
                  <a:extLst>
                    <a:ext uri="{9D8B030D-6E8A-4147-A177-3AD203B41FA5}">
                      <a16:colId xmlns:a16="http://schemas.microsoft.com/office/drawing/2014/main" val="1681102079"/>
                    </a:ext>
                  </a:extLst>
                </a:gridCol>
                <a:gridCol w="283410">
                  <a:extLst>
                    <a:ext uri="{9D8B030D-6E8A-4147-A177-3AD203B41FA5}">
                      <a16:colId xmlns:a16="http://schemas.microsoft.com/office/drawing/2014/main" val="4089358116"/>
                    </a:ext>
                  </a:extLst>
                </a:gridCol>
              </a:tblGrid>
              <a:tr h="428823">
                <a:tc>
                  <a:txBody>
                    <a:bodyPr/>
                    <a:lstStyle/>
                    <a:p>
                      <a:pPr algn="ctr" fontAlgn="b"/>
                      <a:r>
                        <a:rPr lang="en-US" sz="700" b="1" u="none" strike="noStrike" dirty="0">
                          <a:effectLst/>
                        </a:rPr>
                        <a:t>Index</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Name</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details</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Max range (m)</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Range Accuracy (m)</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Max Velocity (m/s)/Velocity Accuracy</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angular Accuracy (deg)</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ctr" fontAlgn="b"/>
                      <a:r>
                        <a:rPr lang="en-US" sz="700" b="1" u="none" strike="noStrike" dirty="0">
                          <a:effectLst/>
                        </a:rPr>
                        <a:t>60GHz Only</a:t>
                      </a:r>
                      <a:endParaRPr lang="en-US" sz="700" b="1"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2804020435"/>
                  </a:ext>
                </a:extLst>
              </a:tr>
              <a:tr h="109018">
                <a:tc gridSpan="8">
                  <a:txBody>
                    <a:bodyPr/>
                    <a:lstStyle/>
                    <a:p>
                      <a:pPr algn="l" fontAlgn="b"/>
                      <a:r>
                        <a:rPr lang="en-US" sz="700" u="none" strike="noStrike" dirty="0">
                          <a:effectLst/>
                          <a:highlight>
                            <a:srgbClr val="FFFF00"/>
                          </a:highlight>
                        </a:rPr>
                        <a:t>health care</a:t>
                      </a:r>
                      <a:endParaRPr lang="en-US" sz="700" b="0" i="0" u="none" strike="noStrike" dirty="0">
                        <a:solidFill>
                          <a:srgbClr val="000000"/>
                        </a:solidFill>
                        <a:effectLst/>
                        <a:highlight>
                          <a:srgbClr val="FFFF00"/>
                        </a:highlight>
                        <a:latin typeface="+mn-lt"/>
                        <a:ea typeface="等线" panose="02010600030101010101" pitchFamily="2" charset="-122"/>
                      </a:endParaRPr>
                    </a:p>
                  </a:txBody>
                  <a:tcPr marL="2418" marR="2418" marT="2418" marB="0" anchor="b"/>
                </a:tc>
                <a:tc hMerge="1">
                  <a:txBody>
                    <a:bodyPr/>
                    <a:lstStyle/>
                    <a:p>
                      <a:pPr algn="l" fontAlgn="b"/>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3698487429"/>
                  </a:ext>
                </a:extLst>
              </a:tr>
              <a:tr h="215619">
                <a:tc>
                  <a:txBody>
                    <a:bodyPr/>
                    <a:lstStyle/>
                    <a:p>
                      <a:pPr algn="l" fontAlgn="b"/>
                      <a:r>
                        <a:rPr lang="en-US" altLang="zh-CN" sz="700" u="none" strike="noStrike">
                          <a:effectLst/>
                        </a:rPr>
                        <a:t>2.3.1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health care - Fall detection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Fall detection - abnormal position detection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dirty="0">
                          <a:effectLst/>
                        </a:rPr>
                        <a:t>10</a:t>
                      </a:r>
                      <a:endParaRPr lang="en-US" altLang="zh-CN"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dirty="0">
                          <a:effectLst/>
                        </a:rPr>
                        <a:t>0.2</a:t>
                      </a:r>
                      <a:endParaRPr lang="en-US" altLang="zh-CN"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3/0.1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2045468927"/>
                  </a:ext>
                </a:extLst>
              </a:tr>
              <a:tr h="215619">
                <a:tc>
                  <a:txBody>
                    <a:bodyPr/>
                    <a:lstStyle/>
                    <a:p>
                      <a:pPr algn="l" fontAlgn="b"/>
                      <a:r>
                        <a:rPr lang="en-US" altLang="zh-CN" sz="700" u="none" strike="noStrike">
                          <a:effectLst/>
                        </a:rPr>
                        <a:t>2.3.2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Health case - remote diagnostics</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measurements of breathing rate, heart rate etc.</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5</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0.5</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2/0.1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352965978"/>
                  </a:ext>
                </a:extLst>
              </a:tr>
              <a:tr h="428823">
                <a:tc>
                  <a:txBody>
                    <a:bodyPr/>
                    <a:lstStyle/>
                    <a:p>
                      <a:pPr algn="l" fontAlgn="b"/>
                      <a:r>
                        <a:rPr lang="en-US" altLang="zh-CN" sz="700" u="none" strike="noStrike">
                          <a:effectLst/>
                        </a:rPr>
                        <a:t>2.3.3</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Surveillance/Monitoring of elder people and/or children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Tracking person and presence detection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10</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0.2-2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dirty="0">
                          <a:effectLst/>
                        </a:rPr>
                        <a:t>3/0.1</a:t>
                      </a:r>
                      <a:endParaRPr lang="en-US" altLang="zh-CN"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1993347933"/>
                  </a:ext>
                </a:extLst>
              </a:tr>
              <a:tr h="259680">
                <a:tc>
                  <a:txBody>
                    <a:bodyPr/>
                    <a:lstStyle/>
                    <a:p>
                      <a:pPr algn="l" fontAlgn="b"/>
                      <a:r>
                        <a:rPr lang="en-US" altLang="zh-CN" sz="700" u="none" strike="noStrike">
                          <a:effectLst/>
                        </a:rPr>
                        <a:t>2.3.4</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Sneeze sensing</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Detecting and localizing the target human and sneeze droplet volume</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10</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0.2-0.5</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20/0.1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zh-CN" altLang="en-US" sz="700" u="none" strike="noStrike">
                          <a:effectLst/>
                        </a:rPr>
                        <a:t>　</a:t>
                      </a:r>
                      <a:endParaRPr lang="zh-CN" alt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Y</a:t>
                      </a:r>
                      <a:endParaRPr lang="en-US" sz="700" b="0" i="0" u="none" strike="noStrike">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4078103098"/>
                  </a:ext>
                </a:extLst>
              </a:tr>
              <a:tr h="109018">
                <a:tc gridSpan="8">
                  <a:txBody>
                    <a:bodyPr/>
                    <a:lstStyle/>
                    <a:p>
                      <a:pPr algn="l" fontAlgn="b"/>
                      <a:r>
                        <a:rPr lang="en-US" sz="700" u="none" strike="noStrike" dirty="0">
                          <a:effectLst/>
                          <a:highlight>
                            <a:srgbClr val="FFFF00"/>
                          </a:highlight>
                        </a:rPr>
                        <a:t>3 D vision</a:t>
                      </a:r>
                      <a:endParaRPr lang="en-US" sz="700" b="0" i="0" u="none" strike="noStrike" dirty="0">
                        <a:solidFill>
                          <a:srgbClr val="000000"/>
                        </a:solidFill>
                        <a:effectLst/>
                        <a:highlight>
                          <a:srgbClr val="FFFF00"/>
                        </a:highlight>
                        <a:latin typeface="+mn-lt"/>
                        <a:ea typeface="等线" panose="02010600030101010101" pitchFamily="2" charset="-122"/>
                      </a:endParaRPr>
                    </a:p>
                  </a:txBody>
                  <a:tcPr marL="2418" marR="2418" marT="2418" marB="0" anchor="b"/>
                </a:tc>
                <a:tc hMerge="1">
                  <a:txBody>
                    <a:bodyPr/>
                    <a:lstStyle/>
                    <a:p>
                      <a:pPr algn="l" fontAlgn="b"/>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1547238058"/>
                  </a:ext>
                </a:extLst>
              </a:tr>
              <a:tr h="215619">
                <a:tc>
                  <a:txBody>
                    <a:bodyPr/>
                    <a:lstStyle/>
                    <a:p>
                      <a:pPr algn="l" fontAlgn="b"/>
                      <a:r>
                        <a:rPr lang="en-US" altLang="zh-CN" sz="700" u="none" strike="noStrike">
                          <a:effectLst/>
                        </a:rPr>
                        <a:t>2.4.1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3d vision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buiding a 3d picture of an environment , using multiple STA</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10</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0.01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5/0.1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Y</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465050544"/>
                  </a:ext>
                </a:extLst>
              </a:tr>
              <a:tr h="109018">
                <a:tc gridSpan="8">
                  <a:txBody>
                    <a:bodyPr/>
                    <a:lstStyle/>
                    <a:p>
                      <a:pPr algn="l" fontAlgn="b"/>
                      <a:r>
                        <a:rPr lang="en-US" sz="700" u="none" strike="noStrike" dirty="0">
                          <a:effectLst/>
                          <a:highlight>
                            <a:srgbClr val="FFFF00"/>
                          </a:highlight>
                        </a:rPr>
                        <a:t>In car sensing </a:t>
                      </a:r>
                      <a:r>
                        <a:rPr lang="zh-CN" altLang="en-US" sz="700" u="none" strike="noStrike" dirty="0">
                          <a:effectLst/>
                          <a:highlight>
                            <a:srgbClr val="FFFF00"/>
                          </a:highlight>
                        </a:rPr>
                        <a:t>　</a:t>
                      </a:r>
                      <a:endParaRPr lang="zh-CN" altLang="en-US" sz="700" b="0" i="0" u="none" strike="noStrike" dirty="0">
                        <a:solidFill>
                          <a:srgbClr val="000000"/>
                        </a:solidFill>
                        <a:effectLst/>
                        <a:highlight>
                          <a:srgbClr val="FFFF00"/>
                        </a:highlight>
                        <a:latin typeface="+mn-lt"/>
                        <a:ea typeface="等线" panose="02010600030101010101" pitchFamily="2" charset="-122"/>
                      </a:endParaRPr>
                    </a:p>
                  </a:txBody>
                  <a:tcPr marL="2418" marR="2418" marT="2418" marB="0" anchor="b"/>
                </a:tc>
                <a:tc hMerge="1">
                  <a:txBody>
                    <a:bodyPr/>
                    <a:lstStyle/>
                    <a:p>
                      <a:pPr algn="l" fontAlgn="b"/>
                      <a:endParaRPr 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tc hMerge="1">
                  <a:txBody>
                    <a:bodyPr/>
                    <a:lstStyle/>
                    <a:p>
                      <a:pPr algn="l" fontAlgn="b"/>
                      <a:endParaRPr lang="zh-CN" alt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3480414013"/>
                  </a:ext>
                </a:extLst>
              </a:tr>
              <a:tr h="215619">
                <a:tc>
                  <a:txBody>
                    <a:bodyPr/>
                    <a:lstStyle/>
                    <a:p>
                      <a:pPr algn="l" fontAlgn="b"/>
                      <a:r>
                        <a:rPr lang="en-US" altLang="zh-CN" sz="700" u="none" strike="noStrike" dirty="0">
                          <a:effectLst/>
                        </a:rPr>
                        <a:t>2.5.1</a:t>
                      </a:r>
                      <a:endParaRPr lang="en-US" altLang="zh-CN"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In car sensing - detection</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detection of humans in car </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5</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1/0.1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3</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N</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1444762188"/>
                  </a:ext>
                </a:extLst>
              </a:tr>
              <a:tr h="207744">
                <a:tc>
                  <a:txBody>
                    <a:bodyPr/>
                    <a:lstStyle/>
                    <a:p>
                      <a:pPr algn="l" fontAlgn="b"/>
                      <a:r>
                        <a:rPr lang="en-US" altLang="zh-CN" sz="700" u="none" strike="noStrike">
                          <a:effectLst/>
                        </a:rPr>
                        <a:t>2.5.2</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In car sensing </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a:effectLst/>
                        </a:rPr>
                        <a:t>Driver sleepiness detection/detetion aid</a:t>
                      </a:r>
                      <a:endParaRPr lang="en-US"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dirty="0">
                          <a:effectLst/>
                        </a:rPr>
                        <a:t>3</a:t>
                      </a:r>
                      <a:endParaRPr lang="en-US" altLang="zh-CN" sz="700" b="0" i="0" u="none" strike="noStrike" dirty="0">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0.01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1/0.1</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altLang="zh-CN" sz="700" u="none" strike="noStrike">
                          <a:effectLst/>
                        </a:rPr>
                        <a:t>3</a:t>
                      </a:r>
                      <a:endParaRPr lang="en-US" altLang="zh-CN" sz="700" b="0" i="0" u="none" strike="noStrike">
                        <a:solidFill>
                          <a:srgbClr val="000000"/>
                        </a:solidFill>
                        <a:effectLst/>
                        <a:latin typeface="+mn-lt"/>
                        <a:ea typeface="等线" panose="02010600030101010101" pitchFamily="2" charset="-122"/>
                      </a:endParaRPr>
                    </a:p>
                  </a:txBody>
                  <a:tcPr marL="2418" marR="2418" marT="2418" marB="0" anchor="b"/>
                </a:tc>
                <a:tc>
                  <a:txBody>
                    <a:bodyPr/>
                    <a:lstStyle/>
                    <a:p>
                      <a:pPr algn="l" fontAlgn="b"/>
                      <a:r>
                        <a:rPr lang="en-US" sz="700" u="none" strike="noStrike" dirty="0">
                          <a:effectLst/>
                        </a:rPr>
                        <a:t>Y</a:t>
                      </a:r>
                      <a:endParaRPr lang="en-US" sz="700" b="0" i="0" u="none" strike="noStrike" dirty="0">
                        <a:solidFill>
                          <a:srgbClr val="000000"/>
                        </a:solidFill>
                        <a:effectLst/>
                        <a:latin typeface="+mn-lt"/>
                        <a:ea typeface="等线" panose="02010600030101010101" pitchFamily="2" charset="-122"/>
                      </a:endParaRPr>
                    </a:p>
                  </a:txBody>
                  <a:tcPr marL="2418" marR="2418" marT="2418" marB="0" anchor="b"/>
                </a:tc>
                <a:extLst>
                  <a:ext uri="{0D108BD9-81ED-4DB2-BD59-A6C34878D82A}">
                    <a16:rowId xmlns:a16="http://schemas.microsoft.com/office/drawing/2014/main" val="4248102277"/>
                  </a:ext>
                </a:extLst>
              </a:tr>
            </a:tbl>
          </a:graphicData>
        </a:graphic>
      </p:graphicFrame>
      <p:sp>
        <p:nvSpPr>
          <p:cNvPr id="9" name="Content Placeholder 2">
            <a:extLst>
              <a:ext uri="{FF2B5EF4-FFF2-40B4-BE49-F238E27FC236}">
                <a16:creationId xmlns:a16="http://schemas.microsoft.com/office/drawing/2014/main" id="{2DD8495F-DA6E-4498-A8D6-D1F0813694A6}"/>
              </a:ext>
            </a:extLst>
          </p:cNvPr>
          <p:cNvSpPr txBox="1">
            <a:spLocks/>
          </p:cNvSpPr>
          <p:nvPr/>
        </p:nvSpPr>
        <p:spPr>
          <a:xfrm>
            <a:off x="5105400" y="4572000"/>
            <a:ext cx="3810000" cy="1903412"/>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200" b="0" kern="0" dirty="0">
                <a:cs typeface="Arial" panose="020B0604020202020204" pitchFamily="34" charset="0"/>
              </a:rPr>
              <a:t>802.11bf defines 5 scenarios with 21 use cases</a:t>
            </a:r>
          </a:p>
          <a:p>
            <a:pPr lvl="1">
              <a:buFont typeface="Wingdings" panose="05000000000000000000" pitchFamily="2" charset="2"/>
              <a:buChar char="l"/>
            </a:pPr>
            <a:r>
              <a:rPr lang="en-US" altLang="zh-CN" sz="1200" b="0" kern="0" dirty="0">
                <a:cs typeface="Arial" panose="020B0604020202020204" pitchFamily="34" charset="0"/>
              </a:rPr>
              <a:t>Sub-7GHz may support </a:t>
            </a:r>
            <a:r>
              <a:rPr lang="en-US" altLang="zh-CN" sz="1200" kern="0" dirty="0">
                <a:cs typeface="Arial" panose="020B0604020202020204" pitchFamily="34" charset="0"/>
              </a:rPr>
              <a:t>4 scenarios with 13 use cases (exclude 60GHz only)</a:t>
            </a:r>
          </a:p>
          <a:p>
            <a:pPr lvl="1">
              <a:buFont typeface="Wingdings" panose="05000000000000000000" pitchFamily="2" charset="2"/>
              <a:buChar char="l"/>
            </a:pPr>
            <a:endParaRPr lang="en-US" altLang="zh-CN" sz="1200" b="0" kern="0" dirty="0">
              <a:cs typeface="Arial" panose="020B0604020202020204" pitchFamily="34" charset="0"/>
            </a:endParaRPr>
          </a:p>
          <a:p>
            <a:pPr>
              <a:buFont typeface="Wingdings" panose="05000000000000000000" pitchFamily="2" charset="2"/>
              <a:buChar char="q"/>
            </a:pPr>
            <a:r>
              <a:rPr lang="en-US" altLang="zh-CN" sz="1200" b="0" kern="0" dirty="0">
                <a:cs typeface="Arial" panose="020B0604020202020204" pitchFamily="34" charset="0"/>
              </a:rPr>
              <a:t>Some scenarios/use cases have similar/same attributes, e.g., 2.1.1, 2.1.2, 2.1.4 and 2.1.6</a:t>
            </a:r>
          </a:p>
        </p:txBody>
      </p:sp>
    </p:spTree>
    <p:extLst>
      <p:ext uri="{BB962C8B-B14F-4D97-AF65-F5344CB8AC3E}">
        <p14:creationId xmlns:p14="http://schemas.microsoft.com/office/powerpoint/2010/main" val="2763077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Possible length of Measurement Setup ID</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4</a:t>
            </a:fld>
            <a:endParaRPr lang="en-US" altLang="en-US"/>
          </a:p>
        </p:txBody>
      </p:sp>
      <mc:AlternateContent xmlns:mc="http://schemas.openxmlformats.org/markup-compatibility/2006" xmlns:a14="http://schemas.microsoft.com/office/drawing/2010/main">
        <mc:Choice Requires="a14">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1"/>
                <a:ext cx="7934325" cy="4845052"/>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400" b="0" kern="0" dirty="0">
                    <a:cs typeface="Arial" panose="020B0604020202020204" pitchFamily="34" charset="0"/>
                  </a:rPr>
                  <a:t>According to slide 3, a STA may support at most 13 use cases in sub-7GHz and 21 use cases in 60GHz</a:t>
                </a:r>
              </a:p>
              <a:p>
                <a:pPr lvl="1">
                  <a:buFont typeface="Wingdings" panose="05000000000000000000" pitchFamily="2" charset="2"/>
                  <a:buChar char="l"/>
                </a:pPr>
                <a:r>
                  <a:rPr lang="en-US" altLang="zh-CN" sz="1200" b="0" kern="0" dirty="0">
                    <a:cs typeface="Arial" panose="020B0604020202020204" pitchFamily="34" charset="0"/>
                  </a:rPr>
                  <a:t>4 bits are need to support all </a:t>
                </a:r>
                <a:r>
                  <a:rPr lang="en-US" altLang="zh-CN" sz="1200" kern="0" dirty="0">
                    <a:cs typeface="Arial" panose="020B0604020202020204" pitchFamily="34" charset="0"/>
                  </a:rPr>
                  <a:t>use cases in sub-7GHz (2^4 = 16 &gt; 13)</a:t>
                </a:r>
              </a:p>
              <a:p>
                <a:pPr lvl="1">
                  <a:buFont typeface="Wingdings" panose="05000000000000000000" pitchFamily="2" charset="2"/>
                  <a:buChar char="l"/>
                </a:pPr>
                <a:r>
                  <a:rPr lang="en-US" altLang="zh-CN" sz="1200" kern="0" dirty="0">
                    <a:cs typeface="Arial" panose="020B0604020202020204" pitchFamily="34" charset="0"/>
                  </a:rPr>
                  <a:t>5 bits are need to support all use cases in sub-7GHz and 60GHz (2^5 = 32 &gt; 21)</a:t>
                </a:r>
              </a:p>
              <a:p>
                <a:pPr marL="457200" lvl="1" indent="0">
                  <a:buNone/>
                </a:pPr>
                <a:r>
                  <a:rPr lang="en-US" altLang="zh-CN" sz="1200" kern="0" dirty="0">
                    <a:cs typeface="Arial" panose="020B0604020202020204" pitchFamily="34" charset="0"/>
                  </a:rPr>
                  <a:t>Note: It is also possible that one use case may consume more than one Measurement Setup ID.</a:t>
                </a:r>
              </a:p>
              <a:p>
                <a:pPr>
                  <a:buFont typeface="Wingdings" panose="05000000000000000000" pitchFamily="2" charset="2"/>
                  <a:buChar char="q"/>
                </a:pPr>
                <a:r>
                  <a:rPr lang="en-US" altLang="zh-CN" sz="1400" kern="0" dirty="0">
                    <a:cs typeface="Arial" panose="020B0604020202020204" pitchFamily="34" charset="0"/>
                  </a:rPr>
                  <a:t>Example: Home</a:t>
                </a:r>
              </a:p>
              <a:p>
                <a:pPr lvl="1">
                  <a:buFont typeface="Wingdings" panose="05000000000000000000" pitchFamily="2" charset="2"/>
                  <a:buChar char="l"/>
                </a:pPr>
                <a:r>
                  <a:rPr lang="en-US" altLang="zh-CN" sz="1200" kern="0" dirty="0">
                    <a:cs typeface="Arial" panose="020B0604020202020204" pitchFamily="34" charset="0"/>
                  </a:rPr>
                  <a:t>A typical case requires many WLAN sensing applications is at home, the AP may run the following WLAN sensing applications</a:t>
                </a:r>
              </a:p>
              <a:p>
                <a:pPr lvl="2">
                  <a:buFont typeface="Wingdings" panose="05000000000000000000" pitchFamily="2" charset="2"/>
                  <a:buChar char="n"/>
                </a:pPr>
                <a:r>
                  <a:rPr lang="en-US" altLang="zh-CN" b="1" kern="0" dirty="0">
                    <a:cs typeface="Arial" panose="020B0604020202020204" pitchFamily="34" charset="0"/>
                  </a:rPr>
                  <a:t>Room Sensing</a:t>
                </a:r>
              </a:p>
              <a:p>
                <a:pPr lvl="3">
                  <a:buFont typeface="Arial" panose="020B0604020202020204" pitchFamily="34" charset="0"/>
                  <a:buChar char="•"/>
                </a:pPr>
                <a:r>
                  <a:rPr lang="en-US" altLang="zh-CN" sz="1100" kern="0" dirty="0">
                    <a:cs typeface="Arial" panose="020B0604020202020204" pitchFamily="34" charset="0"/>
                  </a:rPr>
                  <a:t>Motion detection in a room: Detection of motion of in a room (of Human)</a:t>
                </a:r>
              </a:p>
              <a:p>
                <a:pPr lvl="3">
                  <a:buFont typeface="Arial" panose="020B0604020202020204" pitchFamily="34" charset="0"/>
                  <a:buChar char="•"/>
                </a:pPr>
                <a:r>
                  <a:rPr lang="en-US" altLang="zh-CN" sz="1100" kern="0" dirty="0">
                    <a:cs typeface="Arial" panose="020B0604020202020204" pitchFamily="34" charset="0"/>
                  </a:rPr>
                  <a:t>Audio with user tracking: Tracking persons in a room and pointing the sound of an audio system at those people</a:t>
                </a:r>
              </a:p>
              <a:p>
                <a:pPr lvl="2">
                  <a:buFont typeface="Wingdings" panose="05000000000000000000" pitchFamily="2" charset="2"/>
                  <a:buChar char="n"/>
                </a:pPr>
                <a:r>
                  <a:rPr lang="en-US" altLang="zh-CN" b="1" kern="0" dirty="0">
                    <a:cs typeface="Arial" panose="020B0604020202020204" pitchFamily="34" charset="0"/>
                  </a:rPr>
                  <a:t>Gesture Recognition</a:t>
                </a:r>
              </a:p>
              <a:p>
                <a:pPr lvl="3">
                  <a:buFont typeface="Arial" panose="020B0604020202020204" pitchFamily="34" charset="0"/>
                  <a:buChar char="•"/>
                </a:pPr>
                <a:r>
                  <a:rPr lang="en-US" altLang="zh-CN" sz="1100" kern="0" dirty="0">
                    <a:cs typeface="Arial" panose="020B0604020202020204" pitchFamily="34" charset="0"/>
                  </a:rPr>
                  <a:t>Gesture recognition for home appliance control</a:t>
                </a:r>
              </a:p>
              <a:p>
                <a:pPr lvl="3">
                  <a:buFont typeface="Arial" panose="020B0604020202020204" pitchFamily="34" charset="0"/>
                  <a:buChar char="•"/>
                </a:pPr>
                <a:r>
                  <a:rPr lang="en-US" altLang="zh-CN" sz="1100" kern="0" dirty="0">
                    <a:cs typeface="Arial" panose="020B0604020202020204" pitchFamily="34" charset="0"/>
                  </a:rPr>
                  <a:t>Face/Body Recognition: Selection of the identity of a person from a set of known persons</a:t>
                </a:r>
              </a:p>
              <a:p>
                <a:pPr lvl="2">
                  <a:buFont typeface="Wingdings" panose="05000000000000000000" pitchFamily="2" charset="2"/>
                  <a:buChar char="n"/>
                </a:pPr>
                <a:r>
                  <a:rPr lang="en-US" altLang="zh-CN" b="1" kern="0" dirty="0">
                    <a:cs typeface="Arial" panose="020B0604020202020204" pitchFamily="34" charset="0"/>
                  </a:rPr>
                  <a:t>Health Care</a:t>
                </a:r>
              </a:p>
              <a:p>
                <a:pPr lvl="3">
                  <a:buFont typeface="Arial" panose="020B0604020202020204" pitchFamily="34" charset="0"/>
                  <a:buChar char="•"/>
                </a:pPr>
                <a:r>
                  <a:rPr lang="en-US" altLang="zh-CN" sz="1100" kern="0" dirty="0">
                    <a:cs typeface="Arial" panose="020B0604020202020204" pitchFamily="34" charset="0"/>
                  </a:rPr>
                  <a:t>Remote diagnostics: measurements of breathing rate, heart rate etc.</a:t>
                </a:r>
              </a:p>
              <a:p>
                <a:pPr lvl="3">
                  <a:buFont typeface="Arial" panose="020B0604020202020204" pitchFamily="34" charset="0"/>
                  <a:buChar char="•"/>
                </a:pPr>
                <a:r>
                  <a:rPr lang="en-US" altLang="zh-CN" sz="1100" kern="0" dirty="0">
                    <a:cs typeface="Arial" panose="020B0604020202020204" pitchFamily="34" charset="0"/>
                  </a:rPr>
                  <a:t>Fall detection: abnormal position detection</a:t>
                </a:r>
              </a:p>
              <a:p>
                <a:pPr>
                  <a:buFont typeface="Wingdings" panose="05000000000000000000" pitchFamily="2" charset="2"/>
                  <a:buChar char="q"/>
                </a:pPr>
                <a:r>
                  <a:rPr lang="en-US" altLang="zh-CN" sz="1400" b="0" kern="0" dirty="0">
                    <a:cs typeface="Arial" panose="020B0604020202020204" pitchFamily="34" charset="0"/>
                  </a:rPr>
                  <a:t>In the real scene, </a:t>
                </a:r>
                <a:r>
                  <a:rPr lang="en-US" altLang="zh-CN" sz="1400" b="0" kern="0" dirty="0">
                    <a:solidFill>
                      <a:srgbClr val="0070C0"/>
                    </a:solidFill>
                    <a:cs typeface="Arial" panose="020B0604020202020204" pitchFamily="34" charset="0"/>
                  </a:rPr>
                  <a:t>we don’t need so many bits to indicate all the use cases </a:t>
                </a:r>
                <a:r>
                  <a:rPr lang="en-US" altLang="zh-CN" sz="1400" b="0" kern="0" dirty="0">
                    <a:cs typeface="Arial" panose="020B0604020202020204" pitchFamily="34" charset="0"/>
                  </a:rPr>
                  <a:t>due to the following reasons</a:t>
                </a:r>
                <a:endParaRPr lang="en-US" altLang="zh-CN" sz="1200" b="0" kern="0" dirty="0">
                  <a:cs typeface="Arial" panose="020B0604020202020204" pitchFamily="34" charset="0"/>
                </a:endParaRPr>
              </a:p>
              <a:p>
                <a:pPr lvl="1">
                  <a:buFont typeface="Wingdings" panose="05000000000000000000" pitchFamily="2" charset="2"/>
                  <a:buChar char="l"/>
                </a:pPr>
                <a:r>
                  <a:rPr lang="en-US" altLang="zh-CN" sz="1200" kern="0" dirty="0">
                    <a:solidFill>
                      <a:srgbClr val="0070C0"/>
                    </a:solidFill>
                    <a:cs typeface="Arial" panose="020B0604020202020204" pitchFamily="34" charset="0"/>
                  </a:rPr>
                  <a:t>A STA may not run so many use cases/applications concurrently</a:t>
                </a:r>
                <a:r>
                  <a:rPr lang="en-US" altLang="zh-CN" sz="1200" kern="0" dirty="0">
                    <a:cs typeface="Arial" panose="020B0604020202020204" pitchFamily="34" charset="0"/>
                  </a:rPr>
                  <a:t>, it can terminate some use cases/applications that are no longer used, and then set up new use cases/applications with the same Measurement Setup ID.</a:t>
                </a:r>
              </a:p>
              <a:p>
                <a:pPr lvl="1">
                  <a:buFont typeface="Wingdings" panose="05000000000000000000" pitchFamily="2" charset="2"/>
                  <a:buChar char="l"/>
                </a:pPr>
                <a:r>
                  <a:rPr lang="en-US" altLang="zh-CN" sz="1200" kern="0" dirty="0">
                    <a:solidFill>
                      <a:srgbClr val="0070C0"/>
                    </a:solidFill>
                    <a:cs typeface="Arial" panose="020B0604020202020204" pitchFamily="34" charset="0"/>
                  </a:rPr>
                  <a:t>Some use cases have similar/same attributes</a:t>
                </a:r>
                <a:r>
                  <a:rPr lang="en-US" altLang="zh-CN" sz="1200" kern="0" dirty="0">
                    <a:cs typeface="Arial" panose="020B0604020202020204" pitchFamily="34" charset="0"/>
                  </a:rPr>
                  <a:t>, so they can use the same Measurement Setup ID.</a:t>
                </a:r>
              </a:p>
              <a:p>
                <a:pPr>
                  <a:buFont typeface="Wingdings" panose="05000000000000000000" pitchFamily="2" charset="2"/>
                  <a:buChar char="q"/>
                </a:pPr>
                <a:endParaRPr lang="en-US" altLang="zh-CN" sz="1200" b="0" kern="0" dirty="0">
                  <a:cs typeface="Arial" panose="020B0604020202020204" pitchFamily="34" charset="0"/>
                </a:endParaRPr>
              </a:p>
              <a:p>
                <a:pPr>
                  <a:buFont typeface="Wingdings" panose="05000000000000000000" pitchFamily="2" charset="2"/>
                  <a:buChar char="q"/>
                </a:pPr>
                <a:r>
                  <a:rPr lang="en-US" altLang="zh-CN" sz="1200" kern="0" dirty="0">
                    <a:cs typeface="Arial" panose="020B0604020202020204" pitchFamily="34" charset="0"/>
                  </a:rPr>
                  <a:t>Therefore, the reasonable length of Measurement Setup ID can be </a:t>
                </a:r>
                <a14:m>
                  <m:oMath xmlns:m="http://schemas.openxmlformats.org/officeDocument/2006/math">
                    <m:r>
                      <a:rPr lang="en-US" altLang="zh-CN" sz="1200" b="1" i="1" kern="0" dirty="0" smtClean="0">
                        <a:latin typeface="Cambria Math" panose="02040503050406030204" pitchFamily="18" charset="0"/>
                        <a:ea typeface="Cambria Math" panose="02040503050406030204" pitchFamily="18" charset="0"/>
                        <a:cs typeface="Arial" panose="020B0604020202020204" pitchFamily="34" charset="0"/>
                      </a:rPr>
                      <m:t>≤ </m:t>
                    </m:r>
                  </m:oMath>
                </a14:m>
                <a:r>
                  <a:rPr lang="en-US" altLang="zh-CN" sz="1200" kern="0" dirty="0">
                    <a:cs typeface="Arial" panose="020B0604020202020204" pitchFamily="34" charset="0"/>
                  </a:rPr>
                  <a:t>5 bits, for example, 2, 3, 4 or 5 bits.</a:t>
                </a:r>
              </a:p>
            </p:txBody>
          </p:sp>
        </mc:Choice>
        <mc:Fallback xmlns="">
          <p:sp>
            <p:nvSpPr>
              <p:cNvPr id="5" name="Content Placeholder 2">
                <a:extLst>
                  <a:ext uri="{FF2B5EF4-FFF2-40B4-BE49-F238E27FC236}">
                    <a16:creationId xmlns:a16="http://schemas.microsoft.com/office/drawing/2014/main" id="{89BFF594-85D9-4275-BF86-3D339BBE6049}"/>
                  </a:ext>
                </a:extLst>
              </p:cNvPr>
              <p:cNvSpPr txBox="1">
                <a:spLocks noRot="1" noChangeAspect="1" noMove="1" noResize="1" noEditPoints="1" noAdjustHandles="1" noChangeArrowheads="1" noChangeShapeType="1" noTextEdit="1"/>
              </p:cNvSpPr>
              <p:nvPr/>
            </p:nvSpPr>
            <p:spPr>
              <a:xfrm>
                <a:off x="609599" y="1630361"/>
                <a:ext cx="7934325" cy="4845052"/>
              </a:xfrm>
              <a:prstGeom prst="rect">
                <a:avLst/>
              </a:prstGeom>
              <a:blipFill>
                <a:blip r:embed="rId2"/>
                <a:stretch>
                  <a:fillRect l="-77" t="-126" r="-384" b="-126"/>
                </a:stretch>
              </a:blipFill>
            </p:spPr>
            <p:txBody>
              <a:bodyPr/>
              <a:lstStyle/>
              <a:p>
                <a:r>
                  <a:rPr lang="zh-CN" altLang="en-US">
                    <a:noFill/>
                  </a:rPr>
                  <a:t> </a:t>
                </a:r>
              </a:p>
            </p:txBody>
          </p:sp>
        </mc:Fallback>
      </mc:AlternateContent>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1065498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400" dirty="0"/>
              <a:t>SP 1</a:t>
            </a:r>
            <a:endParaRPr lang="en-US" sz="24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5</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 name="Content Placeholder 2">
            <a:extLst>
              <a:ext uri="{FF2B5EF4-FFF2-40B4-BE49-F238E27FC236}">
                <a16:creationId xmlns:a16="http://schemas.microsoft.com/office/drawing/2014/main" id="{02AACF6C-4E29-4979-81DA-33C505872E71}"/>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800" b="0" kern="0" dirty="0">
                <a:cs typeface="Arial" panose="020B0604020202020204" pitchFamily="34" charset="0"/>
              </a:rPr>
              <a:t>Which option do you prefer when defining the length of Measurement Setup ID? </a:t>
            </a:r>
          </a:p>
          <a:p>
            <a:pPr lvl="1"/>
            <a:r>
              <a:rPr lang="en-US" altLang="zh-CN" sz="1600" b="0" kern="0" dirty="0">
                <a:cs typeface="Arial" panose="020B0604020202020204" pitchFamily="34" charset="0"/>
              </a:rPr>
              <a:t>Option 1: The length of Measurement Setup ID is 2 bits.</a:t>
            </a:r>
          </a:p>
          <a:p>
            <a:pPr lvl="1"/>
            <a:r>
              <a:rPr lang="en-US" altLang="zh-CN" sz="1600" b="0" kern="0" dirty="0">
                <a:cs typeface="Arial" panose="020B0604020202020204" pitchFamily="34" charset="0"/>
              </a:rPr>
              <a:t>Option 2: The length of Measurement Setup ID is 3 bits.</a:t>
            </a:r>
          </a:p>
          <a:p>
            <a:pPr lvl="1"/>
            <a:r>
              <a:rPr lang="en-US" altLang="zh-CN" sz="1600" b="0" kern="0" dirty="0">
                <a:cs typeface="Arial" panose="020B0604020202020204" pitchFamily="34" charset="0"/>
              </a:rPr>
              <a:t>Option 3: The length of Measurement Setup ID is 4 bits.</a:t>
            </a:r>
          </a:p>
          <a:p>
            <a:pPr lvl="1"/>
            <a:r>
              <a:rPr lang="en-US" altLang="zh-CN" sz="1600" kern="0" dirty="0">
                <a:cs typeface="Arial" panose="020B0604020202020204" pitchFamily="34" charset="0"/>
              </a:rPr>
              <a:t>Option 4: The length of Measurement Setup ID is 5 bits.</a:t>
            </a:r>
          </a:p>
          <a:p>
            <a:pPr lvl="1"/>
            <a:r>
              <a:rPr lang="en-US" altLang="zh-CN" sz="1600" b="0" kern="0" dirty="0">
                <a:cs typeface="Arial" panose="020B0604020202020204" pitchFamily="34" charset="0"/>
              </a:rPr>
              <a:t>Option 5: Abstain.</a:t>
            </a:r>
          </a:p>
        </p:txBody>
      </p:sp>
    </p:spTree>
    <p:extLst>
      <p:ext uri="{BB962C8B-B14F-4D97-AF65-F5344CB8AC3E}">
        <p14:creationId xmlns:p14="http://schemas.microsoft.com/office/powerpoint/2010/main" val="2156483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Possible length of Measurement Instance ID</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6</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1"/>
            <a:ext cx="7934325" cy="4845052"/>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According to 802.11bf D0.1 [2], the Measurement Instance ID may be used to identify the sensing measurement instance that utilizes attributes of the same tuple &lt;Sensing Initiator’s MAC address, Measurement Setup ID&gt;.</a:t>
            </a:r>
          </a:p>
          <a:p>
            <a:pPr>
              <a:buFont typeface="Wingdings" panose="05000000000000000000" pitchFamily="2" charset="2"/>
              <a:buChar char="q"/>
            </a:pPr>
            <a:r>
              <a:rPr lang="en-US" altLang="zh-CN" sz="1600" b="0" kern="0" dirty="0">
                <a:cs typeface="Arial" panose="020B0604020202020204" pitchFamily="34" charset="0"/>
              </a:rPr>
              <a:t>In the Reporting phase (Clause 11.21.18.6.4 in [2]): </a:t>
            </a:r>
          </a:p>
          <a:p>
            <a:pPr lvl="1">
              <a:buFont typeface="Wingdings" panose="05000000000000000000" pitchFamily="2" charset="2"/>
              <a:buChar char="l"/>
            </a:pPr>
            <a:r>
              <a:rPr lang="en-US" altLang="zh-CN" sz="1400" b="0" kern="0" dirty="0">
                <a:cs typeface="Arial" panose="020B0604020202020204" pitchFamily="34" charset="0"/>
              </a:rPr>
              <a:t>When negotiated, the sensing transmitter which is a sensing initiator shall send a Sensing Trigger Report frame during the reporting phase and assign RUs to the sensing receiver which is a sensing responder to obtain a Sensing Measurement Report frame containing sensing measurement results. The sensing receiver which is a sensing responder shall provide a Sensing Measurement Report frame in the assigned RUs with </a:t>
            </a:r>
            <a:r>
              <a:rPr lang="en-US" altLang="zh-CN" sz="1400" kern="0" dirty="0">
                <a:cs typeface="Arial" panose="020B0604020202020204" pitchFamily="34" charset="0"/>
              </a:rPr>
              <a:t>either results obtained from the I2R NDP of the </a:t>
            </a:r>
            <a:r>
              <a:rPr lang="en-US" altLang="zh-CN" sz="1400" b="0" u="sng" kern="0" dirty="0">
                <a:solidFill>
                  <a:srgbClr val="0070C0"/>
                </a:solidFill>
                <a:cs typeface="Arial" panose="020B0604020202020204" pitchFamily="34" charset="0"/>
              </a:rPr>
              <a:t>current</a:t>
            </a:r>
            <a:r>
              <a:rPr lang="en-US" altLang="zh-CN" sz="1400" b="0" kern="0" dirty="0">
                <a:solidFill>
                  <a:srgbClr val="0070C0"/>
                </a:solidFill>
                <a:cs typeface="Arial" panose="020B0604020202020204" pitchFamily="34" charset="0"/>
              </a:rPr>
              <a:t> measurement instance, </a:t>
            </a:r>
            <a:r>
              <a:rPr lang="en-US" altLang="zh-CN" sz="1400" kern="0" dirty="0">
                <a:cs typeface="Arial" panose="020B0604020202020204" pitchFamily="34" charset="0"/>
              </a:rPr>
              <a:t>when negotiated to deliver immediate feedback reporting, or results obtained from the I2R NDP of the </a:t>
            </a:r>
            <a:r>
              <a:rPr lang="en-US" altLang="zh-CN" sz="1400" b="0" u="sng" kern="0" dirty="0">
                <a:solidFill>
                  <a:srgbClr val="FF0000"/>
                </a:solidFill>
                <a:cs typeface="Arial" panose="020B0604020202020204" pitchFamily="34" charset="0"/>
              </a:rPr>
              <a:t>previous</a:t>
            </a:r>
            <a:r>
              <a:rPr lang="en-US" altLang="zh-CN" sz="1400" b="0" kern="0" dirty="0">
                <a:solidFill>
                  <a:srgbClr val="FF0000"/>
                </a:solidFill>
                <a:cs typeface="Arial" panose="020B0604020202020204" pitchFamily="34" charset="0"/>
              </a:rPr>
              <a:t> measurement instance</a:t>
            </a:r>
            <a:r>
              <a:rPr lang="en-US" altLang="zh-CN" sz="1400" kern="0" dirty="0">
                <a:cs typeface="Arial" panose="020B0604020202020204" pitchFamily="34" charset="0"/>
              </a:rPr>
              <a:t>, when negotiated to deliver delayed feedback reporting.</a:t>
            </a:r>
          </a:p>
          <a:p>
            <a:pPr marL="342900" lvl="1" indent="-342900">
              <a:buFont typeface="Wingdings" panose="05000000000000000000" pitchFamily="2" charset="2"/>
              <a:buChar char="q"/>
            </a:pPr>
            <a:r>
              <a:rPr lang="en-US" altLang="zh-CN" sz="1600" kern="0" dirty="0">
                <a:cs typeface="Arial" panose="020B0604020202020204" pitchFamily="34" charset="0"/>
              </a:rPr>
              <a:t>Ideally, we need two Measurement Instance IDs. One is used to indicate the report of the </a:t>
            </a:r>
            <a:r>
              <a:rPr lang="en-US" altLang="zh-CN" sz="1600" kern="0" dirty="0">
                <a:solidFill>
                  <a:srgbClr val="FF0000"/>
                </a:solidFill>
                <a:cs typeface="Arial" panose="020B0604020202020204" pitchFamily="34" charset="0"/>
              </a:rPr>
              <a:t>previous</a:t>
            </a:r>
            <a:r>
              <a:rPr lang="en-US" altLang="zh-CN" sz="1600" kern="0" dirty="0">
                <a:cs typeface="Arial" panose="020B0604020202020204" pitchFamily="34" charset="0"/>
              </a:rPr>
              <a:t> measurement instance, the other is used to indicate the attributes of the </a:t>
            </a:r>
            <a:r>
              <a:rPr lang="en-US" altLang="zh-CN" sz="1600" kern="0" dirty="0">
                <a:solidFill>
                  <a:srgbClr val="0070C0"/>
                </a:solidFill>
                <a:cs typeface="Arial" panose="020B0604020202020204" pitchFamily="34" charset="0"/>
              </a:rPr>
              <a:t>current</a:t>
            </a:r>
            <a:r>
              <a:rPr lang="en-US" altLang="zh-CN" sz="1600" kern="0" dirty="0">
                <a:cs typeface="Arial" panose="020B0604020202020204" pitchFamily="34" charset="0"/>
              </a:rPr>
              <a:t> measurement instance.</a:t>
            </a:r>
          </a:p>
          <a:p>
            <a:pPr lvl="1">
              <a:buFont typeface="Wingdings" panose="05000000000000000000" pitchFamily="2" charset="2"/>
              <a:buChar char="l"/>
            </a:pPr>
            <a:r>
              <a:rPr lang="en-US" altLang="zh-CN" sz="1400" kern="0" dirty="0">
                <a:cs typeface="Arial" panose="020B0604020202020204" pitchFamily="34" charset="0"/>
              </a:rPr>
              <a:t>One bit is enough to define Measurement Instance ID.</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526488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5DFE2-50E9-4044-B63C-9A22E618FEF2}"/>
              </a:ext>
            </a:extLst>
          </p:cNvPr>
          <p:cNvSpPr>
            <a:spLocks noGrp="1"/>
          </p:cNvSpPr>
          <p:nvPr>
            <p:ph type="title"/>
          </p:nvPr>
        </p:nvSpPr>
        <p:spPr>
          <a:xfrm>
            <a:off x="685800" y="685800"/>
            <a:ext cx="7772400" cy="685800"/>
          </a:xfrm>
        </p:spPr>
        <p:txBody>
          <a:bodyPr/>
          <a:lstStyle/>
          <a:p>
            <a:r>
              <a:rPr lang="en-US" altLang="zh-CN" sz="2400" dirty="0">
                <a:cs typeface="Arial" panose="020B0604020202020204" pitchFamily="34" charset="0"/>
              </a:rPr>
              <a:t>Possible length of Measurement Instance ID</a:t>
            </a:r>
            <a:endParaRPr lang="en-SG"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6E183E05-3740-4303-B63E-DC5596F07C36}"/>
              </a:ext>
            </a:extLst>
          </p:cNvPr>
          <p:cNvSpPr>
            <a:spLocks noGrp="1"/>
          </p:cNvSpPr>
          <p:nvPr>
            <p:ph type="sldNum" sz="quarter" idx="12"/>
          </p:nvPr>
        </p:nvSpPr>
        <p:spPr/>
        <p:txBody>
          <a:bodyPr/>
          <a:lstStyle/>
          <a:p>
            <a:r>
              <a:rPr lang="en-US" altLang="en-US"/>
              <a:t>Slide </a:t>
            </a:r>
            <a:fld id="{BAA79A68-64D1-4CCC-816B-FF3FB7B89AE4}" type="slidenum">
              <a:rPr lang="en-US" altLang="en-US" smtClean="0"/>
              <a:pPr/>
              <a:t>7</a:t>
            </a:fld>
            <a:endParaRPr lang="en-US" altLang="en-US"/>
          </a:p>
        </p:txBody>
      </p:sp>
      <p:sp>
        <p:nvSpPr>
          <p:cNvPr id="5" name="Content Placeholder 2">
            <a:extLst>
              <a:ext uri="{FF2B5EF4-FFF2-40B4-BE49-F238E27FC236}">
                <a16:creationId xmlns:a16="http://schemas.microsoft.com/office/drawing/2014/main" id="{89BFF594-85D9-4275-BF86-3D339BBE6049}"/>
              </a:ext>
            </a:extLst>
          </p:cNvPr>
          <p:cNvSpPr txBox="1">
            <a:spLocks/>
          </p:cNvSpPr>
          <p:nvPr/>
        </p:nvSpPr>
        <p:spPr>
          <a:xfrm>
            <a:off x="609599" y="1630361"/>
            <a:ext cx="7934325" cy="4845052"/>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600" b="0" kern="0" dirty="0">
                <a:cs typeface="Arial" panose="020B0604020202020204" pitchFamily="34" charset="0"/>
              </a:rPr>
              <a:t>However, the conclusion in the</a:t>
            </a:r>
            <a:r>
              <a:rPr lang="zh-CN" altLang="en-US" sz="1600" b="0" kern="0" dirty="0">
                <a:cs typeface="Arial" panose="020B0604020202020204" pitchFamily="34" charset="0"/>
              </a:rPr>
              <a:t> </a:t>
            </a:r>
            <a:r>
              <a:rPr lang="en-US" altLang="zh-CN" sz="1600" b="0" kern="0" dirty="0">
                <a:cs typeface="Arial" panose="020B0604020202020204" pitchFamily="34" charset="0"/>
              </a:rPr>
              <a:t>previous slide of using just one bit to define Measurement Instance ID may be too strict for implementation or practical scenario. We can consider leaving more margin for Measurement Instance ID, for example, including but not limited to the following reason(s):</a:t>
            </a:r>
          </a:p>
          <a:p>
            <a:pPr lvl="1">
              <a:buFont typeface="Wingdings" panose="05000000000000000000" pitchFamily="2" charset="2"/>
              <a:buChar char="l"/>
            </a:pPr>
            <a:r>
              <a:rPr lang="en-US" altLang="zh-CN" sz="1600" b="0" kern="0" dirty="0">
                <a:cs typeface="Arial" panose="020B0604020202020204" pitchFamily="34" charset="0"/>
              </a:rPr>
              <a:t>After obtaining the</a:t>
            </a:r>
            <a:r>
              <a:rPr lang="en-US" altLang="zh-CN" sz="1600" kern="0" dirty="0">
                <a:cs typeface="Arial" panose="020B0604020202020204" pitchFamily="34" charset="0"/>
              </a:rPr>
              <a:t> sensing measurement results (from Sensing Measurement Report frame),</a:t>
            </a:r>
            <a:r>
              <a:rPr lang="en-US" altLang="zh-CN" sz="1600" b="0" kern="0" dirty="0">
                <a:cs typeface="Arial" panose="020B0604020202020204" pitchFamily="34" charset="0"/>
              </a:rPr>
              <a:t> </a:t>
            </a:r>
            <a:r>
              <a:rPr lang="en-US" altLang="zh-CN" sz="1600" kern="0" dirty="0">
                <a:cs typeface="Arial" panose="020B0604020202020204" pitchFamily="34" charset="0"/>
              </a:rPr>
              <a:t>a</a:t>
            </a:r>
            <a:r>
              <a:rPr lang="en-US" altLang="zh-CN" sz="1600" b="0" kern="0" dirty="0">
                <a:cs typeface="Arial" panose="020B0604020202020204" pitchFamily="34" charset="0"/>
              </a:rPr>
              <a:t> sensing device may cache the sensing measurement results and not report them to the upper layer immediately.</a:t>
            </a:r>
          </a:p>
          <a:p>
            <a:pPr lvl="1">
              <a:buFont typeface="Wingdings" panose="05000000000000000000" pitchFamily="2" charset="2"/>
              <a:buChar char="l"/>
            </a:pPr>
            <a:endParaRPr lang="en-US" altLang="zh-CN" sz="1600" kern="0" dirty="0">
              <a:cs typeface="Arial" panose="020B0604020202020204" pitchFamily="34" charset="0"/>
            </a:endParaRPr>
          </a:p>
          <a:p>
            <a:pPr marL="342900" lvl="1" indent="-342900">
              <a:buFont typeface="Wingdings" panose="05000000000000000000" pitchFamily="2" charset="2"/>
              <a:buChar char="q"/>
            </a:pPr>
            <a:r>
              <a:rPr lang="en-US" altLang="zh-CN" sz="1600" kern="0" dirty="0">
                <a:cs typeface="Arial" panose="020B0604020202020204" pitchFamily="34" charset="0"/>
              </a:rPr>
              <a:t>Therefore, we may define Measurement Instance ID as more than 1 bit, for example, 2 or 3 bits depend on how much margin we need.</a:t>
            </a:r>
          </a:p>
        </p:txBody>
      </p:sp>
      <p:sp>
        <p:nvSpPr>
          <p:cNvPr id="6" name="Footer Placeholder 3">
            <a:extLst>
              <a:ext uri="{FF2B5EF4-FFF2-40B4-BE49-F238E27FC236}">
                <a16:creationId xmlns:a16="http://schemas.microsoft.com/office/drawing/2014/main" id="{283CB181-2878-4B8E-8C4F-AFDDE219F274}"/>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42194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zh-CN" sz="2400" dirty="0"/>
              <a:t>SP 2</a:t>
            </a:r>
            <a:endParaRPr lang="en-US" sz="2400" dirty="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8</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
        <p:nvSpPr>
          <p:cNvPr id="8" name="Content Placeholder 2">
            <a:extLst>
              <a:ext uri="{FF2B5EF4-FFF2-40B4-BE49-F238E27FC236}">
                <a16:creationId xmlns:a16="http://schemas.microsoft.com/office/drawing/2014/main" id="{02AACF6C-4E29-4979-81DA-33C505872E71}"/>
              </a:ext>
            </a:extLst>
          </p:cNvPr>
          <p:cNvSpPr txBox="1">
            <a:spLocks/>
          </p:cNvSpPr>
          <p:nvPr/>
        </p:nvSpPr>
        <p:spPr>
          <a:xfrm>
            <a:off x="609599" y="1630362"/>
            <a:ext cx="7934325" cy="423703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Wingdings" panose="05000000000000000000" pitchFamily="2" charset="2"/>
              <a:buChar char="q"/>
            </a:pPr>
            <a:r>
              <a:rPr lang="en-US" altLang="zh-CN" sz="1800" b="0" kern="0" dirty="0">
                <a:cs typeface="Arial" panose="020B0604020202020204" pitchFamily="34" charset="0"/>
              </a:rPr>
              <a:t>Which option do you prefer when defining the length of Measurement Instance ID? </a:t>
            </a:r>
          </a:p>
          <a:p>
            <a:pPr lvl="1"/>
            <a:r>
              <a:rPr lang="en-US" altLang="zh-CN" sz="1600" b="0" kern="0" dirty="0">
                <a:cs typeface="Arial" panose="020B0604020202020204" pitchFamily="34" charset="0"/>
              </a:rPr>
              <a:t>Option 1: The length of Measurement Instance ID is 1 bit.</a:t>
            </a:r>
          </a:p>
          <a:p>
            <a:pPr lvl="1"/>
            <a:r>
              <a:rPr lang="en-US" altLang="zh-CN" sz="1600" b="0" kern="0" dirty="0">
                <a:cs typeface="Arial" panose="020B0604020202020204" pitchFamily="34" charset="0"/>
              </a:rPr>
              <a:t>Option 2: The length of Measurement </a:t>
            </a:r>
            <a:r>
              <a:rPr lang="en-US" altLang="zh-CN" sz="1600" kern="0" dirty="0">
                <a:cs typeface="Arial" panose="020B0604020202020204" pitchFamily="34" charset="0"/>
              </a:rPr>
              <a:t>Instance ID is </a:t>
            </a:r>
            <a:r>
              <a:rPr lang="en-US" altLang="zh-CN" sz="1600" b="0" kern="0" dirty="0">
                <a:cs typeface="Arial" panose="020B0604020202020204" pitchFamily="34" charset="0"/>
              </a:rPr>
              <a:t>2 bits.</a:t>
            </a:r>
          </a:p>
          <a:p>
            <a:pPr lvl="1"/>
            <a:r>
              <a:rPr lang="en-US" altLang="zh-CN" sz="1600" b="0" kern="0" dirty="0">
                <a:cs typeface="Arial" panose="020B0604020202020204" pitchFamily="34" charset="0"/>
              </a:rPr>
              <a:t>Option 3: The length of Measurement </a:t>
            </a:r>
            <a:r>
              <a:rPr lang="en-US" altLang="zh-CN" sz="1600" kern="0" dirty="0">
                <a:cs typeface="Arial" panose="020B0604020202020204" pitchFamily="34" charset="0"/>
              </a:rPr>
              <a:t>Instance </a:t>
            </a:r>
            <a:r>
              <a:rPr lang="en-US" altLang="zh-CN" sz="1600" b="0" kern="0" dirty="0">
                <a:cs typeface="Arial" panose="020B0604020202020204" pitchFamily="34" charset="0"/>
              </a:rPr>
              <a:t>ID is 3 bits.</a:t>
            </a:r>
          </a:p>
          <a:p>
            <a:pPr lvl="1"/>
            <a:r>
              <a:rPr lang="en-US" altLang="zh-CN" sz="1600" b="0" kern="0" dirty="0">
                <a:cs typeface="Arial" panose="020B0604020202020204" pitchFamily="34" charset="0"/>
              </a:rPr>
              <a:t>Option </a:t>
            </a:r>
            <a:r>
              <a:rPr lang="en-US" altLang="zh-CN" sz="1600" kern="0" dirty="0">
                <a:cs typeface="Arial" panose="020B0604020202020204" pitchFamily="34" charset="0"/>
              </a:rPr>
              <a:t>4</a:t>
            </a:r>
            <a:r>
              <a:rPr lang="en-US" altLang="zh-CN" sz="1600" b="0" kern="0" dirty="0">
                <a:cs typeface="Arial" panose="020B0604020202020204" pitchFamily="34" charset="0"/>
              </a:rPr>
              <a:t>: Abstain.</a:t>
            </a:r>
          </a:p>
        </p:txBody>
      </p:sp>
    </p:spTree>
    <p:extLst>
      <p:ext uri="{BB962C8B-B14F-4D97-AF65-F5344CB8AC3E}">
        <p14:creationId xmlns:p14="http://schemas.microsoft.com/office/powerpoint/2010/main" val="4227563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sz="2400" dirty="0"/>
              <a:t>References</a:t>
            </a:r>
          </a:p>
        </p:txBody>
      </p:sp>
      <p:sp>
        <p:nvSpPr>
          <p:cNvPr id="3" name="Content Placeholder 2"/>
          <p:cNvSpPr>
            <a:spLocks noGrp="1"/>
          </p:cNvSpPr>
          <p:nvPr>
            <p:ph idx="1"/>
          </p:nvPr>
        </p:nvSpPr>
        <p:spPr>
          <a:xfrm>
            <a:off x="685800" y="1600199"/>
            <a:ext cx="7772400" cy="1676401"/>
          </a:xfrm>
        </p:spPr>
        <p:txBody>
          <a:bodyPr>
            <a:noAutofit/>
          </a:bodyPr>
          <a:lstStyle/>
          <a:p>
            <a:pPr marL="0" indent="0">
              <a:buNone/>
            </a:pPr>
            <a:r>
              <a:rPr lang="en-US" altLang="zh-CN" sz="1600" b="0" dirty="0">
                <a:ea typeface="+mn-ea"/>
                <a:cs typeface="Arial" panose="020B0604020202020204" pitchFamily="34" charset="0"/>
              </a:rPr>
              <a:t>[1] 11-21-0504-09-00bf-specification-framework-for-tgbf.docx</a:t>
            </a:r>
          </a:p>
          <a:p>
            <a:pPr marL="0" indent="0">
              <a:buNone/>
            </a:pPr>
            <a:r>
              <a:rPr lang="en-US" altLang="zh-CN" sz="1600" b="0" dirty="0">
                <a:ea typeface="+mn-ea"/>
                <a:cs typeface="Arial" panose="020B0604020202020204" pitchFamily="34" charset="0"/>
              </a:rPr>
              <a:t>[2] Draft P802.11bf_D0.1.pdf</a:t>
            </a:r>
          </a:p>
          <a:p>
            <a:pPr marL="0" indent="0">
              <a:buNone/>
            </a:pPr>
            <a:r>
              <a:rPr lang="en-US" altLang="zh-CN" sz="1600" b="0" dirty="0">
                <a:ea typeface="+mn-ea"/>
                <a:cs typeface="Arial" panose="020B0604020202020204" pitchFamily="34" charset="0"/>
              </a:rPr>
              <a:t>[3] 11-20-1712-02-00bf-wifi-sensing-use-cases.xlsx</a:t>
            </a:r>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pPr/>
              <a:t>9</a:t>
            </a:fld>
            <a:endParaRPr lang="en-US" altLang="en-US"/>
          </a:p>
        </p:txBody>
      </p:sp>
      <p:sp>
        <p:nvSpPr>
          <p:cNvPr id="6" name="Footer Placeholder 3">
            <a:extLst>
              <a:ext uri="{FF2B5EF4-FFF2-40B4-BE49-F238E27FC236}">
                <a16:creationId xmlns:a16="http://schemas.microsoft.com/office/drawing/2014/main" id="{56345662-2CB4-4F8E-9D0B-B1289819F611}"/>
              </a:ext>
            </a:extLst>
          </p:cNvPr>
          <p:cNvSpPr>
            <a:spLocks noGrp="1"/>
          </p:cNvSpPr>
          <p:nvPr>
            <p:ph type="ftr" sz="quarter" idx="11"/>
          </p:nvPr>
        </p:nvSpPr>
        <p:spPr>
          <a:xfrm>
            <a:off x="5791200" y="6475413"/>
            <a:ext cx="2752725" cy="184666"/>
          </a:xfrm>
        </p:spPr>
        <p:txBody>
          <a:bodyPr/>
          <a:lstStyle/>
          <a:p>
            <a:pPr>
              <a:defRPr/>
            </a:pPr>
            <a:r>
              <a:rPr lang="en-US" altLang="zh-CN" dirty="0"/>
              <a:t>Pei Zhou </a:t>
            </a:r>
            <a:r>
              <a:rPr lang="en-US" altLang="ko-KR" dirty="0"/>
              <a:t>(OPPO)</a:t>
            </a:r>
          </a:p>
        </p:txBody>
      </p:sp>
    </p:spTree>
    <p:extLst>
      <p:ext uri="{BB962C8B-B14F-4D97-AF65-F5344CB8AC3E}">
        <p14:creationId xmlns:p14="http://schemas.microsoft.com/office/powerpoint/2010/main" val="23254890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45618</TotalTime>
  <Words>1570</Words>
  <Application>Microsoft Office PowerPoint</Application>
  <PresentationFormat>全屏显示(4:3)</PresentationFormat>
  <Paragraphs>295</Paragraphs>
  <Slides>9</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9</vt:i4>
      </vt:variant>
    </vt:vector>
  </HeadingPairs>
  <TitlesOfParts>
    <vt:vector size="17" baseType="lpstr">
      <vt:lpstr>맑은 고딕</vt:lpstr>
      <vt:lpstr>MS PGothic</vt:lpstr>
      <vt:lpstr>等线</vt:lpstr>
      <vt:lpstr>Arial</vt:lpstr>
      <vt:lpstr>Cambria Math</vt:lpstr>
      <vt:lpstr>Times New Roman</vt:lpstr>
      <vt:lpstr>Wingdings</vt:lpstr>
      <vt:lpstr>802-11-Submission</vt:lpstr>
      <vt:lpstr>Discussion on the length of Measurement Setup ID</vt:lpstr>
      <vt:lpstr>Motivation</vt:lpstr>
      <vt:lpstr>WLAN Sensing Use Cases [3]</vt:lpstr>
      <vt:lpstr>Possible length of Measurement Setup ID</vt:lpstr>
      <vt:lpstr>SP 1</vt:lpstr>
      <vt:lpstr>Possible length of Measurement Instance ID</vt:lpstr>
      <vt:lpstr>Possible length of Measurement Instance ID</vt:lpstr>
      <vt:lpstr>SP 2</vt:lpstr>
      <vt:lpstr>References</vt:lpstr>
    </vt:vector>
  </TitlesOfParts>
  <Company>OPPO</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on SBP Request frame</dc:title>
  <dc:creator>Pei Zhou</dc:creator>
  <cp:lastModifiedBy>周培(Zhou Pei)</cp:lastModifiedBy>
  <cp:revision>185</cp:revision>
  <cp:lastPrinted>2014-11-04T15:04:57Z</cp:lastPrinted>
  <dcterms:created xsi:type="dcterms:W3CDTF">2007-04-17T18:10:23Z</dcterms:created>
  <dcterms:modified xsi:type="dcterms:W3CDTF">2022-05-11T08:59:33Z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